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 id="2147484304" r:id="rId3"/>
    <p:sldMasterId id="2147484316" r:id="rId4"/>
    <p:sldMasterId id="2147484328" r:id="rId5"/>
    <p:sldMasterId id="2147484340" r:id="rId6"/>
    <p:sldMasterId id="2147484352" r:id="rId7"/>
    <p:sldMasterId id="2147484364" r:id="rId8"/>
    <p:sldMasterId id="2147484376" r:id="rId9"/>
  </p:sldMasterIdLst>
  <p:notesMasterIdLst>
    <p:notesMasterId r:id="rId45"/>
  </p:notesMasterIdLst>
  <p:handoutMasterIdLst>
    <p:handoutMasterId r:id="rId46"/>
  </p:handoutMasterIdLst>
  <p:sldIdLst>
    <p:sldId id="684" r:id="rId10"/>
    <p:sldId id="688" r:id="rId11"/>
    <p:sldId id="689" r:id="rId12"/>
    <p:sldId id="703" r:id="rId13"/>
    <p:sldId id="690" r:id="rId14"/>
    <p:sldId id="692" r:id="rId15"/>
    <p:sldId id="704" r:id="rId16"/>
    <p:sldId id="681" r:id="rId17"/>
    <p:sldId id="610" r:id="rId18"/>
    <p:sldId id="661" r:id="rId19"/>
    <p:sldId id="659" r:id="rId20"/>
    <p:sldId id="676" r:id="rId21"/>
    <p:sldId id="694" r:id="rId22"/>
    <p:sldId id="674" r:id="rId23"/>
    <p:sldId id="675" r:id="rId24"/>
    <p:sldId id="677" r:id="rId25"/>
    <p:sldId id="697" r:id="rId26"/>
    <p:sldId id="698" r:id="rId27"/>
    <p:sldId id="699" r:id="rId28"/>
    <p:sldId id="626" r:id="rId29"/>
    <p:sldId id="700" r:id="rId30"/>
    <p:sldId id="702" r:id="rId31"/>
    <p:sldId id="608" r:id="rId32"/>
    <p:sldId id="609" r:id="rId33"/>
    <p:sldId id="679" r:id="rId34"/>
    <p:sldId id="680" r:id="rId35"/>
    <p:sldId id="593" r:id="rId36"/>
    <p:sldId id="686" r:id="rId37"/>
    <p:sldId id="462" r:id="rId38"/>
    <p:sldId id="624" r:id="rId39"/>
    <p:sldId id="678" r:id="rId40"/>
    <p:sldId id="682" r:id="rId41"/>
    <p:sldId id="701" r:id="rId42"/>
    <p:sldId id="683" r:id="rId43"/>
    <p:sldId id="603" r:id="rId44"/>
  </p:sldIdLst>
  <p:sldSz cx="9144000" cy="6858000" type="screen4x3"/>
  <p:notesSz cx="6950075" cy="9167813"/>
  <p:embeddedFontLst>
    <p:embeddedFont>
      <p:font typeface="ＭＳ Ｐゴシック" panose="020B0600070205080204" pitchFamily="34" charset="-128"/>
      <p:regular r:id="rId47"/>
    </p:embeddedFont>
    <p:embeddedFont>
      <p:font typeface="Arial Rounded MT Bold" panose="020F0704030504030204" pitchFamily="34" charset="0"/>
      <p:regular r:id="rId48"/>
    </p:embeddedFont>
    <p:embeddedFont>
      <p:font typeface="Calibri" panose="020F0502020204030204" pitchFamily="34" charset="0"/>
      <p:regular r:id="rId49"/>
      <p:bold r:id="rId50"/>
      <p:italic r:id="rId51"/>
      <p:boldItalic r:id="rId52"/>
    </p:embeddedFont>
    <p:embeddedFont>
      <p:font typeface="Helvetica" panose="020B0604020202020204" pitchFamily="34" charset="0"/>
      <p:regular r:id="rId53"/>
      <p:bold r:id="rId54"/>
      <p:italic r:id="rId55"/>
      <p:boldItalic r:id="rId56"/>
    </p:embeddedFont>
    <p:embeddedFont>
      <p:font typeface="Cambria Math" panose="02040503050406030204" pitchFamily="18" charset="0"/>
      <p:regular r:id="rId57"/>
    </p:embeddedFont>
    <p:embeddedFont>
      <p:font typeface="Euclid Symbol" panose="05050102010706020507" pitchFamily="18" charset="2"/>
      <p:regular r:id="rId58"/>
      <p:bold r:id="rId59"/>
      <p:italic r:id="rId60"/>
      <p:boldItalic r:id="rId61"/>
    </p:embeddedFont>
    <p:embeddedFont>
      <p:font typeface="新細明體" panose="02020500000000000000" pitchFamily="18" charset="-120"/>
      <p:regular r:id="rId62"/>
    </p:embeddedFont>
  </p:embeddedFontLst>
  <p:defaultTextStyle>
    <a:defPPr>
      <a:defRPr lang="en-US"/>
    </a:defPPr>
    <a:lvl1pPr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E Reimer" initials="PE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CC"/>
    <a:srgbClr val="190EFF"/>
    <a:srgbClr val="F43ADE"/>
    <a:srgbClr val="99FFCC"/>
    <a:srgbClr val="FFFFCC"/>
    <a:srgbClr val="CC00CC"/>
    <a:srgbClr val="C50BAF"/>
    <a:srgbClr val="FF33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7" autoAdjust="0"/>
    <p:restoredTop sz="94662" autoAdjust="0"/>
  </p:normalViewPr>
  <p:slideViewPr>
    <p:cSldViewPr>
      <p:cViewPr>
        <p:scale>
          <a:sx n="70" d="100"/>
          <a:sy n="70" d="100"/>
        </p:scale>
        <p:origin x="-1140" y="-90"/>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8.fntdata"/><Relationship Id="rId62" Type="http://schemas.openxmlformats.org/officeDocument/2006/relationships/font" Target="fonts/font1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27.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1" cy="457784"/>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36566" y="2"/>
            <a:ext cx="3012001" cy="457784"/>
          </a:xfrm>
          <a:prstGeom prst="rect">
            <a:avLst/>
          </a:prstGeom>
        </p:spPr>
        <p:txBody>
          <a:bodyPr vert="horz" lIns="87316" tIns="43658" rIns="87316" bIns="43658" rtlCol="0"/>
          <a:lstStyle>
            <a:lvl1pPr algn="r">
              <a:defRPr sz="1100"/>
            </a:lvl1pPr>
          </a:lstStyle>
          <a:p>
            <a:fld id="{37D05D3D-AC2B-4159-94B7-18F81C9F1CBD}" type="datetimeFigureOut">
              <a:rPr lang="en-US" smtClean="0"/>
              <a:pPr/>
              <a:t>12/2/2016</a:t>
            </a:fld>
            <a:endParaRPr lang="en-US"/>
          </a:p>
        </p:txBody>
      </p:sp>
      <p:sp>
        <p:nvSpPr>
          <p:cNvPr id="4" name="Footer Placeholder 3"/>
          <p:cNvSpPr>
            <a:spLocks noGrp="1"/>
          </p:cNvSpPr>
          <p:nvPr>
            <p:ph type="ftr" sz="quarter" idx="2"/>
          </p:nvPr>
        </p:nvSpPr>
        <p:spPr>
          <a:xfrm>
            <a:off x="1" y="8708515"/>
            <a:ext cx="3012001" cy="457784"/>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36566" y="8708515"/>
            <a:ext cx="3012001" cy="457784"/>
          </a:xfrm>
          <a:prstGeom prst="rect">
            <a:avLst/>
          </a:prstGeom>
        </p:spPr>
        <p:txBody>
          <a:bodyPr vert="horz" lIns="87316" tIns="43658" rIns="87316" bIns="43658" rtlCol="0" anchor="b"/>
          <a:lstStyle>
            <a:lvl1pPr algn="r">
              <a:defRPr sz="1100"/>
            </a:lvl1pPr>
          </a:lstStyle>
          <a:p>
            <a:fld id="{D18D7D70-509E-4484-8177-F32E0CC63978}" type="slidenum">
              <a:rPr lang="en-US" smtClean="0"/>
              <a:pPr/>
              <a:t>‹#›</a:t>
            </a:fld>
            <a:endParaRPr lang="en-US"/>
          </a:p>
        </p:txBody>
      </p:sp>
    </p:spTree>
    <p:extLst>
      <p:ext uri="{BB962C8B-B14F-4D97-AF65-F5344CB8AC3E}">
        <p14:creationId xmlns:p14="http://schemas.microsoft.com/office/powerpoint/2010/main" val="417654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184275" y="688975"/>
            <a:ext cx="4581525" cy="3436938"/>
          </a:xfrm>
          <a:prstGeom prst="rect">
            <a:avLst/>
          </a:prstGeom>
          <a:noFill/>
          <a:ln w="9525">
            <a:solidFill>
              <a:srgbClr val="000000"/>
            </a:solidFill>
            <a:miter lim="800000"/>
            <a:headEnd/>
            <a:tailEnd/>
          </a:ln>
        </p:spPr>
      </p:sp>
      <p:sp>
        <p:nvSpPr>
          <p:cNvPr id="7170" name="Rectangle 2"/>
          <p:cNvSpPr>
            <a:spLocks noGrp="1" noChangeArrowheads="1"/>
          </p:cNvSpPr>
          <p:nvPr>
            <p:ph type="body" sz="quarter" idx="1"/>
          </p:nvPr>
        </p:nvSpPr>
        <p:spPr bwMode="auto">
          <a:xfrm>
            <a:off x="695327" y="4355030"/>
            <a:ext cx="5559424" cy="4124568"/>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83056051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n-ea"/>
        <a:cs typeface="+mn-cs"/>
      </a:defRPr>
    </a:lvl1pPr>
    <a:lvl2pPr marL="457200" algn="l" rtl="0" eaLnBrk="0" fontAlgn="base" hangingPunct="0">
      <a:spcBef>
        <a:spcPct val="0"/>
      </a:spcBef>
      <a:spcAft>
        <a:spcPct val="0"/>
      </a:spcAft>
      <a:defRPr sz="1200" kern="1200">
        <a:solidFill>
          <a:schemeClr val="tx1"/>
        </a:solidFill>
        <a:latin typeface="Helvetica" charset="0"/>
        <a:ea typeface="+mn-ea"/>
        <a:cs typeface="+mn-cs"/>
      </a:defRPr>
    </a:lvl2pPr>
    <a:lvl3pPr marL="914400" algn="l" rtl="0" eaLnBrk="0" fontAlgn="base" hangingPunct="0">
      <a:spcBef>
        <a:spcPct val="0"/>
      </a:spcBef>
      <a:spcAft>
        <a:spcPct val="0"/>
      </a:spcAft>
      <a:defRPr sz="1200" kern="1200">
        <a:solidFill>
          <a:schemeClr val="tx1"/>
        </a:solidFill>
        <a:latin typeface="Helvetica" charset="0"/>
        <a:ea typeface="+mn-ea"/>
        <a:cs typeface="+mn-cs"/>
      </a:defRPr>
    </a:lvl3pPr>
    <a:lvl4pPr marL="1371600" algn="l" rtl="0" eaLnBrk="0" fontAlgn="base" hangingPunct="0">
      <a:spcBef>
        <a:spcPct val="0"/>
      </a:spcBef>
      <a:spcAft>
        <a:spcPct val="0"/>
      </a:spcAft>
      <a:defRPr sz="1200" kern="1200">
        <a:solidFill>
          <a:schemeClr val="tx1"/>
        </a:solidFill>
        <a:latin typeface="Helvetica" charset="0"/>
        <a:ea typeface="+mn-ea"/>
        <a:cs typeface="+mn-cs"/>
      </a:defRPr>
    </a:lvl4pPr>
    <a:lvl5pPr marL="1828800" algn="l" rtl="0" eaLnBrk="0" fontAlgn="base" hangingPunct="0">
      <a:spcBef>
        <a:spcPct val="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z="1200" kern="1200" baseline="0" dirty="0" smtClean="0">
                <a:solidFill>
                  <a:schemeClr val="tx1"/>
                </a:solidFill>
                <a:latin typeface="Helvetica" charset="0"/>
                <a:ea typeface="+mn-ea"/>
                <a:cs typeface="+mn-cs"/>
              </a:rPr>
              <a:t>I assume not much has been said about DY this week, so I want to start contrasting DY and SIDIS and highlight some of the advantages that DY has over SIDIS. I then want to focus on the fixed-</a:t>
            </a:r>
            <a:r>
              <a:rPr lang="en-US" sz="1200" kern="1200" baseline="0" dirty="0" err="1" smtClean="0">
                <a:solidFill>
                  <a:schemeClr val="tx1"/>
                </a:solidFill>
                <a:latin typeface="Helvetica" charset="0"/>
                <a:ea typeface="+mn-ea"/>
                <a:cs typeface="+mn-cs"/>
              </a:rPr>
              <a:t>tgt</a:t>
            </a:r>
            <a:r>
              <a:rPr lang="en-US" sz="1200" kern="1200" baseline="0" dirty="0" smtClean="0">
                <a:solidFill>
                  <a:schemeClr val="tx1"/>
                </a:solidFill>
                <a:latin typeface="Helvetica" charset="0"/>
                <a:ea typeface="+mn-ea"/>
                <a:cs typeface="+mn-cs"/>
              </a:rPr>
              <a:t> DY program at </a:t>
            </a:r>
            <a:r>
              <a:rPr lang="en-US" sz="1200" kern="1200" baseline="0" dirty="0" err="1" smtClean="0">
                <a:solidFill>
                  <a:schemeClr val="tx1"/>
                </a:solidFill>
                <a:latin typeface="Helvetica" charset="0"/>
                <a:ea typeface="+mn-ea"/>
                <a:cs typeface="+mn-cs"/>
              </a:rPr>
              <a:t>SeaQuest</a:t>
            </a:r>
            <a:r>
              <a:rPr lang="en-US" sz="1200" kern="1200" baseline="0" dirty="0" smtClean="0">
                <a:solidFill>
                  <a:schemeClr val="tx1"/>
                </a:solidFill>
                <a:latin typeface="Helvetica" charset="0"/>
                <a:ea typeface="+mn-ea"/>
                <a:cs typeface="+mn-cs"/>
              </a:rPr>
              <a:t> and say a few words about the ongoing program at COMPASS and plans at JPARC.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522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791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elvetica" charset="0"/>
                <a:ea typeface="+mn-ea"/>
                <a:cs typeface="+mn-cs"/>
              </a:rPr>
              <a:t>Combinatorial </a:t>
            </a:r>
            <a:r>
              <a:rPr lang="en-US" sz="1200" b="0" i="0" u="none" strike="noStrike" kern="1200" baseline="0" dirty="0" err="1" smtClean="0">
                <a:solidFill>
                  <a:schemeClr val="tx1"/>
                </a:solidFill>
                <a:latin typeface="Helvetica" charset="0"/>
                <a:ea typeface="+mn-ea"/>
                <a:cs typeface="+mn-cs"/>
              </a:rPr>
              <a:t>bkg</a:t>
            </a:r>
            <a:r>
              <a:rPr lang="en-US" sz="1200" b="0" i="0" u="none" strike="noStrike" kern="1200" baseline="0" dirty="0" smtClean="0">
                <a:solidFill>
                  <a:schemeClr val="tx1"/>
                </a:solidFill>
                <a:latin typeface="Helvetica" charset="0"/>
                <a:ea typeface="+mn-ea"/>
                <a:cs typeface="+mn-cs"/>
              </a:rPr>
              <a:t> by random event mixing</a:t>
            </a:r>
          </a:p>
          <a:p>
            <a:endParaRPr lang="en-US" sz="1200" b="0" i="0" u="none" strike="noStrike" kern="1200" baseline="0" dirty="0" smtClean="0">
              <a:solidFill>
                <a:schemeClr val="tx1"/>
              </a:solidFill>
              <a:latin typeface="Helvetica" charset="0"/>
              <a:ea typeface="+mn-ea"/>
              <a:cs typeface="+mn-cs"/>
            </a:endParaRPr>
          </a:p>
          <a:p>
            <a:r>
              <a:rPr lang="en-US" sz="1200" b="1" i="0" u="none" strike="noStrike" kern="1200" baseline="0" dirty="0" smtClean="0">
                <a:solidFill>
                  <a:schemeClr val="tx1"/>
                </a:solidFill>
                <a:latin typeface="Helvetica" charset="0"/>
                <a:ea typeface="+mn-ea"/>
                <a:cs typeface="+mn-cs"/>
              </a:rPr>
              <a:t>Remarks of top plot:</a:t>
            </a:r>
          </a:p>
          <a:p>
            <a:r>
              <a:rPr lang="en-US" sz="1200" b="0" i="0" u="none" strike="noStrike" kern="1200" baseline="0" dirty="0" smtClean="0">
                <a:solidFill>
                  <a:schemeClr val="tx1"/>
                </a:solidFill>
                <a:latin typeface="Helvetica" charset="0"/>
                <a:ea typeface="+mn-ea"/>
                <a:cs typeface="+mn-cs"/>
              </a:rPr>
              <a:t>• Very tight event multiplicity cuts</a:t>
            </a:r>
          </a:p>
          <a:p>
            <a:r>
              <a:rPr lang="en-US" sz="1200" b="0" i="0" u="none" strike="noStrike" kern="1200" baseline="0" dirty="0" smtClean="0">
                <a:solidFill>
                  <a:schemeClr val="tx1"/>
                </a:solidFill>
                <a:latin typeface="Helvetica" charset="0"/>
                <a:ea typeface="+mn-ea"/>
                <a:cs typeface="+mn-cs"/>
              </a:rPr>
              <a:t>• Very tight analysis cuts too</a:t>
            </a:r>
            <a:endParaRPr lang="en-US" dirty="0"/>
          </a:p>
        </p:txBody>
      </p:sp>
    </p:spTree>
    <p:extLst>
      <p:ext uri="{BB962C8B-B14F-4D97-AF65-F5344CB8AC3E}">
        <p14:creationId xmlns:p14="http://schemas.microsoft.com/office/powerpoint/2010/main" val="107916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Sensitivity of D-Y process to anti-quark distribution of target or beam become clear from examining diff. cross section</a:t>
            </a:r>
          </a:p>
          <a:p>
            <a:r>
              <a:rPr lang="en-US" dirty="0" smtClean="0"/>
              <a:t>At large x, </a:t>
            </a:r>
            <a:r>
              <a:rPr lang="en-US" dirty="0" err="1" smtClean="0"/>
              <a:t>parton</a:t>
            </a:r>
            <a:r>
              <a:rPr lang="en-US" dirty="0" smtClean="0"/>
              <a:t> distributions are dominated by valence quarks, at small x by sea quarks.</a:t>
            </a:r>
          </a:p>
          <a:p>
            <a:r>
              <a:rPr lang="en-US" dirty="0" smtClean="0"/>
              <a:t>So in limit of large </a:t>
            </a:r>
            <a:r>
              <a:rPr lang="en-US" dirty="0" err="1" smtClean="0"/>
              <a:t>x_b</a:t>
            </a:r>
            <a:r>
              <a:rPr lang="en-US" dirty="0" smtClean="0"/>
              <a:t> and small </a:t>
            </a:r>
            <a:r>
              <a:rPr lang="en-US" dirty="0" err="1" smtClean="0"/>
              <a:t>x_t</a:t>
            </a:r>
            <a:r>
              <a:rPr lang="en-US" dirty="0" smtClean="0"/>
              <a:t>, cross section is dominated by first term -&gt; providing direct sensitivity to antiquark sea of target nuclei</a:t>
            </a:r>
          </a:p>
          <a:p>
            <a:endParaRPr lang="en-US" dirty="0" smtClean="0"/>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579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16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Helvetica" charset="0"/>
                <a:ea typeface="+mn-ea"/>
                <a:cs typeface="+mn-cs"/>
              </a:rPr>
              <a:t>Note: BS15 PDF were calculated using the QCD evolution program which evolves PDFs in the moment space, not in x-space. It is required that the initial PDF must be "analytically" </a:t>
            </a:r>
            <a:r>
              <a:rPr lang="en-US" sz="1200" b="0" i="0" kern="1200" dirty="0" err="1" smtClean="0">
                <a:solidFill>
                  <a:schemeClr val="tx1"/>
                </a:solidFill>
                <a:effectLst/>
                <a:latin typeface="Helvetica" charset="0"/>
                <a:ea typeface="+mn-ea"/>
                <a:cs typeface="+mn-cs"/>
              </a:rPr>
              <a:t>Mellin</a:t>
            </a:r>
            <a:r>
              <a:rPr lang="en-US" sz="1200" b="0" i="0" kern="1200" dirty="0" smtClean="0">
                <a:solidFill>
                  <a:schemeClr val="tx1"/>
                </a:solidFill>
                <a:effectLst/>
                <a:latin typeface="Helvetica" charset="0"/>
                <a:ea typeface="+mn-ea"/>
                <a:cs typeface="+mn-cs"/>
              </a:rPr>
              <a:t> transformed. It is satisfied at least for the BS15 </a:t>
            </a:r>
            <a:r>
              <a:rPr lang="en-US" sz="1200" b="0" i="0" kern="1200" dirty="0" err="1" smtClean="0">
                <a:solidFill>
                  <a:schemeClr val="tx1"/>
                </a:solidFill>
                <a:effectLst/>
                <a:latin typeface="Helvetica" charset="0"/>
                <a:ea typeface="+mn-ea"/>
                <a:cs typeface="+mn-cs"/>
              </a:rPr>
              <a:t>unpolarized</a:t>
            </a:r>
            <a:r>
              <a:rPr lang="en-US" sz="1200" b="0" i="0" kern="1200" dirty="0" smtClean="0">
                <a:solidFill>
                  <a:schemeClr val="tx1"/>
                </a:solidFill>
                <a:effectLst/>
                <a:latin typeface="Helvetica" charset="0"/>
                <a:ea typeface="+mn-ea"/>
                <a:cs typeface="+mn-cs"/>
              </a:rPr>
              <a:t> sector. </a:t>
            </a:r>
          </a:p>
          <a:p>
            <a:endParaRPr lang="en-US" sz="1200" b="0" i="0" kern="1200" dirty="0" smtClean="0">
              <a:solidFill>
                <a:schemeClr val="tx1"/>
              </a:solidFill>
              <a:effectLst/>
              <a:latin typeface="Helvetica" charset="0"/>
              <a:ea typeface="+mn-ea"/>
              <a:cs typeface="+mn-cs"/>
            </a:endParaRPr>
          </a:p>
          <a:p>
            <a:r>
              <a:rPr lang="en-US" sz="1200" b="0" i="0" kern="1200" dirty="0" smtClean="0">
                <a:solidFill>
                  <a:schemeClr val="tx1"/>
                </a:solidFill>
                <a:effectLst/>
                <a:latin typeface="Helvetica" charset="0"/>
                <a:ea typeface="+mn-ea"/>
                <a:cs typeface="+mn-cs"/>
              </a:rPr>
              <a:t>BS15 at Q=1,29,100 GeV^2 are compared in the attachment GS15.png, as done in NPA948(2916)63. The calculated pdfs seem to be consistent with one in NPA948(2016)63.</a:t>
            </a:r>
          </a:p>
          <a:p>
            <a:endParaRPr lang="en-US" sz="1000" dirty="0"/>
          </a:p>
        </p:txBody>
      </p:sp>
    </p:spTree>
    <p:extLst>
      <p:ext uri="{BB962C8B-B14F-4D97-AF65-F5344CB8AC3E}">
        <p14:creationId xmlns:p14="http://schemas.microsoft.com/office/powerpoint/2010/main" val="95475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36767" y="8707831"/>
            <a:ext cx="3011699" cy="458391"/>
          </a:xfrm>
          <a:prstGeom prst="rect">
            <a:avLst/>
          </a:prstGeom>
        </p:spPr>
        <p:txBody>
          <a:bodyPr lIns="92309" tIns="46154" rIns="92309" bIns="46154"/>
          <a:lstStyle/>
          <a:p>
            <a:fld id="{EAB39BF9-25AD-6D45-9E74-ECE743D787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1919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charset="0"/>
                <a:ea typeface="+mn-ea"/>
                <a:cs typeface="+mn-cs"/>
              </a:rPr>
              <a:t>green pol curve maxes out at ~71% b/c microwave horn irradiated only portion of </a:t>
            </a:r>
            <a:r>
              <a:rPr lang="en-US" sz="1200" kern="1200" dirty="0" err="1" smtClean="0">
                <a:solidFill>
                  <a:schemeClr val="tx1"/>
                </a:solidFill>
                <a:effectLst/>
                <a:latin typeface="Helvetica" charset="0"/>
                <a:ea typeface="+mn-ea"/>
                <a:cs typeface="+mn-cs"/>
              </a:rPr>
              <a:t>tgt</a:t>
            </a:r>
            <a:r>
              <a:rPr lang="en-US" sz="1200" kern="1200" dirty="0" smtClean="0">
                <a:solidFill>
                  <a:schemeClr val="tx1"/>
                </a:solidFill>
                <a:effectLst/>
                <a:latin typeface="Helvetica" charset="0"/>
                <a:ea typeface="+mn-ea"/>
                <a:cs typeface="+mn-cs"/>
              </a:rPr>
              <a:t>, while NMR coil sampled entire tgt.</a:t>
            </a:r>
            <a:r>
              <a:rPr lang="en-US" sz="1200" kern="1200" baseline="0" dirty="0" smtClean="0">
                <a:solidFill>
                  <a:schemeClr val="tx1"/>
                </a:solidFill>
                <a:effectLst/>
                <a:latin typeface="Helvetica" charset="0"/>
                <a:ea typeface="+mn-ea"/>
                <a:cs typeface="+mn-cs"/>
              </a:rPr>
              <a:t> </a:t>
            </a:r>
          </a:p>
          <a:p>
            <a:r>
              <a:rPr lang="en-US" sz="1200" kern="1200" baseline="0" dirty="0" smtClean="0">
                <a:solidFill>
                  <a:schemeClr val="tx1"/>
                </a:solidFill>
                <a:effectLst/>
                <a:latin typeface="Helvetica" charset="0"/>
                <a:ea typeface="+mn-ea"/>
                <a:cs typeface="+mn-cs"/>
              </a:rPr>
              <a:t>71% is average polarization of entire </a:t>
            </a:r>
            <a:r>
              <a:rPr lang="en-US" sz="1200" kern="1200" baseline="0" dirty="0" err="1" smtClean="0">
                <a:solidFill>
                  <a:schemeClr val="tx1"/>
                </a:solidFill>
                <a:effectLst/>
                <a:latin typeface="Helvetica" charset="0"/>
                <a:ea typeface="+mn-ea"/>
                <a:cs typeface="+mn-cs"/>
              </a:rPr>
              <a:t>tgt</a:t>
            </a:r>
            <a:r>
              <a:rPr lang="en-US" sz="1200" kern="1200" baseline="0" dirty="0" smtClean="0">
                <a:solidFill>
                  <a:schemeClr val="tx1"/>
                </a:solidFill>
                <a:effectLst/>
                <a:latin typeface="Helvetica" charset="0"/>
                <a:ea typeface="+mn-ea"/>
                <a:cs typeface="+mn-cs"/>
              </a:rPr>
              <a:t>, but irradiated region is &gt;90%  </a:t>
            </a:r>
            <a:r>
              <a:rPr lang="en-US" sz="1200" kern="1200" dirty="0" smtClean="0">
                <a:solidFill>
                  <a:schemeClr val="tx1"/>
                </a:solidFill>
                <a:effectLst/>
                <a:latin typeface="Helvetica" charset="0"/>
                <a:ea typeface="+mn-ea"/>
                <a:cs typeface="+mn-cs"/>
              </a:rPr>
              <a:t/>
            </a:r>
            <a:br>
              <a:rPr lang="en-US" sz="1200" kern="1200" dirty="0" smtClean="0">
                <a:solidFill>
                  <a:schemeClr val="tx1"/>
                </a:solidFill>
                <a:effectLst/>
                <a:latin typeface="Helvetica" charset="0"/>
                <a:ea typeface="+mn-ea"/>
                <a:cs typeface="+mn-cs"/>
              </a:rPr>
            </a:br>
            <a:endParaRPr lang="en-US" dirty="0"/>
          </a:p>
        </p:txBody>
      </p:sp>
    </p:spTree>
    <p:extLst>
      <p:ext uri="{BB962C8B-B14F-4D97-AF65-F5344CB8AC3E}">
        <p14:creationId xmlns:p14="http://schemas.microsoft.com/office/powerpoint/2010/main" val="236647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857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smtClean="0"/>
              <a:t>DY is an interesting process. As you can see in the</a:t>
            </a:r>
            <a:r>
              <a:rPr lang="en-US" baseline="0" dirty="0" smtClean="0"/>
              <a:t> </a:t>
            </a:r>
            <a:r>
              <a:rPr lang="en-US" dirty="0" smtClean="0"/>
              <a:t>diagrams for</a:t>
            </a:r>
            <a:r>
              <a:rPr lang="en-US" baseline="0" dirty="0" smtClean="0"/>
              <a:t> SIDIS and </a:t>
            </a:r>
            <a:r>
              <a:rPr lang="en-US" dirty="0" smtClean="0"/>
              <a:t>DY, both of these processes are purely </a:t>
            </a:r>
            <a:r>
              <a:rPr lang="en-US" dirty="0" err="1" smtClean="0"/>
              <a:t>leptonic</a:t>
            </a:r>
            <a:r>
              <a:rPr lang="en-US" baseline="0" dirty="0" smtClean="0"/>
              <a:t> </a:t>
            </a:r>
            <a:r>
              <a:rPr lang="en-US" dirty="0" smtClean="0"/>
              <a:t>in one half of their hard scattering diagrams</a:t>
            </a:r>
            <a:r>
              <a:rPr lang="en-US" baseline="0" dirty="0" smtClean="0"/>
              <a:t>. </a:t>
            </a:r>
            <a:r>
              <a:rPr lang="en-US" dirty="0" smtClean="0"/>
              <a:t>DY has therefore</a:t>
            </a:r>
            <a:r>
              <a:rPr lang="en-US" baseline="0" dirty="0" smtClean="0"/>
              <a:t> a similar physics reach as SIDIS – which is quite interesting considering that DY is a p-p scattering process. SIDIS has been the principal tool to probe hadron structure, because ……</a:t>
            </a:r>
          </a:p>
          <a:p>
            <a:pPr marL="0" lvl="1">
              <a:defRPr/>
            </a:pPr>
            <a:r>
              <a:rPr lang="en-US" baseline="0" dirty="0" smtClean="0"/>
              <a:t>In fact, DY may be the cleanest probe to study hadron structure:  …</a:t>
            </a:r>
            <a:endParaRPr lang="en-US" dirty="0" smtClean="0"/>
          </a:p>
          <a:p>
            <a:pPr>
              <a:defRPr/>
            </a:pPr>
            <a:endParaRPr lang="en-US" dirty="0" smtClean="0"/>
          </a:p>
          <a:p>
            <a:pPr>
              <a:defRPr/>
            </a:pPr>
            <a:r>
              <a:rPr lang="en-US" dirty="0" smtClean="0"/>
              <a:t>The price</a:t>
            </a:r>
            <a:r>
              <a:rPr lang="en-US" baseline="0" dirty="0" smtClean="0"/>
              <a:t> you have to pay</a:t>
            </a:r>
            <a:r>
              <a:rPr lang="en-US" dirty="0" smtClean="0"/>
              <a:t>, however,</a:t>
            </a:r>
            <a:r>
              <a:rPr lang="en-US" baseline="0" dirty="0" smtClean="0"/>
              <a:t> is that</a:t>
            </a:r>
            <a:r>
              <a:rPr lang="en-US" dirty="0" smtClean="0"/>
              <a:t> </a:t>
            </a:r>
            <a:r>
              <a:rPr lang="en-US" baseline="0" dirty="0" smtClean="0"/>
              <a:t>the DY cross section is strongly suppressed </a:t>
            </a:r>
            <a:r>
              <a:rPr lang="en-US" baseline="0" dirty="0" err="1" smtClean="0"/>
              <a:t>wrt</a:t>
            </a:r>
            <a:r>
              <a:rPr lang="en-US" baseline="0" dirty="0" smtClean="0"/>
              <a:t> the hadronic cross section. Special experiments have to be designed, therefore, that can isolate DY events from the vast hadronic background</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507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elvetica" charset="0"/>
                <a:ea typeface="+mn-ea"/>
                <a:cs typeface="+mn-cs"/>
              </a:rPr>
              <a:t>Tensor-polarization asymmetries A_Q.</a:t>
            </a:r>
          </a:p>
          <a:p>
            <a:endParaRPr lang="en-US" sz="1200" dirty="0" smtClean="0"/>
          </a:p>
          <a:p>
            <a:r>
              <a:rPr lang="en-US" sz="1200" dirty="0" smtClean="0"/>
              <a:t>Very interesting since it means that b1 not only depends on the </a:t>
            </a:r>
            <a:r>
              <a:rPr lang="en-US" sz="1200" dirty="0" err="1" smtClean="0"/>
              <a:t>parton</a:t>
            </a:r>
            <a:r>
              <a:rPr lang="en-US" sz="1200" dirty="0" smtClean="0"/>
              <a:t> distributions but also on the</a:t>
            </a:r>
            <a:r>
              <a:rPr lang="en-US" sz="1200" baseline="0" dirty="0" smtClean="0"/>
              <a:t> </a:t>
            </a:r>
            <a:r>
              <a:rPr lang="en-US" sz="1200" dirty="0" smtClean="0"/>
              <a:t>relative</a:t>
            </a:r>
            <a:r>
              <a:rPr lang="en-US" sz="1200" baseline="0" dirty="0" smtClean="0"/>
              <a:t> alignment of the two nucleons. Bridge between nuclear and particle physics. Why should there be an asymmetry on the quark level depending on the spin of the nucleons they are embedded in. Why should the quarks be concerned about the coupling of the spin of the two nucleons.</a:t>
            </a:r>
          </a:p>
          <a:p>
            <a:endParaRPr lang="en-US" sz="1200" baseline="0" dirty="0" smtClean="0"/>
          </a:p>
          <a:p>
            <a:r>
              <a:rPr lang="en-US" sz="1200" dirty="0" smtClean="0"/>
              <a:t>The dashed curves are for the set-1 without antiquark tensor</a:t>
            </a:r>
            <a:r>
              <a:rPr lang="en-US" sz="1200" baseline="0" dirty="0" smtClean="0"/>
              <a:t> </a:t>
            </a:r>
            <a:r>
              <a:rPr lang="en-US" sz="1200" dirty="0" smtClean="0"/>
              <a:t>polarization at the initial scale (Q 2 = 2.5 GeV2 ), the solid curves indicate the set-2 results</a:t>
            </a:r>
          </a:p>
          <a:p>
            <a:endParaRPr lang="en-US" sz="1200" dirty="0" smtClean="0"/>
          </a:p>
          <a:p>
            <a:r>
              <a:rPr lang="en-US" sz="1200" dirty="0" smtClean="0"/>
              <a:t>Set 1: There is no antiquark tensor</a:t>
            </a:r>
            <a:r>
              <a:rPr lang="en-US" sz="1200" baseline="0" dirty="0" smtClean="0"/>
              <a:t> </a:t>
            </a:r>
            <a:r>
              <a:rPr lang="en-US" sz="1200" dirty="0" smtClean="0"/>
              <a:t>polarization at the scale Q^2_0 (alpha_</a:t>
            </a:r>
            <a:r>
              <a:rPr lang="en-US" sz="1200" baseline="0" dirty="0" smtClean="0"/>
              <a:t> </a:t>
            </a:r>
            <a:r>
              <a:rPr lang="en-US" sz="1200" dirty="0" smtClean="0"/>
              <a:t>q¯ = 0). </a:t>
            </a:r>
          </a:p>
          <a:p>
            <a:r>
              <a:rPr lang="en-US" sz="1200" dirty="0" smtClean="0"/>
              <a:t>Set 2: There could be finite antiquark tensor</a:t>
            </a:r>
            <a:r>
              <a:rPr lang="en-US" sz="1200" baseline="0" dirty="0" smtClean="0"/>
              <a:t> </a:t>
            </a:r>
            <a:r>
              <a:rPr lang="en-US" sz="1200" dirty="0" smtClean="0"/>
              <a:t>polarization at the scale Q^2_0 (alpha_</a:t>
            </a:r>
            <a:r>
              <a:rPr lang="en-US" sz="1200" baseline="0" dirty="0" smtClean="0"/>
              <a:t> </a:t>
            </a:r>
            <a:r>
              <a:rPr lang="en-US" sz="1200" dirty="0" smtClean="0"/>
              <a:t>q¯  is a free parameter).</a:t>
            </a:r>
            <a:endParaRPr lang="en-US" sz="1200" dirty="0"/>
          </a:p>
        </p:txBody>
      </p:sp>
      <p:sp>
        <p:nvSpPr>
          <p:cNvPr id="4" name="Slide Number Placeholder 3"/>
          <p:cNvSpPr>
            <a:spLocks noGrp="1"/>
          </p:cNvSpPr>
          <p:nvPr>
            <p:ph type="sldNum" sz="quarter" idx="10"/>
          </p:nvPr>
        </p:nvSpPr>
        <p:spPr>
          <a:xfrm>
            <a:off x="3936767" y="8707831"/>
            <a:ext cx="3011699" cy="458391"/>
          </a:xfrm>
          <a:prstGeom prst="rect">
            <a:avLst/>
          </a:prstGeom>
        </p:spPr>
        <p:txBody>
          <a:bodyPr lIns="92309" tIns="46154" rIns="92309" bIns="46154"/>
          <a:lstStyle/>
          <a:p>
            <a:fld id="{EAB39BF9-25AD-6D45-9E74-ECE743D787D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0083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z="1200" kern="1200" baseline="0" dirty="0" smtClean="0">
              <a:solidFill>
                <a:schemeClr val="tx1"/>
              </a:solidFill>
              <a:latin typeface="Helvetica"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3931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SSA  A_N</a:t>
            </a:r>
            <a:r>
              <a:rPr lang="en-US" baseline="0" dirty="0" smtClean="0"/>
              <a:t> </a:t>
            </a:r>
            <a:r>
              <a:rPr lang="en-US" dirty="0" smtClean="0"/>
              <a:t> (measured</a:t>
            </a:r>
            <a:r>
              <a:rPr lang="en-US" baseline="0" dirty="0" smtClean="0"/>
              <a:t> </a:t>
            </a:r>
            <a:r>
              <a:rPr lang="en-US" dirty="0" smtClean="0"/>
              <a:t>left-right asymmetry) is</a:t>
            </a:r>
            <a:r>
              <a:rPr lang="en-US" baseline="0" dirty="0" smtClean="0"/>
              <a:t> related to </a:t>
            </a:r>
            <a:r>
              <a:rPr lang="en-US" baseline="0" dirty="0" err="1" smtClean="0"/>
              <a:t>Sivers</a:t>
            </a:r>
            <a:r>
              <a:rPr lang="en-US" baseline="0" dirty="0" smtClean="0"/>
              <a:t> SSA amplitude (provided in the TMD predictions) </a:t>
            </a:r>
            <a:r>
              <a:rPr lang="en-US" dirty="0" smtClean="0"/>
              <a:t>by 2/pi. So the red curve is scaled</a:t>
            </a:r>
            <a:r>
              <a:rPr lang="en-US" baseline="0" dirty="0" smtClean="0"/>
              <a:t> down by factor 2/pi relative to the prediction of </a:t>
            </a:r>
            <a:r>
              <a:rPr lang="en-US" baseline="0" dirty="0" err="1" smtClean="0"/>
              <a:t>Anselmino’s</a:t>
            </a:r>
            <a:r>
              <a:rPr lang="en-US" baseline="0" dirty="0" smtClean="0"/>
              <a:t> groups</a:t>
            </a:r>
          </a:p>
          <a:p>
            <a:endParaRPr lang="en-US" baseline="0" dirty="0" smtClean="0"/>
          </a:p>
          <a:p>
            <a:r>
              <a:rPr lang="en-US" baseline="0" dirty="0" smtClean="0"/>
              <a:t>1.3 Mio DY events, error&lt;1% for all points except lowest </a:t>
            </a:r>
            <a:r>
              <a:rPr lang="en-US" baseline="0" dirty="0" err="1" smtClean="0"/>
              <a:t>xf</a:t>
            </a:r>
            <a:r>
              <a:rPr lang="en-US" baseline="0" dirty="0" smtClean="0"/>
              <a:t> </a:t>
            </a:r>
            <a:endParaRPr lang="en-US" dirty="0" smtClean="0"/>
          </a:p>
          <a:p>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charset="0"/>
                <a:ea typeface="+mn-ea"/>
                <a:cs typeface="+mn-cs"/>
              </a:rPr>
              <a:t>The parametrization of H^{~} in "GK2013" is determined by the HERMES's experiment result on the cross sections and the target asymmetries for pi^+ electro-production.</a:t>
            </a:r>
          </a:p>
          <a:p>
            <a:r>
              <a:rPr lang="en-US" sz="1200" kern="1200" dirty="0" smtClean="0">
                <a:solidFill>
                  <a:schemeClr val="tx1"/>
                </a:solidFill>
                <a:effectLst/>
                <a:latin typeface="Helvetica" charset="0"/>
                <a:ea typeface="+mn-ea"/>
                <a:cs typeface="+mn-cs"/>
              </a:rPr>
              <a:t>  The pion distribution amplitudes for the parametrization of E^{~} in "GK2013" has the term to match the sharp rise of the pi gamma transition form factor with Q^2 observed in the Babar experiment. This term doesn't exist in "BMP2001".</a:t>
            </a:r>
          </a:p>
          <a:p>
            <a:endParaRPr lang="en-US" dirty="0" smtClean="0"/>
          </a:p>
          <a:p>
            <a:r>
              <a:rPr lang="en-US" sz="1200" kern="1200" dirty="0" smtClean="0">
                <a:solidFill>
                  <a:schemeClr val="tx1"/>
                </a:solidFill>
                <a:effectLst/>
                <a:latin typeface="Helvetica" charset="0"/>
                <a:ea typeface="+mn-ea"/>
                <a:cs typeface="+mn-cs"/>
              </a:rPr>
              <a:t>References for "BMP2001":</a:t>
            </a:r>
          </a:p>
          <a:p>
            <a:r>
              <a:rPr lang="en-US" sz="1200" kern="1200" dirty="0" smtClean="0">
                <a:solidFill>
                  <a:schemeClr val="tx1"/>
                </a:solidFill>
                <a:effectLst/>
                <a:latin typeface="Helvetica" charset="0"/>
                <a:ea typeface="+mn-ea"/>
                <a:cs typeface="+mn-cs"/>
              </a:rPr>
              <a:t>  </a:t>
            </a:r>
            <a:r>
              <a:rPr lang="de-DE" sz="1200" b="0" i="0" kern="1200" dirty="0" smtClean="0">
                <a:solidFill>
                  <a:schemeClr val="tx1"/>
                </a:solidFill>
                <a:effectLst/>
                <a:latin typeface="Helvetica" charset="0"/>
                <a:ea typeface="+mn-ea"/>
                <a:cs typeface="+mn-cs"/>
              </a:rPr>
              <a:t>ER Berger, M Diehl, B Pire</a:t>
            </a:r>
            <a:endParaRPr lang="en-US" sz="1200" kern="1200" dirty="0" smtClean="0">
              <a:solidFill>
                <a:schemeClr val="tx1"/>
              </a:solidFill>
              <a:effectLst/>
              <a:latin typeface="Helvetica" charset="0"/>
              <a:ea typeface="+mn-ea"/>
              <a:cs typeface="+mn-cs"/>
            </a:endParaRPr>
          </a:p>
          <a:p>
            <a:r>
              <a:rPr lang="en-US" sz="1200" kern="1200" dirty="0" smtClean="0">
                <a:solidFill>
                  <a:schemeClr val="tx1"/>
                </a:solidFill>
                <a:effectLst/>
                <a:latin typeface="Helvetica" charset="0"/>
                <a:ea typeface="+mn-ea"/>
                <a:cs typeface="+mn-cs"/>
              </a:rPr>
              <a:t>  </a:t>
            </a:r>
            <a:r>
              <a:rPr lang="en-US" sz="1200" kern="1200" dirty="0" err="1" smtClean="0">
                <a:solidFill>
                  <a:schemeClr val="tx1"/>
                </a:solidFill>
                <a:effectLst/>
                <a:latin typeface="Helvetica" charset="0"/>
                <a:ea typeface="+mn-ea"/>
                <a:cs typeface="+mn-cs"/>
              </a:rPr>
              <a:t>E.R.Berger</a:t>
            </a:r>
            <a:r>
              <a:rPr lang="en-US" sz="1200" kern="1200" dirty="0" smtClean="0">
                <a:solidFill>
                  <a:schemeClr val="tx1"/>
                </a:solidFill>
                <a:effectLst/>
                <a:latin typeface="Helvetica" charset="0"/>
                <a:ea typeface="+mn-ea"/>
                <a:cs typeface="+mn-cs"/>
              </a:rPr>
              <a:t> et al. Phys.Lett.B523,265(2001)</a:t>
            </a:r>
          </a:p>
          <a:p>
            <a:r>
              <a:rPr lang="en-US" sz="1200" kern="1200" dirty="0" smtClean="0">
                <a:solidFill>
                  <a:schemeClr val="tx1"/>
                </a:solidFill>
                <a:effectLst/>
                <a:latin typeface="Helvetica" charset="0"/>
                <a:ea typeface="+mn-ea"/>
                <a:cs typeface="+mn-cs"/>
              </a:rPr>
              <a:t>  </a:t>
            </a:r>
            <a:r>
              <a:rPr lang="en-US" sz="1200" kern="1200" dirty="0" err="1" smtClean="0">
                <a:solidFill>
                  <a:schemeClr val="tx1"/>
                </a:solidFill>
                <a:effectLst/>
                <a:latin typeface="Helvetica" charset="0"/>
                <a:ea typeface="+mn-ea"/>
                <a:cs typeface="+mn-cs"/>
              </a:rPr>
              <a:t>E.R.Berger</a:t>
            </a:r>
            <a:r>
              <a:rPr lang="en-US" sz="1200" kern="1200" dirty="0" smtClean="0">
                <a:solidFill>
                  <a:schemeClr val="tx1"/>
                </a:solidFill>
                <a:effectLst/>
                <a:latin typeface="Helvetica" charset="0"/>
                <a:ea typeface="+mn-ea"/>
                <a:cs typeface="+mn-cs"/>
              </a:rPr>
              <a:t> et al. Eur.Phys.J.C23,675(2002)</a:t>
            </a:r>
          </a:p>
          <a:p>
            <a:r>
              <a:rPr lang="en-US" sz="1200" kern="1200" dirty="0" smtClean="0">
                <a:solidFill>
                  <a:schemeClr val="tx1"/>
                </a:solidFill>
                <a:effectLst/>
                <a:latin typeface="Helvetica" charset="0"/>
                <a:ea typeface="+mn-ea"/>
                <a:cs typeface="+mn-cs"/>
              </a:rPr>
              <a:t> </a:t>
            </a:r>
          </a:p>
          <a:p>
            <a:r>
              <a:rPr lang="en-US" sz="1200" kern="1200" dirty="0" smtClean="0">
                <a:solidFill>
                  <a:schemeClr val="tx1"/>
                </a:solidFill>
                <a:effectLst/>
                <a:latin typeface="Helvetica" charset="0"/>
                <a:ea typeface="+mn-ea"/>
                <a:cs typeface="+mn-cs"/>
              </a:rPr>
              <a:t>Reference for "GK2013":</a:t>
            </a:r>
          </a:p>
          <a:p>
            <a:r>
              <a:rPr lang="pt-BR" sz="1200" b="0" i="0" kern="1200" dirty="0" smtClean="0">
                <a:solidFill>
                  <a:schemeClr val="tx1"/>
                </a:solidFill>
                <a:effectLst/>
                <a:latin typeface="Helvetica" charset="0"/>
                <a:ea typeface="+mn-ea"/>
                <a:cs typeface="+mn-cs"/>
              </a:rPr>
              <a:t>  P Kroll, H Moutarde, F Sabatie</a:t>
            </a:r>
            <a:endParaRPr lang="en-US" sz="1200" kern="1200" dirty="0" smtClean="0">
              <a:solidFill>
                <a:schemeClr val="tx1"/>
              </a:solidFill>
              <a:effectLst/>
              <a:latin typeface="Helvetica" charset="0"/>
              <a:ea typeface="+mn-ea"/>
              <a:cs typeface="+mn-cs"/>
            </a:endParaRPr>
          </a:p>
          <a:p>
            <a:r>
              <a:rPr lang="en-US" sz="1200" kern="1200" dirty="0" smtClean="0">
                <a:solidFill>
                  <a:schemeClr val="tx1"/>
                </a:solidFill>
                <a:effectLst/>
                <a:latin typeface="Helvetica" charset="0"/>
                <a:ea typeface="+mn-ea"/>
                <a:cs typeface="+mn-cs"/>
              </a:rPr>
              <a:t>  </a:t>
            </a:r>
            <a:r>
              <a:rPr lang="en-US" sz="1200" kern="1200" dirty="0" err="1" smtClean="0">
                <a:solidFill>
                  <a:schemeClr val="tx1"/>
                </a:solidFill>
                <a:effectLst/>
                <a:latin typeface="Helvetica" charset="0"/>
                <a:ea typeface="+mn-ea"/>
                <a:cs typeface="+mn-cs"/>
              </a:rPr>
              <a:t>P.Kroll</a:t>
            </a:r>
            <a:r>
              <a:rPr lang="en-US" sz="1200" kern="1200" dirty="0" smtClean="0">
                <a:solidFill>
                  <a:schemeClr val="tx1"/>
                </a:solidFill>
                <a:effectLst/>
                <a:latin typeface="Helvetica" charset="0"/>
                <a:ea typeface="+mn-ea"/>
                <a:cs typeface="+mn-cs"/>
              </a:rPr>
              <a:t> et al. Eur.Phys.J.C73,2278(2013)</a:t>
            </a:r>
          </a:p>
          <a:p>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95% C.I.</a:t>
            </a:r>
            <a:r>
              <a:rPr lang="en-US" baseline="0" dirty="0" smtClean="0"/>
              <a:t> assuming 10 events during a 200 day search (@ 30% efficiency), and no decays of the A’ to the invisible sector</a:t>
            </a:r>
          </a:p>
          <a:p>
            <a:pPr marL="0" marR="0" indent="0" algn="l" defTabSz="914400" rtl="0" eaLnBrk="0" fontAlgn="base" latinLnBrk="0" hangingPunct="0">
              <a:lnSpc>
                <a:spcPct val="100000"/>
              </a:lnSpc>
              <a:spcBef>
                <a:spcPct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Changing either the p beam energy or the length of the iron beam dump can extend the sensitivity of </a:t>
            </a:r>
            <a:r>
              <a:rPr lang="en-US" baseline="0" dirty="0" err="1" smtClean="0"/>
              <a:t>SeaQuest</a:t>
            </a:r>
            <a:r>
              <a:rPr lang="en-US" baseline="0" dirty="0" smtClean="0"/>
              <a:t> </a:t>
            </a:r>
            <a:endParaRPr lang="en-US" dirty="0" smtClean="0"/>
          </a:p>
          <a:p>
            <a:endParaRPr lang="en-US" dirty="0"/>
          </a:p>
        </p:txBody>
      </p:sp>
    </p:spTree>
    <p:extLst>
      <p:ext uri="{BB962C8B-B14F-4D97-AF65-F5344CB8AC3E}">
        <p14:creationId xmlns:p14="http://schemas.microsoft.com/office/powerpoint/2010/main" val="3418797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6291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sz="1200" dirty="0" smtClean="0"/>
              <a:t>Assuming factorization is valid in QCD, </a:t>
            </a:r>
            <a:r>
              <a:rPr lang="en-US" sz="1200" dirty="0" err="1" smtClean="0"/>
              <a:t>Drell</a:t>
            </a:r>
            <a:r>
              <a:rPr lang="en-US" sz="1200" dirty="0" smtClean="0"/>
              <a:t>-Yan </a:t>
            </a:r>
            <a:r>
              <a:rPr lang="en-US" sz="1200" dirty="0"/>
              <a:t>can be written as a hard scattering process, and the direct production of two transverse momentum-dependent </a:t>
            </a:r>
            <a:r>
              <a:rPr lang="en-US" sz="1200" dirty="0" smtClean="0"/>
              <a:t>(TMD) distribution functions </a:t>
            </a:r>
            <a:r>
              <a:rPr lang="en-US" sz="1200" dirty="0"/>
              <a:t>(Sivers, Boer-Mulders, etc); and SIDIS allows to measure convolution of DF with FF.</a:t>
            </a:r>
          </a:p>
          <a:p>
            <a:pPr marL="0" lvl="1">
              <a:defRPr/>
            </a:pPr>
            <a:endParaRPr lang="en-US" sz="1200" dirty="0">
              <a:sym typeface="Arial" pitchFamily="34" charset="0"/>
            </a:endParaRPr>
          </a:p>
          <a:p>
            <a:pPr marL="0" lvl="1">
              <a:defRPr/>
            </a:pPr>
            <a:r>
              <a:rPr lang="en-US" sz="1200" dirty="0" smtClean="0">
                <a:sym typeface="Arial" pitchFamily="34" charset="0"/>
              </a:rPr>
              <a:t>A central question is</a:t>
            </a:r>
            <a:r>
              <a:rPr lang="en-US" sz="1200" baseline="0" dirty="0" smtClean="0">
                <a:sym typeface="Arial" pitchFamily="34" charset="0"/>
              </a:rPr>
              <a:t> whether T</a:t>
            </a:r>
            <a:r>
              <a:rPr lang="en-US" sz="1200" dirty="0" smtClean="0">
                <a:sym typeface="Arial" pitchFamily="34" charset="0"/>
              </a:rPr>
              <a:t>MDs in SIDIS</a:t>
            </a:r>
            <a:r>
              <a:rPr lang="en-US" sz="1200" baseline="0" dirty="0" smtClean="0">
                <a:sym typeface="Arial" pitchFamily="34" charset="0"/>
              </a:rPr>
              <a:t> are the same as TMDs in DY. While there are good theoretical arguments why this should be true in some cases, but not in others, ultimately, experiment will have to tell.</a:t>
            </a:r>
            <a:endParaRPr lang="en-US" sz="1200" dirty="0" smtClean="0">
              <a:sym typeface="Arial" pitchFamily="34" charset="0"/>
            </a:endParaRPr>
          </a:p>
          <a:p>
            <a:pPr marL="0" lvl="1">
              <a:defRPr/>
            </a:pPr>
            <a:endParaRPr lang="en-US" sz="1600" kern="0" dirty="0" smtClean="0">
              <a:sym typeface="Arial" pitchFamily="34" charset="0"/>
            </a:endParaRPr>
          </a:p>
          <a:p>
            <a:pPr marL="0" lvl="1">
              <a:defRPr/>
            </a:pPr>
            <a:endParaRPr lang="en-US" sz="1600" kern="0" dirty="0">
              <a:sym typeface="Arial" pitchFamily="34" charset="0"/>
            </a:endParaRPr>
          </a:p>
          <a:p>
            <a:pPr>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3423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039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The connection b/w </a:t>
            </a:r>
            <a:r>
              <a:rPr lang="en-US" baseline="0" dirty="0" err="1" smtClean="0"/>
              <a:t>Sivers</a:t>
            </a:r>
            <a:r>
              <a:rPr lang="en-US" baseline="0" dirty="0" smtClean="0"/>
              <a:t> function and OAM is yet model-dependent, but what is clear is that the existence of the </a:t>
            </a:r>
            <a:r>
              <a:rPr lang="en-US" baseline="0" dirty="0" err="1" smtClean="0"/>
              <a:t>Sivers</a:t>
            </a:r>
            <a:r>
              <a:rPr lang="en-US" baseline="0" dirty="0" smtClean="0"/>
              <a:t> function requires non-zero quark OAM in the proton</a:t>
            </a:r>
            <a:endParaRPr lang="en-US" dirty="0" smtClean="0"/>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819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3819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sz="1200" dirty="0" smtClean="0">
                <a:sym typeface="Arial" pitchFamily="34" charset="0"/>
              </a:rPr>
              <a:t>It turns out that TMDs are</a:t>
            </a:r>
            <a:r>
              <a:rPr lang="en-US" sz="1200" baseline="0" dirty="0" smtClean="0">
                <a:sym typeface="Arial" pitchFamily="34" charset="0"/>
              </a:rPr>
              <a:t> most cleanly accessed via the azimuthal distributions of the final state products of the SIDIS and DY processes with polarized beams and/or targets. Shown here are the LO SIDIS and single pol DY x-sections.</a:t>
            </a:r>
          </a:p>
          <a:p>
            <a:pPr marL="0" lvl="1">
              <a:defRPr/>
            </a:pPr>
            <a:endParaRPr lang="en-US" sz="1200" baseline="0" dirty="0" smtClean="0">
              <a:sym typeface="Arial" pitchFamily="34" charset="0"/>
            </a:endParaRPr>
          </a:p>
          <a:p>
            <a:pPr marL="0" lvl="1">
              <a:defRPr/>
            </a:pPr>
            <a:r>
              <a:rPr lang="en-US" sz="1200" baseline="0" dirty="0" smtClean="0">
                <a:sym typeface="Arial" pitchFamily="34" charset="0"/>
              </a:rPr>
              <a:t>In SIDIS there are two angles of relevance </a:t>
            </a:r>
            <a:r>
              <a:rPr lang="en-US" sz="1200" baseline="0" dirty="0" err="1" smtClean="0">
                <a:sym typeface="Arial" pitchFamily="34" charset="0"/>
              </a:rPr>
              <a:t>Phi_S</a:t>
            </a:r>
            <a:r>
              <a:rPr lang="en-US" sz="1200" baseline="0" dirty="0" smtClean="0">
                <a:sym typeface="Arial" pitchFamily="34" charset="0"/>
              </a:rPr>
              <a:t> and </a:t>
            </a:r>
            <a:r>
              <a:rPr lang="en-US" sz="1200" baseline="0" dirty="0" err="1" smtClean="0">
                <a:sym typeface="Arial" pitchFamily="34" charset="0"/>
              </a:rPr>
              <a:t>Phi_h</a:t>
            </a:r>
            <a:r>
              <a:rPr lang="en-US" sz="1200" baseline="0" dirty="0" smtClean="0">
                <a:sym typeface="Arial" pitchFamily="34" charset="0"/>
              </a:rPr>
              <a:t>, and </a:t>
            </a:r>
          </a:p>
          <a:p>
            <a:pPr marL="0" lvl="1">
              <a:defRPr/>
            </a:pPr>
            <a:r>
              <a:rPr lang="en-US" sz="1200" baseline="0" dirty="0" smtClean="0">
                <a:sym typeface="Arial" pitchFamily="34" charset="0"/>
              </a:rPr>
              <a:t>for DY there are three: the </a:t>
            </a:r>
            <a:r>
              <a:rPr lang="en-US" sz="1200" dirty="0" smtClean="0"/>
              <a:t>azimuthal</a:t>
            </a:r>
            <a:r>
              <a:rPr lang="en-US" sz="1200" baseline="0" dirty="0" smtClean="0"/>
              <a:t> angle </a:t>
            </a:r>
            <a:r>
              <a:rPr lang="en-US" sz="1200" baseline="0" dirty="0" err="1" smtClean="0">
                <a:sym typeface="Arial" pitchFamily="34" charset="0"/>
              </a:rPr>
              <a:t>Phi_s</a:t>
            </a:r>
            <a:r>
              <a:rPr lang="en-US" sz="1200" baseline="0" dirty="0" smtClean="0"/>
              <a:t> of the transverse spin orientation of beam </a:t>
            </a:r>
            <a:r>
              <a:rPr lang="en-US" sz="1200" baseline="0" dirty="0" smtClean="0">
                <a:sym typeface="Arial" pitchFamily="34" charset="0"/>
              </a:rPr>
              <a:t>(determined in </a:t>
            </a:r>
            <a:r>
              <a:rPr lang="en-US" sz="1200" baseline="0" dirty="0" err="1" smtClean="0">
                <a:sym typeface="Arial" pitchFamily="34" charset="0"/>
              </a:rPr>
              <a:t>tgt</a:t>
            </a:r>
            <a:r>
              <a:rPr lang="en-US" sz="1200" baseline="0" dirty="0" smtClean="0">
                <a:sym typeface="Arial" pitchFamily="34" charset="0"/>
              </a:rPr>
              <a:t> rest frame), and </a:t>
            </a:r>
          </a:p>
          <a:p>
            <a:pPr marL="0" lvl="1">
              <a:defRPr/>
            </a:pPr>
            <a:r>
              <a:rPr lang="en-US" sz="1200" baseline="0" dirty="0" smtClean="0"/>
              <a:t>the polar and azimuthal angles theta and </a:t>
            </a:r>
            <a:r>
              <a:rPr lang="en-US" sz="1200" baseline="0" dirty="0" err="1" smtClean="0"/>
              <a:t>phi_CS</a:t>
            </a:r>
            <a:r>
              <a:rPr lang="en-US" sz="1200" baseline="0" dirty="0" smtClean="0"/>
              <a:t> of the </a:t>
            </a:r>
            <a:r>
              <a:rPr lang="en-US" sz="1200" baseline="0" dirty="0" err="1" smtClean="0"/>
              <a:t>dimuon</a:t>
            </a:r>
            <a:r>
              <a:rPr lang="en-US" sz="1200" baseline="0" dirty="0" smtClean="0"/>
              <a:t> pair </a:t>
            </a:r>
            <a:r>
              <a:rPr lang="en-US" sz="1200" baseline="0" dirty="0" smtClean="0">
                <a:sym typeface="Arial" pitchFamily="34" charset="0"/>
              </a:rPr>
              <a:t>(determined in C-S frame, </a:t>
            </a:r>
            <a:r>
              <a:rPr lang="en-US" sz="1200" baseline="0" dirty="0" err="1" smtClean="0">
                <a:sym typeface="Arial" pitchFamily="34" charset="0"/>
              </a:rPr>
              <a:t>ie</a:t>
            </a:r>
            <a:r>
              <a:rPr lang="en-US" sz="1200" baseline="0" dirty="0" smtClean="0">
                <a:sym typeface="Arial" pitchFamily="34" charset="0"/>
              </a:rPr>
              <a:t>. </a:t>
            </a:r>
            <a:r>
              <a:rPr lang="en-US" sz="1200" baseline="0" dirty="0" err="1" smtClean="0"/>
              <a:t>dimuon</a:t>
            </a:r>
            <a:r>
              <a:rPr lang="en-US" sz="1200" baseline="0" dirty="0" smtClean="0"/>
              <a:t> </a:t>
            </a:r>
            <a:r>
              <a:rPr lang="en-US" sz="1200" baseline="0" dirty="0" err="1" smtClean="0"/>
              <a:t>c.m</a:t>
            </a:r>
            <a:r>
              <a:rPr lang="en-US" sz="1200" baseline="0" dirty="0" smtClean="0"/>
              <a:t>. frame</a:t>
            </a:r>
            <a:r>
              <a:rPr lang="en-US" sz="1200" baseline="0" dirty="0" smtClean="0">
                <a:sym typeface="Arial" pitchFamily="34" charset="0"/>
              </a:rPr>
              <a:t>)</a:t>
            </a:r>
          </a:p>
          <a:p>
            <a:pPr marL="0" lvl="1">
              <a:defRPr/>
            </a:pPr>
            <a:endParaRPr lang="en-US" sz="1200" baseline="0" dirty="0" smtClean="0">
              <a:sym typeface="Arial" pitchFamily="34" charset="0"/>
            </a:endParaRPr>
          </a:p>
          <a:p>
            <a:pPr marL="0" lvl="1">
              <a:defRPr/>
            </a:pPr>
            <a:r>
              <a:rPr lang="en-US" sz="1200" baseline="0" dirty="0" smtClean="0">
                <a:sym typeface="Arial" pitchFamily="34" charset="0"/>
              </a:rPr>
              <a:t>So what you do is, you measure the magnitude of azimuthal modulations in the cross section to obtain the asymmetry amplitudes</a:t>
            </a:r>
          </a:p>
          <a:p>
            <a:pPr marL="0" lvl="1">
              <a:defRPr/>
            </a:pPr>
            <a:endParaRPr lang="en-US" sz="1200" baseline="0" dirty="0" smtClean="0">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sz="1200" dirty="0" smtClean="0">
                <a:sym typeface="Arial" pitchFamily="34" charset="0"/>
              </a:rPr>
              <a:t>It is the</a:t>
            </a:r>
            <a:r>
              <a:rPr lang="en-US" sz="1200" baseline="0" dirty="0" smtClean="0">
                <a:sym typeface="Arial" pitchFamily="34" charset="0"/>
              </a:rPr>
              <a:t> a</a:t>
            </a:r>
            <a:r>
              <a:rPr lang="en-US" sz="1200" dirty="0" smtClean="0">
                <a:sym typeface="Arial" pitchFamily="34" charset="0"/>
              </a:rPr>
              <a:t>symmetry</a:t>
            </a:r>
            <a:r>
              <a:rPr lang="en-US" sz="1200" baseline="0" dirty="0" smtClean="0">
                <a:sym typeface="Arial" pitchFamily="34" charset="0"/>
              </a:rPr>
              <a:t> amplitudes which contain the information regarding the TMDs. They are proportional to convolutions of PDFs &amp; FFs in SIDIS and of two PDFs in DY.  Shown here are 4 asymmetry amplitudes  and their relation to 4 leading twist TMDs. So, again, a central question is whether the PDFs in SIDIS and DY are the same.</a:t>
            </a:r>
          </a:p>
          <a:p>
            <a:pPr marL="0" lvl="1">
              <a:defRPr/>
            </a:pPr>
            <a:endParaRPr lang="en-US" sz="1200" baseline="0" dirty="0" smtClean="0">
              <a:sym typeface="Arial" pitchFamily="34" charset="0"/>
            </a:endParaRPr>
          </a:p>
          <a:p>
            <a:pPr marL="0" lvl="1">
              <a:defRPr/>
            </a:pPr>
            <a:r>
              <a:rPr lang="en-US" sz="1200" baseline="0" dirty="0" smtClean="0">
                <a:sym typeface="Arial" pitchFamily="34" charset="0"/>
              </a:rPr>
              <a:t>Well, w/in the QCD TMD framework, it is predicted that the first two (BM and </a:t>
            </a:r>
            <a:r>
              <a:rPr lang="en-US" sz="1200" baseline="0" dirty="0" err="1" smtClean="0">
                <a:sym typeface="Arial" pitchFamily="34" charset="0"/>
              </a:rPr>
              <a:t>Sivers</a:t>
            </a:r>
            <a:r>
              <a:rPr lang="en-US" sz="1200" baseline="0" dirty="0" smtClean="0">
                <a:sym typeface="Arial" pitchFamily="34" charset="0"/>
              </a:rPr>
              <a:t>) change sign, while the last two (</a:t>
            </a:r>
            <a:r>
              <a:rPr lang="en-US" sz="1200" baseline="0" dirty="0" err="1" smtClean="0">
                <a:sym typeface="Arial" pitchFamily="34" charset="0"/>
              </a:rPr>
              <a:t>Transv</a:t>
            </a:r>
            <a:r>
              <a:rPr lang="en-US" sz="1200" baseline="0" dirty="0" smtClean="0">
                <a:sym typeface="Arial" pitchFamily="34" charset="0"/>
              </a:rPr>
              <a:t> and </a:t>
            </a:r>
            <a:r>
              <a:rPr lang="en-US" sz="1200" baseline="0" dirty="0" err="1" smtClean="0">
                <a:sym typeface="Arial" pitchFamily="34" charset="0"/>
              </a:rPr>
              <a:t>Pretz</a:t>
            </a:r>
            <a:r>
              <a:rPr lang="en-US" sz="1200" baseline="0" dirty="0" smtClean="0">
                <a:sym typeface="Arial" pitchFamily="34" charset="0"/>
              </a:rPr>
              <a:t>) do not.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sz="1200" dirty="0" smtClean="0">
                <a:sym typeface="Arial" pitchFamily="34" charset="0"/>
              </a:rPr>
              <a:t>Complementarity</a:t>
            </a:r>
            <a:r>
              <a:rPr lang="en-US" sz="1200" baseline="0" dirty="0" smtClean="0">
                <a:sym typeface="Arial" pitchFamily="34" charset="0"/>
              </a:rPr>
              <a:t> is emphasized by the fact in SIDIS there is, at leading twist, one structure function per TMD, while in DY, there are at least two structure functions per TMD. This means that the same TMDS can be measured in different structure functions, allowing to perform cross checks of the TMD extraction and even the underlying formalism.</a:t>
            </a:r>
            <a:endParaRPr lang="en-US" sz="1200" dirty="0">
              <a:sym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sz="1200" dirty="0" smtClean="0">
                <a:sym typeface="Arial" pitchFamily="34" charset="0"/>
              </a:rPr>
              <a:t>A</a:t>
            </a:r>
            <a:r>
              <a:rPr lang="en-US" sz="1200" baseline="0" dirty="0" smtClean="0">
                <a:sym typeface="Arial" pitchFamily="34" charset="0"/>
              </a:rPr>
              <a:t> systematic study of quark TMDs in DY requires double polarization. Only in that case can all 8 leading twist TMDs be measured. </a:t>
            </a:r>
          </a:p>
          <a:p>
            <a:pPr marL="0" lvl="1">
              <a:defRPr/>
            </a:pPr>
            <a:endParaRPr lang="en-US" sz="1200" baseline="0" dirty="0" smtClean="0">
              <a:sym typeface="Arial" pitchFamily="34" charset="0"/>
            </a:endParaRPr>
          </a:p>
          <a:p>
            <a:pPr marL="0" lvl="1">
              <a:defRPr/>
            </a:pPr>
            <a:r>
              <a:rPr lang="en-US" sz="1200" baseline="0" dirty="0" smtClean="0">
                <a:sym typeface="Arial" pitchFamily="34" charset="0"/>
              </a:rPr>
              <a:t>Having both a polarized beam and a polarized target would allow measurement of a variety of double-spin observables, thus opening up opportunities for a very rich spin physics program, which would be complementary to those at RHIC and </a:t>
            </a:r>
            <a:r>
              <a:rPr lang="en-US" sz="1200" baseline="0" dirty="0" err="1" smtClean="0">
                <a:sym typeface="Arial" pitchFamily="34" charset="0"/>
              </a:rPr>
              <a:t>Jlab</a:t>
            </a:r>
            <a:r>
              <a:rPr lang="en-US" sz="1200" baseline="0" dirty="0" smtClean="0">
                <a:sym typeface="Arial" pitchFamily="34" charset="0"/>
              </a:rPr>
              <a:t>.</a:t>
            </a:r>
          </a:p>
          <a:p>
            <a:pPr marL="0" lvl="1">
              <a:defRPr/>
            </a:pPr>
            <a:endParaRPr lang="en-US" sz="1200" baseline="0" dirty="0" smtClean="0">
              <a:sym typeface="Arial" pitchFamily="34" charset="0"/>
            </a:endParaRPr>
          </a:p>
          <a:p>
            <a:pPr marL="0" lvl="1">
              <a:defRPr/>
            </a:pPr>
            <a:endParaRPr lang="en-US" sz="1600" dirty="0">
              <a:sym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interest in DY</a:t>
            </a:r>
            <a:r>
              <a:rPr lang="en-US" baseline="0" dirty="0" smtClean="0"/>
              <a:t> at a number of laboratories. </a:t>
            </a:r>
            <a:r>
              <a:rPr lang="en-US" dirty="0" smtClean="0"/>
              <a:t>Here is a list of experiments</a:t>
            </a:r>
            <a:r>
              <a:rPr lang="en-US" baseline="0" dirty="0" smtClean="0"/>
              <a:t> either being conducted or planned to measure pol or </a:t>
            </a:r>
            <a:r>
              <a:rPr lang="en-US" baseline="0" dirty="0" err="1" smtClean="0"/>
              <a:t>unpol</a:t>
            </a:r>
            <a:r>
              <a:rPr lang="en-US" baseline="0" dirty="0" smtClean="0"/>
              <a:t> DY with a variety of beams and targets. At present only COMPASS has collected pol DY data, and we are eagerly awaiting the results from COMPASS on the sign change. Although a lot of information is provided on this list, let me focus on two points:</a:t>
            </a:r>
          </a:p>
          <a:p>
            <a:pPr marL="171450" indent="-171450">
              <a:buFontTx/>
              <a:buChar char="-"/>
            </a:pPr>
            <a:r>
              <a:rPr lang="en-US" baseline="0" dirty="0" smtClean="0"/>
              <a:t>Running DY w/ a primary beam in fixed </a:t>
            </a:r>
            <a:r>
              <a:rPr lang="en-US" baseline="0" dirty="0" err="1" smtClean="0"/>
              <a:t>tgt</a:t>
            </a:r>
            <a:r>
              <a:rPr lang="en-US" baseline="0" dirty="0" smtClean="0"/>
              <a:t> mode (</a:t>
            </a:r>
            <a:r>
              <a:rPr lang="en-US" baseline="0" dirty="0" err="1" smtClean="0"/>
              <a:t>SeaQuest</a:t>
            </a:r>
            <a:r>
              <a:rPr lang="en-US" baseline="0" dirty="0" smtClean="0"/>
              <a:t>) has a huge advantage over running with a secondary beam in fixed </a:t>
            </a:r>
            <a:r>
              <a:rPr lang="en-US" baseline="0" dirty="0" err="1" smtClean="0"/>
              <a:t>tgt</a:t>
            </a:r>
            <a:r>
              <a:rPr lang="en-US" baseline="0" dirty="0" smtClean="0"/>
              <a:t> mode (COMPASS)  or with a primary beam in collider mode (RHIC-</a:t>
            </a:r>
            <a:r>
              <a:rPr lang="en-US" baseline="0" dirty="0" err="1" smtClean="0"/>
              <a:t>fsPHENIX</a:t>
            </a:r>
            <a:r>
              <a:rPr lang="en-US" baseline="0" dirty="0" smtClean="0"/>
              <a:t>), where you get a penalty of a factor of ~1000 in </a:t>
            </a:r>
            <a:r>
              <a:rPr lang="en-US" baseline="0" dirty="0" err="1" smtClean="0"/>
              <a:t>rFOM</a:t>
            </a:r>
            <a:r>
              <a:rPr lang="en-US" baseline="0" dirty="0" smtClean="0"/>
              <a:t>. 1 day at FNAL corresponds to 3 years at COMPASS or RHIC</a:t>
            </a:r>
          </a:p>
          <a:p>
            <a:pPr marL="171450" indent="-171450">
              <a:buFontTx/>
              <a:buChar char="-"/>
            </a:pPr>
            <a:r>
              <a:rPr lang="en-US" baseline="0" dirty="0" err="1" smtClean="0"/>
              <a:t>SeaQuest</a:t>
            </a:r>
            <a:r>
              <a:rPr lang="en-US" baseline="0" dirty="0" smtClean="0"/>
              <a:t> is sensitive to the interaction of valence quarks and sea anti-quarks, while COMPASS measures interaction of valence quarks and valence antiquarks, and is not sensitive to sea anti-quarks. Thus we have to go beyond COMPASS to do pol DY to learn about sea (anti)quarks</a:t>
            </a:r>
          </a:p>
          <a:p>
            <a:pPr marL="171450" indent="-171450">
              <a:buFontTx/>
              <a:buChar char="-"/>
            </a:pP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These points highlight specific strengths of Fermilab, making </a:t>
            </a:r>
            <a:r>
              <a:rPr lang="en-US" baseline="0" dirty="0" err="1" smtClean="0"/>
              <a:t>SeaQuest</a:t>
            </a:r>
            <a:r>
              <a:rPr lang="en-US" baseline="0" dirty="0" smtClean="0"/>
              <a:t> is the natural place to measure (pol) DY. It is also the only place that  is collecting DY data right now. So let’s discuss the program at </a:t>
            </a:r>
            <a:r>
              <a:rPr lang="en-US" baseline="0" dirty="0" err="1" smtClean="0"/>
              <a:t>SeaQuest</a:t>
            </a: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z="1200" kern="1200" baseline="0" dirty="0" smtClean="0">
              <a:solidFill>
                <a:schemeClr val="tx1"/>
              </a:solidFill>
              <a:latin typeface="Helvetica"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6C0444-1986-421D-94A0-EDC0B266649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D75D179-CBDD-4D79-9274-13165AB1922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0A8074F-B110-4AA1-8C87-DE1E060A150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9C12C0F-0E52-43E8-A430-E0A60A0541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28EE67-E18A-4120-B7DB-BB237C1ED85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F717BFF-4111-4877-B8B6-AC5E132AEA8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A59953-D453-4AA4-B867-7EA257486EF8}"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A25B544-FF5C-4DDD-A626-0F1B331CF0D5}"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B94A811-6BCE-40AF-897B-27753D60ED6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A5E1A1-019D-4FB0-9B11-92B951D9521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vl1pPr>
          </a:lstStyle>
          <a:p>
            <a:pPr>
              <a:defRPr/>
            </a:pPr>
            <a:fld id="{435D52B3-0DE6-4093-A944-B21B197099F0}" type="slidenum">
              <a:rPr lang="en-US"/>
              <a:pPr>
                <a:defRPr/>
              </a:pPr>
              <a:t>‹#›</a:t>
            </a:fld>
            <a:endParaRPr lang="en-US"/>
          </a:p>
        </p:txBody>
      </p:sp>
      <p:sp>
        <p:nvSpPr>
          <p:cNvPr id="5" name="Rectangle 28"/>
          <p:cNvSpPr>
            <a:spLocks noGrp="1" noChangeArrowheads="1"/>
          </p:cNvSpPr>
          <p:nvPr>
            <p:ph type="dt" sz="half" idx="11"/>
          </p:nvPr>
        </p:nvSpPr>
        <p:spPr>
          <a:xfrm>
            <a:off x="1284288" y="6381750"/>
            <a:ext cx="1306512" cy="476250"/>
          </a:xfrm>
          <a:prstGeom prst="rect">
            <a:avLst/>
          </a:prstGeom>
        </p:spPr>
        <p:txBody>
          <a:bodyPr/>
          <a:lstStyle>
            <a:lvl1pPr>
              <a:defRPr/>
            </a:lvl1pPr>
          </a:lstStyle>
          <a:p>
            <a:pPr>
              <a:defRPr/>
            </a:pPr>
            <a:endParaRPr lang="en-US"/>
          </a:p>
        </p:txBody>
      </p:sp>
      <p:sp>
        <p:nvSpPr>
          <p:cNvPr id="6" name="Rectangle 29"/>
          <p:cNvSpPr>
            <a:spLocks noGrp="1" noChangeArrowheads="1"/>
          </p:cNvSpPr>
          <p:nvPr>
            <p:ph type="ftr" sz="quarter" idx="12"/>
          </p:nvPr>
        </p:nvSpPr>
        <p:spPr>
          <a:xfrm>
            <a:off x="2590800" y="6381750"/>
            <a:ext cx="6196013" cy="476250"/>
          </a:xfrm>
          <a:prstGeom prst="rect">
            <a:avLst/>
          </a:prstGeom>
        </p:spPr>
        <p:txBody>
          <a:bodyPr/>
          <a:lstStyle>
            <a:lvl1pPr>
              <a:defRPr/>
            </a:lvl1pPr>
          </a:lstStyle>
          <a:p>
            <a:pPr>
              <a:defRPr/>
            </a:pPr>
            <a:r>
              <a:rPr lang="en-US"/>
              <a:t>DY Workshop, Santa Fe 2010</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36AF4380-7BD2-4176-9D35-FAE448E6DABB}" type="datetime1">
              <a:rPr lang="en-US"/>
              <a:pPr/>
              <a:t>12/2/2016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59B3E84-C9F1-4836-B987-2B5ECC8AD6BA}"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5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997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149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486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558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254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28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2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99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98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034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090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06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35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01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3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78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757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00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081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785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35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274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556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854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96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749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52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88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423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41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50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579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751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446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1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3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853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068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83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154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3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5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56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4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10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248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016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18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38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118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54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5956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224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4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706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684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967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599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452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496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722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1308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2828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9593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30579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54093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52567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22988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08993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75638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47371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97782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95373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41500" y="241300"/>
            <a:ext cx="5445125" cy="469900"/>
          </a:xfrm>
          <a:prstGeom prst="rect">
            <a:avLst/>
          </a:prstGeom>
          <a:solidFill>
            <a:schemeClr val="accent1"/>
          </a:solidFill>
          <a:ln w="12700">
            <a:solidFill>
              <a:srgbClr val="999999"/>
            </a:solidFill>
            <a:prstDash val="solid"/>
            <a:miter lim="800000"/>
            <a:headEnd/>
            <a:tailEnd/>
          </a:ln>
          <a:effectLst>
            <a:outerShdw dist="76199" dir="27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p>
        </p:txBody>
      </p:sp>
      <p:sp>
        <p:nvSpPr>
          <p:cNvPr id="13315"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2BB66582-31F0-4181-B0B8-B4BBA174A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EB2F51-495A-4B77-8DD6-DD3851BACA6C}" type="datetimeFigureOut">
              <a:rPr lang="en-US" smtClean="0">
                <a:solidFill>
                  <a:prstClr val="black">
                    <a:tint val="75000"/>
                  </a:prstClr>
                </a:solidFill>
                <a:latin typeface="Calibri"/>
                <a:ea typeface="+mn-ea"/>
                <a:cs typeface="+mn-cs"/>
              </a:rPr>
              <a:pPr fontAlgn="auto">
                <a:spcBef>
                  <a:spcPts val="0"/>
                </a:spcBef>
                <a:spcAft>
                  <a:spcPts val="0"/>
                </a:spcAft>
              </a:pPr>
              <a:t>12/2/2016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577460-FF3B-4E1E-9849-A99E320B103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7789320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12/2/2016</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733387529"/>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12/2/2016</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59917787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12/2/2016</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2159753602"/>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12/2/2016</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23664479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12/2/2016</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285595107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020834"/>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emf"/><Relationship Id="rId3" Type="http://schemas.openxmlformats.org/officeDocument/2006/relationships/tags" Target="../tags/tag2.xml"/><Relationship Id="rId7" Type="http://schemas.openxmlformats.org/officeDocument/2006/relationships/notesSlide" Target="../notesSlides/notesSlide13.xml"/><Relationship Id="rId12" Type="http://schemas.openxmlformats.org/officeDocument/2006/relationships/image" Target="../media/image41.png"/><Relationship Id="rId2" Type="http://schemas.openxmlformats.org/officeDocument/2006/relationships/tags" Target="../tags/tag1.xml"/><Relationship Id="rId1" Type="http://schemas.openxmlformats.org/officeDocument/2006/relationships/vmlDrawing" Target="../drawings/vmlDrawing5.vml"/><Relationship Id="rId6" Type="http://schemas.openxmlformats.org/officeDocument/2006/relationships/slideLayout" Target="../slideLayouts/slideLayout1.xml"/><Relationship Id="rId11" Type="http://schemas.openxmlformats.org/officeDocument/2006/relationships/image" Target="../media/image40.png"/><Relationship Id="rId5" Type="http://schemas.openxmlformats.org/officeDocument/2006/relationships/tags" Target="../tags/tag4.xml"/><Relationship Id="rId15" Type="http://schemas.openxmlformats.org/officeDocument/2006/relationships/image" Target="../media/image36.wmf"/><Relationship Id="rId10" Type="http://schemas.openxmlformats.org/officeDocument/2006/relationships/image" Target="../media/image39.png"/><Relationship Id="rId4" Type="http://schemas.openxmlformats.org/officeDocument/2006/relationships/tags" Target="../tags/tag3.xml"/><Relationship Id="rId9" Type="http://schemas.openxmlformats.org/officeDocument/2006/relationships/image" Target="../media/image38.png"/><Relationship Id="rId1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49.jpe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20.xml"/><Relationship Id="rId7" Type="http://schemas.openxmlformats.org/officeDocument/2006/relationships/oleObject" Target="../embeddings/oleObject24.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58.emf"/><Relationship Id="rId5" Type="http://schemas.openxmlformats.org/officeDocument/2006/relationships/image" Target="../media/image55.wmf"/><Relationship Id="rId10" Type="http://schemas.openxmlformats.org/officeDocument/2006/relationships/image" Target="../media/image57.wmf"/><Relationship Id="rId4" Type="http://schemas.openxmlformats.org/officeDocument/2006/relationships/oleObject" Target="../embeddings/oleObject23.bin"/><Relationship Id="rId9"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68.xml"/><Relationship Id="rId6" Type="http://schemas.openxmlformats.org/officeDocument/2006/relationships/image" Target="../media/image62.emf"/><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4.wmf"/><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71.wmf"/><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70.wmf"/><Relationship Id="rId5" Type="http://schemas.openxmlformats.org/officeDocument/2006/relationships/image" Target="../media/image75.png"/><Relationship Id="rId4" Type="http://schemas.openxmlformats.org/officeDocument/2006/relationships/image" Target="../media/image69.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72.emf"/><Relationship Id="rId2" Type="http://schemas.openxmlformats.org/officeDocument/2006/relationships/slideLayout" Target="../slideLayouts/slideLayout22.xml"/><Relationship Id="rId1" Type="http://schemas.openxmlformats.org/officeDocument/2006/relationships/vmlDrawing" Target="../drawings/vmlDrawing8.vml"/><Relationship Id="rId6" Type="http://schemas.openxmlformats.org/officeDocument/2006/relationships/oleObject" Target="../embeddings/oleObject27.bin"/><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wmf"/></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emf"/></Relationships>
</file>

<file path=ppt/slides/_rels/slide32.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90.emf"/><Relationship Id="rId3" Type="http://schemas.openxmlformats.org/officeDocument/2006/relationships/notesSlide" Target="../notesSlides/notesSlide32.xml"/><Relationship Id="rId7" Type="http://schemas.openxmlformats.org/officeDocument/2006/relationships/oleObject" Target="../embeddings/oleObject28.bin"/><Relationship Id="rId12" Type="http://schemas.openxmlformats.org/officeDocument/2006/relationships/image" Target="../media/image89.emf"/><Relationship Id="rId2" Type="http://schemas.openxmlformats.org/officeDocument/2006/relationships/slideLayout" Target="../slideLayouts/slideLayout1.xml"/><Relationship Id="rId16" Type="http://schemas.openxmlformats.org/officeDocument/2006/relationships/image" Target="../media/image82.wmf"/><Relationship Id="rId1" Type="http://schemas.openxmlformats.org/officeDocument/2006/relationships/vmlDrawing" Target="../drawings/vmlDrawing9.vml"/><Relationship Id="rId6" Type="http://schemas.openxmlformats.org/officeDocument/2006/relationships/image" Target="../media/image85.emf"/><Relationship Id="rId11" Type="http://schemas.openxmlformats.org/officeDocument/2006/relationships/image" Target="../media/image88.emf"/><Relationship Id="rId5" Type="http://schemas.openxmlformats.org/officeDocument/2006/relationships/image" Target="../media/image84.emf"/><Relationship Id="rId15" Type="http://schemas.openxmlformats.org/officeDocument/2006/relationships/oleObject" Target="../embeddings/oleObject29.bin"/><Relationship Id="rId10" Type="http://schemas.openxmlformats.org/officeDocument/2006/relationships/image" Target="../media/image87.emf"/><Relationship Id="rId4" Type="http://schemas.openxmlformats.org/officeDocument/2006/relationships/image" Target="../media/image83.png"/><Relationship Id="rId9" Type="http://schemas.openxmlformats.org/officeDocument/2006/relationships/image" Target="../media/image86.png"/><Relationship Id="rId14" Type="http://schemas.openxmlformats.org/officeDocument/2006/relationships/image" Target="../media/image91.emf"/></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84.xml"/><Relationship Id="rId4" Type="http://schemas.openxmlformats.org/officeDocument/2006/relationships/image" Target="../media/image62.emf"/></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93.jpeg"/></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wmf"/><Relationship Id="rId18" Type="http://schemas.openxmlformats.org/officeDocument/2006/relationships/oleObject" Target="../embeddings/oleObject9.bin"/><Relationship Id="rId3" Type="http://schemas.openxmlformats.org/officeDocument/2006/relationships/notesSlide" Target="../notesSlides/notesSlide5.xml"/><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6.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8.png"/><Relationship Id="rId15" Type="http://schemas.openxmlformats.org/officeDocument/2006/relationships/image" Target="../media/image23.wmf"/><Relationship Id="rId10" Type="http://schemas.openxmlformats.org/officeDocument/2006/relationships/oleObject" Target="../embeddings/oleObject5.bin"/><Relationship Id="rId19" Type="http://schemas.openxmlformats.org/officeDocument/2006/relationships/image" Target="../media/image25.wmf"/><Relationship Id="rId4" Type="http://schemas.openxmlformats.org/officeDocument/2006/relationships/image" Target="../media/image17.png"/><Relationship Id="rId9" Type="http://schemas.openxmlformats.org/officeDocument/2006/relationships/image" Target="../media/image20.wmf"/><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2.wmf"/><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15.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21.wmf"/><Relationship Id="rId5" Type="http://schemas.openxmlformats.org/officeDocument/2006/relationships/image" Target="../media/image27.wmf"/><Relationship Id="rId15" Type="http://schemas.openxmlformats.org/officeDocument/2006/relationships/image" Target="../media/image2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8.wmf"/><Relationship Id="rId1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8.xml"/><Relationship Id="rId7" Type="http://schemas.openxmlformats.org/officeDocument/2006/relationships/image" Target="../media/image30.wmf"/><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oleObject" Target="../embeddings/oleObject18.bin"/><Relationship Id="rId9"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1" descr="C:\Documents and Settings\lorenzon\My Documents\Michigan\UM Seals\wordmark.png"/>
          <p:cNvPicPr>
            <a:picLocks noChangeAspect="1" noChangeArrowheads="1"/>
          </p:cNvPicPr>
          <p:nvPr/>
        </p:nvPicPr>
        <p:blipFill>
          <a:blip r:embed="rId3" cstate="print"/>
          <a:srcRect/>
          <a:stretch>
            <a:fillRect/>
          </a:stretch>
        </p:blipFill>
        <p:spPr bwMode="auto">
          <a:xfrm>
            <a:off x="3352800" y="1295400"/>
            <a:ext cx="2057400" cy="381000"/>
          </a:xfrm>
          <a:prstGeom prst="rect">
            <a:avLst/>
          </a:prstGeom>
          <a:noFill/>
          <a:ln w="9525">
            <a:noFill/>
            <a:miter lim="800000"/>
            <a:headEnd/>
            <a:tailEnd/>
          </a:ln>
        </p:spPr>
      </p:pic>
      <p:sp>
        <p:nvSpPr>
          <p:cNvPr id="15365" name="Rectangle 6"/>
          <p:cNvSpPr>
            <a:spLocks noGrp="1" noChangeArrowheads="1"/>
          </p:cNvSpPr>
          <p:nvPr>
            <p:ph type="title"/>
          </p:nvPr>
        </p:nvSpPr>
        <p:spPr bwMode="auto">
          <a:xfrm>
            <a:off x="76200" y="317500"/>
            <a:ext cx="8973681" cy="673100"/>
          </a:xfrm>
          <a:ln>
            <a:miter lim="800000"/>
            <a:headEnd/>
            <a:tailEnd/>
          </a:ln>
          <a:scene3d>
            <a:camera prst="orthographicFront"/>
            <a:lightRig rig="threePt" dir="t"/>
          </a:scene3d>
          <a:sp3d>
            <a:bevelT w="0" h="0" prst="coolSlant"/>
          </a:sp3d>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smtClean="0"/>
              <a:t>Fixed-target </a:t>
            </a:r>
            <a:r>
              <a:rPr lang="en-US" sz="2800" dirty="0" err="1"/>
              <a:t>Drell</a:t>
            </a:r>
            <a:r>
              <a:rPr lang="en-US" sz="2800" dirty="0"/>
              <a:t> </a:t>
            </a:r>
            <a:r>
              <a:rPr lang="en-US" sz="2800" dirty="0" smtClean="0"/>
              <a:t>Yan -- Present &amp; Future</a:t>
            </a:r>
            <a:endParaRPr lang="en-US" sz="2400" dirty="0" smtClean="0"/>
          </a:p>
        </p:txBody>
      </p:sp>
      <p:sp>
        <p:nvSpPr>
          <p:cNvPr id="35" name="Slide Number Placeholder 34"/>
          <p:cNvSpPr>
            <a:spLocks noGrp="1"/>
          </p:cNvSpPr>
          <p:nvPr>
            <p:ph type="sldNum" sz="quarter" idx="10"/>
          </p:nvPr>
        </p:nvSpPr>
        <p:spPr/>
        <p:txBody>
          <a:bodyPr/>
          <a:lstStyle/>
          <a:p>
            <a:pPr>
              <a:defRPr/>
            </a:pPr>
            <a:fld id="{B7904B64-8782-488E-B9CE-B57B49B52B68}" type="slidenum">
              <a:rPr lang="en-US" smtClean="0"/>
              <a:pPr>
                <a:defRPr/>
              </a:pPr>
              <a:t>1</a:t>
            </a:fld>
            <a:endParaRPr lang="en-US" dirty="0"/>
          </a:p>
        </p:txBody>
      </p:sp>
      <p:sp>
        <p:nvSpPr>
          <p:cNvPr id="33" name="Rectangle 1"/>
          <p:cNvSpPr>
            <a:spLocks/>
          </p:cNvSpPr>
          <p:nvPr/>
        </p:nvSpPr>
        <p:spPr bwMode="auto">
          <a:xfrm>
            <a:off x="2667000" y="1143000"/>
            <a:ext cx="3429000" cy="1046440"/>
          </a:xfrm>
          <a:prstGeom prst="rect">
            <a:avLst/>
          </a:prstGeom>
          <a:noFill/>
          <a:ln w="12700">
            <a:noFill/>
            <a:miter lim="800000"/>
            <a:headEnd/>
            <a:tailEnd/>
          </a:ln>
        </p:spPr>
        <p:txBody>
          <a:bodyPr wrap="square" lIns="0" tIns="0" rIns="0" bIns="0">
            <a:spAutoFit/>
          </a:bodyPr>
          <a:lstStyle/>
          <a:p>
            <a:pPr>
              <a:tabLst>
                <a:tab pos="749300" algn="l"/>
              </a:tabLst>
            </a:pPr>
            <a:r>
              <a:rPr lang="en-US" sz="2000" dirty="0">
                <a:solidFill>
                  <a:srgbClr val="C00000"/>
                </a:solidFill>
                <a:latin typeface="Arial" pitchFamily="34" charset="0"/>
                <a:cs typeface="Arial" pitchFamily="34" charset="0"/>
                <a:sym typeface="Arial" pitchFamily="34" charset="0"/>
              </a:rPr>
              <a:t>Wolfgang Lorenzon</a:t>
            </a:r>
          </a:p>
          <a:p>
            <a:pPr>
              <a:tabLst>
                <a:tab pos="749300" algn="l"/>
              </a:tabLst>
            </a:pPr>
            <a:r>
              <a:rPr lang="en-US" dirty="0">
                <a:solidFill>
                  <a:srgbClr val="C00000"/>
                </a:solidFill>
                <a:latin typeface="Arial" pitchFamily="34" charset="0"/>
                <a:cs typeface="Arial" pitchFamily="34" charset="0"/>
                <a:sym typeface="Arial" pitchFamily="34" charset="0"/>
              </a:rPr>
              <a:t> </a:t>
            </a:r>
            <a:endParaRPr lang="en-US" sz="1000" dirty="0" smtClean="0">
              <a:solidFill>
                <a:srgbClr val="C00000"/>
              </a:solidFill>
              <a:latin typeface="Arial" pitchFamily="34" charset="0"/>
              <a:cs typeface="Arial" pitchFamily="34" charset="0"/>
              <a:sym typeface="Arial" pitchFamily="34" charset="0"/>
            </a:endParaRPr>
          </a:p>
          <a:p>
            <a:pPr>
              <a:tabLst>
                <a:tab pos="749300" algn="l"/>
              </a:tabLst>
            </a:pPr>
            <a:r>
              <a:rPr lang="en-US" sz="1400" dirty="0" smtClean="0">
                <a:solidFill>
                  <a:srgbClr val="C00000"/>
                </a:solidFill>
                <a:latin typeface="Arial" pitchFamily="34" charset="0"/>
                <a:cs typeface="Arial" pitchFamily="34" charset="0"/>
                <a:sym typeface="Arial" pitchFamily="34" charset="0"/>
              </a:rPr>
              <a:t>3D-PDF Workshop, </a:t>
            </a:r>
            <a:r>
              <a:rPr lang="en-US" sz="1400" dirty="0" err="1" smtClean="0">
                <a:solidFill>
                  <a:srgbClr val="C00000"/>
                </a:solidFill>
                <a:latin typeface="Arial" pitchFamily="34" charset="0"/>
                <a:cs typeface="Arial" pitchFamily="34" charset="0"/>
                <a:sym typeface="Arial" pitchFamily="34" charset="0"/>
              </a:rPr>
              <a:t>Frascati</a:t>
            </a:r>
            <a:r>
              <a:rPr lang="en-US" sz="1400" dirty="0" smtClean="0">
                <a:solidFill>
                  <a:srgbClr val="C00000"/>
                </a:solidFill>
                <a:latin typeface="Arial" pitchFamily="34" charset="0"/>
                <a:cs typeface="Arial" pitchFamily="34" charset="0"/>
                <a:sym typeface="Arial" pitchFamily="34" charset="0"/>
              </a:rPr>
              <a:t>, Italy</a:t>
            </a:r>
            <a:r>
              <a:rPr lang="en-US" sz="1600" dirty="0" smtClean="0">
                <a:solidFill>
                  <a:srgbClr val="C00000"/>
                </a:solidFill>
                <a:latin typeface="Arial" pitchFamily="34" charset="0"/>
                <a:cs typeface="Arial" pitchFamily="34" charset="0"/>
                <a:sym typeface="Arial" pitchFamily="34" charset="0"/>
              </a:rPr>
              <a:t> </a:t>
            </a:r>
          </a:p>
          <a:p>
            <a:pPr>
              <a:tabLst>
                <a:tab pos="749300" algn="l"/>
              </a:tabLst>
            </a:pPr>
            <a:r>
              <a:rPr lang="en-US" sz="1400" dirty="0" smtClean="0">
                <a:solidFill>
                  <a:srgbClr val="C00000"/>
                </a:solidFill>
                <a:latin typeface="Arial" pitchFamily="34" charset="0"/>
                <a:cs typeface="Arial" pitchFamily="34" charset="0"/>
                <a:sym typeface="Arial" pitchFamily="34" charset="0"/>
              </a:rPr>
              <a:t> </a:t>
            </a:r>
            <a:r>
              <a:rPr lang="en-US" sz="1100" dirty="0" smtClean="0">
                <a:solidFill>
                  <a:srgbClr val="C00000"/>
                </a:solidFill>
                <a:latin typeface="Arial" pitchFamily="34" charset="0"/>
                <a:cs typeface="Arial" pitchFamily="34" charset="0"/>
                <a:sym typeface="Arial" pitchFamily="34" charset="0"/>
              </a:rPr>
              <a:t>(2-December-2016)</a:t>
            </a:r>
            <a:endParaRPr lang="en-US" sz="1100" dirty="0">
              <a:solidFill>
                <a:srgbClr val="C00000"/>
              </a:solidFill>
              <a:latin typeface="Arial" pitchFamily="34" charset="0"/>
              <a:cs typeface="Arial" pitchFamily="34" charset="0"/>
              <a:sym typeface="Arial" pitchFamily="34" charset="0"/>
            </a:endParaRPr>
          </a:p>
        </p:txBody>
      </p:sp>
      <p:sp>
        <p:nvSpPr>
          <p:cNvPr id="38" name="TextBox 37"/>
          <p:cNvSpPr txBox="1"/>
          <p:nvPr/>
        </p:nvSpPr>
        <p:spPr>
          <a:xfrm>
            <a:off x="5867400" y="6276201"/>
            <a:ext cx="2362200" cy="276999"/>
          </a:xfrm>
          <a:prstGeom prst="rect">
            <a:avLst/>
          </a:prstGeom>
          <a:noFill/>
        </p:spPr>
        <p:txBody>
          <a:bodyPr>
            <a:spAutoFit/>
          </a:bodyPr>
          <a:lstStyle/>
          <a:p>
            <a:pPr algn="l">
              <a:defRPr/>
            </a:pPr>
            <a:r>
              <a:rPr lang="en-US" sz="1200" dirty="0">
                <a:solidFill>
                  <a:srgbClr val="7030A0"/>
                </a:solidFill>
                <a:latin typeface="+mn-lt"/>
              </a:rPr>
              <a:t>This work is supported by </a:t>
            </a:r>
          </a:p>
        </p:txBody>
      </p:sp>
      <p:pic>
        <p:nvPicPr>
          <p:cNvPr id="39" name="Picture 35" descr="C:\Documents and Settings\lorenzon\My Documents\Personal-web\nsf.jpg"/>
          <p:cNvPicPr>
            <a:picLocks noChangeAspect="1" noChangeArrowheads="1"/>
          </p:cNvPicPr>
          <p:nvPr/>
        </p:nvPicPr>
        <p:blipFill>
          <a:blip r:embed="rId4" cstate="print"/>
          <a:srcRect/>
          <a:stretch>
            <a:fillRect/>
          </a:stretch>
        </p:blipFill>
        <p:spPr bwMode="auto">
          <a:xfrm>
            <a:off x="8343900" y="6096000"/>
            <a:ext cx="571500" cy="571500"/>
          </a:xfrm>
          <a:prstGeom prst="rect">
            <a:avLst/>
          </a:prstGeom>
          <a:noFill/>
          <a:ln w="9525">
            <a:noFill/>
            <a:miter lim="800000"/>
            <a:headEnd/>
            <a:tailEnd/>
          </a:ln>
        </p:spPr>
      </p:pic>
      <p:pic>
        <p:nvPicPr>
          <p:cNvPr id="31774" name="Picture 30"/>
          <p:cNvPicPr>
            <a:picLocks noChangeAspect="1" noChangeArrowheads="1"/>
          </p:cNvPicPr>
          <p:nvPr/>
        </p:nvPicPr>
        <p:blipFill>
          <a:blip r:embed="rId5" cstate="print"/>
          <a:srcRect/>
          <a:stretch>
            <a:fillRect/>
          </a:stretch>
        </p:blipFill>
        <p:spPr bwMode="auto">
          <a:xfrm>
            <a:off x="3168612" y="3200400"/>
            <a:ext cx="4881918" cy="1790887"/>
          </a:xfrm>
          <a:prstGeom prst="rect">
            <a:avLst/>
          </a:prstGeom>
          <a:noFill/>
          <a:ln w="9525">
            <a:noFill/>
            <a:miter lim="800000"/>
            <a:headEnd/>
            <a:tailEnd/>
          </a:ln>
        </p:spPr>
      </p:pic>
      <p:pic>
        <p:nvPicPr>
          <p:cNvPr id="40" name="Picture 36" descr="C:\Documents and Settings\lorenzon\Desktop\doe_logo.jpg"/>
          <p:cNvPicPr>
            <a:picLocks noChangeAspect="1" noChangeArrowheads="1"/>
          </p:cNvPicPr>
          <p:nvPr/>
        </p:nvPicPr>
        <p:blipFill>
          <a:blip r:embed="rId6" cstate="print"/>
          <a:srcRect/>
          <a:stretch>
            <a:fillRect/>
          </a:stretch>
        </p:blipFill>
        <p:spPr bwMode="auto">
          <a:xfrm>
            <a:off x="7696200" y="6060948"/>
            <a:ext cx="651510" cy="644652"/>
          </a:xfrm>
          <a:prstGeom prst="rect">
            <a:avLst/>
          </a:prstGeom>
          <a:noFill/>
          <a:ln w="9525">
            <a:noFill/>
            <a:miter lim="800000"/>
            <a:headEnd/>
            <a:tailEnd/>
          </a:ln>
        </p:spPr>
      </p:pic>
      <p:pic>
        <p:nvPicPr>
          <p:cNvPr id="273825" name="Picture 417" descr="https://upload.wikimedia.org/wikipedia/en/0/0e/Compass_experiment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75" y="2277443"/>
            <a:ext cx="1740725" cy="1726800"/>
          </a:xfrm>
          <a:prstGeom prst="rect">
            <a:avLst/>
          </a:prstGeom>
          <a:noFill/>
          <a:extLst>
            <a:ext uri="{909E8E84-426E-40DD-AFC4-6F175D3DCCD1}">
              <a14:hiddenFill xmlns:a14="http://schemas.microsoft.com/office/drawing/2010/main">
                <a:solidFill>
                  <a:srgbClr val="FFFFFF"/>
                </a:solidFill>
              </a14:hiddenFill>
            </a:ext>
          </a:extLst>
        </p:spPr>
      </p:pic>
      <p:pic>
        <p:nvPicPr>
          <p:cNvPr id="273827" name="Picture 419" descr="rogo.gif (231×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49926"/>
            <a:ext cx="2923001" cy="11514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p:cNvPicPr>
            <a:picLocks noChangeAspect="1" noChangeArrowheads="1"/>
          </p:cNvPicPr>
          <p:nvPr/>
        </p:nvPicPr>
        <p:blipFill>
          <a:blip r:embed="rId9" cstate="print"/>
          <a:srcRect/>
          <a:stretch>
            <a:fillRect/>
          </a:stretch>
        </p:blipFill>
        <p:spPr bwMode="auto">
          <a:xfrm>
            <a:off x="7244118" y="1513820"/>
            <a:ext cx="1361499" cy="1361499"/>
          </a:xfrm>
          <a:prstGeom prst="rect">
            <a:avLst/>
          </a:prstGeom>
          <a:noFill/>
          <a:ln w="9525">
            <a:noFill/>
            <a:miter lim="800000"/>
            <a:headEnd/>
            <a:tailEnd/>
          </a:ln>
        </p:spPr>
      </p:pic>
    </p:spTree>
    <p:extLst>
      <p:ext uri="{BB962C8B-B14F-4D97-AF65-F5344CB8AC3E}">
        <p14:creationId xmlns:p14="http://schemas.microsoft.com/office/powerpoint/2010/main" val="7021764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92734" y="1219200"/>
            <a:ext cx="9045919" cy="5087938"/>
            <a:chOff x="92734" y="1219200"/>
            <a:chExt cx="9045919" cy="5087938"/>
          </a:xfrm>
        </p:grpSpPr>
        <p:pic>
          <p:nvPicPr>
            <p:cNvPr id="6" name="Picture 11" descr="fermilab_03-0390-22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4" y="1219200"/>
              <a:ext cx="9045919" cy="5087938"/>
            </a:xfrm>
            <a:prstGeom prst="rect">
              <a:avLst/>
            </a:prstGeom>
            <a:noFill/>
          </p:spPr>
        </p:pic>
        <p:sp>
          <p:nvSpPr>
            <p:cNvPr id="7" name="Text Box 12"/>
            <p:cNvSpPr txBox="1">
              <a:spLocks noChangeAspect="1" noChangeArrowheads="1"/>
            </p:cNvSpPr>
            <p:nvPr/>
          </p:nvSpPr>
          <p:spPr bwMode="auto">
            <a:xfrm rot="20073686">
              <a:off x="5471364" y="1830708"/>
              <a:ext cx="2922189" cy="605783"/>
            </a:xfrm>
            <a:prstGeom prst="rect">
              <a:avLst/>
            </a:prstGeom>
            <a:noFill/>
            <a:ln w="12700">
              <a:noFill/>
              <a:miter lim="800000"/>
              <a:headEnd/>
              <a:tailEnd/>
            </a:ln>
            <a:effectLst/>
          </p:spPr>
          <p:txBody>
            <a:bodyPr/>
            <a:lstStyle/>
            <a:p>
              <a:pPr>
                <a:lnSpc>
                  <a:spcPct val="80000"/>
                </a:lnSpc>
                <a:spcBef>
                  <a:spcPct val="50000"/>
                </a:spcBef>
              </a:pPr>
              <a:r>
                <a:rPr lang="en-US" sz="2000" dirty="0">
                  <a:solidFill>
                    <a:srgbClr val="FFCCCC"/>
                  </a:solidFill>
                  <a:effectLst>
                    <a:outerShdw blurRad="50800" dist="38100" dir="2700000" algn="tl" rotWithShape="0">
                      <a:srgbClr val="000000"/>
                    </a:outerShdw>
                  </a:effectLst>
                  <a:latin typeface="Calibri" panose="020F0502020204030204" pitchFamily="34" charset="0"/>
                </a:rPr>
                <a:t>Fixed Target Beam lines</a:t>
              </a:r>
            </a:p>
          </p:txBody>
        </p:sp>
        <p:grpSp>
          <p:nvGrpSpPr>
            <p:cNvPr id="8" name="Group 25"/>
            <p:cNvGrpSpPr>
              <a:grpSpLocks/>
            </p:cNvGrpSpPr>
            <p:nvPr/>
          </p:nvGrpSpPr>
          <p:grpSpPr bwMode="auto">
            <a:xfrm>
              <a:off x="5143007" y="1740235"/>
              <a:ext cx="3964258" cy="2975549"/>
              <a:chOff x="4489" y="2468"/>
              <a:chExt cx="1263" cy="948"/>
            </a:xfrm>
          </p:grpSpPr>
          <p:sp>
            <p:nvSpPr>
              <p:cNvPr id="9" name="Text Box 14"/>
              <p:cNvSpPr txBox="1">
                <a:spLocks noChangeAspect="1" noChangeArrowheads="1"/>
              </p:cNvSpPr>
              <p:nvPr/>
            </p:nvSpPr>
            <p:spPr bwMode="auto">
              <a:xfrm>
                <a:off x="4965" y="2823"/>
                <a:ext cx="635" cy="118"/>
              </a:xfrm>
              <a:prstGeom prst="rect">
                <a:avLst/>
              </a:prstGeom>
              <a:noFill/>
              <a:ln w="12700">
                <a:noFill/>
                <a:miter lim="800000"/>
                <a:headEnd/>
                <a:tailEnd/>
              </a:ln>
              <a:effectLst/>
            </p:spPr>
            <p:txBody>
              <a:bodyPr>
                <a:spAutoFit/>
              </a:bodyPr>
              <a:lstStyle/>
              <a:p>
                <a:pPr>
                  <a:spcBef>
                    <a:spcPct val="50000"/>
                  </a:spcBef>
                </a:pPr>
                <a:r>
                  <a:rPr lang="en-US" dirty="0" err="1">
                    <a:solidFill>
                      <a:srgbClr val="FF00FF"/>
                    </a:solidFill>
                    <a:effectLst>
                      <a:outerShdw blurRad="50800" dist="38100" dir="2700000" algn="tl" rotWithShape="0">
                        <a:srgbClr val="000000"/>
                      </a:outerShdw>
                    </a:effectLst>
                    <a:latin typeface="Calibri" panose="020F0502020204030204" pitchFamily="34" charset="0"/>
                  </a:rPr>
                  <a:t>Tevatron</a:t>
                </a:r>
                <a:r>
                  <a:rPr lang="en-US" dirty="0">
                    <a:solidFill>
                      <a:srgbClr val="FF00FF"/>
                    </a:solidFill>
                    <a:effectLst>
                      <a:outerShdw blurRad="50800" dist="38100" dir="2700000" algn="tl" rotWithShape="0">
                        <a:srgbClr val="000000"/>
                      </a:outerShdw>
                    </a:effectLst>
                    <a:latin typeface="Calibri" panose="020F0502020204030204" pitchFamily="34" charset="0"/>
                  </a:rPr>
                  <a:t> 800 GeV</a:t>
                </a:r>
              </a:p>
            </p:txBody>
          </p:sp>
          <p:sp>
            <p:nvSpPr>
              <p:cNvPr id="10" name="Freeform 15"/>
              <p:cNvSpPr>
                <a:spLocks noChangeAspect="1"/>
              </p:cNvSpPr>
              <p:nvPr/>
            </p:nvSpPr>
            <p:spPr bwMode="auto">
              <a:xfrm>
                <a:off x="4489" y="2740"/>
                <a:ext cx="1263" cy="676"/>
              </a:xfrm>
              <a:custGeom>
                <a:avLst/>
                <a:gdLst/>
                <a:ahLst/>
                <a:cxnLst>
                  <a:cxn ang="0">
                    <a:pos x="2392" y="3"/>
                  </a:cxn>
                  <a:cxn ang="0">
                    <a:pos x="1931" y="3"/>
                  </a:cxn>
                  <a:cxn ang="0">
                    <a:pos x="1413" y="3"/>
                  </a:cxn>
                  <a:cxn ang="0">
                    <a:pos x="872" y="22"/>
                  </a:cxn>
                  <a:cxn ang="0">
                    <a:pos x="479" y="92"/>
                  </a:cxn>
                  <a:cxn ang="0">
                    <a:pos x="235" y="188"/>
                  </a:cxn>
                  <a:cxn ang="0">
                    <a:pos x="34" y="353"/>
                  </a:cxn>
                  <a:cxn ang="0">
                    <a:pos x="31" y="579"/>
                  </a:cxn>
                  <a:cxn ang="0">
                    <a:pos x="146" y="695"/>
                  </a:cxn>
                  <a:cxn ang="0">
                    <a:pos x="434" y="867"/>
                  </a:cxn>
                  <a:cxn ang="0">
                    <a:pos x="722" y="983"/>
                  </a:cxn>
                  <a:cxn ang="0">
                    <a:pos x="1125" y="1098"/>
                  </a:cxn>
                  <a:cxn ang="0">
                    <a:pos x="1692" y="1217"/>
                  </a:cxn>
                  <a:cxn ang="0">
                    <a:pos x="2162" y="1271"/>
                  </a:cxn>
                  <a:cxn ang="0">
                    <a:pos x="2392" y="1271"/>
                  </a:cxn>
                </a:cxnLst>
                <a:rect l="0" t="0" r="r" b="b"/>
                <a:pathLst>
                  <a:path w="2392" h="1280">
                    <a:moveTo>
                      <a:pt x="2392" y="3"/>
                    </a:moveTo>
                    <a:cubicBezTo>
                      <a:pt x="2243" y="3"/>
                      <a:pt x="2094" y="3"/>
                      <a:pt x="1931" y="3"/>
                    </a:cubicBezTo>
                    <a:cubicBezTo>
                      <a:pt x="1768" y="3"/>
                      <a:pt x="1589" y="0"/>
                      <a:pt x="1413" y="3"/>
                    </a:cubicBezTo>
                    <a:cubicBezTo>
                      <a:pt x="1237" y="6"/>
                      <a:pt x="1028" y="7"/>
                      <a:pt x="872" y="22"/>
                    </a:cubicBezTo>
                    <a:cubicBezTo>
                      <a:pt x="716" y="37"/>
                      <a:pt x="585" y="64"/>
                      <a:pt x="479" y="92"/>
                    </a:cubicBezTo>
                    <a:cubicBezTo>
                      <a:pt x="373" y="120"/>
                      <a:pt x="309" y="145"/>
                      <a:pt x="235" y="188"/>
                    </a:cubicBezTo>
                    <a:cubicBezTo>
                      <a:pt x="161" y="231"/>
                      <a:pt x="68" y="288"/>
                      <a:pt x="34" y="353"/>
                    </a:cubicBezTo>
                    <a:cubicBezTo>
                      <a:pt x="0" y="418"/>
                      <a:pt x="12" y="522"/>
                      <a:pt x="31" y="579"/>
                    </a:cubicBezTo>
                    <a:cubicBezTo>
                      <a:pt x="50" y="636"/>
                      <a:pt x="79" y="647"/>
                      <a:pt x="146" y="695"/>
                    </a:cubicBezTo>
                    <a:cubicBezTo>
                      <a:pt x="213" y="743"/>
                      <a:pt x="338" y="819"/>
                      <a:pt x="434" y="867"/>
                    </a:cubicBezTo>
                    <a:cubicBezTo>
                      <a:pt x="530" y="915"/>
                      <a:pt x="607" y="945"/>
                      <a:pt x="722" y="983"/>
                    </a:cubicBezTo>
                    <a:cubicBezTo>
                      <a:pt x="837" y="1021"/>
                      <a:pt x="963" y="1059"/>
                      <a:pt x="1125" y="1098"/>
                    </a:cubicBezTo>
                    <a:cubicBezTo>
                      <a:pt x="1287" y="1137"/>
                      <a:pt x="1519" y="1188"/>
                      <a:pt x="1692" y="1217"/>
                    </a:cubicBezTo>
                    <a:cubicBezTo>
                      <a:pt x="1865" y="1246"/>
                      <a:pt x="2045" y="1262"/>
                      <a:pt x="2162" y="1271"/>
                    </a:cubicBezTo>
                    <a:cubicBezTo>
                      <a:pt x="2279" y="1280"/>
                      <a:pt x="2354" y="1271"/>
                      <a:pt x="2392" y="1271"/>
                    </a:cubicBezTo>
                  </a:path>
                </a:pathLst>
              </a:custGeom>
              <a:noFill/>
              <a:ln w="57150" cap="flat" cmpd="sng">
                <a:solidFill>
                  <a:srgbClr val="FF00FF"/>
                </a:solidFill>
                <a:prstDash val="solid"/>
                <a:round/>
                <a:headEnd/>
                <a:tailEnd/>
              </a:ln>
              <a:effectLst/>
            </p:spPr>
            <p:txBody>
              <a:bodyPr anchor="ctr">
                <a:spAutoFit/>
              </a:bodyPr>
              <a:lstStyle/>
              <a:p>
                <a:endParaRPr lang="en-US">
                  <a:solidFill>
                    <a:srgbClr val="000000"/>
                  </a:solidFill>
                </a:endParaRPr>
              </a:p>
            </p:txBody>
          </p:sp>
          <p:sp>
            <p:nvSpPr>
              <p:cNvPr id="11" name="Line 16"/>
              <p:cNvSpPr>
                <a:spLocks noChangeAspect="1" noChangeShapeType="1"/>
              </p:cNvSpPr>
              <p:nvPr/>
            </p:nvSpPr>
            <p:spPr bwMode="auto">
              <a:xfrm flipV="1">
                <a:off x="4642" y="2567"/>
                <a:ext cx="532" cy="256"/>
              </a:xfrm>
              <a:prstGeom prst="line">
                <a:avLst/>
              </a:prstGeom>
              <a:noFill/>
              <a:ln w="57150">
                <a:solidFill>
                  <a:srgbClr val="FF00FF"/>
                </a:solidFill>
                <a:round/>
                <a:headEnd/>
                <a:tailEnd/>
              </a:ln>
              <a:effectLst/>
            </p:spPr>
            <p:txBody>
              <a:bodyPr anchor="ctr">
                <a:spAutoFit/>
              </a:bodyPr>
              <a:lstStyle/>
              <a:p>
                <a:endParaRPr lang="en-US">
                  <a:solidFill>
                    <a:srgbClr val="000000"/>
                  </a:solidFill>
                </a:endParaRPr>
              </a:p>
            </p:txBody>
          </p:sp>
          <p:sp>
            <p:nvSpPr>
              <p:cNvPr id="12" name="Line 17"/>
              <p:cNvSpPr>
                <a:spLocks noChangeAspect="1" noChangeShapeType="1"/>
              </p:cNvSpPr>
              <p:nvPr/>
            </p:nvSpPr>
            <p:spPr bwMode="auto">
              <a:xfrm flipV="1">
                <a:off x="4642" y="2468"/>
                <a:ext cx="928" cy="355"/>
              </a:xfrm>
              <a:prstGeom prst="line">
                <a:avLst/>
              </a:prstGeom>
              <a:noFill/>
              <a:ln w="57150">
                <a:solidFill>
                  <a:srgbClr val="FF00FF"/>
                </a:solidFill>
                <a:round/>
                <a:headEnd/>
                <a:tailEnd/>
              </a:ln>
              <a:effectLst/>
            </p:spPr>
            <p:txBody>
              <a:bodyPr anchor="ctr">
                <a:spAutoFit/>
              </a:bodyPr>
              <a:lstStyle/>
              <a:p>
                <a:endParaRPr lang="en-US">
                  <a:solidFill>
                    <a:srgbClr val="000000"/>
                  </a:solidFill>
                </a:endParaRPr>
              </a:p>
            </p:txBody>
          </p:sp>
          <p:sp>
            <p:nvSpPr>
              <p:cNvPr id="13" name="Line 18"/>
              <p:cNvSpPr>
                <a:spLocks noChangeAspect="1" noChangeShapeType="1"/>
              </p:cNvSpPr>
              <p:nvPr/>
            </p:nvSpPr>
            <p:spPr bwMode="auto">
              <a:xfrm flipV="1">
                <a:off x="4642" y="2567"/>
                <a:ext cx="928" cy="256"/>
              </a:xfrm>
              <a:prstGeom prst="line">
                <a:avLst/>
              </a:prstGeom>
              <a:noFill/>
              <a:ln w="57150">
                <a:solidFill>
                  <a:srgbClr val="FF00FF"/>
                </a:solidFill>
                <a:round/>
                <a:headEnd/>
                <a:tailEnd/>
              </a:ln>
              <a:effectLst/>
            </p:spPr>
            <p:txBody>
              <a:bodyPr anchor="ctr">
                <a:spAutoFit/>
              </a:bodyPr>
              <a:lstStyle/>
              <a:p>
                <a:endParaRPr lang="en-US">
                  <a:solidFill>
                    <a:srgbClr val="000000"/>
                  </a:solidFill>
                </a:endParaRPr>
              </a:p>
            </p:txBody>
          </p:sp>
        </p:grpSp>
        <p:sp>
          <p:nvSpPr>
            <p:cNvPr id="15" name="Text Box 20"/>
            <p:cNvSpPr txBox="1">
              <a:spLocks noChangeAspect="1" noChangeArrowheads="1"/>
            </p:cNvSpPr>
            <p:nvPr/>
          </p:nvSpPr>
          <p:spPr bwMode="auto">
            <a:xfrm>
              <a:off x="2039511" y="3874151"/>
              <a:ext cx="1999089" cy="595035"/>
            </a:xfrm>
            <a:prstGeom prst="rect">
              <a:avLst/>
            </a:prstGeom>
            <a:noFill/>
            <a:ln w="12700">
              <a:noFill/>
              <a:miter lim="800000"/>
              <a:headEnd/>
              <a:tailEnd/>
            </a:ln>
            <a:effectLst/>
          </p:spPr>
          <p:txBody>
            <a:bodyPr wrap="square">
              <a:spAutoFit/>
            </a:bodyPr>
            <a:lstStyle/>
            <a:p>
              <a:pPr>
                <a:lnSpc>
                  <a:spcPct val="80000"/>
                </a:lnSpc>
                <a:spcBef>
                  <a:spcPct val="50000"/>
                </a:spcBef>
              </a:pPr>
              <a:r>
                <a:rPr lang="en-US" sz="2000" dirty="0">
                  <a:solidFill>
                    <a:srgbClr val="FFFF00"/>
                  </a:solidFill>
                  <a:effectLst>
                    <a:outerShdw blurRad="50800" dist="38100" dir="2700000" algn="tl" rotWithShape="0">
                      <a:srgbClr val="000000"/>
                    </a:outerShdw>
                  </a:effectLst>
                  <a:latin typeface="Calibri" panose="020F0502020204030204" pitchFamily="34" charset="0"/>
                </a:rPr>
                <a:t>Main Injector 120 GeV</a:t>
              </a:r>
            </a:p>
          </p:txBody>
        </p:sp>
        <p:sp>
          <p:nvSpPr>
            <p:cNvPr id="17" name="Oval 22"/>
            <p:cNvSpPr>
              <a:spLocks noChangeAspect="1" noChangeArrowheads="1"/>
            </p:cNvSpPr>
            <p:nvPr/>
          </p:nvSpPr>
          <p:spPr bwMode="auto">
            <a:xfrm rot="244712">
              <a:off x="325003" y="3441625"/>
              <a:ext cx="5730502" cy="2099655"/>
            </a:xfrm>
            <a:prstGeom prst="ellipse">
              <a:avLst/>
            </a:prstGeom>
            <a:noFill/>
            <a:ln w="57150">
              <a:solidFill>
                <a:srgbClr val="FFFF00"/>
              </a:solidFill>
              <a:round/>
              <a:headEnd/>
              <a:tailEnd/>
            </a:ln>
            <a:effectLst/>
          </p:spPr>
          <p:txBody>
            <a:bodyPr anchor="ctr">
              <a:spAutoFit/>
            </a:bodyPr>
            <a:lstStyle/>
            <a:p>
              <a:endParaRPr lang="en-US">
                <a:solidFill>
                  <a:srgbClr val="000000"/>
                </a:solidFill>
              </a:endParaRPr>
            </a:p>
          </p:txBody>
        </p:sp>
        <p:sp>
          <p:nvSpPr>
            <p:cNvPr id="18" name="Freeform 23"/>
            <p:cNvSpPr>
              <a:spLocks noChangeAspect="1"/>
            </p:cNvSpPr>
            <p:nvPr/>
          </p:nvSpPr>
          <p:spPr bwMode="auto">
            <a:xfrm>
              <a:off x="5140217" y="2806923"/>
              <a:ext cx="654962" cy="1426837"/>
            </a:xfrm>
            <a:custGeom>
              <a:avLst/>
              <a:gdLst/>
              <a:ahLst/>
              <a:cxnLst>
                <a:cxn ang="0">
                  <a:pos x="395" y="861"/>
                </a:cxn>
                <a:cxn ang="0">
                  <a:pos x="249" y="692"/>
                </a:cxn>
                <a:cxn ang="0">
                  <a:pos x="56" y="474"/>
                </a:cxn>
                <a:cxn ang="0">
                  <a:pos x="8" y="280"/>
                </a:cxn>
                <a:cxn ang="0">
                  <a:pos x="104" y="135"/>
                </a:cxn>
                <a:cxn ang="0">
                  <a:pos x="333" y="0"/>
                </a:cxn>
              </a:cxnLst>
              <a:rect l="0" t="0" r="r" b="b"/>
              <a:pathLst>
                <a:path w="395" h="861">
                  <a:moveTo>
                    <a:pt x="395" y="861"/>
                  </a:moveTo>
                  <a:cubicBezTo>
                    <a:pt x="350" y="808"/>
                    <a:pt x="305" y="756"/>
                    <a:pt x="249" y="692"/>
                  </a:cubicBezTo>
                  <a:cubicBezTo>
                    <a:pt x="193" y="628"/>
                    <a:pt x="96" y="543"/>
                    <a:pt x="56" y="474"/>
                  </a:cubicBezTo>
                  <a:cubicBezTo>
                    <a:pt x="16" y="405"/>
                    <a:pt x="0" y="336"/>
                    <a:pt x="8" y="280"/>
                  </a:cubicBezTo>
                  <a:cubicBezTo>
                    <a:pt x="16" y="224"/>
                    <a:pt x="50" y="182"/>
                    <a:pt x="104" y="135"/>
                  </a:cubicBezTo>
                  <a:cubicBezTo>
                    <a:pt x="158" y="88"/>
                    <a:pt x="285" y="28"/>
                    <a:pt x="333" y="0"/>
                  </a:cubicBezTo>
                </a:path>
              </a:pathLst>
            </a:custGeom>
            <a:noFill/>
            <a:ln w="57150" cap="flat" cmpd="sng">
              <a:solidFill>
                <a:srgbClr val="FFFF00"/>
              </a:solidFill>
              <a:prstDash val="solid"/>
              <a:round/>
              <a:headEnd/>
              <a:tailEnd/>
            </a:ln>
            <a:effectLst/>
          </p:spPr>
          <p:txBody>
            <a:bodyPr anchor="ctr">
              <a:spAutoFit/>
            </a:bodyPr>
            <a:lstStyle/>
            <a:p>
              <a:endParaRPr lang="en-US">
                <a:solidFill>
                  <a:srgbClr val="000000"/>
                </a:solidFill>
              </a:endParaRPr>
            </a:p>
          </p:txBody>
        </p:sp>
        <p:sp>
          <p:nvSpPr>
            <p:cNvPr id="19" name="Line 24"/>
            <p:cNvSpPr>
              <a:spLocks noChangeShapeType="1"/>
            </p:cNvSpPr>
            <p:nvPr/>
          </p:nvSpPr>
          <p:spPr bwMode="auto">
            <a:xfrm flipV="1">
              <a:off x="5683250" y="2197100"/>
              <a:ext cx="2209800" cy="622300"/>
            </a:xfrm>
            <a:prstGeom prst="line">
              <a:avLst/>
            </a:prstGeom>
            <a:noFill/>
            <a:ln w="57150">
              <a:solidFill>
                <a:srgbClr val="FFFF00"/>
              </a:solidFill>
              <a:round/>
              <a:headEnd/>
              <a:tailEnd/>
            </a:ln>
            <a:effectLst/>
          </p:spPr>
          <p:txBody>
            <a:bodyPr wrap="square" anchor="ctr">
              <a:spAutoFit/>
            </a:bodyPr>
            <a:lstStyle/>
            <a:p>
              <a:endParaRPr lang="en-US">
                <a:solidFill>
                  <a:srgbClr val="000000"/>
                </a:solidFill>
              </a:endParaRPr>
            </a:p>
          </p:txBody>
        </p:sp>
      </p:grpSp>
      <p:pic>
        <p:nvPicPr>
          <p:cNvPr id="20" name="Picture 19" descr="dbub_e866_cteq6_slide.png"/>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7254058" y="170797"/>
            <a:ext cx="1883944" cy="1880176"/>
          </a:xfrm>
          <a:prstGeom prst="rect">
            <a:avLst/>
          </a:prstGeom>
        </p:spPr>
      </p:pic>
      <p:sp>
        <p:nvSpPr>
          <p:cNvPr id="22" name="Rectangle 6"/>
          <p:cNvSpPr>
            <a:spLocks noGrp="1" noChangeArrowheads="1"/>
          </p:cNvSpPr>
          <p:nvPr>
            <p:ph type="title"/>
          </p:nvPr>
        </p:nvSpPr>
        <p:spPr bwMode="auto">
          <a:xfrm>
            <a:off x="152400" y="76200"/>
            <a:ext cx="4114800" cy="5334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err="1" smtClean="0"/>
              <a:t>SeaQuest</a:t>
            </a:r>
            <a:r>
              <a:rPr lang="en-US" sz="2800" dirty="0" smtClean="0"/>
              <a:t> Experiment</a:t>
            </a:r>
            <a:endParaRPr lang="en-US" sz="2400" dirty="0" smtClean="0"/>
          </a:p>
        </p:txBody>
      </p:sp>
      <p:cxnSp>
        <p:nvCxnSpPr>
          <p:cNvPr id="14" name="Straight Arrow Connector 13"/>
          <p:cNvCxnSpPr>
            <a:endCxn id="19" idx="1"/>
          </p:cNvCxnSpPr>
          <p:nvPr/>
        </p:nvCxnSpPr>
        <p:spPr bwMode="auto">
          <a:xfrm>
            <a:off x="2286000" y="533400"/>
            <a:ext cx="5607050" cy="1663700"/>
          </a:xfrm>
          <a:prstGeom prst="straightConnector1">
            <a:avLst/>
          </a:prstGeom>
          <a:noFill/>
          <a:ln w="57150" cap="flat" cmpd="sng" algn="ctr">
            <a:solidFill>
              <a:srgbClr val="190EFF"/>
            </a:solidFill>
            <a:prstDash val="solid"/>
            <a:round/>
            <a:headEnd type="none" w="med" len="med"/>
            <a:tailEnd type="arrow"/>
          </a:ln>
          <a:effectLst/>
        </p:spPr>
      </p:cxnSp>
      <p:sp>
        <p:nvSpPr>
          <p:cNvPr id="23"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10</a:t>
            </a:fld>
            <a:endParaRPr lang="en-US" dirty="0">
              <a:solidFill>
                <a:srgbClr val="000000"/>
              </a:solidFill>
            </a:endParaRPr>
          </a:p>
        </p:txBody>
      </p:sp>
      <p:sp>
        <p:nvSpPr>
          <p:cNvPr id="2" name="TextBox 1"/>
          <p:cNvSpPr txBox="1"/>
          <p:nvPr/>
        </p:nvSpPr>
        <p:spPr>
          <a:xfrm>
            <a:off x="802002" y="6412468"/>
            <a:ext cx="7391400" cy="369332"/>
          </a:xfrm>
          <a:prstGeom prst="rect">
            <a:avLst/>
          </a:prstGeom>
          <a:noFill/>
        </p:spPr>
        <p:txBody>
          <a:bodyPr wrap="square" rtlCol="0">
            <a:spAutoFit/>
          </a:bodyPr>
          <a:lstStyle/>
          <a:p>
            <a:r>
              <a:rPr lang="en-US" b="1" dirty="0" smtClean="0">
                <a:solidFill>
                  <a:srgbClr val="FF0000"/>
                </a:solidFill>
              </a:rPr>
              <a:t>10% of available beam to </a:t>
            </a:r>
            <a:r>
              <a:rPr lang="en-US" b="1" dirty="0" err="1" smtClean="0">
                <a:solidFill>
                  <a:srgbClr val="FF0000"/>
                </a:solidFill>
              </a:rPr>
              <a:t>SeaQuest</a:t>
            </a:r>
            <a:r>
              <a:rPr lang="en-US" b="1" dirty="0" smtClean="0">
                <a:solidFill>
                  <a:srgbClr val="FF0000"/>
                </a:solidFill>
              </a:rPr>
              <a:t>   /   90% to neutrino program</a:t>
            </a:r>
            <a:endParaRPr lang="en-US" b="1" dirty="0">
              <a:solidFill>
                <a:srgbClr val="FF0000"/>
              </a:solidFill>
            </a:endParaRPr>
          </a:p>
        </p:txBody>
      </p:sp>
    </p:spTree>
    <p:extLst>
      <p:ext uri="{BB962C8B-B14F-4D97-AF65-F5344CB8AC3E}">
        <p14:creationId xmlns:p14="http://schemas.microsoft.com/office/powerpoint/2010/main" val="299626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494383"/>
            <a:ext cx="9201011" cy="5950503"/>
            <a:chOff x="0" y="494383"/>
            <a:chExt cx="9201011" cy="5950503"/>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9706"/>
              <a:ext cx="9130093" cy="4458386"/>
            </a:xfrm>
            <a:prstGeom prst="rect">
              <a:avLst/>
            </a:prstGeom>
            <a:noFill/>
            <a:ln w="9525">
              <a:noFill/>
              <a:miter lim="800000"/>
              <a:headEnd/>
              <a:tailEnd/>
            </a:ln>
            <a:effectLst/>
          </p:spPr>
        </p:pic>
        <p:sp>
          <p:nvSpPr>
            <p:cNvPr id="8" name="Line 9"/>
            <p:cNvSpPr>
              <a:spLocks noChangeShapeType="1"/>
            </p:cNvSpPr>
            <p:nvPr/>
          </p:nvSpPr>
          <p:spPr bwMode="auto">
            <a:xfrm rot="20752618">
              <a:off x="5386462" y="5149469"/>
              <a:ext cx="3814549" cy="5226"/>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10" name="Text Box 5"/>
            <p:cNvSpPr txBox="1">
              <a:spLocks noChangeArrowheads="1"/>
            </p:cNvSpPr>
            <p:nvPr/>
          </p:nvSpPr>
          <p:spPr bwMode="auto">
            <a:xfrm rot="20760000">
              <a:off x="4909284" y="5538544"/>
              <a:ext cx="528638" cy="304800"/>
            </a:xfrm>
            <a:prstGeom prst="rect">
              <a:avLst/>
            </a:prstGeom>
            <a:noFill/>
            <a:ln w="28575">
              <a:solidFill>
                <a:schemeClr val="bg2">
                  <a:lumMod val="10000"/>
                </a:schemeClr>
              </a:solidFill>
              <a:miter lim="800000"/>
              <a:headEnd/>
              <a:tailEnd/>
            </a:ln>
            <a:effectLst/>
          </p:spPr>
          <p:txBody>
            <a:bodyPr wrap="none">
              <a:spAutoFit/>
            </a:bodyPr>
            <a:lstStyle/>
            <a:p>
              <a:r>
                <a:rPr lang="en-US" sz="1400" dirty="0">
                  <a:solidFill>
                    <a:srgbClr val="999999">
                      <a:lumMod val="10000"/>
                    </a:srgbClr>
                  </a:solidFill>
                  <a:latin typeface="Calibri" panose="020F0502020204030204" pitchFamily="34" charset="0"/>
                </a:rPr>
                <a:t>25m</a:t>
              </a:r>
            </a:p>
          </p:txBody>
        </p:sp>
        <p:sp>
          <p:nvSpPr>
            <p:cNvPr id="11" name="Text Box 6"/>
            <p:cNvSpPr txBox="1">
              <a:spLocks noChangeArrowheads="1"/>
            </p:cNvSpPr>
            <p:nvPr/>
          </p:nvSpPr>
          <p:spPr bwMode="auto">
            <a:xfrm rot="20784971">
              <a:off x="110201" y="2062609"/>
              <a:ext cx="1851025" cy="1158875"/>
            </a:xfrm>
            <a:prstGeom prst="rect">
              <a:avLst/>
            </a:prstGeom>
            <a:noFill/>
            <a:ln w="28575">
              <a:solidFill>
                <a:schemeClr val="bg2">
                  <a:lumMod val="10000"/>
                </a:schemeClr>
              </a:solidFill>
              <a:miter lim="800000"/>
              <a:headEnd/>
              <a:tailEnd/>
            </a:ln>
            <a:effectLst/>
          </p:spPr>
          <p:txBody>
            <a:bodyPr>
              <a:spAutoFit/>
            </a:bodyPr>
            <a:lstStyle/>
            <a:p>
              <a:r>
                <a:rPr lang="en-US" sz="2000" dirty="0">
                  <a:solidFill>
                    <a:srgbClr val="999999">
                      <a:lumMod val="10000"/>
                    </a:srgbClr>
                  </a:solidFill>
                  <a:effectLst>
                    <a:outerShdw blurRad="38100" dist="38100" dir="2700000" algn="tl">
                      <a:srgbClr val="C0C0C0"/>
                    </a:outerShdw>
                  </a:effectLst>
                  <a:latin typeface="Calibri" panose="020F0502020204030204" pitchFamily="34" charset="0"/>
                </a:rPr>
                <a:t>Solid Iron</a:t>
              </a:r>
              <a:r>
                <a:rPr lang="en-US" sz="1600" dirty="0">
                  <a:solidFill>
                    <a:srgbClr val="999999">
                      <a:lumMod val="10000"/>
                    </a:srgbClr>
                  </a:solidFill>
                  <a:latin typeface="Calibri" panose="020F0502020204030204" pitchFamily="34" charset="0"/>
                </a:rPr>
                <a:t> Focusing Magnet, Hadron absorber and beam dump</a:t>
              </a:r>
            </a:p>
          </p:txBody>
        </p:sp>
        <p:grpSp>
          <p:nvGrpSpPr>
            <p:cNvPr id="12" name="Group 7"/>
            <p:cNvGrpSpPr>
              <a:grpSpLocks/>
            </p:cNvGrpSpPr>
            <p:nvPr/>
          </p:nvGrpSpPr>
          <p:grpSpPr bwMode="auto">
            <a:xfrm rot="412618">
              <a:off x="766449" y="3712671"/>
              <a:ext cx="1569035" cy="399655"/>
              <a:chOff x="819" y="1516"/>
              <a:chExt cx="915" cy="208"/>
            </a:xfrm>
          </p:grpSpPr>
          <p:sp>
            <p:nvSpPr>
              <p:cNvPr id="13" name="Text Box 8"/>
              <p:cNvSpPr txBox="1">
                <a:spLocks noChangeArrowheads="1"/>
              </p:cNvSpPr>
              <p:nvPr/>
            </p:nvSpPr>
            <p:spPr bwMode="auto">
              <a:xfrm rot="20340000">
                <a:off x="1117" y="1531"/>
                <a:ext cx="354" cy="176"/>
              </a:xfrm>
              <a:prstGeom prst="rect">
                <a:avLst/>
              </a:prstGeom>
              <a:noFill/>
              <a:ln w="28575">
                <a:no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4.9m</a:t>
                </a:r>
              </a:p>
            </p:txBody>
          </p:sp>
          <p:sp>
            <p:nvSpPr>
              <p:cNvPr id="14" name="Line 9"/>
              <p:cNvSpPr>
                <a:spLocks noChangeShapeType="1"/>
              </p:cNvSpPr>
              <p:nvPr/>
            </p:nvSpPr>
            <p:spPr bwMode="auto">
              <a:xfrm rot="20340000">
                <a:off x="1391" y="1516"/>
                <a:ext cx="343" cy="7"/>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15" name="Line 10"/>
              <p:cNvSpPr>
                <a:spLocks noChangeShapeType="1"/>
              </p:cNvSpPr>
              <p:nvPr/>
            </p:nvSpPr>
            <p:spPr bwMode="auto">
              <a:xfrm rot="20340000">
                <a:off x="819" y="1721"/>
                <a:ext cx="294" cy="3"/>
              </a:xfrm>
              <a:prstGeom prst="line">
                <a:avLst/>
              </a:prstGeom>
              <a:noFill/>
              <a:ln w="28575">
                <a:solidFill>
                  <a:schemeClr val="bg2">
                    <a:lumMod val="10000"/>
                  </a:schemeClr>
                </a:solidFill>
                <a:round/>
                <a:headEnd type="triangle" w="med" len="med"/>
                <a:tailEnd/>
              </a:ln>
              <a:effectLst/>
            </p:spPr>
            <p:txBody>
              <a:bodyPr/>
              <a:lstStyle/>
              <a:p>
                <a:endParaRPr lang="en-US" dirty="0">
                  <a:solidFill>
                    <a:srgbClr val="999999">
                      <a:lumMod val="10000"/>
                    </a:srgbClr>
                  </a:solidFill>
                  <a:latin typeface="Calibri" panose="020F0502020204030204" pitchFamily="34" charset="0"/>
                </a:endParaRPr>
              </a:p>
            </p:txBody>
          </p:sp>
        </p:grpSp>
        <p:sp>
          <p:nvSpPr>
            <p:cNvPr id="16" name="Text Box 11"/>
            <p:cNvSpPr txBox="1">
              <a:spLocks noChangeArrowheads="1"/>
            </p:cNvSpPr>
            <p:nvPr/>
          </p:nvSpPr>
          <p:spPr bwMode="auto">
            <a:xfrm rot="20770983">
              <a:off x="2911731" y="2170925"/>
              <a:ext cx="1410899" cy="584775"/>
            </a:xfrm>
            <a:prstGeom prst="rect">
              <a:avLst/>
            </a:prstGeom>
            <a:noFill/>
            <a:ln w="9525">
              <a:no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Mom. Meas.</a:t>
              </a:r>
            </a:p>
            <a:p>
              <a:r>
                <a:rPr lang="en-US" sz="1600" dirty="0">
                  <a:solidFill>
                    <a:srgbClr val="999999">
                      <a:lumMod val="10000"/>
                    </a:srgbClr>
                  </a:solidFill>
                  <a:latin typeface="Calibri" panose="020F0502020204030204" pitchFamily="34" charset="0"/>
                </a:rPr>
                <a:t>(KTeV Magnet)</a:t>
              </a:r>
            </a:p>
          </p:txBody>
        </p:sp>
        <p:sp>
          <p:nvSpPr>
            <p:cNvPr id="17" name="Text Box 12"/>
            <p:cNvSpPr txBox="1">
              <a:spLocks noChangeArrowheads="1"/>
            </p:cNvSpPr>
            <p:nvPr/>
          </p:nvSpPr>
          <p:spPr bwMode="auto">
            <a:xfrm rot="20760000">
              <a:off x="6811878" y="4808618"/>
              <a:ext cx="1618200" cy="584775"/>
            </a:xfrm>
            <a:prstGeom prst="rect">
              <a:avLst/>
            </a:prstGeom>
            <a:solidFill>
              <a:schemeClr val="bg1"/>
            </a:solid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Hadron </a:t>
              </a:r>
              <a:r>
                <a:rPr lang="en-US" sz="1600" dirty="0" smtClean="0">
                  <a:solidFill>
                    <a:srgbClr val="999999">
                      <a:lumMod val="10000"/>
                    </a:srgbClr>
                  </a:solidFill>
                  <a:latin typeface="Calibri" panose="020F0502020204030204" pitchFamily="34" charset="0"/>
                </a:rPr>
                <a:t>Absorber</a:t>
              </a:r>
            </a:p>
            <a:p>
              <a:r>
                <a:rPr lang="en-US" sz="1600" dirty="0" smtClean="0">
                  <a:solidFill>
                    <a:srgbClr val="999999">
                      <a:lumMod val="10000"/>
                    </a:srgbClr>
                  </a:solidFill>
                  <a:latin typeface="Calibri" panose="020F0502020204030204" pitchFamily="34" charset="0"/>
                </a:rPr>
                <a:t>(Iron Wall)</a:t>
              </a:r>
              <a:endParaRPr lang="en-US" sz="1600" dirty="0">
                <a:solidFill>
                  <a:srgbClr val="999999">
                    <a:lumMod val="10000"/>
                  </a:srgbClr>
                </a:solidFill>
                <a:latin typeface="Calibri" panose="020F0502020204030204" pitchFamily="34" charset="0"/>
              </a:endParaRPr>
            </a:p>
          </p:txBody>
        </p:sp>
        <p:sp>
          <p:nvSpPr>
            <p:cNvPr id="19" name="Line 14"/>
            <p:cNvSpPr>
              <a:spLocks noChangeShapeType="1"/>
            </p:cNvSpPr>
            <p:nvPr/>
          </p:nvSpPr>
          <p:spPr bwMode="auto">
            <a:xfrm flipH="1">
              <a:off x="2649414" y="1922585"/>
              <a:ext cx="508000" cy="1695937"/>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0" name="Line 16"/>
            <p:cNvSpPr>
              <a:spLocks noChangeShapeType="1"/>
            </p:cNvSpPr>
            <p:nvPr/>
          </p:nvSpPr>
          <p:spPr bwMode="auto">
            <a:xfrm flipH="1">
              <a:off x="5234476" y="1688123"/>
              <a:ext cx="95615" cy="841131"/>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1" name="Line 17"/>
            <p:cNvSpPr>
              <a:spLocks noChangeShapeType="1"/>
            </p:cNvSpPr>
            <p:nvPr/>
          </p:nvSpPr>
          <p:spPr bwMode="auto">
            <a:xfrm>
              <a:off x="5345723" y="1688124"/>
              <a:ext cx="1445846" cy="633046"/>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2" name="Text Box 18"/>
            <p:cNvSpPr txBox="1">
              <a:spLocks noChangeArrowheads="1"/>
            </p:cNvSpPr>
            <p:nvPr/>
          </p:nvSpPr>
          <p:spPr bwMode="auto">
            <a:xfrm rot="20760000">
              <a:off x="6563006" y="494383"/>
              <a:ext cx="1719189" cy="830997"/>
            </a:xfrm>
            <a:prstGeom prst="rect">
              <a:avLst/>
            </a:prstGeom>
            <a:no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Station 4:</a:t>
              </a:r>
            </a:p>
            <a:p>
              <a:r>
                <a:rPr lang="en-US" sz="1600" dirty="0">
                  <a:solidFill>
                    <a:srgbClr val="999999">
                      <a:lumMod val="10000"/>
                    </a:srgbClr>
                  </a:solidFill>
                  <a:latin typeface="Calibri" panose="020F0502020204030204" pitchFamily="34" charset="0"/>
                </a:rPr>
                <a:t>Hodoscope array</a:t>
              </a:r>
            </a:p>
            <a:p>
              <a:r>
                <a:rPr lang="en-US" sz="1600" dirty="0">
                  <a:solidFill>
                    <a:srgbClr val="999999">
                      <a:lumMod val="10000"/>
                    </a:srgbClr>
                  </a:solidFill>
                  <a:latin typeface="Calibri" panose="020F0502020204030204" pitchFamily="34" charset="0"/>
                </a:rPr>
                <a:t>Prop tube tracking</a:t>
              </a:r>
            </a:p>
          </p:txBody>
        </p:sp>
        <p:sp>
          <p:nvSpPr>
            <p:cNvPr id="23" name="Text Box 19"/>
            <p:cNvSpPr txBox="1">
              <a:spLocks noChangeArrowheads="1"/>
            </p:cNvSpPr>
            <p:nvPr/>
          </p:nvSpPr>
          <p:spPr bwMode="auto">
            <a:xfrm rot="20760000">
              <a:off x="1903125" y="5543700"/>
              <a:ext cx="2098949" cy="584776"/>
            </a:xfrm>
            <a:prstGeom prst="rect">
              <a:avLst/>
            </a:prstGeom>
            <a:noFill/>
            <a:ln w="28575">
              <a:solidFill>
                <a:schemeClr val="bg2">
                  <a:lumMod val="10000"/>
                </a:schemeClr>
              </a:solidFill>
              <a:miter lim="800000"/>
              <a:headEnd/>
              <a:tailEnd/>
            </a:ln>
            <a:effectLst/>
          </p:spPr>
          <p:txBody>
            <a:bodyPr wrap="square">
              <a:spAutoFit/>
            </a:bodyPr>
            <a:lstStyle/>
            <a:p>
              <a:r>
                <a:rPr lang="en-US" sz="1600" dirty="0">
                  <a:solidFill>
                    <a:srgbClr val="999999">
                      <a:lumMod val="10000"/>
                    </a:srgbClr>
                  </a:solidFill>
                  <a:latin typeface="Calibri" panose="020F0502020204030204" pitchFamily="34" charset="0"/>
                </a:rPr>
                <a:t>Liquid H</a:t>
              </a:r>
              <a:r>
                <a:rPr lang="en-US" sz="1600" baseline="-25000" dirty="0">
                  <a:solidFill>
                    <a:srgbClr val="999999">
                      <a:lumMod val="10000"/>
                    </a:srgbClr>
                  </a:solidFill>
                  <a:latin typeface="Calibri" panose="020F0502020204030204" pitchFamily="34" charset="0"/>
                </a:rPr>
                <a:t>2</a:t>
              </a:r>
              <a:r>
                <a:rPr lang="en-US" sz="1600" dirty="0">
                  <a:solidFill>
                    <a:srgbClr val="999999">
                      <a:lumMod val="10000"/>
                    </a:srgbClr>
                  </a:solidFill>
                  <a:latin typeface="Calibri" panose="020F0502020204030204" pitchFamily="34" charset="0"/>
                </a:rPr>
                <a:t>, </a:t>
              </a:r>
              <a:r>
                <a:rPr lang="en-US" sz="1600" dirty="0" smtClean="0">
                  <a:solidFill>
                    <a:srgbClr val="999999">
                      <a:lumMod val="10000"/>
                    </a:srgbClr>
                  </a:solidFill>
                  <a:latin typeface="Calibri" panose="020F0502020204030204" pitchFamily="34" charset="0"/>
                </a:rPr>
                <a:t>D</a:t>
              </a:r>
              <a:r>
                <a:rPr lang="en-US" sz="1600" baseline="-25000" dirty="0" smtClean="0">
                  <a:solidFill>
                    <a:srgbClr val="999999">
                      <a:lumMod val="10000"/>
                    </a:srgbClr>
                  </a:solidFill>
                  <a:latin typeface="Calibri" panose="020F0502020204030204" pitchFamily="34" charset="0"/>
                </a:rPr>
                <a:t>2</a:t>
              </a:r>
              <a:r>
                <a:rPr lang="en-US" sz="1600" dirty="0">
                  <a:solidFill>
                    <a:srgbClr val="999999">
                      <a:lumMod val="10000"/>
                    </a:srgbClr>
                  </a:solidFill>
                  <a:latin typeface="Calibri" panose="020F0502020204030204" pitchFamily="34" charset="0"/>
                </a:rPr>
                <a:t>, and solid </a:t>
              </a:r>
              <a:r>
                <a:rPr lang="en-US" sz="1600" dirty="0" smtClean="0">
                  <a:solidFill>
                    <a:srgbClr val="999999">
                      <a:lumMod val="10000"/>
                    </a:srgbClr>
                  </a:solidFill>
                  <a:latin typeface="Calibri" panose="020F0502020204030204" pitchFamily="34" charset="0"/>
                </a:rPr>
                <a:t>targets (Fe, C, W)</a:t>
              </a:r>
              <a:endParaRPr lang="en-US" sz="1600" dirty="0">
                <a:solidFill>
                  <a:srgbClr val="999999">
                    <a:lumMod val="10000"/>
                  </a:srgbClr>
                </a:solidFill>
                <a:latin typeface="Calibri" panose="020F0502020204030204" pitchFamily="34" charset="0"/>
              </a:endParaRPr>
            </a:p>
          </p:txBody>
        </p:sp>
        <p:sp>
          <p:nvSpPr>
            <p:cNvPr id="24" name="Line 21"/>
            <p:cNvSpPr>
              <a:spLocks noChangeShapeType="1"/>
            </p:cNvSpPr>
            <p:nvPr/>
          </p:nvSpPr>
          <p:spPr bwMode="auto">
            <a:xfrm flipH="1" flipV="1">
              <a:off x="190012" y="4624753"/>
              <a:ext cx="1662234" cy="1189892"/>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5" name="Text Box 15"/>
            <p:cNvSpPr txBox="1">
              <a:spLocks noChangeArrowheads="1"/>
            </p:cNvSpPr>
            <p:nvPr/>
          </p:nvSpPr>
          <p:spPr bwMode="auto">
            <a:xfrm rot="20760000">
              <a:off x="4167866" y="876239"/>
              <a:ext cx="2078389" cy="830997"/>
            </a:xfrm>
            <a:prstGeom prst="rect">
              <a:avLst/>
            </a:prstGeom>
            <a:no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Station 2 and 3:</a:t>
              </a:r>
            </a:p>
            <a:p>
              <a:r>
                <a:rPr lang="en-US" sz="1600" dirty="0">
                  <a:solidFill>
                    <a:srgbClr val="999999">
                      <a:lumMod val="10000"/>
                    </a:srgbClr>
                  </a:solidFill>
                  <a:latin typeface="Calibri" panose="020F0502020204030204" pitchFamily="34" charset="0"/>
                </a:rPr>
                <a:t>Hodoscope array</a:t>
              </a:r>
            </a:p>
            <a:p>
              <a:r>
                <a:rPr lang="en-US" sz="1600" dirty="0">
                  <a:solidFill>
                    <a:srgbClr val="999999">
                      <a:lumMod val="10000"/>
                    </a:srgbClr>
                  </a:solidFill>
                  <a:latin typeface="Calibri" panose="020F0502020204030204" pitchFamily="34" charset="0"/>
                </a:rPr>
                <a:t>Drift Chamber tracking</a:t>
              </a:r>
            </a:p>
          </p:txBody>
        </p:sp>
        <p:sp>
          <p:nvSpPr>
            <p:cNvPr id="26" name="Line 17"/>
            <p:cNvSpPr>
              <a:spLocks noChangeShapeType="1"/>
            </p:cNvSpPr>
            <p:nvPr/>
          </p:nvSpPr>
          <p:spPr bwMode="auto">
            <a:xfrm>
              <a:off x="7518398" y="1320800"/>
              <a:ext cx="156309" cy="633046"/>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7" name="Line 17"/>
            <p:cNvSpPr>
              <a:spLocks noChangeShapeType="1"/>
            </p:cNvSpPr>
            <p:nvPr/>
          </p:nvSpPr>
          <p:spPr bwMode="auto">
            <a:xfrm flipH="1" flipV="1">
              <a:off x="7463690" y="3938953"/>
              <a:ext cx="70340" cy="875324"/>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8" name="Line 10"/>
            <p:cNvSpPr>
              <a:spLocks noChangeShapeType="1"/>
            </p:cNvSpPr>
            <p:nvPr/>
          </p:nvSpPr>
          <p:spPr bwMode="auto">
            <a:xfrm rot="20752618">
              <a:off x="1120756" y="6163530"/>
              <a:ext cx="3851866" cy="118655"/>
            </a:xfrm>
            <a:prstGeom prst="line">
              <a:avLst/>
            </a:prstGeom>
            <a:noFill/>
            <a:ln w="28575">
              <a:solidFill>
                <a:schemeClr val="bg2">
                  <a:lumMod val="10000"/>
                </a:schemeClr>
              </a:solidFill>
              <a:round/>
              <a:headEnd type="triangle" w="med" len="med"/>
              <a:tailEnd/>
            </a:ln>
            <a:effectLst/>
          </p:spPr>
          <p:txBody>
            <a:bodyPr/>
            <a:lstStyle/>
            <a:p>
              <a:endParaRPr lang="en-US" dirty="0">
                <a:solidFill>
                  <a:srgbClr val="999999">
                    <a:lumMod val="10000"/>
                  </a:srgbClr>
                </a:solidFill>
                <a:latin typeface="Calibri" panose="020F0502020204030204" pitchFamily="34" charset="0"/>
              </a:endParaRPr>
            </a:p>
          </p:txBody>
        </p:sp>
        <p:sp>
          <p:nvSpPr>
            <p:cNvPr id="29" name="TextBox 28"/>
            <p:cNvSpPr txBox="1"/>
            <p:nvPr/>
          </p:nvSpPr>
          <p:spPr>
            <a:xfrm>
              <a:off x="6734755" y="5860111"/>
              <a:ext cx="2194560" cy="584775"/>
            </a:xfrm>
            <a:prstGeom prst="rect">
              <a:avLst/>
            </a:prstGeom>
            <a:noFill/>
          </p:spPr>
          <p:txBody>
            <a:bodyPr wrap="square" rtlCol="0">
              <a:spAutoFit/>
            </a:bodyPr>
            <a:lstStyle/>
            <a:p>
              <a:pPr algn="r"/>
              <a:r>
                <a:rPr lang="en-US" sz="1600" dirty="0" smtClean="0">
                  <a:solidFill>
                    <a:srgbClr val="999999">
                      <a:lumMod val="10000"/>
                    </a:srgbClr>
                  </a:solidFill>
                  <a:latin typeface="Calibri" panose="020F0502020204030204" pitchFamily="34" charset="0"/>
                </a:rPr>
                <a:t>Drawing:  T. O’Connor and K. Bailey</a:t>
              </a:r>
              <a:endParaRPr lang="en-US" sz="1600" dirty="0">
                <a:solidFill>
                  <a:srgbClr val="999999">
                    <a:lumMod val="10000"/>
                  </a:srgbClr>
                </a:solidFill>
                <a:latin typeface="Calibri" panose="020F0502020204030204" pitchFamily="34" charset="0"/>
              </a:endParaRPr>
            </a:p>
          </p:txBody>
        </p:sp>
        <p:sp>
          <p:nvSpPr>
            <p:cNvPr id="18" name="Text Box 13"/>
            <p:cNvSpPr txBox="1">
              <a:spLocks noChangeArrowheads="1"/>
            </p:cNvSpPr>
            <p:nvPr/>
          </p:nvSpPr>
          <p:spPr bwMode="auto">
            <a:xfrm rot="20760000">
              <a:off x="2265499" y="1098977"/>
              <a:ext cx="1593577" cy="830997"/>
            </a:xfrm>
            <a:prstGeom prst="rect">
              <a:avLst/>
            </a:prstGeom>
            <a:no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Station 1:</a:t>
              </a:r>
            </a:p>
            <a:p>
              <a:r>
                <a:rPr lang="en-US" sz="1600" dirty="0">
                  <a:solidFill>
                    <a:srgbClr val="999999">
                      <a:lumMod val="10000"/>
                    </a:srgbClr>
                  </a:solidFill>
                  <a:latin typeface="Calibri" panose="020F0502020204030204" pitchFamily="34" charset="0"/>
                </a:rPr>
                <a:t>Hodoscope array</a:t>
              </a:r>
            </a:p>
            <a:p>
              <a:r>
                <a:rPr lang="en-US" sz="1600" dirty="0">
                  <a:solidFill>
                    <a:srgbClr val="999999">
                      <a:lumMod val="10000"/>
                    </a:srgbClr>
                  </a:solidFill>
                  <a:latin typeface="Calibri" panose="020F0502020204030204" pitchFamily="34" charset="0"/>
                </a:rPr>
                <a:t>MWPC tracking</a:t>
              </a:r>
            </a:p>
          </p:txBody>
        </p:sp>
      </p:grpSp>
      <p:sp>
        <p:nvSpPr>
          <p:cNvPr id="30" name="Rectangle 6"/>
          <p:cNvSpPr>
            <a:spLocks noGrp="1" noChangeArrowheads="1"/>
          </p:cNvSpPr>
          <p:nvPr>
            <p:ph type="title"/>
          </p:nvPr>
        </p:nvSpPr>
        <p:spPr bwMode="auto">
          <a:xfrm>
            <a:off x="152400" y="76200"/>
            <a:ext cx="4495800" cy="5334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err="1" smtClean="0"/>
              <a:t>SeaQuest</a:t>
            </a:r>
            <a:r>
              <a:rPr lang="en-US" sz="2800" dirty="0" smtClean="0"/>
              <a:t> Spectrometer</a:t>
            </a:r>
            <a:endParaRPr lang="en-US" sz="2400" dirty="0" smtClean="0"/>
          </a:p>
        </p:txBody>
      </p:sp>
      <p:sp>
        <p:nvSpPr>
          <p:cNvPr id="31"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276460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0" y="76200"/>
            <a:ext cx="8695430" cy="609600"/>
          </a:xfrm>
        </p:spPr>
        <p:txBody>
          <a:bodyPr/>
          <a:lstStyle/>
          <a:p>
            <a:r>
              <a:rPr lang="en-US" sz="2800" dirty="0" smtClean="0"/>
              <a:t>Event Selection &amp; Reconstruction</a:t>
            </a:r>
            <a:endParaRPr lang="en-US" sz="2800" dirty="0"/>
          </a:p>
        </p:txBody>
      </p:sp>
      <p:sp>
        <p:nvSpPr>
          <p:cNvPr id="12" name="Content Placeholder 2"/>
          <p:cNvSpPr txBox="1">
            <a:spLocks/>
          </p:cNvSpPr>
          <p:nvPr/>
        </p:nvSpPr>
        <p:spPr bwMode="auto">
          <a:xfrm>
            <a:off x="5011104" y="1142999"/>
            <a:ext cx="3828096" cy="2133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177800" marR="0" lvl="0" indent="-1778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a:ea typeface="+mn-ea"/>
                <a:cs typeface="+mn-cs"/>
              </a:rPr>
              <a:t>Monte Carlo describe data well</a:t>
            </a:r>
          </a:p>
          <a:p>
            <a:pPr marL="177800" marR="0" lvl="0" indent="-1778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a:ea typeface="+mn-ea"/>
                <a:cs typeface="+mn-cs"/>
              </a:rPr>
              <a:t>Resolution better than expected</a:t>
            </a:r>
          </a:p>
          <a:p>
            <a:pPr marL="360363" lvl="1" indent="-187325">
              <a:defRPr/>
            </a:pPr>
            <a:r>
              <a:rPr lang="en-US" kern="0" dirty="0" smtClean="0">
                <a:solidFill>
                  <a:schemeClr val="tx1"/>
                </a:solidFill>
                <a:latin typeface="Calibri"/>
              </a:rPr>
              <a:t> </a:t>
            </a:r>
            <a:r>
              <a:rPr lang="en-US" kern="0" dirty="0" err="1" smtClean="0">
                <a:solidFill>
                  <a:schemeClr val="tx1"/>
                </a:solidFill>
                <a:latin typeface="Symbol" charset="2"/>
                <a:cs typeface="Symbol" charset="2"/>
              </a:rPr>
              <a:t>s</a:t>
            </a:r>
            <a:r>
              <a:rPr lang="en-US" kern="0" baseline="-25000" dirty="0" err="1" smtClean="0">
                <a:solidFill>
                  <a:schemeClr val="tx1"/>
                </a:solidFill>
                <a:latin typeface="Calibri"/>
              </a:rPr>
              <a:t>M</a:t>
            </a:r>
            <a:r>
              <a:rPr lang="en-US" kern="0" dirty="0" smtClean="0">
                <a:solidFill>
                  <a:schemeClr val="tx1"/>
                </a:solidFill>
                <a:latin typeface="Calibri"/>
              </a:rPr>
              <a:t>(J/</a:t>
            </a:r>
            <a:r>
              <a:rPr lang="en-US" kern="0" dirty="0" smtClean="0">
                <a:solidFill>
                  <a:schemeClr val="tx1"/>
                </a:solidFill>
                <a:latin typeface="Symbol" charset="2"/>
                <a:cs typeface="Symbol" charset="2"/>
              </a:rPr>
              <a:t>y ) </a:t>
            </a:r>
            <a:r>
              <a:rPr lang="en-US" kern="0" dirty="0" smtClean="0">
                <a:solidFill>
                  <a:schemeClr val="tx1"/>
                </a:solidFill>
                <a:latin typeface="Calibri"/>
              </a:rPr>
              <a:t>~180 MeV </a:t>
            </a:r>
          </a:p>
          <a:p>
            <a:pPr marL="360363" lvl="1" indent="-187325">
              <a:defRPr/>
            </a:pPr>
            <a:r>
              <a:rPr lang="en-US" kern="0" dirty="0" smtClean="0">
                <a:solidFill>
                  <a:schemeClr val="tx1"/>
                </a:solidFill>
                <a:latin typeface="Calibri"/>
              </a:rPr>
              <a:t>  </a:t>
            </a:r>
            <a:r>
              <a:rPr lang="en-US" kern="0" dirty="0" err="1" smtClean="0">
                <a:solidFill>
                  <a:schemeClr val="tx1"/>
                </a:solidFill>
                <a:latin typeface="Symbol" charset="2"/>
                <a:cs typeface="Symbol" charset="2"/>
              </a:rPr>
              <a:t>s</a:t>
            </a:r>
            <a:r>
              <a:rPr lang="en-US" kern="0" baseline="-25000" dirty="0" err="1" smtClean="0">
                <a:solidFill>
                  <a:schemeClr val="tx1"/>
                </a:solidFill>
                <a:latin typeface="Calibri"/>
              </a:rPr>
              <a:t>M</a:t>
            </a:r>
            <a:r>
              <a:rPr lang="en-US" kern="0" dirty="0" smtClean="0">
                <a:solidFill>
                  <a:schemeClr val="tx1"/>
                </a:solidFill>
                <a:latin typeface="Calibri"/>
              </a:rPr>
              <a:t>(D-Y</a:t>
            </a:r>
            <a:r>
              <a:rPr lang="en-US" kern="0" dirty="0" smtClean="0">
                <a:solidFill>
                  <a:schemeClr val="tx1"/>
                </a:solidFill>
                <a:latin typeface="Symbol" charset="2"/>
                <a:cs typeface="Symbol" charset="2"/>
              </a:rPr>
              <a:t> )</a:t>
            </a:r>
            <a:r>
              <a:rPr lang="en-US" kern="0" dirty="0" smtClean="0">
                <a:solidFill>
                  <a:schemeClr val="tx1"/>
                </a:solidFill>
                <a:latin typeface="Calibri"/>
              </a:rPr>
              <a:t> ~220 MeV</a:t>
            </a:r>
            <a:endParaRPr kumimoji="0" lang="en-US" sz="1600" b="0" i="0" u="none" strike="noStrike" kern="0" cap="none" spc="0" normalizeH="0" baseline="0" noProof="0" dirty="0" smtClean="0">
              <a:ln>
                <a:noFill/>
              </a:ln>
              <a:solidFill>
                <a:schemeClr val="tx1"/>
              </a:solidFill>
              <a:effectLst/>
              <a:uLnTx/>
              <a:uFillTx/>
              <a:latin typeface="Calibri"/>
            </a:endParaRPr>
          </a:p>
          <a:p>
            <a:pPr marL="360363" marR="0" lvl="1" indent="-187325" algn="l" defTabSz="914400" rtl="0" eaLnBrk="1" fontAlgn="base" latinLnBrk="0" hangingPunct="1">
              <a:lnSpc>
                <a:spcPct val="100000"/>
              </a:lnSpc>
              <a:spcBef>
                <a:spcPct val="20000"/>
              </a:spcBef>
              <a:spcAft>
                <a:spcPct val="0"/>
              </a:spcAft>
              <a:buClr>
                <a:srgbClr val="1F497D"/>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Calibri"/>
              </a:rPr>
              <a:t> J/</a:t>
            </a:r>
            <a:r>
              <a:rPr kumimoji="0" lang="en-US" sz="1600" b="0" i="0" u="none" strike="noStrike" kern="0" cap="none" spc="0" normalizeH="0" baseline="0" noProof="0" dirty="0" smtClean="0">
                <a:ln>
                  <a:noFill/>
                </a:ln>
                <a:solidFill>
                  <a:schemeClr val="tx1"/>
                </a:solidFill>
                <a:effectLst/>
                <a:uLnTx/>
                <a:uFillTx/>
                <a:latin typeface="Symbol" charset="2"/>
                <a:cs typeface="Symbol" charset="2"/>
              </a:rPr>
              <a:t>y</a:t>
            </a:r>
            <a:r>
              <a:rPr kumimoji="0" lang="en-US" sz="1600" b="0" i="0" u="none" strike="noStrike" kern="0" cap="none" spc="0" normalizeH="0" baseline="0" noProof="0" dirty="0" smtClean="0">
                <a:ln>
                  <a:noFill/>
                </a:ln>
                <a:solidFill>
                  <a:schemeClr val="tx1"/>
                </a:solidFill>
                <a:effectLst/>
                <a:uLnTx/>
                <a:uFillTx/>
                <a:latin typeface="Calibri"/>
              </a:rPr>
              <a:t> to </a:t>
            </a:r>
            <a:r>
              <a:rPr kumimoji="0" lang="en-US" sz="1600" b="0" i="0" u="none" strike="noStrike" kern="0" cap="none" spc="0" normalizeH="0" baseline="0" noProof="0" dirty="0" smtClean="0">
                <a:ln>
                  <a:noFill/>
                </a:ln>
                <a:solidFill>
                  <a:schemeClr val="tx1"/>
                </a:solidFill>
                <a:effectLst/>
                <a:uLnTx/>
                <a:uFillTx/>
                <a:latin typeface="Symbol" charset="2"/>
                <a:cs typeface="Symbol" charset="2"/>
              </a:rPr>
              <a:t>y</a:t>
            </a:r>
            <a:r>
              <a:rPr kumimoji="0" lang="en-US" sz="1600" b="0" i="0" u="none" strike="noStrike" kern="0" cap="none" spc="0" normalizeH="0" baseline="0" noProof="0" dirty="0" smtClean="0">
                <a:ln>
                  <a:noFill/>
                </a:ln>
                <a:solidFill>
                  <a:schemeClr val="tx1"/>
                </a:solidFill>
                <a:effectLst/>
                <a:uLnTx/>
                <a:uFillTx/>
                <a:latin typeface="Calibri"/>
              </a:rPr>
              <a:t>’ separation</a:t>
            </a:r>
          </a:p>
          <a:p>
            <a:pPr marL="360363" marR="0" lvl="1" indent="-187325" algn="l" defTabSz="914400" rtl="0" eaLnBrk="1" fontAlgn="base" latinLnBrk="0" hangingPunct="1">
              <a:lnSpc>
                <a:spcPct val="100000"/>
              </a:lnSpc>
              <a:spcBef>
                <a:spcPct val="20000"/>
              </a:spcBef>
              <a:spcAft>
                <a:spcPct val="0"/>
              </a:spcAft>
              <a:buClr>
                <a:srgbClr val="1F497D"/>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Calibri"/>
              </a:rPr>
              <a:t> lower J/</a:t>
            </a:r>
            <a:r>
              <a:rPr kumimoji="0" lang="en-US" sz="1600" b="0" i="0" u="none" strike="noStrike" kern="0" cap="none" spc="0" normalizeH="0" baseline="0" noProof="0" dirty="0" smtClean="0">
                <a:ln>
                  <a:noFill/>
                </a:ln>
                <a:solidFill>
                  <a:schemeClr val="tx1"/>
                </a:solidFill>
                <a:effectLst/>
                <a:uLnTx/>
                <a:uFillTx/>
                <a:latin typeface="Symbol" charset="2"/>
                <a:cs typeface="Symbol" charset="2"/>
              </a:rPr>
              <a:t>y </a:t>
            </a:r>
            <a:r>
              <a:rPr kumimoji="0" lang="en-US" sz="1600" b="0" i="0" u="none" strike="noStrike" kern="0" cap="none" spc="0" normalizeH="0" baseline="0" noProof="0" dirty="0" smtClean="0">
                <a:ln>
                  <a:noFill/>
                </a:ln>
                <a:solidFill>
                  <a:schemeClr val="tx1"/>
                </a:solidFill>
                <a:effectLst/>
                <a:uLnTx/>
                <a:uFillTx/>
                <a:latin typeface="Calibri"/>
              </a:rPr>
              <a:t>mass cut (more </a:t>
            </a:r>
            <a:r>
              <a:rPr kumimoji="0" lang="en-US" sz="1600" b="0" i="0" u="none" strike="noStrike" kern="0" cap="none" spc="0" normalizeH="0" baseline="0" noProof="0" dirty="0" err="1" smtClean="0">
                <a:ln>
                  <a:noFill/>
                </a:ln>
                <a:solidFill>
                  <a:schemeClr val="tx1"/>
                </a:solidFill>
                <a:effectLst/>
                <a:uLnTx/>
                <a:uFillTx/>
                <a:latin typeface="Calibri"/>
              </a:rPr>
              <a:t>Drell</a:t>
            </a:r>
            <a:r>
              <a:rPr kumimoji="0" lang="en-US" sz="1600" b="0" i="0" u="none" strike="noStrike" kern="0" cap="none" spc="0" normalizeH="0" baseline="0" noProof="0" dirty="0" smtClean="0">
                <a:ln>
                  <a:noFill/>
                </a:ln>
                <a:solidFill>
                  <a:schemeClr val="tx1"/>
                </a:solidFill>
                <a:effectLst/>
                <a:uLnTx/>
                <a:uFillTx/>
                <a:latin typeface="Calibri"/>
              </a:rPr>
              <a:t>-Yan  </a:t>
            </a:r>
            <a:br>
              <a:rPr kumimoji="0" lang="en-US" sz="1600" b="0" i="0" u="none" strike="noStrike" kern="0" cap="none" spc="0" normalizeH="0" baseline="0" noProof="0" dirty="0" smtClean="0">
                <a:ln>
                  <a:noFill/>
                </a:ln>
                <a:solidFill>
                  <a:schemeClr val="tx1"/>
                </a:solidFill>
                <a:effectLst/>
                <a:uLnTx/>
                <a:uFillTx/>
                <a:latin typeface="Calibri"/>
              </a:rPr>
            </a:br>
            <a:r>
              <a:rPr kumimoji="0" lang="en-US" sz="1600" b="0" i="0" u="none" strike="noStrike" kern="0" cap="none" spc="0" normalizeH="0" baseline="0" noProof="0" dirty="0" smtClean="0">
                <a:ln>
                  <a:noFill/>
                </a:ln>
                <a:solidFill>
                  <a:schemeClr val="tx1"/>
                </a:solidFill>
                <a:effectLst/>
                <a:uLnTx/>
                <a:uFillTx/>
                <a:latin typeface="Calibri"/>
              </a:rPr>
              <a:t> events)</a:t>
            </a:r>
          </a:p>
          <a:p>
            <a:pPr marL="457200" marR="0" lvl="1"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sz="1600" b="0" i="0" u="none" strike="noStrike" kern="0" cap="none" spc="0" normalizeH="0" baseline="0" noProof="0" dirty="0" smtClean="0">
              <a:ln>
                <a:noFill/>
              </a:ln>
              <a:solidFill>
                <a:srgbClr val="007E39"/>
              </a:solidFill>
              <a:effectLst/>
              <a:uLnTx/>
              <a:uFillTx/>
              <a:latin typeface="Calibri"/>
            </a:endParaRPr>
          </a:p>
          <a:p>
            <a:pPr marL="457200" marR="0" lvl="1"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sz="1600" b="0" i="0" u="none" strike="noStrike" kern="0" cap="none" spc="0" normalizeH="0" baseline="0" noProof="0" dirty="0" smtClean="0">
              <a:ln>
                <a:noFill/>
              </a:ln>
              <a:solidFill>
                <a:srgbClr val="007E39"/>
              </a:solidFill>
              <a:effectLst/>
              <a:uLnTx/>
              <a:uFillTx/>
              <a:latin typeface="Calibri"/>
            </a:endParaRPr>
          </a:p>
        </p:txBody>
      </p:sp>
      <p:sp>
        <p:nvSpPr>
          <p:cNvPr id="10" name="Slide Number Placeholder 17"/>
          <p:cNvSpPr>
            <a:spLocks noGrp="1"/>
          </p:cNvSpPr>
          <p:nvPr>
            <p:ph type="sldNum" sz="quarter" idx="10"/>
          </p:nvPr>
        </p:nvSpPr>
        <p:spPr>
          <a:xfrm>
            <a:off x="8901113" y="6618288"/>
            <a:ext cx="244475" cy="241300"/>
          </a:xfrm>
        </p:spPr>
        <p:txBody>
          <a:bodyPr/>
          <a:lstStyle/>
          <a:p>
            <a:pPr>
              <a:defRPr/>
            </a:pPr>
            <a:fld id="{9369089A-9C5B-430F-B27E-FA9209056A4A}" type="slidenum">
              <a:rPr lang="en-US" smtClean="0"/>
              <a:pPr>
                <a:defRPr/>
              </a:pPr>
              <a:t>12</a:t>
            </a:fld>
            <a:endParaRPr lang="en-US" dirty="0"/>
          </a:p>
        </p:txBody>
      </p:sp>
      <p:pic>
        <p:nvPicPr>
          <p:cNvPr id="9" name="Shape 1318"/>
          <p:cNvPicPr preferRelativeResize="0">
            <a:picLocks noChangeAspect="1"/>
          </p:cNvPicPr>
          <p:nvPr/>
        </p:nvPicPr>
        <p:blipFill>
          <a:blip r:embed="rId3">
            <a:alphaModFix/>
          </a:blip>
          <a:stretch>
            <a:fillRect/>
          </a:stretch>
        </p:blipFill>
        <p:spPr>
          <a:xfrm>
            <a:off x="476516" y="1042144"/>
            <a:ext cx="4115906" cy="2767855"/>
          </a:xfrm>
          <a:prstGeom prst="rect">
            <a:avLst/>
          </a:prstGeom>
          <a:noFill/>
          <a:ln>
            <a:noFill/>
          </a:ln>
        </p:spPr>
      </p:pic>
      <p:pic>
        <p:nvPicPr>
          <p:cNvPr id="11" name="Shape 1320"/>
          <p:cNvPicPr preferRelativeResize="0">
            <a:picLocks noChangeAspect="1"/>
          </p:cNvPicPr>
          <p:nvPr/>
        </p:nvPicPr>
        <p:blipFill>
          <a:blip r:embed="rId4">
            <a:alphaModFix/>
          </a:blip>
          <a:stretch>
            <a:fillRect/>
          </a:stretch>
        </p:blipFill>
        <p:spPr>
          <a:xfrm>
            <a:off x="257974" y="3962400"/>
            <a:ext cx="4782818" cy="2667000"/>
          </a:xfrm>
          <a:prstGeom prst="rect">
            <a:avLst/>
          </a:prstGeom>
          <a:noFill/>
          <a:ln>
            <a:noFill/>
          </a:ln>
        </p:spPr>
      </p:pic>
      <p:sp>
        <p:nvSpPr>
          <p:cNvPr id="13" name="Content Placeholder 2"/>
          <p:cNvSpPr txBox="1">
            <a:spLocks/>
          </p:cNvSpPr>
          <p:nvPr/>
        </p:nvSpPr>
        <p:spPr bwMode="auto">
          <a:xfrm>
            <a:off x="5286852" y="4152900"/>
            <a:ext cx="3276600" cy="186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177800" marR="0" lvl="0" indent="-177800" algn="l" defTabSz="914400" rtl="0" eaLnBrk="1" fontAlgn="base" latinLnBrk="0" hangingPunct="1">
              <a:lnSpc>
                <a:spcPct val="100000"/>
              </a:lnSpc>
              <a:spcBef>
                <a:spcPts val="0"/>
              </a:spcBef>
              <a:spcAft>
                <a:spcPts val="1200"/>
              </a:spcAft>
              <a:buClr>
                <a:srgbClr val="1F497D"/>
              </a:buClr>
              <a:buSzTx/>
              <a:buFont typeface="Wingdings" pitchFamily="2" charset="2"/>
              <a:buChar char="§"/>
              <a:tabLst/>
              <a:defRPr/>
            </a:pPr>
            <a:r>
              <a:rPr lang="en-US" kern="0" noProof="0" dirty="0" smtClean="0">
                <a:solidFill>
                  <a:schemeClr val="tx1"/>
                </a:solidFill>
                <a:latin typeface="Calibri"/>
              </a:rPr>
              <a:t>g</a:t>
            </a:r>
            <a:r>
              <a:rPr kumimoji="0" lang="en-US" sz="1800" b="0" i="0" u="none" strike="noStrike" kern="0" cap="none" spc="0" normalizeH="0" baseline="0" noProof="0" dirty="0" smtClean="0">
                <a:ln>
                  <a:noFill/>
                </a:ln>
                <a:solidFill>
                  <a:schemeClr val="tx1"/>
                </a:solidFill>
                <a:effectLst/>
                <a:uLnTx/>
                <a:uFillTx/>
                <a:latin typeface="Calibri"/>
                <a:ea typeface="+mn-ea"/>
                <a:cs typeface="+mn-cs"/>
              </a:rPr>
              <a:t>ood Target/Dump separation</a:t>
            </a:r>
            <a:endParaRPr lang="en-US" kern="0" dirty="0" smtClean="0">
              <a:solidFill>
                <a:schemeClr val="tx1"/>
              </a:solidFill>
              <a:latin typeface="Calibri"/>
            </a:endParaRPr>
          </a:p>
          <a:p>
            <a:pPr marL="177800" marR="0" lvl="0" indent="-177800" algn="l" defTabSz="914400" rtl="0" eaLnBrk="1" fontAlgn="base" latinLnBrk="0" hangingPunct="1">
              <a:lnSpc>
                <a:spcPct val="100000"/>
              </a:lnSpc>
              <a:spcBef>
                <a:spcPts val="0"/>
              </a:spcBef>
              <a:spcAft>
                <a:spcPts val="1200"/>
              </a:spcAft>
              <a:buClr>
                <a:srgbClr val="1F497D"/>
              </a:buClr>
              <a:buSzTx/>
              <a:buFont typeface="Wingdings" pitchFamily="2" charset="2"/>
              <a:buChar char="§"/>
              <a:tabLst/>
              <a:defRPr/>
            </a:pPr>
            <a:r>
              <a:rPr lang="en-US" kern="0" dirty="0" smtClean="0">
                <a:solidFill>
                  <a:schemeClr val="tx1"/>
                </a:solidFill>
                <a:latin typeface="Calibri"/>
              </a:rPr>
              <a:t>pointing resolution poor along beam axis</a:t>
            </a:r>
            <a:endParaRPr lang="en-US" kern="0" dirty="0">
              <a:solidFill>
                <a:schemeClr val="tx1"/>
              </a:solidFill>
              <a:latin typeface="Calibri"/>
            </a:endParaRPr>
          </a:p>
          <a:p>
            <a:pPr marL="177800" marR="0" lvl="0" indent="-177800" algn="l" defTabSz="914400" rtl="0" eaLnBrk="1" fontAlgn="base" latinLnBrk="0" hangingPunct="1">
              <a:lnSpc>
                <a:spcPct val="100000"/>
              </a:lnSpc>
              <a:spcBef>
                <a:spcPts val="0"/>
              </a:spcBef>
              <a:spcAft>
                <a:spcPts val="1200"/>
              </a:spcAft>
              <a:buClr>
                <a:srgbClr val="1F497D"/>
              </a:buClr>
              <a:buSzTx/>
              <a:buFont typeface="Wingdings" pitchFamily="2" charset="2"/>
              <a:buChar char="§"/>
              <a:tabLst/>
              <a:defRPr/>
            </a:pPr>
            <a:r>
              <a:rPr lang="en-US" kern="0" dirty="0">
                <a:solidFill>
                  <a:schemeClr val="tx1"/>
                </a:solidFill>
                <a:latin typeface="Calibri"/>
              </a:rPr>
              <a:t>d</a:t>
            </a:r>
            <a:r>
              <a:rPr lang="en-US" kern="0" dirty="0" smtClean="0">
                <a:solidFill>
                  <a:schemeClr val="tx1"/>
                </a:solidFill>
                <a:latin typeface="Calibri"/>
              </a:rPr>
              <a:t>ominated by random coincidences</a:t>
            </a:r>
          </a:p>
          <a:p>
            <a:pPr marL="457200" marR="0" lvl="1"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sz="1600" b="0" i="0" u="none" strike="noStrike" kern="0" cap="none" spc="0" normalizeH="0" baseline="0" noProof="0" dirty="0" smtClean="0">
              <a:ln>
                <a:noFill/>
              </a:ln>
              <a:solidFill>
                <a:srgbClr val="007E39"/>
              </a:solidFill>
              <a:effectLst/>
              <a:uLnTx/>
              <a:uFillTx/>
              <a:latin typeface="Calibri"/>
            </a:endParaRPr>
          </a:p>
          <a:p>
            <a:pPr marL="457200" marR="0" lvl="1"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sz="1600" b="0" i="0" u="none" strike="noStrike" kern="0" cap="none" spc="0" normalizeH="0" baseline="0" noProof="0" dirty="0" smtClean="0">
              <a:ln>
                <a:noFill/>
              </a:ln>
              <a:solidFill>
                <a:srgbClr val="007E39"/>
              </a:solidFill>
              <a:effectLst/>
              <a:uLnTx/>
              <a:uFillTx/>
              <a:latin typeface="Calibri"/>
            </a:endParaRPr>
          </a:p>
        </p:txBody>
      </p:sp>
    </p:spTree>
    <p:extLst>
      <p:ext uri="{BB962C8B-B14F-4D97-AF65-F5344CB8AC3E}">
        <p14:creationId xmlns:p14="http://schemas.microsoft.com/office/powerpoint/2010/main" val="33407579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noChangeAspect="1"/>
          </p:cNvGrpSpPr>
          <p:nvPr/>
        </p:nvGrpSpPr>
        <p:grpSpPr bwMode="auto">
          <a:xfrm>
            <a:off x="6316662" y="762000"/>
            <a:ext cx="2674938" cy="2667000"/>
            <a:chOff x="6172200" y="3806825"/>
            <a:chExt cx="2830513" cy="2822575"/>
          </a:xfrm>
        </p:grpSpPr>
        <p:pic>
          <p:nvPicPr>
            <p:cNvPr id="22567" name="Picture 2" descr="x1x2_accept"/>
            <p:cNvPicPr>
              <a:picLocks noChangeAspect="1" noChangeArrowheads="1"/>
            </p:cNvPicPr>
            <p:nvPr/>
          </p:nvPicPr>
          <p:blipFill>
            <a:blip r:embed="rId8" cstate="print"/>
            <a:srcRect/>
            <a:stretch>
              <a:fillRect/>
            </a:stretch>
          </p:blipFill>
          <p:spPr bwMode="auto">
            <a:xfrm>
              <a:off x="6172200" y="3806825"/>
              <a:ext cx="2830513" cy="2822575"/>
            </a:xfrm>
            <a:prstGeom prst="rect">
              <a:avLst/>
            </a:prstGeom>
            <a:noFill/>
            <a:ln w="9525">
              <a:noFill/>
              <a:miter lim="800000"/>
              <a:headEnd/>
              <a:tailEnd/>
            </a:ln>
          </p:spPr>
        </p:pic>
        <p:sp>
          <p:nvSpPr>
            <p:cNvPr id="22568" name="Text Box 36"/>
            <p:cNvSpPr txBox="1">
              <a:spLocks noChangeArrowheads="1"/>
            </p:cNvSpPr>
            <p:nvPr/>
          </p:nvSpPr>
          <p:spPr bwMode="auto">
            <a:xfrm rot="18747925">
              <a:off x="6824297" y="4756202"/>
              <a:ext cx="1099679" cy="488516"/>
            </a:xfrm>
            <a:prstGeom prst="rect">
              <a:avLst/>
            </a:prstGeom>
            <a:noFill/>
            <a:ln w="9525">
              <a:noFill/>
              <a:miter lim="800000"/>
              <a:headEnd/>
              <a:tailEnd/>
            </a:ln>
          </p:spPr>
          <p:txBody>
            <a:bodyPr wrap="none">
              <a:spAutoFit/>
            </a:bodyPr>
            <a:lstStyle/>
            <a:p>
              <a:r>
                <a:rPr lang="en-US" sz="1200" dirty="0">
                  <a:ea typeface="MS PGothic" pitchFamily="34" charset="-128"/>
                </a:rPr>
                <a:t>E906 </a:t>
              </a:r>
              <a:r>
                <a:rPr lang="en-US" sz="1200" dirty="0" err="1">
                  <a:ea typeface="MS PGothic" pitchFamily="34" charset="-128"/>
                </a:rPr>
                <a:t>s</a:t>
              </a:r>
              <a:r>
                <a:rPr lang="en-US" sz="1200" dirty="0" err="1" smtClean="0">
                  <a:ea typeface="MS PGothic" pitchFamily="34" charset="-128"/>
                </a:rPr>
                <a:t>pect</a:t>
              </a:r>
              <a:r>
                <a:rPr lang="en-US" sz="1200" dirty="0">
                  <a:ea typeface="MS PGothic" pitchFamily="34" charset="-128"/>
                </a:rPr>
                <a:t>. </a:t>
              </a:r>
            </a:p>
            <a:p>
              <a:r>
                <a:rPr lang="en-US" sz="1200" dirty="0" smtClean="0">
                  <a:ea typeface="MS PGothic" pitchFamily="34" charset="-128"/>
                </a:rPr>
                <a:t>acceptance</a:t>
              </a:r>
              <a:endParaRPr lang="en-US" sz="1200" dirty="0">
                <a:ea typeface="MS PGothic" pitchFamily="34" charset="-128"/>
              </a:endParaRPr>
            </a:p>
          </p:txBody>
        </p:sp>
      </p:gr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2532" name="Title 28"/>
          <p:cNvSpPr>
            <a:spLocks noGrp="1"/>
          </p:cNvSpPr>
          <p:nvPr>
            <p:ph type="title"/>
          </p:nvPr>
        </p:nvSpPr>
        <p:spPr bwMode="auto">
          <a:xfrm>
            <a:off x="533400" y="152400"/>
            <a:ext cx="8001000" cy="469900"/>
          </a:xfrm>
          <a:ln>
            <a:miter lim="800000"/>
            <a:headEnd/>
            <a:tailEnd/>
          </a:ln>
        </p:spPr>
        <p:txBody>
          <a:bodyPr vert="horz" wrap="square" lIns="91440" tIns="45720" rIns="91440" bIns="45720" numCol="1" anchor="t" anchorCtr="0" compatLnSpc="1">
            <a:prstTxWarp prst="textNoShape">
              <a:avLst/>
            </a:prstTxWarp>
          </a:bodyPr>
          <a:lstStyle/>
          <a:p>
            <a:r>
              <a:rPr lang="en-US" sz="2400" dirty="0" smtClean="0"/>
              <a:t>Fixed Target </a:t>
            </a:r>
            <a:r>
              <a:rPr lang="en-US" sz="2400" dirty="0" err="1" smtClean="0"/>
              <a:t>Drell</a:t>
            </a:r>
            <a:r>
              <a:rPr lang="en-US" sz="2400" dirty="0" smtClean="0"/>
              <a:t>-Yan:  Sensitivity to sea quarks</a:t>
            </a:r>
          </a:p>
        </p:txBody>
      </p:sp>
      <p:sp>
        <p:nvSpPr>
          <p:cNvPr id="55" name="Rectangle 3"/>
          <p:cNvSpPr txBox="1">
            <a:spLocks noChangeArrowheads="1"/>
          </p:cNvSpPr>
          <p:nvPr/>
        </p:nvSpPr>
        <p:spPr bwMode="auto">
          <a:xfrm>
            <a:off x="76200" y="2286000"/>
            <a:ext cx="6477000" cy="3581400"/>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sz="1600" kern="0" dirty="0" smtClean="0">
                <a:latin typeface="+mn-lt"/>
                <a:ea typeface="+mn-ea"/>
                <a:cs typeface="+mn-cs"/>
                <a:sym typeface="Arial" pitchFamily="34" charset="0"/>
              </a:rPr>
              <a:t>Cross section: convolution </a:t>
            </a:r>
            <a:r>
              <a:rPr lang="en-US" sz="1600" kern="0" dirty="0">
                <a:latin typeface="+mn-lt"/>
                <a:ea typeface="+mn-ea"/>
                <a:cs typeface="+mn-cs"/>
                <a:sym typeface="Arial" pitchFamily="34" charset="0"/>
              </a:rPr>
              <a:t>of beam and target </a:t>
            </a:r>
            <a:r>
              <a:rPr lang="en-US" sz="1600" kern="0" dirty="0" err="1" smtClean="0">
                <a:latin typeface="+mn-lt"/>
                <a:ea typeface="+mn-ea"/>
                <a:cs typeface="+mn-cs"/>
                <a:sym typeface="Arial" pitchFamily="34" charset="0"/>
              </a:rPr>
              <a:t>parton</a:t>
            </a:r>
            <a:r>
              <a:rPr lang="en-US" sz="1600" kern="0" dirty="0" smtClean="0">
                <a:latin typeface="+mn-lt"/>
                <a:ea typeface="+mn-ea"/>
                <a:cs typeface="+mn-cs"/>
                <a:sym typeface="Arial" pitchFamily="34" charset="0"/>
              </a:rPr>
              <a:t> distributions</a:t>
            </a:r>
            <a:endParaRPr lang="en-US" sz="1600"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algn="l">
              <a:spcBef>
                <a:spcPts val="1200"/>
              </a:spcBef>
              <a:buSzPct val="200000"/>
              <a:tabLst>
                <a:tab pos="815975" algn="l"/>
                <a:tab pos="1192213" algn="l"/>
              </a:tabLst>
              <a:defRPr/>
            </a:pPr>
            <a:r>
              <a:rPr lang="en-US" sz="400" kern="0" dirty="0" smtClean="0">
                <a:latin typeface="+mn-lt"/>
                <a:ea typeface="+mn-ea"/>
                <a:cs typeface="+mn-cs"/>
                <a:sym typeface="Arial" pitchFamily="34" charset="0"/>
              </a:rPr>
              <a:t>    </a:t>
            </a:r>
          </a:p>
          <a:p>
            <a:pPr marL="419100" lvl="1" algn="l">
              <a:spcBef>
                <a:spcPts val="1200"/>
              </a:spcBef>
              <a:buClr>
                <a:srgbClr val="0000FF"/>
              </a:buClr>
              <a:buSzPct val="150000"/>
              <a:tabLst>
                <a:tab pos="815975" algn="l"/>
                <a:tab pos="1192213" algn="l"/>
              </a:tabLst>
              <a:defRPr/>
            </a:pPr>
            <a:endParaRPr lang="en-US" sz="1600" kern="0" dirty="0">
              <a:latin typeface="+mn-lt"/>
              <a:ea typeface="+mn-ea"/>
              <a:cs typeface="+mn-cs"/>
              <a:sym typeface="Arial" pitchFamily="34" charset="0"/>
            </a:endParaRPr>
          </a:p>
        </p:txBody>
      </p:sp>
      <p:grpSp>
        <p:nvGrpSpPr>
          <p:cNvPr id="15" name="Group 14"/>
          <p:cNvGrpSpPr/>
          <p:nvPr/>
        </p:nvGrpSpPr>
        <p:grpSpPr>
          <a:xfrm>
            <a:off x="1805435" y="914399"/>
            <a:ext cx="2309365" cy="1176603"/>
            <a:chOff x="281435" y="914399"/>
            <a:chExt cx="2309365" cy="1176603"/>
          </a:xfrm>
        </p:grpSpPr>
        <p:grpSp>
          <p:nvGrpSpPr>
            <p:cNvPr id="22539" name="Group 13"/>
            <p:cNvGrpSpPr>
              <a:grpSpLocks/>
            </p:cNvGrpSpPr>
            <p:nvPr/>
          </p:nvGrpSpPr>
          <p:grpSpPr bwMode="auto">
            <a:xfrm>
              <a:off x="281435" y="914399"/>
              <a:ext cx="2233165" cy="1176603"/>
              <a:chOff x="483" y="953"/>
              <a:chExt cx="1890" cy="1050"/>
            </a:xfrm>
          </p:grpSpPr>
          <p:grpSp>
            <p:nvGrpSpPr>
              <p:cNvPr id="22544" name="Group 14"/>
              <p:cNvGrpSpPr>
                <a:grpSpLocks noChangeAspect="1"/>
              </p:cNvGrpSpPr>
              <p:nvPr/>
            </p:nvGrpSpPr>
            <p:grpSpPr bwMode="auto">
              <a:xfrm>
                <a:off x="1199" y="1362"/>
                <a:ext cx="464" cy="239"/>
                <a:chOff x="2707" y="2966"/>
                <a:chExt cx="864" cy="672"/>
              </a:xfrm>
            </p:grpSpPr>
            <p:sp>
              <p:nvSpPr>
                <p:cNvPr id="22557"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8"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9"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0"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1"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2545" name="Group 20"/>
              <p:cNvGrpSpPr>
                <a:grpSpLocks noChangeAspect="1"/>
              </p:cNvGrpSpPr>
              <p:nvPr/>
            </p:nvGrpSpPr>
            <p:grpSpPr bwMode="auto">
              <a:xfrm>
                <a:off x="1659" y="969"/>
                <a:ext cx="709" cy="517"/>
                <a:chOff x="3818" y="1354"/>
                <a:chExt cx="1246" cy="432"/>
              </a:xfrm>
            </p:grpSpPr>
            <p:sp>
              <p:nvSpPr>
                <p:cNvPr id="22555"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2556"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2546" name="Group 23"/>
              <p:cNvGrpSpPr>
                <a:grpSpLocks noChangeAspect="1"/>
              </p:cNvGrpSpPr>
              <p:nvPr/>
            </p:nvGrpSpPr>
            <p:grpSpPr bwMode="auto">
              <a:xfrm flipV="1">
                <a:off x="1662" y="1486"/>
                <a:ext cx="711" cy="517"/>
                <a:chOff x="3818" y="1354"/>
                <a:chExt cx="1246" cy="432"/>
              </a:xfrm>
            </p:grpSpPr>
            <p:sp>
              <p:nvSpPr>
                <p:cNvPr id="22553"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2554"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2547" name="Group 26"/>
              <p:cNvGrpSpPr>
                <a:grpSpLocks noChangeAspect="1"/>
              </p:cNvGrpSpPr>
              <p:nvPr/>
            </p:nvGrpSpPr>
            <p:grpSpPr bwMode="auto">
              <a:xfrm flipH="1">
                <a:off x="488" y="953"/>
                <a:ext cx="709" cy="517"/>
                <a:chOff x="3818" y="1354"/>
                <a:chExt cx="1246" cy="432"/>
              </a:xfrm>
            </p:grpSpPr>
            <p:sp>
              <p:nvSpPr>
                <p:cNvPr id="22551"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2552"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2548" name="Group 29"/>
              <p:cNvGrpSpPr>
                <a:grpSpLocks noChangeAspect="1"/>
              </p:cNvGrpSpPr>
              <p:nvPr/>
            </p:nvGrpSpPr>
            <p:grpSpPr bwMode="auto">
              <a:xfrm flipH="1" flipV="1">
                <a:off x="483" y="1470"/>
                <a:ext cx="711" cy="517"/>
                <a:chOff x="3818" y="1354"/>
                <a:chExt cx="1246" cy="432"/>
              </a:xfrm>
            </p:grpSpPr>
            <p:sp>
              <p:nvSpPr>
                <p:cNvPr id="22549"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2550"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2540" name="Picture 75"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blip>
            <a:srcRect/>
            <a:stretch>
              <a:fillRect/>
            </a:stretch>
          </p:blipFill>
          <p:spPr bwMode="auto">
            <a:xfrm>
              <a:off x="300894" y="1670624"/>
              <a:ext cx="156306" cy="234376"/>
            </a:xfrm>
            <a:prstGeom prst="rect">
              <a:avLst/>
            </a:prstGeom>
            <a:noFill/>
            <a:ln w="9525">
              <a:noFill/>
              <a:miter lim="800000"/>
              <a:headEnd/>
              <a:tailEnd/>
            </a:ln>
          </p:spPr>
        </p:pic>
        <p:pic>
          <p:nvPicPr>
            <p:cNvPr id="22541" name="Picture 76" descr="txp_fig"/>
            <p:cNvPicPr>
              <a:picLocks noChangeAspect="1" noChangeArrowheads="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319606" y="1143000"/>
              <a:ext cx="129888" cy="181559"/>
            </a:xfrm>
            <a:prstGeom prst="rect">
              <a:avLst/>
            </a:prstGeom>
            <a:noFill/>
            <a:ln w="9525">
              <a:noFill/>
              <a:miter lim="800000"/>
              <a:headEnd/>
              <a:tailEnd/>
            </a:ln>
          </p:spPr>
        </p:pic>
        <p:pic>
          <p:nvPicPr>
            <p:cNvPr id="22542" name="Picture 77"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2239658" y="1110540"/>
              <a:ext cx="351138" cy="324605"/>
            </a:xfrm>
            <a:prstGeom prst="rect">
              <a:avLst/>
            </a:prstGeom>
            <a:noFill/>
            <a:ln w="9525">
              <a:noFill/>
              <a:miter lim="800000"/>
              <a:headEnd/>
              <a:tailEnd/>
            </a:ln>
          </p:spPr>
        </p:pic>
        <p:pic>
          <p:nvPicPr>
            <p:cNvPr id="22543" name="Picture 78" descr="txp_fig"/>
            <p:cNvPicPr>
              <a:picLocks noChangeAspect="1" noChangeArrowheads="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2266080" y="1595524"/>
              <a:ext cx="324720" cy="233276"/>
            </a:xfrm>
            <a:prstGeom prst="rect">
              <a:avLst/>
            </a:prstGeom>
            <a:noFill/>
            <a:ln w="9525">
              <a:noFill/>
              <a:miter lim="800000"/>
              <a:headEnd/>
              <a:tailEnd/>
            </a:ln>
          </p:spPr>
        </p:pic>
      </p:grpSp>
      <p:sp>
        <p:nvSpPr>
          <p:cNvPr id="41" name="Slide Number Placeholder 40"/>
          <p:cNvSpPr>
            <a:spLocks noGrp="1"/>
          </p:cNvSpPr>
          <p:nvPr>
            <p:ph type="sldNum" sz="quarter" idx="10"/>
          </p:nvPr>
        </p:nvSpPr>
        <p:spPr/>
        <p:txBody>
          <a:bodyPr/>
          <a:lstStyle/>
          <a:p>
            <a:pPr>
              <a:defRPr/>
            </a:pPr>
            <a:fld id="{A63C0492-FDFD-4BD8-A9E9-DFEDE7699DE0}" type="slidenum">
              <a:rPr lang="en-US" smtClean="0"/>
              <a:pPr>
                <a:defRPr/>
              </a:pPr>
              <a:t>13</a:t>
            </a:fld>
            <a:endParaRPr lang="en-US"/>
          </a:p>
        </p:txBody>
      </p:sp>
      <p:pic>
        <p:nvPicPr>
          <p:cNvPr id="50" name="Picture 49" descr="dbub.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435" y="5029200"/>
            <a:ext cx="4152900" cy="1143000"/>
          </a:xfrm>
          <a:prstGeom prst="rect">
            <a:avLst/>
          </a:prstGeom>
        </p:spPr>
      </p:pic>
      <p:graphicFrame>
        <p:nvGraphicFramePr>
          <p:cNvPr id="52225" name="Object 3"/>
          <p:cNvGraphicFramePr>
            <a:graphicFrameLocks noChangeAspect="1"/>
          </p:cNvGraphicFramePr>
          <p:nvPr>
            <p:extLst>
              <p:ext uri="{D42A27DB-BD31-4B8C-83A1-F6EECF244321}">
                <p14:modId xmlns:p14="http://schemas.microsoft.com/office/powerpoint/2010/main" val="2173813723"/>
              </p:ext>
            </p:extLst>
          </p:nvPr>
        </p:nvGraphicFramePr>
        <p:xfrm>
          <a:off x="440634" y="2878452"/>
          <a:ext cx="6019800" cy="855348"/>
        </p:xfrm>
        <a:graphic>
          <a:graphicData uri="http://schemas.openxmlformats.org/presentationml/2006/ole">
            <mc:AlternateContent xmlns:mc="http://schemas.openxmlformats.org/markup-compatibility/2006">
              <mc:Choice xmlns:v="urn:schemas-microsoft-com:vml" Requires="v">
                <p:oleObj spid="_x0000_s321670" name="Equation" r:id="rId14" imgW="3276360" imgH="469800" progId="Equation.DSMT4">
                  <p:embed/>
                </p:oleObj>
              </mc:Choice>
              <mc:Fallback>
                <p:oleObj name="Equation" r:id="rId14" imgW="327636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634" y="2878452"/>
                        <a:ext cx="6019800" cy="855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6"/>
          <p:cNvGrpSpPr/>
          <p:nvPr/>
        </p:nvGrpSpPr>
        <p:grpSpPr>
          <a:xfrm>
            <a:off x="345519" y="2986430"/>
            <a:ext cx="5931985" cy="1459443"/>
            <a:chOff x="345519" y="2986430"/>
            <a:chExt cx="5931985" cy="1459443"/>
          </a:xfrm>
        </p:grpSpPr>
        <p:cxnSp>
          <p:nvCxnSpPr>
            <p:cNvPr id="43" name="Straight Arrow Connector 42"/>
            <p:cNvCxnSpPr/>
            <p:nvPr/>
          </p:nvCxnSpPr>
          <p:spPr bwMode="auto">
            <a:xfrm flipV="1">
              <a:off x="2302553" y="3620545"/>
              <a:ext cx="724357" cy="360573"/>
            </a:xfrm>
            <a:prstGeom prst="straightConnector1">
              <a:avLst/>
            </a:prstGeom>
            <a:noFill/>
            <a:ln w="19050" cap="flat" cmpd="sng" algn="ctr">
              <a:solidFill>
                <a:srgbClr val="2AFF20"/>
              </a:solidFill>
              <a:prstDash val="solid"/>
              <a:round/>
              <a:headEnd type="none" w="med" len="med"/>
              <a:tailEnd type="arrow"/>
            </a:ln>
            <a:effectLst/>
          </p:spPr>
        </p:cxnSp>
        <p:sp>
          <p:nvSpPr>
            <p:cNvPr id="3" name="Rectangle 2"/>
            <p:cNvSpPr/>
            <p:nvPr/>
          </p:nvSpPr>
          <p:spPr>
            <a:xfrm>
              <a:off x="345519" y="3865602"/>
              <a:ext cx="2113665" cy="553998"/>
            </a:xfrm>
            <a:prstGeom prst="rect">
              <a:avLst/>
            </a:prstGeom>
          </p:spPr>
          <p:txBody>
            <a:bodyPr wrap="square">
              <a:spAutoFit/>
            </a:bodyPr>
            <a:lstStyle/>
            <a:p>
              <a:pPr marL="182563" indent="-182563"/>
              <a:r>
                <a:rPr lang="en-US" sz="1600" dirty="0"/>
                <a:t>u-quark dominance</a:t>
              </a:r>
            </a:p>
            <a:p>
              <a:pPr lvl="1"/>
              <a:r>
                <a:rPr lang="en-US" sz="1400" dirty="0">
                  <a:solidFill>
                    <a:srgbClr val="0000FF"/>
                  </a:solidFill>
                </a:rPr>
                <a:t>(2/3)</a:t>
              </a:r>
              <a:r>
                <a:rPr lang="en-US" sz="1400" baseline="30000" dirty="0">
                  <a:solidFill>
                    <a:srgbClr val="0000FF"/>
                  </a:solidFill>
                </a:rPr>
                <a:t>2</a:t>
              </a:r>
              <a:r>
                <a:rPr lang="en-US" sz="1400" dirty="0">
                  <a:solidFill>
                    <a:srgbClr val="0000FF"/>
                  </a:solidFill>
                </a:rPr>
                <a:t> vs. (1/3)</a:t>
              </a:r>
              <a:r>
                <a:rPr lang="en-US" sz="1400" baseline="30000" dirty="0">
                  <a:solidFill>
                    <a:srgbClr val="0000FF"/>
                  </a:solidFill>
                </a:rPr>
                <a:t>2</a:t>
              </a:r>
              <a:endParaRPr lang="en-US" sz="1400" dirty="0">
                <a:solidFill>
                  <a:srgbClr val="0000FF"/>
                </a:solidFill>
              </a:endParaRPr>
            </a:p>
          </p:txBody>
        </p:sp>
        <p:sp>
          <p:nvSpPr>
            <p:cNvPr id="42" name="Donut 41"/>
            <p:cNvSpPr/>
            <p:nvPr/>
          </p:nvSpPr>
          <p:spPr bwMode="auto">
            <a:xfrm>
              <a:off x="2895600" y="2986430"/>
              <a:ext cx="493929" cy="638207"/>
            </a:xfrm>
            <a:prstGeom prst="donut">
              <a:avLst>
                <a:gd name="adj" fmla="val 9681"/>
              </a:avLst>
            </a:prstGeom>
            <a:noFill/>
            <a:ln w="9525" cap="flat" cmpd="sng" algn="ctr">
              <a:solidFill>
                <a:srgbClr val="2AFF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mtClean="0">
                <a:solidFill>
                  <a:srgbClr val="616161"/>
                </a:solidFill>
                <a:latin typeface="Calibri" pitchFamily="34" charset="0"/>
                <a:ea typeface="+mn-ea"/>
                <a:cs typeface="+mn-cs"/>
              </a:endParaRPr>
            </a:p>
          </p:txBody>
        </p:sp>
        <p:grpSp>
          <p:nvGrpSpPr>
            <p:cNvPr id="45" name="Group 44"/>
            <p:cNvGrpSpPr/>
            <p:nvPr/>
          </p:nvGrpSpPr>
          <p:grpSpPr>
            <a:xfrm>
              <a:off x="3289084" y="2986430"/>
              <a:ext cx="2988420" cy="1459443"/>
              <a:chOff x="4827171" y="3803076"/>
              <a:chExt cx="2988420" cy="1459443"/>
            </a:xfrm>
          </p:grpSpPr>
          <p:sp>
            <p:nvSpPr>
              <p:cNvPr id="46" name="AutoShape 38"/>
              <p:cNvSpPr>
                <a:spLocks noChangeArrowheads="1"/>
              </p:cNvSpPr>
              <p:nvPr/>
            </p:nvSpPr>
            <p:spPr bwMode="auto">
              <a:xfrm>
                <a:off x="6382078" y="3803076"/>
                <a:ext cx="1433513" cy="51911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9525" cmpd="sng">
                <a:solidFill>
                  <a:srgbClr val="FD220B"/>
                </a:solidFill>
                <a:miter lim="800000"/>
                <a:headEnd/>
                <a:tailEnd/>
              </a:ln>
              <a:effectLst/>
            </p:spPr>
            <p:txBody>
              <a:bodyPr wrap="none" anchor="ctr"/>
              <a:lstStyle/>
              <a:p>
                <a:pPr algn="l" fontAlgn="auto">
                  <a:spcBef>
                    <a:spcPts val="0"/>
                  </a:spcBef>
                  <a:spcAft>
                    <a:spcPts val="0"/>
                  </a:spcAft>
                </a:pPr>
                <a:endParaRPr lang="en-US">
                  <a:solidFill>
                    <a:srgbClr val="616161"/>
                  </a:solidFill>
                  <a:latin typeface="Calibri"/>
                  <a:ea typeface="+mn-ea"/>
                  <a:cs typeface="+mn-cs"/>
                </a:endParaRPr>
              </a:p>
            </p:txBody>
          </p:sp>
          <p:sp>
            <p:nvSpPr>
              <p:cNvPr id="47" name="Content Placeholder 1"/>
              <p:cNvSpPr txBox="1">
                <a:spLocks/>
              </p:cNvSpPr>
              <p:nvPr/>
            </p:nvSpPr>
            <p:spPr bwMode="auto">
              <a:xfrm>
                <a:off x="4827171" y="4658380"/>
                <a:ext cx="2933120" cy="604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69863" indent="-169863" algn="l" rtl="0" eaLnBrk="1" fontAlgn="base" hangingPunct="1">
                  <a:spcBef>
                    <a:spcPct val="20000"/>
                  </a:spcBef>
                  <a:spcAft>
                    <a:spcPct val="0"/>
                  </a:spcAft>
                  <a:buClr>
                    <a:srgbClr val="1F497D"/>
                  </a:buClr>
                  <a:buFont typeface="Wingdings" pitchFamily="2" charset="2"/>
                  <a:buChar char="§"/>
                  <a:defRPr>
                    <a:solidFill>
                      <a:schemeClr val="tx1">
                        <a:lumMod val="95000"/>
                        <a:lumOff val="5000"/>
                      </a:schemeClr>
                    </a:solidFill>
                    <a:latin typeface="+mn-lt"/>
                    <a:ea typeface="+mn-ea"/>
                    <a:cs typeface="+mn-cs"/>
                  </a:defRPr>
                </a:lvl1pPr>
                <a:lvl2pPr marL="460375" indent="-176213" algn="l" rtl="0" eaLnBrk="1" fontAlgn="base" hangingPunct="1">
                  <a:spcBef>
                    <a:spcPct val="20000"/>
                  </a:spcBef>
                  <a:spcAft>
                    <a:spcPct val="0"/>
                  </a:spcAft>
                  <a:buClr>
                    <a:srgbClr val="1F497D"/>
                  </a:buClr>
                  <a:buChar char="–"/>
                  <a:defRPr sz="1600">
                    <a:solidFill>
                      <a:schemeClr val="tx1">
                        <a:lumMod val="95000"/>
                        <a:lumOff val="5000"/>
                      </a:schemeClr>
                    </a:solidFill>
                    <a:latin typeface="+mn-lt"/>
                  </a:defRPr>
                </a:lvl2pPr>
                <a:lvl3pPr marL="744538" indent="-169863" algn="l" rtl="0" eaLnBrk="1" fontAlgn="base" hangingPunct="1">
                  <a:spcBef>
                    <a:spcPct val="20000"/>
                  </a:spcBef>
                  <a:spcAft>
                    <a:spcPct val="0"/>
                  </a:spcAft>
                  <a:buClr>
                    <a:srgbClr val="1F497D"/>
                  </a:buClr>
                  <a:buChar char="•"/>
                  <a:defRPr sz="1400">
                    <a:solidFill>
                      <a:schemeClr val="tx1">
                        <a:lumMod val="95000"/>
                        <a:lumOff val="5000"/>
                      </a:schemeClr>
                    </a:solidFill>
                    <a:latin typeface="+mn-lt"/>
                  </a:defRPr>
                </a:lvl3pPr>
                <a:lvl4pPr marL="1027113" indent="-168275" algn="l" rtl="0" eaLnBrk="1" fontAlgn="base" hangingPunct="1">
                  <a:spcBef>
                    <a:spcPct val="20000"/>
                  </a:spcBef>
                  <a:spcAft>
                    <a:spcPct val="0"/>
                  </a:spcAft>
                  <a:buClr>
                    <a:srgbClr val="1F497D"/>
                  </a:buClr>
                  <a:buChar char="–"/>
                  <a:defRPr sz="1400">
                    <a:solidFill>
                      <a:schemeClr val="tx1">
                        <a:lumMod val="95000"/>
                        <a:lumOff val="5000"/>
                      </a:schemeClr>
                    </a:solidFill>
                    <a:latin typeface="+mn-lt"/>
                  </a:defRPr>
                </a:lvl4pPr>
                <a:lvl5pPr marL="1311275" indent="-169863" algn="l" rtl="0" eaLnBrk="1" fontAlgn="base" hangingPunct="1">
                  <a:spcBef>
                    <a:spcPct val="20000"/>
                  </a:spcBef>
                  <a:spcAft>
                    <a:spcPct val="0"/>
                  </a:spcAft>
                  <a:buClr>
                    <a:srgbClr val="1F497D"/>
                  </a:buClr>
                  <a:buFont typeface="Arial" charset="0"/>
                  <a:buChar char="»"/>
                  <a:defRPr sz="1400">
                    <a:solidFill>
                      <a:schemeClr val="tx1">
                        <a:lumMod val="95000"/>
                        <a:lumOff val="5000"/>
                      </a:schemeClr>
                    </a:solidFill>
                    <a:latin typeface="+mn-lt"/>
                  </a:defRPr>
                </a:lvl5pPr>
                <a:lvl6pPr marL="1768475" indent="-169863" algn="l" rtl="0" eaLnBrk="1" fontAlgn="base" hangingPunct="1">
                  <a:spcBef>
                    <a:spcPct val="20000"/>
                  </a:spcBef>
                  <a:spcAft>
                    <a:spcPct val="0"/>
                  </a:spcAft>
                  <a:buClr>
                    <a:srgbClr val="1F497D"/>
                  </a:buClr>
                  <a:buFont typeface="Arial" charset="0"/>
                  <a:buChar char="»"/>
                  <a:defRPr sz="1400">
                    <a:solidFill>
                      <a:srgbClr val="000000"/>
                    </a:solidFill>
                    <a:latin typeface="+mn-lt"/>
                  </a:defRPr>
                </a:lvl6pPr>
                <a:lvl7pPr marL="2225675" indent="-169863" algn="l" rtl="0" eaLnBrk="1" fontAlgn="base" hangingPunct="1">
                  <a:spcBef>
                    <a:spcPct val="20000"/>
                  </a:spcBef>
                  <a:spcAft>
                    <a:spcPct val="0"/>
                  </a:spcAft>
                  <a:buClr>
                    <a:srgbClr val="1F497D"/>
                  </a:buClr>
                  <a:buFont typeface="Arial" charset="0"/>
                  <a:buChar char="»"/>
                  <a:defRPr sz="1400">
                    <a:solidFill>
                      <a:srgbClr val="000000"/>
                    </a:solidFill>
                    <a:latin typeface="+mn-lt"/>
                  </a:defRPr>
                </a:lvl7pPr>
                <a:lvl8pPr marL="2682875" indent="-169863" algn="l" rtl="0" eaLnBrk="1" fontAlgn="base" hangingPunct="1">
                  <a:spcBef>
                    <a:spcPct val="20000"/>
                  </a:spcBef>
                  <a:spcAft>
                    <a:spcPct val="0"/>
                  </a:spcAft>
                  <a:buClr>
                    <a:srgbClr val="1F497D"/>
                  </a:buClr>
                  <a:buFont typeface="Arial" charset="0"/>
                  <a:buChar char="»"/>
                  <a:defRPr sz="1400">
                    <a:solidFill>
                      <a:srgbClr val="000000"/>
                    </a:solidFill>
                    <a:latin typeface="+mn-lt"/>
                  </a:defRPr>
                </a:lvl8pPr>
                <a:lvl9pPr marL="3140075" indent="-169863" algn="l" rtl="0" eaLnBrk="1" fontAlgn="base" hangingPunct="1">
                  <a:spcBef>
                    <a:spcPct val="20000"/>
                  </a:spcBef>
                  <a:spcAft>
                    <a:spcPct val="0"/>
                  </a:spcAft>
                  <a:buClr>
                    <a:srgbClr val="1F497D"/>
                  </a:buClr>
                  <a:buFont typeface="Arial" charset="0"/>
                  <a:buChar char="»"/>
                  <a:defRPr sz="1400">
                    <a:solidFill>
                      <a:srgbClr val="000000"/>
                    </a:solidFill>
                    <a:latin typeface="+mn-lt"/>
                  </a:defRPr>
                </a:lvl9pPr>
              </a:lstStyle>
              <a:p>
                <a:pPr marL="0" indent="0" algn="ctr">
                  <a:buFont typeface="Wingdings" pitchFamily="2" charset="2"/>
                  <a:buNone/>
                </a:pPr>
                <a:r>
                  <a:rPr lang="en-US" sz="1600" dirty="0">
                    <a:solidFill>
                      <a:srgbClr val="000000"/>
                    </a:solidFill>
                  </a:rPr>
                  <a:t>a</a:t>
                </a:r>
                <a:r>
                  <a:rPr lang="en-US" sz="1600" dirty="0" smtClean="0">
                    <a:solidFill>
                      <a:srgbClr val="000000"/>
                    </a:solidFill>
                  </a:rPr>
                  <a:t>cceptance limited </a:t>
                </a:r>
              </a:p>
              <a:p>
                <a:pPr marL="0" indent="0" algn="ctr">
                  <a:buFont typeface="Wingdings" pitchFamily="2" charset="2"/>
                  <a:buNone/>
                </a:pPr>
                <a:r>
                  <a:rPr lang="en-US" sz="1600" dirty="0" smtClean="0">
                    <a:solidFill>
                      <a:srgbClr val="000000"/>
                    </a:solidFill>
                  </a:rPr>
                  <a:t>(Fixed Target, Hadron Beam)</a:t>
                </a:r>
                <a:endParaRPr lang="en-US" sz="1600" dirty="0">
                  <a:solidFill>
                    <a:srgbClr val="000000"/>
                  </a:solidFill>
                </a:endParaRPr>
              </a:p>
            </p:txBody>
          </p:sp>
          <p:cxnSp>
            <p:nvCxnSpPr>
              <p:cNvPr id="48" name="Straight Arrow Connector 47"/>
              <p:cNvCxnSpPr>
                <a:stCxn id="47" idx="0"/>
                <a:endCxn id="46" idx="3"/>
              </p:cNvCxnSpPr>
              <p:nvPr/>
            </p:nvCxnSpPr>
            <p:spPr bwMode="auto">
              <a:xfrm flipV="1">
                <a:off x="6293731" y="4246173"/>
                <a:ext cx="298264" cy="412207"/>
              </a:xfrm>
              <a:prstGeom prst="straightConnector1">
                <a:avLst/>
              </a:prstGeom>
              <a:noFill/>
              <a:ln w="9525" cap="flat" cmpd="sng" algn="ctr">
                <a:solidFill>
                  <a:srgbClr val="FF0000"/>
                </a:solidFill>
                <a:prstDash val="solid"/>
                <a:round/>
                <a:headEnd type="none" w="med" len="med"/>
                <a:tailEnd type="arrow"/>
              </a:ln>
              <a:effectLst/>
            </p:spPr>
          </p:cxnSp>
        </p:grpSp>
      </p:grpSp>
      <p:sp>
        <p:nvSpPr>
          <p:cNvPr id="14" name="TextBox 13"/>
          <p:cNvSpPr txBox="1"/>
          <p:nvPr/>
        </p:nvSpPr>
        <p:spPr>
          <a:xfrm>
            <a:off x="6629400" y="3635630"/>
            <a:ext cx="2362200" cy="1169551"/>
          </a:xfrm>
          <a:prstGeom prst="rect">
            <a:avLst/>
          </a:prstGeom>
          <a:noFill/>
        </p:spPr>
        <p:txBody>
          <a:bodyPr wrap="square" rtlCol="0">
            <a:spAutoFit/>
          </a:bodyPr>
          <a:lstStyle/>
          <a:p>
            <a:pPr marL="0" lvl="1" algn="l"/>
            <a:r>
              <a:rPr lang="en-US" sz="1600" kern="0" dirty="0">
                <a:solidFill>
                  <a:srgbClr val="190EFF"/>
                </a:solidFill>
                <a:sym typeface="Arial" pitchFamily="34" charset="0"/>
              </a:rPr>
              <a:t>b</a:t>
            </a:r>
            <a:r>
              <a:rPr lang="en-US" sz="1600" kern="0" dirty="0" smtClean="0">
                <a:solidFill>
                  <a:srgbClr val="190EFF"/>
                </a:solidFill>
                <a:sym typeface="Arial" pitchFamily="34" charset="0"/>
              </a:rPr>
              <a:t>eam:</a:t>
            </a:r>
            <a:r>
              <a:rPr lang="en-US" sz="1600" kern="0" dirty="0" smtClean="0">
                <a:sym typeface="Arial" pitchFamily="34" charset="0"/>
              </a:rPr>
              <a:t> </a:t>
            </a:r>
            <a:r>
              <a:rPr lang="en-US" sz="1600" kern="0" dirty="0">
                <a:sym typeface="Arial" pitchFamily="34" charset="0"/>
              </a:rPr>
              <a:t>valence quarks at high </a:t>
            </a:r>
            <a:r>
              <a:rPr lang="en-US" sz="1600" kern="0" dirty="0" smtClean="0">
                <a:sym typeface="Arial" pitchFamily="34" charset="0"/>
              </a:rPr>
              <a:t>x</a:t>
            </a:r>
            <a:br>
              <a:rPr lang="en-US" sz="1600" kern="0" dirty="0" smtClean="0">
                <a:sym typeface="Arial" pitchFamily="34" charset="0"/>
              </a:rPr>
            </a:br>
            <a:r>
              <a:rPr lang="en-US" sz="600" kern="0" dirty="0" smtClean="0">
                <a:sym typeface="Arial" pitchFamily="34" charset="0"/>
              </a:rPr>
              <a:t>    </a:t>
            </a:r>
          </a:p>
          <a:p>
            <a:pPr marL="0" lvl="1" algn="l"/>
            <a:r>
              <a:rPr lang="en-US" sz="1600" kern="0" dirty="0">
                <a:solidFill>
                  <a:srgbClr val="F43ADE"/>
                </a:solidFill>
                <a:sym typeface="Arial" pitchFamily="34" charset="0"/>
              </a:rPr>
              <a:t>t</a:t>
            </a:r>
            <a:r>
              <a:rPr lang="en-US" sz="1600" kern="0" dirty="0" smtClean="0">
                <a:solidFill>
                  <a:srgbClr val="F43ADE"/>
                </a:solidFill>
                <a:sym typeface="Arial" pitchFamily="34" charset="0"/>
              </a:rPr>
              <a:t>arget</a:t>
            </a:r>
            <a:r>
              <a:rPr lang="en-US" sz="1600" kern="0" dirty="0" smtClean="0">
                <a:sym typeface="Arial" pitchFamily="34" charset="0"/>
              </a:rPr>
              <a:t>: </a:t>
            </a:r>
            <a:r>
              <a:rPr lang="en-US" sz="1600" kern="0" dirty="0">
                <a:sym typeface="Arial" pitchFamily="34" charset="0"/>
              </a:rPr>
              <a:t>sea quarks </a:t>
            </a:r>
            <a:r>
              <a:rPr lang="en-US" sz="1600" kern="0" dirty="0" smtClean="0">
                <a:sym typeface="Arial" pitchFamily="34" charset="0"/>
              </a:rPr>
              <a:t>at </a:t>
            </a:r>
            <a:r>
              <a:rPr lang="en-US" sz="1600" kern="0" dirty="0">
                <a:sym typeface="Arial" pitchFamily="34" charset="0"/>
              </a:rPr>
              <a:t>low/intermediate </a:t>
            </a:r>
            <a:r>
              <a:rPr lang="en-US" sz="1600" kern="0" dirty="0" smtClean="0">
                <a:sym typeface="Arial" pitchFamily="34" charset="0"/>
              </a:rPr>
              <a:t>x</a:t>
            </a:r>
            <a:endParaRPr lang="en-US" sz="1600" kern="0" dirty="0">
              <a:sym typeface="Arial" pitchFamily="34" charset="0"/>
            </a:endParaRPr>
          </a:p>
        </p:txBody>
      </p:sp>
      <p:sp>
        <p:nvSpPr>
          <p:cNvPr id="19" name="TextBox 18"/>
          <p:cNvSpPr txBox="1"/>
          <p:nvPr/>
        </p:nvSpPr>
        <p:spPr>
          <a:xfrm>
            <a:off x="7481307" y="3304401"/>
            <a:ext cx="519693" cy="276999"/>
          </a:xfrm>
          <a:prstGeom prst="rect">
            <a:avLst/>
          </a:prstGeom>
          <a:solidFill>
            <a:schemeClr val="bg1"/>
          </a:solidFill>
        </p:spPr>
        <p:txBody>
          <a:bodyPr wrap="none" rtlCol="0">
            <a:spAutoFit/>
          </a:bodyPr>
          <a:lstStyle/>
          <a:p>
            <a:r>
              <a:rPr lang="en-US" sz="1200" dirty="0" err="1" smtClean="0"/>
              <a:t>x</a:t>
            </a:r>
            <a:r>
              <a:rPr lang="en-US" sz="1200" baseline="-25000" dirty="0" err="1" smtClean="0"/>
              <a:t>beam</a:t>
            </a:r>
            <a:endParaRPr lang="en-US" baseline="-25000" dirty="0"/>
          </a:p>
        </p:txBody>
      </p:sp>
      <p:sp>
        <p:nvSpPr>
          <p:cNvPr id="65" name="TextBox 64"/>
          <p:cNvSpPr txBox="1"/>
          <p:nvPr/>
        </p:nvSpPr>
        <p:spPr>
          <a:xfrm rot="16200000">
            <a:off x="6151648" y="1732048"/>
            <a:ext cx="526105" cy="276999"/>
          </a:xfrm>
          <a:prstGeom prst="rect">
            <a:avLst/>
          </a:prstGeom>
          <a:solidFill>
            <a:schemeClr val="bg1"/>
          </a:solidFill>
        </p:spPr>
        <p:txBody>
          <a:bodyPr wrap="none" rtlCol="0">
            <a:spAutoFit/>
          </a:bodyPr>
          <a:lstStyle/>
          <a:p>
            <a:r>
              <a:rPr lang="en-US" sz="1200" dirty="0" err="1" smtClean="0"/>
              <a:t>x</a:t>
            </a:r>
            <a:r>
              <a:rPr lang="en-US" sz="1200" baseline="-25000" dirty="0" err="1" smtClean="0"/>
              <a:t>target</a:t>
            </a:r>
            <a:endParaRPr lang="en-US" baseline="-25000" dirty="0"/>
          </a:p>
        </p:txBody>
      </p:sp>
    </p:spTree>
    <p:extLst>
      <p:ext uri="{BB962C8B-B14F-4D97-AF65-F5344CB8AC3E}">
        <p14:creationId xmlns:p14="http://schemas.microsoft.com/office/powerpoint/2010/main" val="128016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FAFA57-C119-4E06-AE4F-B0421F69E418}" type="slidenum">
              <a:rPr lang="en-US" smtClean="0"/>
              <a:pPr>
                <a:defRPr/>
              </a:pPr>
              <a:t>14</a:t>
            </a:fld>
            <a:endParaRPr lang="en-US"/>
          </a:p>
        </p:txBody>
      </p:sp>
      <p:pic>
        <p:nvPicPr>
          <p:cNvPr id="274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0"/>
            <a:ext cx="82423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274" name="Picture 2" descr="F:\misc\talks\pol-DY\release-rsigma-oth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274" y="685800"/>
            <a:ext cx="6799726" cy="43891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5181600"/>
            <a:ext cx="8534400" cy="1366528"/>
          </a:xfrm>
          <a:prstGeom prst="rect">
            <a:avLst/>
          </a:prstGeom>
        </p:spPr>
        <p:txBody>
          <a:bodyPr wrap="square">
            <a:spAutoFit/>
          </a:bodyPr>
          <a:lstStyle/>
          <a:p>
            <a:pPr marL="282575" indent="-282575" algn="l">
              <a:spcBef>
                <a:spcPct val="10000"/>
              </a:spcBef>
              <a:spcAft>
                <a:spcPct val="10000"/>
              </a:spcAft>
              <a:buClr>
                <a:schemeClr val="tx2"/>
              </a:buClr>
              <a:buSzPct val="66000"/>
              <a:buFont typeface="Wingdings" pitchFamily="2" charset="2"/>
              <a:buChar char="n"/>
            </a:pPr>
            <a:r>
              <a:rPr lang="en-US" dirty="0">
                <a:solidFill>
                  <a:srgbClr val="000000"/>
                </a:solidFill>
              </a:rPr>
              <a:t>d</a:t>
            </a:r>
            <a:r>
              <a:rPr lang="en-US" dirty="0" smtClean="0">
                <a:solidFill>
                  <a:srgbClr val="000000"/>
                </a:solidFill>
              </a:rPr>
              <a:t>ifferent kinematics and Q</a:t>
            </a:r>
            <a:r>
              <a:rPr lang="en-US" baseline="30000" dirty="0" smtClean="0">
                <a:solidFill>
                  <a:srgbClr val="000000"/>
                </a:solidFill>
              </a:rPr>
              <a:t>2</a:t>
            </a:r>
            <a:r>
              <a:rPr lang="en-US" dirty="0" smtClean="0">
                <a:solidFill>
                  <a:srgbClr val="000000"/>
                </a:solidFill>
              </a:rPr>
              <a:t> for E866 &amp; </a:t>
            </a:r>
            <a:r>
              <a:rPr lang="en-US" dirty="0" err="1" smtClean="0">
                <a:solidFill>
                  <a:srgbClr val="000000"/>
                </a:solidFill>
              </a:rPr>
              <a:t>SeaQuest</a:t>
            </a:r>
            <a:r>
              <a:rPr lang="en-US" dirty="0" smtClean="0">
                <a:solidFill>
                  <a:srgbClr val="000000"/>
                </a:solidFill>
              </a:rPr>
              <a:t> data sets</a:t>
            </a:r>
            <a:endParaRPr lang="en-US" baseline="30000" dirty="0" smtClean="0">
              <a:solidFill>
                <a:srgbClr val="000000"/>
              </a:solidFill>
            </a:endParaRPr>
          </a:p>
          <a:p>
            <a:pPr marL="282575" indent="-282575" algn="l">
              <a:spcBef>
                <a:spcPct val="10000"/>
              </a:spcBef>
              <a:spcAft>
                <a:spcPct val="10000"/>
              </a:spcAft>
              <a:buClr>
                <a:schemeClr val="tx2"/>
              </a:buClr>
              <a:buSzPct val="66000"/>
              <a:buFont typeface="Wingdings" pitchFamily="2" charset="2"/>
              <a:buChar char="n"/>
            </a:pPr>
            <a:r>
              <a:rPr lang="en-US" dirty="0"/>
              <a:t>n</a:t>
            </a:r>
            <a:r>
              <a:rPr lang="en-US" dirty="0" smtClean="0"/>
              <a:t>ew chambers installed in </a:t>
            </a:r>
            <a:r>
              <a:rPr lang="en-US" dirty="0"/>
              <a:t>M</a:t>
            </a:r>
            <a:r>
              <a:rPr lang="en-US" dirty="0" smtClean="0"/>
              <a:t>arch 2016: improve acceptance in high x</a:t>
            </a:r>
            <a:r>
              <a:rPr lang="en-US" baseline="-25000" dirty="0" smtClean="0"/>
              <a:t>2</a:t>
            </a:r>
            <a:r>
              <a:rPr lang="en-US" dirty="0" smtClean="0"/>
              <a:t> region</a:t>
            </a:r>
          </a:p>
          <a:p>
            <a:pPr marL="282575" indent="-282575" algn="l">
              <a:spcBef>
                <a:spcPct val="10000"/>
              </a:spcBef>
              <a:spcAft>
                <a:spcPct val="10000"/>
              </a:spcAft>
              <a:buClr>
                <a:schemeClr val="tx2"/>
              </a:buClr>
              <a:buSzPct val="66000"/>
              <a:buFont typeface="Wingdings" pitchFamily="2" charset="2"/>
              <a:buChar char="n"/>
            </a:pPr>
            <a:r>
              <a:rPr lang="en-US" dirty="0" smtClean="0"/>
              <a:t>30% of anticipated data  (~</a:t>
            </a:r>
            <a:r>
              <a:rPr lang="en-US" dirty="0" smtClean="0">
                <a:solidFill>
                  <a:srgbClr val="190EFF"/>
                </a:solidFill>
              </a:rPr>
              <a:t>1.2 </a:t>
            </a:r>
            <a:r>
              <a:rPr lang="en-US" dirty="0">
                <a:solidFill>
                  <a:srgbClr val="190EFF"/>
                </a:solidFill>
              </a:rPr>
              <a:t>× 10</a:t>
            </a:r>
            <a:r>
              <a:rPr lang="en-US" baseline="30000" dirty="0">
                <a:solidFill>
                  <a:srgbClr val="190EFF"/>
                </a:solidFill>
              </a:rPr>
              <a:t>18</a:t>
            </a:r>
            <a:r>
              <a:rPr lang="en-US" dirty="0">
                <a:solidFill>
                  <a:srgbClr val="190EFF"/>
                </a:solidFill>
              </a:rPr>
              <a:t> </a:t>
            </a:r>
            <a:r>
              <a:rPr lang="en-US" dirty="0" smtClean="0">
                <a:solidFill>
                  <a:srgbClr val="190EFF"/>
                </a:solidFill>
              </a:rPr>
              <a:t>pot)</a:t>
            </a:r>
          </a:p>
          <a:p>
            <a:pPr marL="282575" indent="-282575" algn="l">
              <a:spcBef>
                <a:spcPct val="10000"/>
              </a:spcBef>
              <a:spcAft>
                <a:spcPct val="10000"/>
              </a:spcAft>
              <a:buClr>
                <a:schemeClr val="tx2"/>
              </a:buClr>
              <a:buSzPct val="66000"/>
              <a:buFont typeface="Wingdings" pitchFamily="2" charset="2"/>
              <a:buChar char="n"/>
            </a:pPr>
            <a:r>
              <a:rPr lang="en-US" dirty="0" smtClean="0">
                <a:solidFill>
                  <a:srgbClr val="190EFF"/>
                </a:solidFill>
              </a:rPr>
              <a:t>approved for  5 × </a:t>
            </a:r>
            <a:r>
              <a:rPr lang="en-US" dirty="0">
                <a:solidFill>
                  <a:srgbClr val="190EFF"/>
                </a:solidFill>
              </a:rPr>
              <a:t>10</a:t>
            </a:r>
            <a:r>
              <a:rPr lang="en-US" baseline="30000" dirty="0">
                <a:solidFill>
                  <a:srgbClr val="190EFF"/>
                </a:solidFill>
              </a:rPr>
              <a:t>18</a:t>
            </a:r>
            <a:r>
              <a:rPr lang="en-US" dirty="0">
                <a:solidFill>
                  <a:srgbClr val="190EFF"/>
                </a:solidFill>
              </a:rPr>
              <a:t> </a:t>
            </a:r>
            <a:r>
              <a:rPr lang="en-US" dirty="0" smtClean="0">
                <a:solidFill>
                  <a:srgbClr val="190EFF"/>
                </a:solidFill>
              </a:rPr>
              <a:t>pot</a:t>
            </a:r>
            <a:endParaRPr lang="en-US" dirty="0">
              <a:solidFill>
                <a:srgbClr val="190EFF"/>
              </a:solidFill>
            </a:endParaRPr>
          </a:p>
        </p:txBody>
      </p:sp>
    </p:spTree>
    <p:extLst>
      <p:ext uri="{BB962C8B-B14F-4D97-AF65-F5344CB8AC3E}">
        <p14:creationId xmlns:p14="http://schemas.microsoft.com/office/powerpoint/2010/main" val="20010946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FAFA57-C119-4E06-AE4F-B0421F69E418}" type="slidenum">
              <a:rPr lang="en-US" smtClean="0"/>
              <a:pPr>
                <a:defRPr/>
              </a:pPr>
              <a:t>15</a:t>
            </a:fld>
            <a:endParaRPr lang="en-US"/>
          </a:p>
        </p:txBody>
      </p:sp>
      <p:sp>
        <p:nvSpPr>
          <p:cNvPr id="7" name="Title 1"/>
          <p:cNvSpPr txBox="1">
            <a:spLocks/>
          </p:cNvSpPr>
          <p:nvPr/>
        </p:nvSpPr>
        <p:spPr>
          <a:xfrm>
            <a:off x="251942" y="76200"/>
            <a:ext cx="8892058" cy="517428"/>
          </a:xfrm>
          <a:prstGeom prst="rect">
            <a:avLst/>
          </a:prstGeom>
          <a:solidFill>
            <a:schemeClr val="bg1"/>
          </a:solidFill>
          <a:ln>
            <a:solidFill>
              <a:schemeClr val="bg1"/>
            </a:solidFill>
          </a:ln>
        </p:spPr>
        <p:txBody>
          <a:bodyPr/>
          <a:lst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a:lstStyle>
          <a:p>
            <a:r>
              <a:rPr lang="en-US" sz="2800" kern="0" dirty="0" err="1" smtClean="0"/>
              <a:t>SeaQuest</a:t>
            </a:r>
            <a:r>
              <a:rPr lang="en-US" sz="2800" kern="0" dirty="0" smtClean="0"/>
              <a:t> Leading Order extraction (2015 Data Set)</a:t>
            </a:r>
            <a:endParaRPr lang="en-US" sz="2800" kern="0" dirty="0"/>
          </a:p>
        </p:txBody>
      </p:sp>
      <p:pic>
        <p:nvPicPr>
          <p:cNvPr id="311298" name="Picture 2" descr="F:\misc\talks\pol-DY\release-rpdf-oth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685800"/>
            <a:ext cx="6835140" cy="44119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1000" y="4968240"/>
            <a:ext cx="8458200" cy="1625060"/>
          </a:xfrm>
          <a:prstGeom prst="rect">
            <a:avLst/>
          </a:prstGeom>
        </p:spPr>
        <p:txBody>
          <a:bodyPr wrap="square">
            <a:spAutoFit/>
          </a:bodyPr>
          <a:lstStyle/>
          <a:p>
            <a:pPr marL="282575" indent="-282575" algn="l">
              <a:spcBef>
                <a:spcPct val="10000"/>
              </a:spcBef>
              <a:spcAft>
                <a:spcPct val="10000"/>
              </a:spcAft>
              <a:buClr>
                <a:schemeClr val="tx2"/>
              </a:buClr>
              <a:buSzPct val="66000"/>
              <a:buFont typeface="Wingdings" pitchFamily="2" charset="2"/>
              <a:buChar char="n"/>
            </a:pPr>
            <a:r>
              <a:rPr lang="en-US" dirty="0" smtClean="0">
                <a:solidFill>
                  <a:srgbClr val="000000"/>
                </a:solidFill>
              </a:rPr>
              <a:t>E866 data is for Q</a:t>
            </a:r>
            <a:r>
              <a:rPr lang="en-US" baseline="30000" dirty="0" smtClean="0">
                <a:solidFill>
                  <a:srgbClr val="000000"/>
                </a:solidFill>
              </a:rPr>
              <a:t>2</a:t>
            </a:r>
            <a:r>
              <a:rPr lang="en-US" dirty="0" smtClean="0">
                <a:solidFill>
                  <a:srgbClr val="000000"/>
                </a:solidFill>
              </a:rPr>
              <a:t> = 54 GeV</a:t>
            </a:r>
            <a:r>
              <a:rPr lang="en-US" baseline="30000" dirty="0" smtClean="0">
                <a:solidFill>
                  <a:srgbClr val="000000"/>
                </a:solidFill>
              </a:rPr>
              <a:t>2</a:t>
            </a:r>
            <a:r>
              <a:rPr lang="en-US" dirty="0" smtClean="0">
                <a:solidFill>
                  <a:srgbClr val="000000"/>
                </a:solidFill>
              </a:rPr>
              <a:t>  while </a:t>
            </a:r>
            <a:r>
              <a:rPr lang="en-US" dirty="0" err="1" smtClean="0">
                <a:solidFill>
                  <a:srgbClr val="000000"/>
                </a:solidFill>
              </a:rPr>
              <a:t>SeaQuest</a:t>
            </a:r>
            <a:r>
              <a:rPr lang="en-US" dirty="0" smtClean="0">
                <a:solidFill>
                  <a:srgbClr val="000000"/>
                </a:solidFill>
              </a:rPr>
              <a:t> data has </a:t>
            </a:r>
            <a:r>
              <a:rPr lang="en-US" dirty="0">
                <a:solidFill>
                  <a:srgbClr val="000000"/>
                </a:solidFill>
              </a:rPr>
              <a:t>Q</a:t>
            </a:r>
            <a:r>
              <a:rPr lang="en-US" baseline="30000" dirty="0">
                <a:solidFill>
                  <a:srgbClr val="000000"/>
                </a:solidFill>
              </a:rPr>
              <a:t>2</a:t>
            </a:r>
            <a:r>
              <a:rPr lang="en-US" dirty="0">
                <a:solidFill>
                  <a:srgbClr val="000000"/>
                </a:solidFill>
              </a:rPr>
              <a:t> </a:t>
            </a:r>
            <a:r>
              <a:rPr lang="en-US" dirty="0" smtClean="0">
                <a:solidFill>
                  <a:srgbClr val="000000"/>
                </a:solidFill>
              </a:rPr>
              <a:t>≈ 29 </a:t>
            </a:r>
            <a:r>
              <a:rPr lang="en-US" dirty="0">
                <a:solidFill>
                  <a:srgbClr val="000000"/>
                </a:solidFill>
              </a:rPr>
              <a:t>GeV</a:t>
            </a:r>
            <a:r>
              <a:rPr lang="en-US" baseline="30000" dirty="0">
                <a:solidFill>
                  <a:srgbClr val="000000"/>
                </a:solidFill>
              </a:rPr>
              <a:t>2</a:t>
            </a:r>
            <a:r>
              <a:rPr lang="en-US" dirty="0">
                <a:solidFill>
                  <a:srgbClr val="000000"/>
                </a:solidFill>
              </a:rPr>
              <a:t> </a:t>
            </a:r>
          </a:p>
          <a:p>
            <a:pPr marL="742950" lvl="1" indent="-285750" algn="l">
              <a:spcBef>
                <a:spcPct val="10000"/>
              </a:spcBef>
              <a:spcAft>
                <a:spcPct val="10000"/>
              </a:spcAft>
              <a:buClr>
                <a:schemeClr val="tx2"/>
              </a:buClr>
              <a:buSzPct val="66000"/>
              <a:buFont typeface="Courier New" panose="02070309020205020404" pitchFamily="49" charset="0"/>
              <a:buChar char="o"/>
            </a:pPr>
            <a:r>
              <a:rPr lang="en-US" sz="1600" dirty="0">
                <a:solidFill>
                  <a:srgbClr val="000000"/>
                </a:solidFill>
              </a:rPr>
              <a:t>d</a:t>
            </a:r>
            <a:r>
              <a:rPr lang="en-US" sz="1600" dirty="0" smtClean="0">
                <a:solidFill>
                  <a:srgbClr val="000000"/>
                </a:solidFill>
              </a:rPr>
              <a:t>ifference should be insignificant</a:t>
            </a:r>
          </a:p>
          <a:p>
            <a:pPr marL="282575" indent="-282575" algn="l">
              <a:spcBef>
                <a:spcPct val="10000"/>
              </a:spcBef>
              <a:spcAft>
                <a:spcPct val="10000"/>
              </a:spcAft>
              <a:buClr>
                <a:schemeClr val="tx2"/>
              </a:buClr>
              <a:buSzPct val="66000"/>
              <a:buFont typeface="Wingdings" pitchFamily="2" charset="2"/>
              <a:buChar char="n"/>
            </a:pPr>
            <a:r>
              <a:rPr lang="en-US" dirty="0">
                <a:solidFill>
                  <a:srgbClr val="000000"/>
                </a:solidFill>
              </a:rPr>
              <a:t>n</a:t>
            </a:r>
            <a:r>
              <a:rPr lang="en-US" dirty="0" smtClean="0">
                <a:solidFill>
                  <a:srgbClr val="000000"/>
                </a:solidFill>
              </a:rPr>
              <a:t>o nuclear correction for deuterium</a:t>
            </a:r>
            <a:endParaRPr lang="en-US" dirty="0">
              <a:solidFill>
                <a:srgbClr val="000000"/>
              </a:solidFill>
            </a:endParaRPr>
          </a:p>
          <a:p>
            <a:pPr marL="742950" lvl="1" indent="-285750" algn="l">
              <a:spcBef>
                <a:spcPct val="10000"/>
              </a:spcBef>
              <a:spcAft>
                <a:spcPct val="10000"/>
              </a:spcAft>
              <a:buClr>
                <a:schemeClr val="tx2"/>
              </a:buClr>
              <a:buSzPct val="66000"/>
              <a:buFont typeface="Courier New" panose="02070309020205020404" pitchFamily="49" charset="0"/>
              <a:buChar char="o"/>
            </a:pPr>
            <a:r>
              <a:rPr lang="en-US" sz="1600" dirty="0" smtClean="0">
                <a:solidFill>
                  <a:srgbClr val="000000"/>
                </a:solidFill>
              </a:rPr>
              <a:t>expected larger at higher x, but still small compared to error bars</a:t>
            </a:r>
            <a:endParaRPr lang="en-US" sz="1600" dirty="0">
              <a:solidFill>
                <a:srgbClr val="000000"/>
              </a:solidFill>
            </a:endParaRPr>
          </a:p>
          <a:p>
            <a:pPr marL="282575" indent="-282575" algn="l">
              <a:spcBef>
                <a:spcPct val="10000"/>
              </a:spcBef>
              <a:spcAft>
                <a:spcPct val="10000"/>
              </a:spcAft>
              <a:buClr>
                <a:schemeClr val="tx2"/>
              </a:buClr>
              <a:buSzPct val="66000"/>
              <a:buFont typeface="Wingdings" pitchFamily="2" charset="2"/>
              <a:buChar char="n"/>
            </a:pPr>
            <a:r>
              <a:rPr lang="en-US" dirty="0" smtClean="0">
                <a:solidFill>
                  <a:srgbClr val="000000"/>
                </a:solidFill>
              </a:rPr>
              <a:t>is </a:t>
            </a:r>
            <a:r>
              <a:rPr lang="en-US" dirty="0">
                <a:solidFill>
                  <a:srgbClr val="000000"/>
                </a:solidFill>
              </a:rPr>
              <a:t>there disagreement at high x</a:t>
            </a:r>
            <a:r>
              <a:rPr lang="en-US" dirty="0" smtClean="0">
                <a:solidFill>
                  <a:srgbClr val="000000"/>
                </a:solidFill>
              </a:rPr>
              <a:t>?</a:t>
            </a:r>
            <a:endParaRPr lang="en-US" dirty="0">
              <a:solidFill>
                <a:srgbClr val="000000"/>
              </a:solidFill>
            </a:endParaRPr>
          </a:p>
        </p:txBody>
      </p:sp>
      <p:sp>
        <p:nvSpPr>
          <p:cNvPr id="11" name="Shape 1444"/>
          <p:cNvSpPr/>
          <p:nvPr/>
        </p:nvSpPr>
        <p:spPr>
          <a:xfrm rot="-5400000">
            <a:off x="4495800" y="2910840"/>
            <a:ext cx="762000" cy="304800"/>
          </a:xfrm>
          <a:prstGeom prst="lef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465984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misc\talks\pol-DY\release-rpdf-mod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685800"/>
            <a:ext cx="6835140" cy="44119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AFFAFA57-C119-4E06-AE4F-B0421F69E418}" type="slidenum">
              <a:rPr lang="en-US" smtClean="0"/>
              <a:pPr>
                <a:defRPr/>
              </a:pPr>
              <a:t>16</a:t>
            </a:fld>
            <a:endParaRPr lang="en-US"/>
          </a:p>
        </p:txBody>
      </p:sp>
      <p:sp>
        <p:nvSpPr>
          <p:cNvPr id="7" name="Title 1"/>
          <p:cNvSpPr txBox="1">
            <a:spLocks/>
          </p:cNvSpPr>
          <p:nvPr/>
        </p:nvSpPr>
        <p:spPr>
          <a:xfrm>
            <a:off x="251942" y="76200"/>
            <a:ext cx="8892058" cy="517428"/>
          </a:xfrm>
          <a:prstGeom prst="rect">
            <a:avLst/>
          </a:prstGeom>
          <a:solidFill>
            <a:schemeClr val="bg1"/>
          </a:solidFill>
          <a:ln>
            <a:solidFill>
              <a:schemeClr val="bg1"/>
            </a:solidFill>
          </a:ln>
        </p:spPr>
        <p:txBody>
          <a:bodyPr/>
          <a:lst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a:lstStyle>
          <a:p>
            <a:r>
              <a:rPr lang="en-US" sz="2800" kern="0" dirty="0" err="1" smtClean="0"/>
              <a:t>SeaQuest</a:t>
            </a:r>
            <a:r>
              <a:rPr lang="en-US" sz="2800" kern="0" dirty="0" smtClean="0"/>
              <a:t> Leading Order extraction (2015 Data Set)</a:t>
            </a:r>
            <a:endParaRPr lang="en-US" sz="2800" kern="0" dirty="0"/>
          </a:p>
        </p:txBody>
      </p:sp>
      <p:sp>
        <p:nvSpPr>
          <p:cNvPr id="10" name="Rectangle 9"/>
          <p:cNvSpPr/>
          <p:nvPr/>
        </p:nvSpPr>
        <p:spPr>
          <a:xfrm>
            <a:off x="381000" y="5153311"/>
            <a:ext cx="8458200" cy="1034129"/>
          </a:xfrm>
          <a:prstGeom prst="rect">
            <a:avLst/>
          </a:prstGeom>
        </p:spPr>
        <p:txBody>
          <a:bodyPr wrap="square">
            <a:spAutoFit/>
          </a:bodyPr>
          <a:lstStyle/>
          <a:p>
            <a:pPr marL="282575" indent="-282575" algn="l">
              <a:spcBef>
                <a:spcPct val="10000"/>
              </a:spcBef>
              <a:spcAft>
                <a:spcPct val="10000"/>
              </a:spcAft>
              <a:buClr>
                <a:schemeClr val="tx2"/>
              </a:buClr>
              <a:buSzPct val="66000"/>
              <a:buFont typeface="Wingdings" pitchFamily="2" charset="2"/>
              <a:buChar char="n"/>
            </a:pPr>
            <a:r>
              <a:rPr lang="en-US" dirty="0"/>
              <a:t>BS15 (statistical model) calculated using parameters from </a:t>
            </a:r>
            <a:r>
              <a:rPr lang="en-US" dirty="0" smtClean="0"/>
              <a:t>NPA941(2015)307</a:t>
            </a:r>
          </a:p>
          <a:p>
            <a:pPr marL="282575" indent="-282575" algn="l">
              <a:spcBef>
                <a:spcPct val="10000"/>
              </a:spcBef>
              <a:spcAft>
                <a:spcPct val="10000"/>
              </a:spcAft>
              <a:buClr>
                <a:schemeClr val="tx2"/>
              </a:buClr>
              <a:buSzPct val="66000"/>
              <a:buFont typeface="Wingdings" pitchFamily="2" charset="2"/>
              <a:buChar char="n"/>
            </a:pPr>
            <a:r>
              <a:rPr lang="en-US" dirty="0" smtClean="0"/>
              <a:t>CT14 </a:t>
            </a:r>
            <a:r>
              <a:rPr lang="en-US" dirty="0"/>
              <a:t>and MMHT2014 </a:t>
            </a:r>
            <a:r>
              <a:rPr lang="en-US" dirty="0" smtClean="0"/>
              <a:t>calculated </a:t>
            </a:r>
            <a:r>
              <a:rPr lang="en-US" dirty="0"/>
              <a:t>with the LHAPDF library</a:t>
            </a:r>
            <a:endParaRPr lang="en-US" dirty="0" smtClean="0">
              <a:solidFill>
                <a:srgbClr val="000000"/>
              </a:solidFill>
            </a:endParaRPr>
          </a:p>
          <a:p>
            <a:pPr marL="282575" indent="-282575" algn="l">
              <a:spcBef>
                <a:spcPct val="10000"/>
              </a:spcBef>
              <a:spcAft>
                <a:spcPct val="10000"/>
              </a:spcAft>
              <a:buClr>
                <a:schemeClr val="tx2"/>
              </a:buClr>
              <a:buSzPct val="66000"/>
              <a:buFont typeface="Wingdings" pitchFamily="2" charset="2"/>
              <a:buChar char="n"/>
            </a:pPr>
            <a:r>
              <a:rPr lang="en-US" dirty="0" smtClean="0">
                <a:solidFill>
                  <a:srgbClr val="000000"/>
                </a:solidFill>
              </a:rPr>
              <a:t>PDF s</a:t>
            </a:r>
            <a:r>
              <a:rPr lang="en-US" dirty="0" smtClean="0"/>
              <a:t>cales taken </a:t>
            </a:r>
            <a:r>
              <a:rPr lang="en-US" dirty="0"/>
              <a:t>as 29 </a:t>
            </a:r>
            <a:r>
              <a:rPr lang="en-US" dirty="0" smtClean="0">
                <a:solidFill>
                  <a:srgbClr val="000000"/>
                </a:solidFill>
              </a:rPr>
              <a:t>GeV</a:t>
            </a:r>
            <a:r>
              <a:rPr lang="en-US" baseline="30000" dirty="0" smtClean="0">
                <a:solidFill>
                  <a:srgbClr val="000000"/>
                </a:solidFill>
              </a:rPr>
              <a:t>2</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1622536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629" y="417689"/>
            <a:ext cx="6540400" cy="3195977"/>
          </a:xfrm>
          <a:prstGeom prst="rect">
            <a:avLst/>
          </a:prstGeom>
        </p:spPr>
      </p:pic>
      <p:sp>
        <p:nvSpPr>
          <p:cNvPr id="3" name="TextBox 2"/>
          <p:cNvSpPr txBox="1"/>
          <p:nvPr/>
        </p:nvSpPr>
        <p:spPr>
          <a:xfrm>
            <a:off x="6636863" y="2953184"/>
            <a:ext cx="2208779"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srgbClr val="C00000"/>
                </a:solidFill>
                <a:latin typeface="Arial"/>
                <a:ea typeface="+mn-ea"/>
                <a:cs typeface="+mn-cs"/>
              </a:rPr>
              <a:t>E906 Spectrometer </a:t>
            </a:r>
            <a:endParaRPr lang="en-US" dirty="0">
              <a:solidFill>
                <a:srgbClr val="C00000"/>
              </a:solidFill>
              <a:latin typeface="Arial"/>
              <a:ea typeface="+mn-ea"/>
              <a:cs typeface="+mn-cs"/>
            </a:endParaRPr>
          </a:p>
        </p:txBody>
      </p:sp>
      <p:cxnSp>
        <p:nvCxnSpPr>
          <p:cNvPr id="15" name="Straight Arrow Connector 14"/>
          <p:cNvCxnSpPr/>
          <p:nvPr/>
        </p:nvCxnSpPr>
        <p:spPr>
          <a:xfrm flipV="1">
            <a:off x="411512" y="3061270"/>
            <a:ext cx="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106712" y="3175918"/>
            <a:ext cx="304800" cy="3425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168400" y="2507734"/>
            <a:ext cx="3048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x</a:t>
            </a:r>
            <a:endParaRPr lang="en-US" dirty="0">
              <a:solidFill>
                <a:prstClr val="black"/>
              </a:solidFill>
              <a:latin typeface="Arial"/>
              <a:ea typeface="+mn-ea"/>
              <a:cs typeface="+mn-cs"/>
            </a:endParaRPr>
          </a:p>
        </p:txBody>
      </p:sp>
      <p:sp>
        <p:nvSpPr>
          <p:cNvPr id="24" name="TextBox 23"/>
          <p:cNvSpPr txBox="1"/>
          <p:nvPr/>
        </p:nvSpPr>
        <p:spPr>
          <a:xfrm>
            <a:off x="1830688" y="3979705"/>
            <a:ext cx="4555067" cy="1815882"/>
          </a:xfrm>
          <a:prstGeom prst="rect">
            <a:avLst/>
          </a:prstGeom>
          <a:noFill/>
        </p:spPr>
        <p:txBody>
          <a:bodyPr wrap="square" rtlCol="0">
            <a:spAutoFit/>
          </a:bodyPr>
          <a:lstStyle/>
          <a:p>
            <a:pPr marL="285750" indent="-285750" algn="l" defTabSz="457200" fontAlgn="auto">
              <a:spcBef>
                <a:spcPts val="0"/>
              </a:spcBef>
              <a:spcAft>
                <a:spcPts val="0"/>
              </a:spcAft>
              <a:buFont typeface="Arial"/>
              <a:buChar char="•"/>
            </a:pPr>
            <a:r>
              <a:rPr lang="en-US" sz="1600" dirty="0" smtClean="0">
                <a:solidFill>
                  <a:prstClr val="black"/>
                </a:solidFill>
                <a:latin typeface="Arial"/>
                <a:ea typeface="+mn-ea"/>
                <a:cs typeface="+mn-cs"/>
              </a:rPr>
              <a:t>2.7∙10</a:t>
            </a:r>
            <a:r>
              <a:rPr lang="en-US" sz="1600" baseline="30000" dirty="0" smtClean="0">
                <a:solidFill>
                  <a:prstClr val="black"/>
                </a:solidFill>
                <a:latin typeface="Arial"/>
                <a:ea typeface="+mn-ea"/>
                <a:cs typeface="+mn-cs"/>
              </a:rPr>
              <a:t>12</a:t>
            </a:r>
            <a:r>
              <a:rPr lang="en-US" sz="1600" dirty="0" smtClean="0">
                <a:solidFill>
                  <a:prstClr val="black"/>
                </a:solidFill>
                <a:latin typeface="Arial"/>
                <a:ea typeface="+mn-ea"/>
                <a:cs typeface="+mn-cs"/>
              </a:rPr>
              <a:t> p/spill, one 4s spill/minute</a:t>
            </a:r>
          </a:p>
          <a:p>
            <a:pPr marL="285750" indent="-285750" algn="l" defTabSz="457200" fontAlgn="auto">
              <a:spcBef>
                <a:spcPts val="0"/>
              </a:spcBef>
              <a:spcAft>
                <a:spcPts val="0"/>
              </a:spcAft>
              <a:buFont typeface="Arial"/>
              <a:buChar char="•"/>
            </a:pPr>
            <a:r>
              <a:rPr lang="en-US" sz="1600" dirty="0">
                <a:solidFill>
                  <a:prstClr val="black"/>
                </a:solidFill>
                <a:latin typeface="Arial"/>
                <a:ea typeface="+mn-ea"/>
                <a:cs typeface="+mn-cs"/>
              </a:rPr>
              <a:t>k</a:t>
            </a:r>
            <a:r>
              <a:rPr lang="en-US" sz="1600" dirty="0" smtClean="0">
                <a:solidFill>
                  <a:prstClr val="black"/>
                </a:solidFill>
                <a:latin typeface="Arial"/>
                <a:ea typeface="+mn-ea"/>
                <a:cs typeface="+mn-cs"/>
              </a:rPr>
              <a:t>inematic </a:t>
            </a:r>
            <a:r>
              <a:rPr lang="en-US" sz="1600" dirty="0">
                <a:solidFill>
                  <a:prstClr val="black"/>
                </a:solidFill>
                <a:latin typeface="Arial"/>
                <a:ea typeface="+mn-ea"/>
                <a:cs typeface="+mn-cs"/>
              </a:rPr>
              <a:t>r</a:t>
            </a:r>
            <a:r>
              <a:rPr lang="en-US" sz="1600" dirty="0" smtClean="0">
                <a:solidFill>
                  <a:prstClr val="black"/>
                </a:solidFill>
                <a:latin typeface="Arial"/>
                <a:ea typeface="+mn-ea"/>
                <a:cs typeface="+mn-cs"/>
              </a:rPr>
              <a:t>ange 4 &lt; M &lt;9 GeV</a:t>
            </a:r>
          </a:p>
          <a:p>
            <a:pPr marL="285750" indent="-285750" algn="l" defTabSz="457200" fontAlgn="auto">
              <a:spcBef>
                <a:spcPts val="0"/>
              </a:spcBef>
              <a:spcAft>
                <a:spcPts val="0"/>
              </a:spcAft>
              <a:buFont typeface="Arial"/>
              <a:buChar char="•"/>
            </a:pPr>
            <a:r>
              <a:rPr lang="en-US" sz="1600" dirty="0">
                <a:solidFill>
                  <a:prstClr val="black"/>
                </a:solidFill>
                <a:latin typeface="Arial"/>
                <a:ea typeface="+mn-ea"/>
                <a:cs typeface="+mn-cs"/>
              </a:rPr>
              <a:t>l</a:t>
            </a:r>
            <a:r>
              <a:rPr lang="en-US" sz="1600" dirty="0" smtClean="0">
                <a:solidFill>
                  <a:prstClr val="black"/>
                </a:solidFill>
                <a:latin typeface="Arial"/>
                <a:ea typeface="+mn-ea"/>
                <a:cs typeface="+mn-cs"/>
              </a:rPr>
              <a:t>uminosity</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3</a:t>
            </a:r>
            <a:r>
              <a:rPr lang="en-US" sz="1600" dirty="0" smtClean="0">
                <a:solidFill>
                  <a:prstClr val="black"/>
                </a:solidFill>
                <a:latin typeface="Arial"/>
              </a:rPr>
              <a:t>∙1</a:t>
            </a:r>
            <a:r>
              <a:rPr lang="en-US" sz="1600" dirty="0" smtClean="0">
                <a:solidFill>
                  <a:prstClr val="black"/>
                </a:solidFill>
                <a:latin typeface="Arial"/>
                <a:ea typeface="+mn-ea"/>
                <a:cs typeface="+mn-cs"/>
              </a:rPr>
              <a:t>0</a:t>
            </a:r>
            <a:r>
              <a:rPr lang="en-US" sz="1600" baseline="30000" dirty="0" smtClean="0">
                <a:solidFill>
                  <a:prstClr val="black"/>
                </a:solidFill>
                <a:latin typeface="Arial"/>
                <a:ea typeface="+mn-ea"/>
                <a:cs typeface="+mn-cs"/>
              </a:rPr>
              <a:t>35</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a:t>
            </a:r>
            <a:r>
              <a:rPr lang="en-US" sz="1600" dirty="0" smtClean="0">
                <a:solidFill>
                  <a:prstClr val="black"/>
                </a:solidFill>
                <a:latin typeface="Arial"/>
                <a:ea typeface="+mn-ea"/>
                <a:cs typeface="+mn-cs"/>
              </a:rPr>
              <a:t>cm</a:t>
            </a:r>
            <a:r>
              <a:rPr lang="en-US" sz="1600" baseline="30000" dirty="0" smtClean="0">
                <a:solidFill>
                  <a:prstClr val="black"/>
                </a:solidFill>
                <a:latin typeface="Arial"/>
                <a:ea typeface="+mn-ea"/>
                <a:cs typeface="+mn-cs"/>
              </a:rPr>
              <a:t>2</a:t>
            </a:r>
            <a:r>
              <a:rPr lang="en-US" sz="1600" dirty="0" smtClean="0">
                <a:solidFill>
                  <a:prstClr val="black"/>
                </a:solidFill>
                <a:latin typeface="Arial"/>
                <a:ea typeface="+mn-ea"/>
                <a:cs typeface="+mn-cs"/>
              </a:rPr>
              <a:t>/s (</a:t>
            </a:r>
            <a:r>
              <a:rPr lang="en-US" sz="1600" dirty="0" smtClean="0">
                <a:solidFill>
                  <a:prstClr val="black"/>
                </a:solidFill>
                <a:latin typeface="Arial"/>
                <a:ea typeface="+mn-ea"/>
                <a:cs typeface="Apple Chancery"/>
              </a:rPr>
              <a:t>NH</a:t>
            </a:r>
            <a:r>
              <a:rPr lang="en-US" sz="1600" baseline="-25000" dirty="0" smtClean="0">
                <a:solidFill>
                  <a:prstClr val="black"/>
                </a:solidFill>
                <a:latin typeface="Arial"/>
                <a:ea typeface="+mn-ea"/>
                <a:cs typeface="Apple Chancery"/>
              </a:rPr>
              <a:t>3</a:t>
            </a:r>
            <a:r>
              <a:rPr lang="en-US" sz="1600" dirty="0" smtClean="0">
                <a:solidFill>
                  <a:prstClr val="black"/>
                </a:solidFill>
                <a:latin typeface="Arial"/>
                <a:ea typeface="+mn-ea"/>
                <a:cs typeface="Apple Chancery"/>
              </a:rPr>
              <a:t>)</a:t>
            </a:r>
            <a:endParaRPr lang="en-US" sz="1600" dirty="0">
              <a:solidFill>
                <a:prstClr val="black"/>
              </a:solidFill>
              <a:latin typeface="Arial"/>
              <a:ea typeface="+mn-ea"/>
              <a:cs typeface="+mn-cs"/>
            </a:endParaRPr>
          </a:p>
          <a:p>
            <a:pPr marL="285750" indent="-285750" algn="l" defTabSz="457200" fontAlgn="auto">
              <a:spcBef>
                <a:spcPts val="0"/>
              </a:spcBef>
              <a:spcAft>
                <a:spcPts val="0"/>
              </a:spcAft>
              <a:buFont typeface="Arial"/>
              <a:buChar char="•"/>
            </a:pPr>
            <a:r>
              <a:rPr lang="en-US" sz="1600" dirty="0" smtClean="0">
                <a:solidFill>
                  <a:prstClr val="black"/>
                </a:solidFill>
                <a:latin typeface="Arial"/>
                <a:ea typeface="+mn-ea"/>
                <a:cs typeface="+mn-cs"/>
              </a:rPr>
              <a:t>√</a:t>
            </a:r>
            <a:r>
              <a:rPr lang="en-US" sz="1600" dirty="0">
                <a:solidFill>
                  <a:prstClr val="black"/>
                </a:solidFill>
                <a:latin typeface="Arial"/>
                <a:ea typeface="+mn-ea"/>
                <a:cs typeface="+mn-cs"/>
              </a:rPr>
              <a:t>s = 15 </a:t>
            </a:r>
            <a:r>
              <a:rPr lang="en-US" sz="1600" dirty="0" smtClean="0">
                <a:solidFill>
                  <a:prstClr val="black"/>
                </a:solidFill>
                <a:latin typeface="Arial"/>
                <a:ea typeface="+mn-ea"/>
                <a:cs typeface="+mn-cs"/>
              </a:rPr>
              <a:t>GeV</a:t>
            </a:r>
          </a:p>
          <a:p>
            <a:pPr marL="285750" indent="-285750" algn="l" defTabSz="457200" fontAlgn="auto">
              <a:spcBef>
                <a:spcPts val="0"/>
              </a:spcBef>
              <a:spcAft>
                <a:spcPts val="0"/>
              </a:spcAft>
              <a:buFont typeface="Arial"/>
              <a:buChar char="•"/>
            </a:pPr>
            <a:r>
              <a:rPr lang="en-US" sz="1600" dirty="0">
                <a:solidFill>
                  <a:prstClr val="black"/>
                </a:solidFill>
                <a:latin typeface="Arial"/>
                <a:ea typeface="+mn-ea"/>
                <a:cs typeface="+mn-cs"/>
              </a:rPr>
              <a:t>m</a:t>
            </a:r>
            <a:r>
              <a:rPr lang="en-US" sz="1600" dirty="0" smtClean="0">
                <a:solidFill>
                  <a:prstClr val="black"/>
                </a:solidFill>
                <a:latin typeface="Arial"/>
                <a:ea typeface="+mn-ea"/>
                <a:cs typeface="+mn-cs"/>
              </a:rPr>
              <a:t>ove </a:t>
            </a:r>
            <a:r>
              <a:rPr lang="en-US" sz="1600" dirty="0" smtClean="0">
                <a:solidFill>
                  <a:srgbClr val="C00000"/>
                </a:solidFill>
                <a:latin typeface="Arial"/>
                <a:ea typeface="+mn-ea"/>
                <a:cs typeface="+mn-cs"/>
              </a:rPr>
              <a:t>polarized target </a:t>
            </a:r>
            <a:r>
              <a:rPr lang="en-US" sz="1600" dirty="0" smtClean="0">
                <a:solidFill>
                  <a:prstClr val="black"/>
                </a:solidFill>
                <a:latin typeface="Arial"/>
                <a:ea typeface="+mn-ea"/>
                <a:cs typeface="+mn-cs"/>
              </a:rPr>
              <a:t>~2m upstream</a:t>
            </a:r>
            <a:r>
              <a:rPr lang="en-US" sz="1600" dirty="0">
                <a:solidFill>
                  <a:prstClr val="black"/>
                </a:solidFill>
              </a:rPr>
              <a:t/>
            </a:r>
            <a:br>
              <a:rPr lang="en-US" sz="1600" dirty="0">
                <a:solidFill>
                  <a:prstClr val="black"/>
                </a:solidFill>
              </a:rPr>
            </a:br>
            <a:r>
              <a:rPr lang="en-US" sz="1600" dirty="0">
                <a:solidFill>
                  <a:srgbClr val="7030A0"/>
                </a:solidFill>
              </a:rPr>
              <a:t>→ improves </a:t>
            </a:r>
            <a:r>
              <a:rPr lang="en-US" sz="1600" dirty="0" smtClean="0">
                <a:solidFill>
                  <a:srgbClr val="7030A0"/>
                </a:solidFill>
              </a:rPr>
              <a:t>target-dump </a:t>
            </a:r>
            <a:r>
              <a:rPr lang="en-US" sz="1600" dirty="0">
                <a:solidFill>
                  <a:srgbClr val="7030A0"/>
                </a:solidFill>
              </a:rPr>
              <a:t>separation</a:t>
            </a:r>
            <a:br>
              <a:rPr lang="en-US" sz="1600" dirty="0">
                <a:solidFill>
                  <a:srgbClr val="7030A0"/>
                </a:solidFill>
              </a:rPr>
            </a:br>
            <a:r>
              <a:rPr lang="en-US" sz="1600" dirty="0">
                <a:solidFill>
                  <a:srgbClr val="7030A0"/>
                </a:solidFill>
              </a:rPr>
              <a:t>→ </a:t>
            </a:r>
            <a:r>
              <a:rPr lang="en-US" sz="1600" dirty="0" smtClean="0">
                <a:solidFill>
                  <a:srgbClr val="7030A0"/>
                </a:solidFill>
              </a:rPr>
              <a:t>moves acceptance to lower x</a:t>
            </a:r>
            <a:r>
              <a:rPr lang="en-US" sz="1600" baseline="-25000" dirty="0" smtClean="0">
                <a:solidFill>
                  <a:srgbClr val="7030A0"/>
                </a:solidFill>
              </a:rPr>
              <a:t>2</a:t>
            </a:r>
            <a:endParaRPr lang="en-US" sz="1600" dirty="0">
              <a:solidFill>
                <a:srgbClr val="7030A0"/>
              </a:solidFill>
              <a:latin typeface="Arial"/>
              <a:ea typeface="+mn-ea"/>
              <a:cs typeface="+mn-cs"/>
            </a:endParaRPr>
          </a:p>
        </p:txBody>
      </p:sp>
      <p:sp>
        <p:nvSpPr>
          <p:cNvPr id="9" name="TextBox 8"/>
          <p:cNvSpPr txBox="1"/>
          <p:nvPr/>
        </p:nvSpPr>
        <p:spPr>
          <a:xfrm>
            <a:off x="3936566" y="1420115"/>
            <a:ext cx="610467"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srgbClr val="C00000"/>
                </a:solidFill>
                <a:latin typeface="Arial"/>
                <a:ea typeface="+mn-ea"/>
                <a:cs typeface="+mn-cs"/>
              </a:rPr>
              <a:t>ST1</a:t>
            </a:r>
            <a:endParaRPr lang="en-US" dirty="0">
              <a:solidFill>
                <a:srgbClr val="C00000"/>
              </a:solidFill>
              <a:latin typeface="Arial"/>
              <a:ea typeface="+mn-ea"/>
              <a:cs typeface="+mn-cs"/>
            </a:endParaRPr>
          </a:p>
        </p:txBody>
      </p:sp>
      <p:sp>
        <p:nvSpPr>
          <p:cNvPr id="10" name="Rectangle 9"/>
          <p:cNvSpPr/>
          <p:nvPr/>
        </p:nvSpPr>
        <p:spPr>
          <a:xfrm>
            <a:off x="6019800" y="687285"/>
            <a:ext cx="607859" cy="369332"/>
          </a:xfrm>
          <a:prstGeom prst="rect">
            <a:avLst/>
          </a:prstGeom>
        </p:spPr>
        <p:txBody>
          <a:bodyPr wrap="none">
            <a:spAutoFit/>
          </a:bodyPr>
          <a:lstStyle/>
          <a:p>
            <a:pPr algn="l" defTabSz="457200" fontAlgn="auto">
              <a:spcBef>
                <a:spcPts val="0"/>
              </a:spcBef>
              <a:spcAft>
                <a:spcPts val="0"/>
              </a:spcAft>
            </a:pPr>
            <a:r>
              <a:rPr lang="en-US" dirty="0" smtClean="0">
                <a:solidFill>
                  <a:srgbClr val="C00000"/>
                </a:solidFill>
                <a:latin typeface="Arial"/>
                <a:ea typeface="+mn-ea"/>
                <a:cs typeface="+mn-cs"/>
              </a:rPr>
              <a:t>ST2</a:t>
            </a:r>
            <a:endParaRPr lang="en-US" dirty="0">
              <a:solidFill>
                <a:srgbClr val="C00000"/>
              </a:solidFill>
              <a:latin typeface="Arial"/>
              <a:ea typeface="+mn-ea"/>
              <a:cs typeface="+mn-cs"/>
            </a:endParaRPr>
          </a:p>
        </p:txBody>
      </p:sp>
      <p:sp>
        <p:nvSpPr>
          <p:cNvPr id="11" name="Rectangle 10"/>
          <p:cNvSpPr/>
          <p:nvPr/>
        </p:nvSpPr>
        <p:spPr>
          <a:xfrm>
            <a:off x="7467600" y="2362200"/>
            <a:ext cx="607859" cy="369332"/>
          </a:xfrm>
          <a:prstGeom prst="rect">
            <a:avLst/>
          </a:prstGeom>
        </p:spPr>
        <p:txBody>
          <a:bodyPr wrap="none">
            <a:spAutoFit/>
          </a:bodyPr>
          <a:lstStyle/>
          <a:p>
            <a:pPr algn="l" defTabSz="457200" fontAlgn="auto">
              <a:spcBef>
                <a:spcPts val="0"/>
              </a:spcBef>
              <a:spcAft>
                <a:spcPts val="0"/>
              </a:spcAft>
            </a:pPr>
            <a:r>
              <a:rPr lang="en-US" dirty="0" smtClean="0">
                <a:solidFill>
                  <a:srgbClr val="C00000"/>
                </a:solidFill>
                <a:latin typeface="Arial"/>
                <a:ea typeface="+mn-ea"/>
                <a:cs typeface="+mn-cs"/>
              </a:rPr>
              <a:t>ST3</a:t>
            </a:r>
            <a:endParaRPr lang="en-US" dirty="0">
              <a:solidFill>
                <a:srgbClr val="C00000"/>
              </a:solidFill>
              <a:latin typeface="Arial"/>
              <a:ea typeface="+mn-ea"/>
              <a:cs typeface="+mn-cs"/>
            </a:endParaRPr>
          </a:p>
        </p:txBody>
      </p:sp>
      <p:sp>
        <p:nvSpPr>
          <p:cNvPr id="12" name="Rectangle 11"/>
          <p:cNvSpPr/>
          <p:nvPr/>
        </p:nvSpPr>
        <p:spPr>
          <a:xfrm>
            <a:off x="8305800" y="2297668"/>
            <a:ext cx="607859" cy="369332"/>
          </a:xfrm>
          <a:prstGeom prst="rect">
            <a:avLst/>
          </a:prstGeom>
        </p:spPr>
        <p:txBody>
          <a:bodyPr wrap="none">
            <a:spAutoFit/>
          </a:bodyPr>
          <a:lstStyle/>
          <a:p>
            <a:pPr algn="l" defTabSz="457200" fontAlgn="auto">
              <a:spcBef>
                <a:spcPts val="0"/>
              </a:spcBef>
              <a:spcAft>
                <a:spcPts val="0"/>
              </a:spcAft>
            </a:pPr>
            <a:r>
              <a:rPr lang="en-US" dirty="0" smtClean="0">
                <a:solidFill>
                  <a:srgbClr val="C00000"/>
                </a:solidFill>
                <a:latin typeface="Arial"/>
                <a:ea typeface="+mn-ea"/>
                <a:cs typeface="+mn-cs"/>
              </a:rPr>
              <a:t>ST4</a:t>
            </a:r>
            <a:endParaRPr lang="en-US" dirty="0">
              <a:solidFill>
                <a:srgbClr val="C00000"/>
              </a:solidFill>
              <a:latin typeface="Arial"/>
              <a:ea typeface="+mn-ea"/>
              <a:cs typeface="+mn-cs"/>
            </a:endParaRPr>
          </a:p>
        </p:txBody>
      </p:sp>
      <p:sp>
        <p:nvSpPr>
          <p:cNvPr id="17" name="TextBox 16"/>
          <p:cNvSpPr txBox="1"/>
          <p:nvPr/>
        </p:nvSpPr>
        <p:spPr>
          <a:xfrm rot="20799851">
            <a:off x="5278111" y="1572086"/>
            <a:ext cx="889000" cy="307777"/>
          </a:xfrm>
          <a:prstGeom prst="rect">
            <a:avLst/>
          </a:prstGeom>
          <a:noFill/>
        </p:spPr>
        <p:txBody>
          <a:bodyPr wrap="square" rtlCol="0">
            <a:spAutoFit/>
          </a:bodyPr>
          <a:lstStyle/>
          <a:p>
            <a:pPr algn="l" defTabSz="457200" fontAlgn="auto">
              <a:spcBef>
                <a:spcPts val="0"/>
              </a:spcBef>
              <a:spcAft>
                <a:spcPts val="0"/>
              </a:spcAft>
            </a:pPr>
            <a:r>
              <a:rPr lang="en-US" sz="1400" dirty="0" smtClean="0">
                <a:solidFill>
                  <a:prstClr val="black"/>
                </a:solidFill>
                <a:latin typeface="Arial"/>
                <a:ea typeface="+mn-ea"/>
                <a:cs typeface="+mn-cs"/>
              </a:rPr>
              <a:t>KMAG</a:t>
            </a:r>
            <a:endParaRPr lang="en-US" dirty="0">
              <a:solidFill>
                <a:prstClr val="black"/>
              </a:solidFill>
              <a:latin typeface="Arial"/>
              <a:ea typeface="+mn-ea"/>
              <a:cs typeface="+mn-cs"/>
            </a:endParaRPr>
          </a:p>
        </p:txBody>
      </p:sp>
      <p:grpSp>
        <p:nvGrpSpPr>
          <p:cNvPr id="2" name="Group 1"/>
          <p:cNvGrpSpPr/>
          <p:nvPr/>
        </p:nvGrpSpPr>
        <p:grpSpPr>
          <a:xfrm>
            <a:off x="6477000" y="4541683"/>
            <a:ext cx="2638453" cy="2316317"/>
            <a:chOff x="5035295" y="4501931"/>
            <a:chExt cx="2682094" cy="2286022"/>
          </a:xfrm>
        </p:grpSpPr>
        <p:grpSp>
          <p:nvGrpSpPr>
            <p:cNvPr id="20" name="Group 19"/>
            <p:cNvGrpSpPr/>
            <p:nvPr/>
          </p:nvGrpSpPr>
          <p:grpSpPr>
            <a:xfrm>
              <a:off x="5035295" y="4501931"/>
              <a:ext cx="2682094" cy="2286022"/>
              <a:chOff x="1238895" y="4317893"/>
              <a:chExt cx="2751701" cy="2470915"/>
            </a:xfrm>
          </p:grpSpPr>
          <p:pic>
            <p:nvPicPr>
              <p:cNvPr id="22" name="Picture 21" descr="e866d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895" y="4317893"/>
                <a:ext cx="2751701" cy="2470915"/>
              </a:xfrm>
              <a:prstGeom prst="rect">
                <a:avLst/>
              </a:prstGeom>
            </p:spPr>
          </p:pic>
          <p:sp>
            <p:nvSpPr>
              <p:cNvPr id="23" name="TextBox 22"/>
              <p:cNvSpPr txBox="1"/>
              <p:nvPr/>
            </p:nvSpPr>
            <p:spPr>
              <a:xfrm>
                <a:off x="2693087" y="4469125"/>
                <a:ext cx="950407" cy="338554"/>
              </a:xfrm>
              <a:prstGeom prst="rect">
                <a:avLst/>
              </a:prstGeom>
              <a:noFill/>
            </p:spPr>
            <p:txBody>
              <a:bodyPr wrap="square" rtlCol="0">
                <a:spAutoFit/>
              </a:bodyPr>
              <a:lstStyle/>
              <a:p>
                <a:pPr algn="l" defTabSz="457200" fontAlgn="auto">
                  <a:spcBef>
                    <a:spcPts val="0"/>
                  </a:spcBef>
                  <a:spcAft>
                    <a:spcPts val="0"/>
                  </a:spcAft>
                </a:pPr>
                <a:r>
                  <a:rPr lang="en-US" sz="1600" dirty="0" smtClean="0">
                    <a:solidFill>
                      <a:prstClr val="black"/>
                    </a:solidFill>
                    <a:latin typeface="Arial"/>
                    <a:ea typeface="+mn-ea"/>
                    <a:cs typeface="+mn-cs"/>
                  </a:rPr>
                  <a:t>E866</a:t>
                </a:r>
                <a:endParaRPr lang="en-US" sz="1600" dirty="0">
                  <a:solidFill>
                    <a:prstClr val="black"/>
                  </a:solidFill>
                  <a:latin typeface="Arial"/>
                  <a:ea typeface="+mn-ea"/>
                  <a:cs typeface="+mn-cs"/>
                </a:endParaRPr>
              </a:p>
            </p:txBody>
          </p:sp>
        </p:grpSp>
        <p:sp>
          <p:nvSpPr>
            <p:cNvPr id="5" name="Rectangle 4"/>
            <p:cNvSpPr/>
            <p:nvPr/>
          </p:nvSpPr>
          <p:spPr>
            <a:xfrm>
              <a:off x="5833241" y="5150068"/>
              <a:ext cx="619461" cy="1271952"/>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a:solidFill>
                  <a:prstClr val="white"/>
                </a:solidFill>
              </a:endParaRPr>
            </a:p>
          </p:txBody>
        </p:sp>
      </p:grpSp>
      <p:sp>
        <p:nvSpPr>
          <p:cNvPr id="6" name="Up Arrow 5"/>
          <p:cNvSpPr/>
          <p:nvPr/>
        </p:nvSpPr>
        <p:spPr>
          <a:xfrm>
            <a:off x="147607" y="2036600"/>
            <a:ext cx="583768" cy="942268"/>
          </a:xfrm>
          <a:prstGeom prst="up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a:solidFill>
                <a:prstClr val="white"/>
              </a:solidFill>
            </a:endParaRPr>
          </a:p>
        </p:txBody>
      </p:sp>
      <p:sp>
        <p:nvSpPr>
          <p:cNvPr id="8" name="TextBox 7"/>
          <p:cNvSpPr txBox="1"/>
          <p:nvPr/>
        </p:nvSpPr>
        <p:spPr>
          <a:xfrm rot="16200000">
            <a:off x="-555901" y="1909191"/>
            <a:ext cx="1934825"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B-Field</a:t>
            </a:r>
            <a:endParaRPr lang="en-US" dirty="0">
              <a:solidFill>
                <a:prstClr val="black"/>
              </a:solidFill>
              <a:latin typeface="Arial"/>
              <a:ea typeface="+mn-ea"/>
              <a:cs typeface="+mn-cs"/>
            </a:endParaRPr>
          </a:p>
        </p:txBody>
      </p:sp>
      <p:pic>
        <p:nvPicPr>
          <p:cNvPr id="29" name="Picture 28" descr="R260096 Cryostat on pump priot to 77K tes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78494" y="2204550"/>
            <a:ext cx="1574904" cy="1181179"/>
          </a:xfrm>
          <a:prstGeom prst="rect">
            <a:avLst/>
          </a:prstGeom>
        </p:spPr>
      </p:pic>
      <p:cxnSp>
        <p:nvCxnSpPr>
          <p:cNvPr id="31" name="Straight Connector 30"/>
          <p:cNvCxnSpPr/>
          <p:nvPr/>
        </p:nvCxnSpPr>
        <p:spPr>
          <a:xfrm flipV="1">
            <a:off x="0" y="3261556"/>
            <a:ext cx="1491469" cy="400284"/>
          </a:xfrm>
          <a:prstGeom prst="line">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989667" y="2794000"/>
            <a:ext cx="1075266" cy="332427"/>
          </a:xfrm>
          <a:prstGeom prst="line">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rot="21191046">
            <a:off x="2058863" y="2412581"/>
            <a:ext cx="981106" cy="964542"/>
            <a:chOff x="2035534" y="2484569"/>
            <a:chExt cx="668655" cy="964542"/>
          </a:xfrm>
        </p:grpSpPr>
        <p:cxnSp>
          <p:nvCxnSpPr>
            <p:cNvPr id="39" name="Straight Arrow Connector 38"/>
            <p:cNvCxnSpPr/>
            <p:nvPr/>
          </p:nvCxnSpPr>
          <p:spPr>
            <a:xfrm flipV="1">
              <a:off x="2035534" y="2841212"/>
              <a:ext cx="393703"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035535" y="3107912"/>
              <a:ext cx="500551" cy="18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57843" y="2484569"/>
              <a:ext cx="393702" cy="369332"/>
            </a:xfrm>
            <a:prstGeom prst="rect">
              <a:avLst/>
            </a:prstGeom>
            <a:noFill/>
          </p:spPr>
          <p:txBody>
            <a:bodyPr wrap="square" rtlCol="0">
              <a:spAutoFit/>
            </a:bodyPr>
            <a:lstStyle/>
            <a:p>
              <a:pPr algn="l" defTabSz="457200" fontAlgn="auto">
                <a:spcBef>
                  <a:spcPts val="0"/>
                </a:spcBef>
                <a:spcAft>
                  <a:spcPts val="0"/>
                </a:spcAft>
              </a:pPr>
              <a:r>
                <a:rPr lang="en-US" dirty="0">
                  <a:solidFill>
                    <a:prstClr val="black"/>
                  </a:solidFill>
                  <a:latin typeface="Arial"/>
                  <a:ea typeface="+mn-ea"/>
                  <a:cs typeface="+mn-cs"/>
                </a:rPr>
                <a:t>μ</a:t>
              </a:r>
              <a:r>
                <a:rPr lang="en-US" baseline="30000" dirty="0">
                  <a:solidFill>
                    <a:prstClr val="black"/>
                  </a:solidFill>
                  <a:latin typeface="Arial"/>
                  <a:ea typeface="+mn-ea"/>
                  <a:cs typeface="+mn-cs"/>
                </a:rPr>
                <a:t>+</a:t>
              </a:r>
              <a:endParaRPr lang="en-US" dirty="0">
                <a:solidFill>
                  <a:prstClr val="black"/>
                </a:solidFill>
                <a:latin typeface="Arial"/>
                <a:ea typeface="+mn-ea"/>
                <a:cs typeface="+mn-cs"/>
              </a:endParaRPr>
            </a:p>
          </p:txBody>
        </p:sp>
        <p:sp>
          <p:nvSpPr>
            <p:cNvPr id="42" name="Rectangle 41"/>
            <p:cNvSpPr/>
            <p:nvPr/>
          </p:nvSpPr>
          <p:spPr>
            <a:xfrm>
              <a:off x="2345497" y="3079779"/>
              <a:ext cx="358692" cy="369332"/>
            </a:xfrm>
            <a:prstGeom prst="rect">
              <a:avLst/>
            </a:prstGeom>
          </p:spPr>
          <p:txBody>
            <a:bodyPr wrap="none">
              <a:spAutoFit/>
            </a:bodyPr>
            <a:lstStyle/>
            <a:p>
              <a:pPr algn="l" defTabSz="457200" fontAlgn="auto">
                <a:spcBef>
                  <a:spcPts val="0"/>
                </a:spcBef>
                <a:spcAft>
                  <a:spcPts val="0"/>
                </a:spcAft>
              </a:pPr>
              <a:r>
                <a:rPr lang="en-US" dirty="0" smtClean="0">
                  <a:solidFill>
                    <a:prstClr val="black"/>
                  </a:solidFill>
                  <a:latin typeface="Arial"/>
                  <a:ea typeface="+mn-ea"/>
                  <a:cs typeface="+mn-cs"/>
                </a:rPr>
                <a:t>μ</a:t>
              </a:r>
              <a:r>
                <a:rPr lang="en-US" baseline="30000" dirty="0" smtClean="0">
                  <a:solidFill>
                    <a:prstClr val="black"/>
                  </a:solidFill>
                  <a:latin typeface="Arial"/>
                  <a:ea typeface="+mn-ea"/>
                  <a:cs typeface="+mn-cs"/>
                </a:rPr>
                <a:t>-</a:t>
              </a:r>
              <a:endParaRPr lang="en-US" dirty="0">
                <a:solidFill>
                  <a:prstClr val="black"/>
                </a:solidFill>
                <a:latin typeface="Arial"/>
                <a:ea typeface="+mn-ea"/>
                <a:cs typeface="+mn-cs"/>
              </a:endParaRPr>
            </a:p>
          </p:txBody>
        </p:sp>
      </p:grpSp>
      <p:sp>
        <p:nvSpPr>
          <p:cNvPr id="13" name="TextBox 12"/>
          <p:cNvSpPr txBox="1"/>
          <p:nvPr/>
        </p:nvSpPr>
        <p:spPr>
          <a:xfrm>
            <a:off x="259112" y="6107668"/>
            <a:ext cx="6217888" cy="369332"/>
          </a:xfrm>
          <a:prstGeom prst="rect">
            <a:avLst/>
          </a:prstGeom>
          <a:noFill/>
        </p:spPr>
        <p:txBody>
          <a:bodyPr wrap="square" rtlCol="0">
            <a:spAutoFit/>
          </a:bodyPr>
          <a:lstStyle/>
          <a:p>
            <a:pPr algn="l" defTabSz="457200" fontAlgn="auto">
              <a:spcBef>
                <a:spcPts val="0"/>
              </a:spcBef>
              <a:spcAft>
                <a:spcPts val="0"/>
              </a:spcAft>
            </a:pPr>
            <a:r>
              <a:rPr lang="en-US" b="1" dirty="0" smtClean="0">
                <a:solidFill>
                  <a:prstClr val="black"/>
                </a:solidFill>
                <a:latin typeface="Apple Chancery"/>
                <a:ea typeface="+mn-ea"/>
                <a:cs typeface="Apple Chancery"/>
              </a:rPr>
              <a:t>L</a:t>
            </a:r>
            <a:r>
              <a:rPr lang="en-US" b="1" baseline="-25000" dirty="0" smtClean="0">
                <a:solidFill>
                  <a:prstClr val="black"/>
                </a:solidFill>
                <a:latin typeface="Apple Chancery"/>
                <a:ea typeface="+mn-ea"/>
                <a:cs typeface="Apple Chancery"/>
              </a:rPr>
              <a:t>int </a:t>
            </a:r>
            <a:r>
              <a:rPr lang="en-US" b="1" dirty="0" smtClean="0">
                <a:solidFill>
                  <a:prstClr val="black"/>
                </a:solidFill>
                <a:latin typeface="Arial"/>
                <a:ea typeface="+mn-ea"/>
                <a:cs typeface="Apple Chancery"/>
              </a:rPr>
              <a:t>= 1.82 </a:t>
            </a:r>
            <a:r>
              <a:rPr lang="en-US" b="1" dirty="0">
                <a:solidFill>
                  <a:prstClr val="black"/>
                </a:solidFill>
                <a:latin typeface="Arial"/>
                <a:ea typeface="+mn-ea"/>
                <a:cs typeface="Apple Chancery"/>
              </a:rPr>
              <a:t>*</a:t>
            </a:r>
            <a:r>
              <a:rPr lang="en-US" b="1" dirty="0" smtClean="0">
                <a:solidFill>
                  <a:prstClr val="black"/>
                </a:solidFill>
                <a:latin typeface="Arial"/>
                <a:ea typeface="+mn-ea"/>
                <a:cs typeface="Apple Chancery"/>
              </a:rPr>
              <a:t>10</a:t>
            </a:r>
            <a:r>
              <a:rPr lang="en-US" b="1" baseline="30000" dirty="0" smtClean="0">
                <a:solidFill>
                  <a:prstClr val="black"/>
                </a:solidFill>
                <a:latin typeface="Arial"/>
                <a:ea typeface="+mn-ea"/>
                <a:cs typeface="Apple Chancery"/>
              </a:rPr>
              <a:t>42</a:t>
            </a:r>
            <a:r>
              <a:rPr lang="en-US" b="1" dirty="0" smtClean="0">
                <a:solidFill>
                  <a:prstClr val="black"/>
                </a:solidFill>
                <a:latin typeface="Arial"/>
                <a:ea typeface="+mn-ea"/>
                <a:cs typeface="Apple Chancery"/>
              </a:rPr>
              <a:t>/cm</a:t>
            </a:r>
            <a:r>
              <a:rPr lang="en-US" b="1" baseline="30000" dirty="0" smtClean="0">
                <a:solidFill>
                  <a:prstClr val="black"/>
                </a:solidFill>
                <a:latin typeface="Arial"/>
                <a:ea typeface="+mn-ea"/>
                <a:cs typeface="Apple Chancery"/>
              </a:rPr>
              <a:t>2  </a:t>
            </a:r>
            <a:r>
              <a:rPr lang="en-US" b="1" dirty="0" smtClean="0">
                <a:solidFill>
                  <a:srgbClr val="0000FF"/>
                </a:solidFill>
                <a:latin typeface="Arial"/>
                <a:ea typeface="+mn-ea"/>
                <a:cs typeface="Apple Chancery"/>
              </a:rPr>
              <a:t>NH</a:t>
            </a:r>
            <a:r>
              <a:rPr lang="en-US" b="1" baseline="-25000" dirty="0" smtClean="0">
                <a:solidFill>
                  <a:srgbClr val="0000FF"/>
                </a:solidFill>
                <a:latin typeface="Arial"/>
                <a:ea typeface="+mn-ea"/>
                <a:cs typeface="Apple Chancery"/>
              </a:rPr>
              <a:t>3</a:t>
            </a:r>
            <a:r>
              <a:rPr lang="en-US" b="1" dirty="0" smtClean="0">
                <a:solidFill>
                  <a:prstClr val="black"/>
                </a:solidFill>
                <a:latin typeface="Arial"/>
                <a:ea typeface="+mn-ea"/>
                <a:cs typeface="Apple Chancery"/>
              </a:rPr>
              <a:t> /  2.11 </a:t>
            </a:r>
            <a:r>
              <a:rPr lang="en-US" b="1" dirty="0">
                <a:solidFill>
                  <a:prstClr val="black"/>
                </a:solidFill>
                <a:latin typeface="Arial"/>
                <a:ea typeface="+mn-ea"/>
                <a:cs typeface="Apple Chancery"/>
              </a:rPr>
              <a:t>*10</a:t>
            </a:r>
            <a:r>
              <a:rPr lang="en-US" b="1" baseline="30000" dirty="0">
                <a:solidFill>
                  <a:prstClr val="black"/>
                </a:solidFill>
                <a:latin typeface="Arial"/>
                <a:ea typeface="+mn-ea"/>
                <a:cs typeface="Apple Chancery"/>
              </a:rPr>
              <a:t>42</a:t>
            </a:r>
            <a:r>
              <a:rPr lang="en-US" b="1" dirty="0">
                <a:solidFill>
                  <a:prstClr val="black"/>
                </a:solidFill>
                <a:latin typeface="Arial"/>
                <a:ea typeface="+mn-ea"/>
                <a:cs typeface="Apple Chancery"/>
              </a:rPr>
              <a:t>/</a:t>
            </a:r>
            <a:r>
              <a:rPr lang="en-US" b="1" dirty="0" smtClean="0">
                <a:solidFill>
                  <a:prstClr val="black"/>
                </a:solidFill>
                <a:latin typeface="Arial"/>
                <a:ea typeface="+mn-ea"/>
                <a:cs typeface="Apple Chancery"/>
              </a:rPr>
              <a:t>cm</a:t>
            </a:r>
            <a:r>
              <a:rPr lang="en-US" b="1" baseline="30000" dirty="0" smtClean="0">
                <a:solidFill>
                  <a:prstClr val="black"/>
                </a:solidFill>
                <a:latin typeface="Arial"/>
                <a:ea typeface="+mn-ea"/>
                <a:cs typeface="Apple Chancery"/>
              </a:rPr>
              <a:t>2  </a:t>
            </a:r>
            <a:r>
              <a:rPr lang="en-US" b="1" dirty="0" smtClean="0">
                <a:solidFill>
                  <a:srgbClr val="FF0000"/>
                </a:solidFill>
                <a:latin typeface="Arial"/>
                <a:ea typeface="+mn-ea"/>
                <a:cs typeface="Apple Chancery"/>
              </a:rPr>
              <a:t>ND</a:t>
            </a:r>
            <a:r>
              <a:rPr lang="en-US" b="1" baseline="-25000" dirty="0" smtClean="0">
                <a:solidFill>
                  <a:srgbClr val="FF0000"/>
                </a:solidFill>
                <a:latin typeface="Arial"/>
                <a:ea typeface="+mn-ea"/>
                <a:cs typeface="Apple Chancery"/>
              </a:rPr>
              <a:t>3</a:t>
            </a:r>
            <a:r>
              <a:rPr lang="en-US" b="1" baseline="-25000" dirty="0" smtClean="0">
                <a:solidFill>
                  <a:prstClr val="black"/>
                </a:solidFill>
                <a:latin typeface="Arial"/>
                <a:ea typeface="+mn-ea"/>
                <a:cs typeface="Apple Chancery"/>
              </a:rPr>
              <a:t> </a:t>
            </a:r>
            <a:r>
              <a:rPr lang="en-US" dirty="0" smtClean="0">
                <a:solidFill>
                  <a:prstClr val="black"/>
                </a:solidFill>
                <a:latin typeface="Arial"/>
                <a:ea typeface="+mn-ea"/>
                <a:cs typeface="Apple Chancery"/>
              </a:rPr>
              <a:t>for 2 years</a:t>
            </a:r>
            <a:endParaRPr lang="en-US" b="1" dirty="0">
              <a:solidFill>
                <a:prstClr val="black"/>
              </a:solidFill>
              <a:latin typeface="Arial"/>
              <a:ea typeface="+mn-ea"/>
              <a:cs typeface="Apple Chancery"/>
            </a:endParaRPr>
          </a:p>
        </p:txBody>
      </p:sp>
      <p:sp>
        <p:nvSpPr>
          <p:cNvPr id="37"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Let’s Add a Polarized Target (E-1039</a:t>
            </a:r>
            <a:r>
              <a:rPr lang="en-US" sz="2400" b="1" kern="0" dirty="0" smtClean="0">
                <a:solidFill>
                  <a:srgbClr val="190EFF"/>
                </a:solidFill>
                <a:latin typeface="+mj-lt"/>
                <a:ea typeface="+mj-ea"/>
                <a:cs typeface="+mj-cs"/>
                <a:sym typeface="Arial" charset="0"/>
              </a:rPr>
              <a:t>)</a:t>
            </a:r>
            <a:endParaRPr lang="en-US" sz="2400" b="1" kern="0" dirty="0">
              <a:solidFill>
                <a:srgbClr val="190EFF"/>
              </a:solidFill>
              <a:latin typeface="+mj-lt"/>
              <a:ea typeface="+mj-ea"/>
              <a:cs typeface="+mj-cs"/>
              <a:sym typeface="Arial" pitchFamily="34" charset="0"/>
            </a:endParaRPr>
          </a:p>
        </p:txBody>
      </p:sp>
      <p:sp>
        <p:nvSpPr>
          <p:cNvPr id="70" name="TextBox 69"/>
          <p:cNvSpPr txBox="1"/>
          <p:nvPr/>
        </p:nvSpPr>
        <p:spPr>
          <a:xfrm rot="20755267">
            <a:off x="3222655" y="2012317"/>
            <a:ext cx="1010684" cy="307777"/>
          </a:xfrm>
          <a:prstGeom prst="rect">
            <a:avLst/>
          </a:prstGeom>
          <a:noFill/>
        </p:spPr>
        <p:txBody>
          <a:bodyPr wrap="square" rtlCol="0">
            <a:spAutoFit/>
          </a:bodyPr>
          <a:lstStyle/>
          <a:p>
            <a:r>
              <a:rPr lang="en-US" sz="1400" dirty="0" smtClean="0">
                <a:solidFill>
                  <a:schemeClr val="bg1"/>
                </a:solidFill>
              </a:rPr>
              <a:t>FMAG</a:t>
            </a:r>
            <a:endParaRPr lang="en-US" sz="1400" dirty="0">
              <a:solidFill>
                <a:schemeClr val="bg1"/>
              </a:solidFill>
            </a:endParaRPr>
          </a:p>
        </p:txBody>
      </p:sp>
      <p:sp>
        <p:nvSpPr>
          <p:cNvPr id="71" name="TextBox 70"/>
          <p:cNvSpPr txBox="1"/>
          <p:nvPr/>
        </p:nvSpPr>
        <p:spPr>
          <a:xfrm rot="20705398">
            <a:off x="-115122" y="3514044"/>
            <a:ext cx="1313753" cy="461665"/>
          </a:xfrm>
          <a:prstGeom prst="rect">
            <a:avLst/>
          </a:prstGeom>
          <a:noFill/>
        </p:spPr>
        <p:txBody>
          <a:bodyPr wrap="square" rtlCol="0">
            <a:spAutoFit/>
          </a:bodyPr>
          <a:lstStyle/>
          <a:p>
            <a:r>
              <a:rPr lang="en-US" sz="1200" dirty="0" smtClean="0"/>
              <a:t>Proton Beam</a:t>
            </a:r>
            <a:br>
              <a:rPr lang="en-US" sz="1200" dirty="0" smtClean="0"/>
            </a:br>
            <a:r>
              <a:rPr lang="en-US" sz="1200" dirty="0" smtClean="0"/>
              <a:t>120 </a:t>
            </a:r>
            <a:r>
              <a:rPr lang="en-US" sz="1200" dirty="0" err="1" smtClean="0"/>
              <a:t>GeV</a:t>
            </a:r>
            <a:r>
              <a:rPr lang="en-US" sz="1200" dirty="0" smtClean="0"/>
              <a:t>/c</a:t>
            </a:r>
            <a:endParaRPr lang="en-US" sz="1200" dirty="0"/>
          </a:p>
        </p:txBody>
      </p:sp>
      <p:sp>
        <p:nvSpPr>
          <p:cNvPr id="72" name="TextBox 71"/>
          <p:cNvSpPr txBox="1"/>
          <p:nvPr/>
        </p:nvSpPr>
        <p:spPr>
          <a:xfrm>
            <a:off x="1518" y="3200400"/>
            <a:ext cx="303282" cy="307777"/>
          </a:xfrm>
          <a:prstGeom prst="rect">
            <a:avLst/>
          </a:prstGeom>
          <a:noFill/>
        </p:spPr>
        <p:txBody>
          <a:bodyPr wrap="square" rtlCol="0">
            <a:spAutoFit/>
          </a:bodyPr>
          <a:lstStyle/>
          <a:p>
            <a:pPr algn="l" defTabSz="457200" fontAlgn="auto">
              <a:spcBef>
                <a:spcPts val="0"/>
              </a:spcBef>
              <a:spcAft>
                <a:spcPts val="0"/>
              </a:spcAft>
            </a:pPr>
            <a:r>
              <a:rPr lang="en-US" sz="1400" dirty="0" smtClean="0">
                <a:solidFill>
                  <a:prstClr val="black"/>
                </a:solidFill>
                <a:latin typeface="Arial"/>
                <a:ea typeface="+mn-ea"/>
                <a:cs typeface="+mn-cs"/>
              </a:rPr>
              <a:t>x</a:t>
            </a:r>
            <a:endParaRPr lang="en-US" sz="1400" dirty="0">
              <a:solidFill>
                <a:prstClr val="black"/>
              </a:solidFill>
              <a:latin typeface="Arial"/>
              <a:ea typeface="+mn-ea"/>
              <a:cs typeface="+mn-cs"/>
            </a:endParaRPr>
          </a:p>
        </p:txBody>
      </p:sp>
      <p:sp>
        <p:nvSpPr>
          <p:cNvPr id="73" name="TextBox 72"/>
          <p:cNvSpPr txBox="1"/>
          <p:nvPr/>
        </p:nvSpPr>
        <p:spPr>
          <a:xfrm>
            <a:off x="381000" y="3055082"/>
            <a:ext cx="303282" cy="307777"/>
          </a:xfrm>
          <a:prstGeom prst="rect">
            <a:avLst/>
          </a:prstGeom>
          <a:noFill/>
        </p:spPr>
        <p:txBody>
          <a:bodyPr wrap="square" rtlCol="0">
            <a:spAutoFit/>
          </a:bodyPr>
          <a:lstStyle/>
          <a:p>
            <a:pPr algn="l" defTabSz="457200" fontAlgn="auto">
              <a:spcBef>
                <a:spcPts val="0"/>
              </a:spcBef>
              <a:spcAft>
                <a:spcPts val="0"/>
              </a:spcAft>
            </a:pPr>
            <a:r>
              <a:rPr lang="en-US" sz="1400" dirty="0">
                <a:solidFill>
                  <a:prstClr val="black"/>
                </a:solidFill>
                <a:latin typeface="Arial"/>
                <a:ea typeface="+mn-ea"/>
                <a:cs typeface="+mn-cs"/>
              </a:rPr>
              <a:t>y</a:t>
            </a:r>
          </a:p>
        </p:txBody>
      </p:sp>
      <p:sp>
        <p:nvSpPr>
          <p:cNvPr id="74" name="TextBox 73"/>
          <p:cNvSpPr txBox="1"/>
          <p:nvPr/>
        </p:nvSpPr>
        <p:spPr>
          <a:xfrm>
            <a:off x="1038566" y="1524000"/>
            <a:ext cx="1171234" cy="523220"/>
          </a:xfrm>
          <a:prstGeom prst="rect">
            <a:avLst/>
          </a:prstGeom>
          <a:noFill/>
        </p:spPr>
        <p:txBody>
          <a:bodyPr wrap="square" rtlCol="0">
            <a:spAutoFit/>
          </a:bodyPr>
          <a:lstStyle/>
          <a:p>
            <a:r>
              <a:rPr lang="en-US" sz="1400" dirty="0" smtClean="0">
                <a:solidFill>
                  <a:srgbClr val="C00000"/>
                </a:solidFill>
              </a:rPr>
              <a:t>Polarized </a:t>
            </a:r>
            <a:br>
              <a:rPr lang="en-US" sz="1400" dirty="0" smtClean="0">
                <a:solidFill>
                  <a:srgbClr val="C00000"/>
                </a:solidFill>
              </a:rPr>
            </a:br>
            <a:r>
              <a:rPr lang="en-US" sz="1400" dirty="0" smtClean="0">
                <a:solidFill>
                  <a:srgbClr val="C00000"/>
                </a:solidFill>
              </a:rPr>
              <a:t>Target</a:t>
            </a:r>
            <a:endParaRPr lang="en-US" sz="1400" dirty="0">
              <a:solidFill>
                <a:srgbClr val="C00000"/>
              </a:solidFill>
            </a:endParaRPr>
          </a:p>
        </p:txBody>
      </p:sp>
      <p:sp>
        <p:nvSpPr>
          <p:cNvPr id="75"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sp>
        <p:nvSpPr>
          <p:cNvPr id="38"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17</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1776471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gt_syste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167" y="1066800"/>
            <a:ext cx="4025900" cy="5367867"/>
          </a:xfrm>
          <a:prstGeom prst="rect">
            <a:avLst/>
          </a:prstGeom>
        </p:spPr>
      </p:pic>
      <p:sp>
        <p:nvSpPr>
          <p:cNvPr id="5" name="Rectangle 4"/>
          <p:cNvSpPr/>
          <p:nvPr/>
        </p:nvSpPr>
        <p:spPr>
          <a:xfrm>
            <a:off x="38100" y="736699"/>
            <a:ext cx="4686300" cy="2308324"/>
          </a:xfrm>
          <a:prstGeom prst="rect">
            <a:avLst/>
          </a:prstGeom>
        </p:spPr>
        <p:txBody>
          <a:bodyPr wrap="square">
            <a:spAutoFit/>
          </a:bodyPr>
          <a:lstStyle/>
          <a:p>
            <a:pPr marL="285750" indent="-285750" algn="l" defTabSz="457200" fontAlgn="auto">
              <a:spcBef>
                <a:spcPts val="0"/>
              </a:spcBef>
              <a:spcAft>
                <a:spcPts val="0"/>
              </a:spcAft>
              <a:buFont typeface="Arial"/>
              <a:buChar char="•"/>
            </a:pPr>
            <a:r>
              <a:rPr lang="en-US" sz="1600" dirty="0" smtClean="0">
                <a:latin typeface="Arial"/>
                <a:ea typeface="+mn-ea"/>
                <a:cs typeface="+mn-cs"/>
              </a:rPr>
              <a:t> field</a:t>
            </a:r>
            <a:r>
              <a:rPr lang="en-US" sz="1600" dirty="0">
                <a:latin typeface="Arial"/>
                <a:ea typeface="+mn-ea"/>
                <a:cs typeface="+mn-cs"/>
              </a:rPr>
              <a:t>: 5T @ 1K</a:t>
            </a:r>
          </a:p>
          <a:p>
            <a:pPr marL="342900" indent="-342900" algn="l" defTabSz="457200" fontAlgn="auto">
              <a:spcBef>
                <a:spcPts val="0"/>
              </a:spcBef>
              <a:spcAft>
                <a:spcPts val="0"/>
              </a:spcAft>
              <a:buFont typeface="Arial"/>
              <a:buChar char="•"/>
            </a:pPr>
            <a:r>
              <a:rPr lang="en-US" sz="1600" dirty="0" smtClean="0">
                <a:latin typeface="Arial"/>
                <a:ea typeface="Lucida Grande"/>
                <a:cs typeface="Lucida Grande"/>
              </a:rPr>
              <a:t>elliptical</a:t>
            </a:r>
            <a:r>
              <a:rPr lang="en-US" sz="1600" dirty="0">
                <a:latin typeface="Arial"/>
                <a:ea typeface="Lucida Grande"/>
                <a:cs typeface="Lucida Grande"/>
              </a:rPr>
              <a:t>: 1.9 cm x 2.1 cm (</a:t>
            </a:r>
            <a:r>
              <a:rPr lang="en-US" sz="1600" dirty="0" err="1">
                <a:latin typeface="Arial"/>
                <a:ea typeface="Lucida Grande"/>
                <a:cs typeface="Lucida Grande"/>
              </a:rPr>
              <a:t>x,y</a:t>
            </a:r>
            <a:r>
              <a:rPr lang="en-US" sz="1600" dirty="0">
                <a:latin typeface="Arial"/>
                <a:ea typeface="Lucida Grande"/>
                <a:cs typeface="Lucida Grande"/>
              </a:rPr>
              <a:t>), </a:t>
            </a:r>
            <a:r>
              <a:rPr lang="en-US" sz="1600" dirty="0" smtClean="0">
                <a:latin typeface="Arial"/>
                <a:ea typeface="Lucida Grande"/>
                <a:cs typeface="Lucida Grande"/>
              </a:rPr>
              <a:t>l:7.9 cm </a:t>
            </a:r>
            <a:r>
              <a:rPr lang="en-US" sz="1600" dirty="0">
                <a:latin typeface="Arial"/>
                <a:ea typeface="Lucida Grande"/>
                <a:cs typeface="Lucida Grande"/>
              </a:rPr>
              <a:t>(z)</a:t>
            </a:r>
          </a:p>
          <a:p>
            <a:pPr marL="342900" indent="-342900" algn="l" defTabSz="457200" fontAlgn="auto">
              <a:spcBef>
                <a:spcPts val="0"/>
              </a:spcBef>
              <a:spcAft>
                <a:spcPts val="0"/>
              </a:spcAft>
              <a:buFont typeface="Arial"/>
              <a:buChar char="•"/>
            </a:pPr>
            <a:r>
              <a:rPr lang="en-US" sz="1600" dirty="0" smtClean="0">
                <a:latin typeface="Arial"/>
                <a:ea typeface="+mn-ea"/>
                <a:cs typeface="+mn-cs"/>
              </a:rPr>
              <a:t>ρ: </a:t>
            </a:r>
            <a:r>
              <a:rPr lang="en-US" sz="1600" dirty="0" smtClean="0">
                <a:solidFill>
                  <a:srgbClr val="0000FF"/>
                </a:solidFill>
                <a:latin typeface="Arial"/>
                <a:ea typeface="+mn-ea"/>
                <a:cs typeface="+mn-cs"/>
              </a:rPr>
              <a:t>0.87 </a:t>
            </a:r>
            <a:r>
              <a:rPr lang="en-US" sz="1600" dirty="0">
                <a:solidFill>
                  <a:srgbClr val="0000FF"/>
                </a:solidFill>
                <a:latin typeface="Arial"/>
                <a:ea typeface="+mn-ea"/>
                <a:cs typeface="+mn-cs"/>
              </a:rPr>
              <a:t>g</a:t>
            </a:r>
            <a:r>
              <a:rPr lang="en-US" sz="1600" dirty="0" smtClean="0">
                <a:solidFill>
                  <a:srgbClr val="0000FF"/>
                </a:solidFill>
                <a:latin typeface="Arial"/>
                <a:ea typeface="+mn-ea"/>
                <a:cs typeface="+mn-cs"/>
              </a:rPr>
              <a:t>/cm</a:t>
            </a:r>
            <a:r>
              <a:rPr lang="en-US" sz="1600" baseline="30000" dirty="0" smtClean="0">
                <a:solidFill>
                  <a:srgbClr val="0000FF"/>
                </a:solidFill>
                <a:latin typeface="Arial"/>
                <a:ea typeface="+mn-ea"/>
                <a:cs typeface="+mn-cs"/>
              </a:rPr>
              <a:t>3  </a:t>
            </a:r>
            <a:r>
              <a:rPr lang="en-US" sz="1600" dirty="0" smtClean="0">
                <a:solidFill>
                  <a:srgbClr val="0000FF"/>
                </a:solidFill>
                <a:latin typeface="Arial"/>
                <a:ea typeface="+mn-ea"/>
                <a:cs typeface="+mn-cs"/>
              </a:rPr>
              <a:t>NH</a:t>
            </a:r>
            <a:r>
              <a:rPr lang="en-US" sz="1600" baseline="-25000" dirty="0" smtClean="0">
                <a:solidFill>
                  <a:srgbClr val="0000FF"/>
                </a:solidFill>
                <a:latin typeface="Arial"/>
                <a:ea typeface="+mn-ea"/>
                <a:cs typeface="+mn-cs"/>
              </a:rPr>
              <a:t>3 , </a:t>
            </a:r>
            <a:r>
              <a:rPr lang="en-US" sz="1600" dirty="0" smtClean="0">
                <a:solidFill>
                  <a:srgbClr val="0000FF"/>
                </a:solidFill>
                <a:latin typeface="Arial"/>
                <a:ea typeface="+mn-ea"/>
                <a:cs typeface="+mn-cs"/>
              </a:rPr>
              <a:t> </a:t>
            </a:r>
            <a:r>
              <a:rPr lang="en-US" sz="1600" dirty="0">
                <a:solidFill>
                  <a:srgbClr val="FF0000"/>
                </a:solidFill>
                <a:latin typeface="Arial"/>
                <a:ea typeface="+mn-ea"/>
                <a:cs typeface="+mn-cs"/>
              </a:rPr>
              <a:t>1</a:t>
            </a:r>
            <a:r>
              <a:rPr lang="en-US" sz="1600" dirty="0" smtClean="0">
                <a:solidFill>
                  <a:srgbClr val="FF0000"/>
                </a:solidFill>
                <a:latin typeface="Arial"/>
                <a:ea typeface="+mn-ea"/>
                <a:cs typeface="+mn-cs"/>
              </a:rPr>
              <a:t> </a:t>
            </a:r>
            <a:r>
              <a:rPr lang="en-US" sz="1600" dirty="0">
                <a:solidFill>
                  <a:srgbClr val="FF0000"/>
                </a:solidFill>
                <a:latin typeface="Arial"/>
                <a:ea typeface="+mn-ea"/>
                <a:cs typeface="+mn-cs"/>
              </a:rPr>
              <a:t>g/cm</a:t>
            </a:r>
            <a:r>
              <a:rPr lang="en-US" sz="1600" baseline="30000" dirty="0">
                <a:solidFill>
                  <a:srgbClr val="FF0000"/>
                </a:solidFill>
                <a:latin typeface="Arial"/>
                <a:ea typeface="+mn-ea"/>
                <a:cs typeface="+mn-cs"/>
              </a:rPr>
              <a:t>3  </a:t>
            </a:r>
            <a:r>
              <a:rPr lang="en-US" sz="1600" dirty="0" smtClean="0">
                <a:solidFill>
                  <a:srgbClr val="FF0000"/>
                </a:solidFill>
                <a:latin typeface="Arial"/>
                <a:ea typeface="+mn-ea"/>
                <a:cs typeface="+mn-cs"/>
              </a:rPr>
              <a:t>ND</a:t>
            </a:r>
            <a:r>
              <a:rPr lang="en-US" sz="1600" baseline="-25000" dirty="0" smtClean="0">
                <a:solidFill>
                  <a:srgbClr val="FF0000"/>
                </a:solidFill>
                <a:latin typeface="Arial"/>
                <a:ea typeface="+mn-ea"/>
                <a:cs typeface="+mn-cs"/>
              </a:rPr>
              <a:t>3  </a:t>
            </a:r>
          </a:p>
          <a:p>
            <a:pPr marL="342900" indent="-342900" algn="l" defTabSz="457200" fontAlgn="auto">
              <a:spcBef>
                <a:spcPts val="0"/>
              </a:spcBef>
              <a:spcAft>
                <a:spcPts val="0"/>
              </a:spcAft>
              <a:buFont typeface="Arial"/>
              <a:buChar char="•"/>
            </a:pPr>
            <a:r>
              <a:rPr lang="en-US" sz="1600" dirty="0">
                <a:latin typeface="Arial"/>
                <a:ea typeface="+mn-ea"/>
                <a:cs typeface="+mn-cs"/>
              </a:rPr>
              <a:t>p</a:t>
            </a:r>
            <a:r>
              <a:rPr lang="en-US" sz="1600" dirty="0" smtClean="0">
                <a:latin typeface="Arial"/>
                <a:ea typeface="+mn-ea"/>
                <a:cs typeface="+mn-cs"/>
              </a:rPr>
              <a:t>acking </a:t>
            </a:r>
            <a:r>
              <a:rPr lang="en-US" sz="1600" dirty="0">
                <a:latin typeface="Arial"/>
                <a:ea typeface="+mn-ea"/>
                <a:cs typeface="+mn-cs"/>
              </a:rPr>
              <a:t>f</a:t>
            </a:r>
            <a:r>
              <a:rPr lang="en-US" sz="1600" dirty="0" smtClean="0">
                <a:latin typeface="Arial"/>
                <a:ea typeface="+mn-ea"/>
                <a:cs typeface="+mn-cs"/>
              </a:rPr>
              <a:t>raction: </a:t>
            </a:r>
            <a:r>
              <a:rPr lang="en-US" sz="1600" dirty="0" smtClean="0">
                <a:solidFill>
                  <a:srgbClr val="0000FF"/>
                </a:solidFill>
                <a:latin typeface="Arial"/>
                <a:ea typeface="+mn-ea"/>
                <a:cs typeface="+mn-cs"/>
              </a:rPr>
              <a:t>0.6</a:t>
            </a:r>
            <a:endParaRPr lang="en-US" sz="1600" dirty="0">
              <a:solidFill>
                <a:srgbClr val="0000FF"/>
              </a:solidFill>
              <a:latin typeface="Arial"/>
              <a:ea typeface="+mn-ea"/>
              <a:cs typeface="+mn-cs"/>
            </a:endParaRPr>
          </a:p>
          <a:p>
            <a:pPr marL="342900" indent="-342900" algn="l" defTabSz="457200" fontAlgn="auto">
              <a:spcBef>
                <a:spcPts val="0"/>
              </a:spcBef>
              <a:spcAft>
                <a:spcPts val="0"/>
              </a:spcAft>
              <a:buFont typeface="Arial"/>
              <a:buChar char="•"/>
            </a:pPr>
            <a:r>
              <a:rPr lang="en-US" sz="1600" dirty="0" smtClean="0">
                <a:latin typeface="Arial"/>
                <a:ea typeface="+mn-ea"/>
                <a:cs typeface="+mn-cs"/>
              </a:rPr>
              <a:t>dilution factor : </a:t>
            </a:r>
            <a:r>
              <a:rPr lang="en-US" sz="1600" dirty="0" smtClean="0">
                <a:solidFill>
                  <a:srgbClr val="0000FF"/>
                </a:solidFill>
                <a:latin typeface="Arial"/>
                <a:ea typeface="+mn-ea"/>
                <a:cs typeface="+mn-cs"/>
              </a:rPr>
              <a:t>0.176 , </a:t>
            </a:r>
            <a:r>
              <a:rPr lang="en-US" sz="1600" dirty="0" smtClean="0">
                <a:solidFill>
                  <a:srgbClr val="FF0000"/>
                </a:solidFill>
                <a:latin typeface="Arial"/>
                <a:ea typeface="+mn-ea"/>
                <a:cs typeface="+mn-cs"/>
              </a:rPr>
              <a:t>0.3 </a:t>
            </a:r>
            <a:endParaRPr lang="en-US" sz="1600" dirty="0">
              <a:solidFill>
                <a:srgbClr val="FF0000"/>
              </a:solidFill>
              <a:latin typeface="Arial"/>
              <a:ea typeface="+mn-ea"/>
              <a:cs typeface="+mn-cs"/>
            </a:endParaRPr>
          </a:p>
          <a:p>
            <a:pPr marL="342900" indent="-342900" algn="l" defTabSz="457200" fontAlgn="auto">
              <a:spcBef>
                <a:spcPts val="0"/>
              </a:spcBef>
              <a:spcAft>
                <a:spcPts val="0"/>
              </a:spcAft>
              <a:buFont typeface="Arial"/>
              <a:buChar char="•"/>
            </a:pPr>
            <a:r>
              <a:rPr lang="en-US" sz="1600" dirty="0" smtClean="0">
                <a:latin typeface="Arial"/>
                <a:ea typeface="+mn-ea"/>
                <a:cs typeface="+mn-cs"/>
              </a:rPr>
              <a:t>Polarization</a:t>
            </a:r>
            <a:r>
              <a:rPr lang="en-US" sz="1600" dirty="0" smtClean="0">
                <a:solidFill>
                  <a:srgbClr val="0000FF"/>
                </a:solidFill>
                <a:latin typeface="Arial"/>
                <a:ea typeface="+mn-ea"/>
                <a:cs typeface="+mn-cs"/>
              </a:rPr>
              <a:t> </a:t>
            </a:r>
            <a:r>
              <a:rPr lang="en-US" sz="1600" dirty="0">
                <a:solidFill>
                  <a:srgbClr val="0000FF"/>
                </a:solidFill>
                <a:latin typeface="Arial"/>
                <a:ea typeface="+mn-ea"/>
                <a:cs typeface="+mn-cs"/>
              </a:rPr>
              <a:t>&lt;80%</a:t>
            </a:r>
            <a:r>
              <a:rPr lang="en-US" sz="1600" dirty="0" smtClean="0">
                <a:solidFill>
                  <a:srgbClr val="0000FF"/>
                </a:solidFill>
                <a:latin typeface="Arial"/>
                <a:ea typeface="+mn-ea"/>
                <a:cs typeface="+mn-cs"/>
              </a:rPr>
              <a:t>&gt;</a:t>
            </a:r>
            <a:r>
              <a:rPr lang="en-US" sz="1600" dirty="0" smtClean="0">
                <a:latin typeface="Arial"/>
                <a:ea typeface="+mn-ea"/>
                <a:cs typeface="+mn-cs"/>
              </a:rPr>
              <a:t>,</a:t>
            </a:r>
            <a:r>
              <a:rPr lang="en-US" sz="1600" dirty="0" smtClean="0">
                <a:solidFill>
                  <a:srgbClr val="FF0000"/>
                </a:solidFill>
                <a:latin typeface="Arial"/>
                <a:ea typeface="+mn-ea"/>
                <a:cs typeface="+mn-cs"/>
              </a:rPr>
              <a:t> &lt;32%&gt;</a:t>
            </a:r>
          </a:p>
          <a:p>
            <a:pPr marL="342900" indent="-342900" algn="l" defTabSz="457200" fontAlgn="auto">
              <a:spcBef>
                <a:spcPts val="0"/>
              </a:spcBef>
              <a:spcAft>
                <a:spcPts val="0"/>
              </a:spcAft>
              <a:buFont typeface="Arial"/>
              <a:buChar char="•"/>
            </a:pPr>
            <a:r>
              <a:rPr lang="en-US" sz="1600" dirty="0" smtClean="0">
                <a:latin typeface="Arial"/>
                <a:ea typeface="+mn-ea"/>
                <a:cs typeface="+mn-cs"/>
              </a:rPr>
              <a:t>IL: </a:t>
            </a:r>
            <a:r>
              <a:rPr lang="en-US" sz="1600" dirty="0" smtClean="0">
                <a:solidFill>
                  <a:srgbClr val="190EFF"/>
                </a:solidFill>
                <a:latin typeface="Arial"/>
                <a:ea typeface="+mn-ea"/>
                <a:cs typeface="+mn-cs"/>
              </a:rPr>
              <a:t>8.6%, </a:t>
            </a:r>
            <a:r>
              <a:rPr lang="en-US" sz="1600" dirty="0" smtClean="0">
                <a:solidFill>
                  <a:srgbClr val="FF0000"/>
                </a:solidFill>
                <a:latin typeface="Arial"/>
                <a:ea typeface="+mn-ea"/>
                <a:cs typeface="+mn-cs"/>
              </a:rPr>
              <a:t>9.5%</a:t>
            </a:r>
          </a:p>
          <a:p>
            <a:pPr marL="342900" indent="-342900" algn="l" defTabSz="457200" fontAlgn="auto">
              <a:spcBef>
                <a:spcPts val="0"/>
              </a:spcBef>
              <a:spcAft>
                <a:spcPts val="0"/>
              </a:spcAft>
              <a:buFont typeface="Arial"/>
              <a:buChar char="•"/>
            </a:pPr>
            <a:r>
              <a:rPr lang="en-US" sz="1600" dirty="0">
                <a:latin typeface="Arial"/>
                <a:ea typeface="+mn-ea"/>
                <a:cs typeface="+mn-cs"/>
              </a:rPr>
              <a:t>3</a:t>
            </a:r>
            <a:r>
              <a:rPr lang="en-US" sz="1600" dirty="0" smtClean="0">
                <a:latin typeface="Arial"/>
                <a:ea typeface="+mn-ea"/>
                <a:cs typeface="+mn-cs"/>
              </a:rPr>
              <a:t> active cells, 1 empty</a:t>
            </a:r>
          </a:p>
          <a:p>
            <a:pPr marL="342900" indent="-342900" algn="l" defTabSz="457200" fontAlgn="auto">
              <a:spcBef>
                <a:spcPts val="0"/>
              </a:spcBef>
              <a:spcAft>
                <a:spcPts val="0"/>
              </a:spcAft>
              <a:buFont typeface="Arial"/>
              <a:buChar char="•"/>
            </a:pPr>
            <a:r>
              <a:rPr lang="en-US" sz="1600" dirty="0">
                <a:latin typeface="Arial"/>
                <a:ea typeface="+mn-ea"/>
                <a:cs typeface="+mn-cs"/>
              </a:rPr>
              <a:t>H</a:t>
            </a:r>
            <a:r>
              <a:rPr lang="en-US" sz="1600" dirty="0" smtClean="0">
                <a:latin typeface="Arial"/>
                <a:ea typeface="+mn-ea"/>
                <a:cs typeface="+mn-cs"/>
              </a:rPr>
              <a:t>elium consumption 100 l/day</a:t>
            </a:r>
          </a:p>
        </p:txBody>
      </p:sp>
      <p:grpSp>
        <p:nvGrpSpPr>
          <p:cNvPr id="11" name="Group 10"/>
          <p:cNvGrpSpPr>
            <a:grpSpLocks noChangeAspect="1"/>
          </p:cNvGrpSpPr>
          <p:nvPr/>
        </p:nvGrpSpPr>
        <p:grpSpPr>
          <a:xfrm>
            <a:off x="930071" y="3292549"/>
            <a:ext cx="1660729" cy="3293534"/>
            <a:chOff x="444500" y="2915846"/>
            <a:chExt cx="1842635" cy="3654288"/>
          </a:xfrm>
        </p:grpSpPr>
        <p:pic>
          <p:nvPicPr>
            <p:cNvPr id="6" name="Picture 5" descr="targ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0" y="4113287"/>
              <a:ext cx="1842635" cy="2456847"/>
            </a:xfrm>
            <a:prstGeom prst="rect">
              <a:avLst/>
            </a:prstGeom>
          </p:spPr>
        </p:pic>
        <p:pic>
          <p:nvPicPr>
            <p:cNvPr id="7" name="Picture 6" descr="horn.jpg"/>
            <p:cNvPicPr>
              <a:picLocks noChangeAspect="1"/>
            </p:cNvPicPr>
            <p:nvPr/>
          </p:nvPicPr>
          <p:blipFill rotWithShape="1">
            <a:blip r:embed="rId5" cstate="print">
              <a:extLst>
                <a:ext uri="{28A0092B-C50C-407E-A947-70E740481C1C}">
                  <a14:useLocalDpi xmlns:a14="http://schemas.microsoft.com/office/drawing/2010/main" val="0"/>
                </a:ext>
              </a:extLst>
            </a:blip>
            <a:srcRect l="10105" t="13148" r="3991" b="13270"/>
            <a:stretch/>
          </p:blipFill>
          <p:spPr>
            <a:xfrm>
              <a:off x="444500" y="2915846"/>
              <a:ext cx="1842635" cy="953532"/>
            </a:xfrm>
            <a:prstGeom prst="rect">
              <a:avLst/>
            </a:prstGeom>
          </p:spPr>
        </p:pic>
      </p:grpSp>
      <p:pic>
        <p:nvPicPr>
          <p:cNvPr id="3" name="Picture 2" descr="polt_test.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449672"/>
            <a:ext cx="2084405" cy="1441189"/>
          </a:xfrm>
          <a:prstGeom prst="rect">
            <a:avLst/>
          </a:prstGeom>
        </p:spPr>
      </p:pic>
      <p:sp>
        <p:nvSpPr>
          <p:cNvPr id="13"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a:solidFill>
                  <a:srgbClr val="190EFF"/>
                </a:solidFill>
                <a:latin typeface="+mj-lt"/>
                <a:ea typeface="+mj-ea"/>
                <a:cs typeface="+mj-cs"/>
                <a:sym typeface="Arial" charset="0"/>
              </a:rPr>
              <a:t>The </a:t>
            </a:r>
            <a:r>
              <a:rPr lang="en-US" sz="2800" b="1" kern="0" dirty="0" smtClean="0">
                <a:solidFill>
                  <a:srgbClr val="190EFF"/>
                </a:solidFill>
                <a:latin typeface="+mj-lt"/>
                <a:ea typeface="+mj-ea"/>
                <a:cs typeface="+mj-cs"/>
                <a:sym typeface="Arial" charset="0"/>
              </a:rPr>
              <a:t>Polarized Target</a:t>
            </a:r>
            <a:endParaRPr lang="en-US" sz="2400" b="1" kern="0" dirty="0">
              <a:solidFill>
                <a:srgbClr val="190EFF"/>
              </a:solidFill>
              <a:latin typeface="+mj-lt"/>
              <a:ea typeface="+mj-ea"/>
              <a:cs typeface="+mj-cs"/>
              <a:sym typeface="Arial" pitchFamily="34" charset="0"/>
            </a:endParaRPr>
          </a:p>
        </p:txBody>
      </p:sp>
      <p:sp>
        <p:nvSpPr>
          <p:cNvPr id="15"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sp>
        <p:nvSpPr>
          <p:cNvPr id="16" name="TextBox 15"/>
          <p:cNvSpPr txBox="1"/>
          <p:nvPr/>
        </p:nvSpPr>
        <p:spPr>
          <a:xfrm>
            <a:off x="1676400" y="4953000"/>
            <a:ext cx="649051" cy="307777"/>
          </a:xfrm>
          <a:prstGeom prst="rect">
            <a:avLst/>
          </a:prstGeom>
          <a:noFill/>
        </p:spPr>
        <p:txBody>
          <a:bodyPr wrap="square" rtlCol="0">
            <a:spAutoFit/>
          </a:bodyPr>
          <a:lstStyle/>
          <a:p>
            <a:r>
              <a:rPr lang="en-US" sz="1400" dirty="0" smtClean="0">
                <a:solidFill>
                  <a:schemeClr val="bg1"/>
                </a:solidFill>
              </a:rPr>
              <a:t>NH</a:t>
            </a:r>
            <a:r>
              <a:rPr lang="en-US" sz="1400" baseline="-25000" dirty="0" smtClean="0">
                <a:solidFill>
                  <a:schemeClr val="bg1"/>
                </a:solidFill>
              </a:rPr>
              <a:t>3</a:t>
            </a:r>
            <a:endParaRPr lang="en-US" sz="1400" dirty="0">
              <a:solidFill>
                <a:schemeClr val="bg1"/>
              </a:solidFill>
            </a:endParaRPr>
          </a:p>
        </p:txBody>
      </p:sp>
      <p:sp>
        <p:nvSpPr>
          <p:cNvPr id="17" name="TextBox 16"/>
          <p:cNvSpPr txBox="1"/>
          <p:nvPr/>
        </p:nvSpPr>
        <p:spPr>
          <a:xfrm>
            <a:off x="838200" y="5234425"/>
            <a:ext cx="509626" cy="307777"/>
          </a:xfrm>
          <a:prstGeom prst="rect">
            <a:avLst/>
          </a:prstGeom>
          <a:noFill/>
        </p:spPr>
        <p:txBody>
          <a:bodyPr wrap="square" rtlCol="0">
            <a:spAutoFit/>
          </a:bodyPr>
          <a:lstStyle/>
          <a:p>
            <a:r>
              <a:rPr lang="en-US" sz="1400" dirty="0" smtClean="0">
                <a:solidFill>
                  <a:srgbClr val="FFFFFF"/>
                </a:solidFill>
              </a:rPr>
              <a:t>ND</a:t>
            </a:r>
            <a:r>
              <a:rPr lang="en-US" sz="1400" baseline="-25000" dirty="0" smtClean="0">
                <a:solidFill>
                  <a:srgbClr val="FFFFFF"/>
                </a:solidFill>
              </a:rPr>
              <a:t>3</a:t>
            </a:r>
            <a:endParaRPr lang="en-US" sz="1400" baseline="-25000" dirty="0">
              <a:solidFill>
                <a:srgbClr val="FFFFFF"/>
              </a:solidFill>
            </a:endParaRPr>
          </a:p>
        </p:txBody>
      </p:sp>
      <p:sp>
        <p:nvSpPr>
          <p:cNvPr id="12"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18</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82387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1039 Layout_iso2_9_23_2016.JPG.jpeg"/>
          <p:cNvPicPr>
            <a:picLocks noChangeAspect="1"/>
          </p:cNvPicPr>
          <p:nvPr/>
        </p:nvPicPr>
        <p:blipFill rotWithShape="1">
          <a:blip r:embed="rId3" cstate="print">
            <a:extLst>
              <a:ext uri="{28A0092B-C50C-407E-A947-70E740481C1C}">
                <a14:useLocalDpi xmlns:a14="http://schemas.microsoft.com/office/drawing/2010/main" val="0"/>
              </a:ext>
            </a:extLst>
          </a:blip>
          <a:srcRect l="33015" t="10758" r="16983" b="3157"/>
          <a:stretch/>
        </p:blipFill>
        <p:spPr>
          <a:xfrm>
            <a:off x="203200" y="990600"/>
            <a:ext cx="5054600" cy="5630824"/>
          </a:xfrm>
          <a:prstGeom prst="rect">
            <a:avLst/>
          </a:prstGeom>
        </p:spPr>
      </p:pic>
      <p:sp>
        <p:nvSpPr>
          <p:cNvPr id="3" name="TextBox 2"/>
          <p:cNvSpPr txBox="1"/>
          <p:nvPr/>
        </p:nvSpPr>
        <p:spPr>
          <a:xfrm>
            <a:off x="5396894" y="1104900"/>
            <a:ext cx="3670906" cy="1477328"/>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Changes needed :</a:t>
            </a:r>
          </a:p>
          <a:p>
            <a:pPr marL="285750" indent="-285750" algn="l" defTabSz="457200" fontAlgn="auto">
              <a:spcBef>
                <a:spcPts val="0"/>
              </a:spcBef>
              <a:spcAft>
                <a:spcPts val="0"/>
              </a:spcAft>
              <a:buFont typeface="Arial"/>
              <a:buChar char="•"/>
            </a:pPr>
            <a:r>
              <a:rPr lang="en-US" dirty="0" smtClean="0">
                <a:solidFill>
                  <a:srgbClr val="FF0000"/>
                </a:solidFill>
                <a:latin typeface="Arial"/>
                <a:ea typeface="+mn-ea"/>
                <a:cs typeface="+mn-cs"/>
              </a:rPr>
              <a:t>Collimators upstream</a:t>
            </a:r>
          </a:p>
          <a:p>
            <a:pPr marL="285750" indent="-285750" algn="l" defTabSz="457200" fontAlgn="auto">
              <a:spcBef>
                <a:spcPts val="0"/>
              </a:spcBef>
              <a:spcAft>
                <a:spcPts val="0"/>
              </a:spcAft>
              <a:buFont typeface="Arial"/>
              <a:buChar char="•"/>
            </a:pPr>
            <a:r>
              <a:rPr lang="en-US" dirty="0" smtClean="0">
                <a:solidFill>
                  <a:srgbClr val="0000FF"/>
                </a:solidFill>
                <a:latin typeface="Arial"/>
                <a:ea typeface="+mn-ea"/>
                <a:cs typeface="+mn-cs"/>
              </a:rPr>
              <a:t>Closed Loop He system</a:t>
            </a:r>
          </a:p>
          <a:p>
            <a:pPr marL="285750" indent="-285750" algn="l" defTabSz="457200" fontAlgn="auto">
              <a:spcBef>
                <a:spcPts val="0"/>
              </a:spcBef>
              <a:spcAft>
                <a:spcPts val="0"/>
              </a:spcAft>
              <a:buFont typeface="Arial"/>
              <a:buChar char="•"/>
            </a:pPr>
            <a:r>
              <a:rPr lang="en-US" dirty="0" smtClean="0">
                <a:solidFill>
                  <a:srgbClr val="008000"/>
                </a:solidFill>
                <a:latin typeface="Arial"/>
                <a:ea typeface="+mn-ea"/>
                <a:cs typeface="+mn-cs"/>
              </a:rPr>
              <a:t>90 degree monitors L/R, T/B</a:t>
            </a:r>
          </a:p>
          <a:p>
            <a:pPr marL="285750" indent="-285750" algn="l" defTabSz="457200" fontAlgn="auto">
              <a:spcBef>
                <a:spcPts val="0"/>
              </a:spcBef>
              <a:spcAft>
                <a:spcPts val="0"/>
              </a:spcAft>
              <a:buFont typeface="Arial"/>
              <a:buChar char="•"/>
            </a:pPr>
            <a:endParaRPr lang="en-US" dirty="0">
              <a:solidFill>
                <a:prstClr val="black"/>
              </a:solidFill>
              <a:latin typeface="Arial"/>
              <a:ea typeface="+mn-ea"/>
              <a:cs typeface="+mn-cs"/>
            </a:endParaRPr>
          </a:p>
        </p:txBody>
      </p:sp>
      <p:sp>
        <p:nvSpPr>
          <p:cNvPr id="4" name="TextBox 3"/>
          <p:cNvSpPr txBox="1"/>
          <p:nvPr/>
        </p:nvSpPr>
        <p:spPr>
          <a:xfrm>
            <a:off x="5646420" y="3073400"/>
            <a:ext cx="25400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srgbClr val="749805">
                    <a:lumMod val="50000"/>
                  </a:srgbClr>
                </a:solidFill>
                <a:latin typeface="Arial"/>
                <a:ea typeface="+mn-ea"/>
                <a:cs typeface="+mn-cs"/>
              </a:rPr>
              <a:t>Beam</a:t>
            </a:r>
            <a:r>
              <a:rPr lang="en-US" dirty="0" smtClean="0">
                <a:solidFill>
                  <a:prstClr val="black"/>
                </a:solidFill>
                <a:latin typeface="Arial"/>
                <a:ea typeface="+mn-ea"/>
                <a:cs typeface="+mn-cs"/>
              </a:rPr>
              <a:t> </a:t>
            </a:r>
            <a:endParaRPr lang="en-US" dirty="0">
              <a:solidFill>
                <a:prstClr val="black"/>
              </a:solidFill>
              <a:latin typeface="Arial"/>
              <a:ea typeface="+mn-ea"/>
              <a:cs typeface="+mn-cs"/>
            </a:endParaRPr>
          </a:p>
        </p:txBody>
      </p:sp>
      <p:sp>
        <p:nvSpPr>
          <p:cNvPr id="6" name="Rectangle 5"/>
          <p:cNvSpPr/>
          <p:nvPr/>
        </p:nvSpPr>
        <p:spPr>
          <a:xfrm>
            <a:off x="6450196" y="3073400"/>
            <a:ext cx="2415010" cy="338554"/>
          </a:xfrm>
          <a:prstGeom prst="rect">
            <a:avLst/>
          </a:prstGeom>
        </p:spPr>
        <p:txBody>
          <a:bodyPr wrap="none">
            <a:spAutoFit/>
          </a:bodyPr>
          <a:lstStyle/>
          <a:p>
            <a:pPr algn="l" defTabSz="457200" fontAlgn="auto">
              <a:spcBef>
                <a:spcPts val="0"/>
              </a:spcBef>
              <a:spcAft>
                <a:spcPts val="0"/>
              </a:spcAft>
            </a:pPr>
            <a:r>
              <a:rPr lang="en-US" sz="1600" b="1" dirty="0" err="1" smtClean="0">
                <a:solidFill>
                  <a:prstClr val="black"/>
                </a:solidFill>
                <a:latin typeface="Lucida Grande"/>
                <a:ea typeface="Lucida Grande"/>
                <a:cs typeface="Lucida Grande"/>
              </a:rPr>
              <a:t>σ</a:t>
            </a:r>
            <a:r>
              <a:rPr lang="en-US" sz="1600" b="1" baseline="-25000" dirty="0" err="1" smtClean="0">
                <a:solidFill>
                  <a:prstClr val="black"/>
                </a:solidFill>
                <a:latin typeface="Lucida Grande"/>
                <a:ea typeface="Lucida Grande"/>
                <a:cs typeface="Lucida Grande"/>
              </a:rPr>
              <a:t>x</a:t>
            </a:r>
            <a:r>
              <a:rPr lang="en-US" sz="1600" b="1" dirty="0" smtClean="0">
                <a:solidFill>
                  <a:prstClr val="black"/>
                </a:solidFill>
                <a:latin typeface="Lucida Grande"/>
                <a:ea typeface="Lucida Grande"/>
                <a:cs typeface="Lucida Grande"/>
              </a:rPr>
              <a:t>=17mm,</a:t>
            </a:r>
            <a:r>
              <a:rPr lang="en-US" sz="1600" b="1" dirty="0">
                <a:solidFill>
                  <a:prstClr val="black"/>
                </a:solidFill>
                <a:latin typeface="Lucida Grande"/>
                <a:ea typeface="Lucida Grande"/>
                <a:cs typeface="Lucida Grande"/>
              </a:rPr>
              <a:t> </a:t>
            </a:r>
            <a:r>
              <a:rPr lang="en-US" sz="1600" b="1" dirty="0" err="1" smtClean="0">
                <a:solidFill>
                  <a:prstClr val="black"/>
                </a:solidFill>
                <a:latin typeface="Lucida Grande"/>
                <a:ea typeface="Lucida Grande"/>
                <a:cs typeface="Lucida Grande"/>
              </a:rPr>
              <a:t>σ</a:t>
            </a:r>
            <a:r>
              <a:rPr lang="en-US" sz="1600" b="1" baseline="-25000" dirty="0" err="1" smtClean="0">
                <a:solidFill>
                  <a:prstClr val="black"/>
                </a:solidFill>
                <a:latin typeface="Lucida Grande"/>
                <a:ea typeface="Lucida Grande"/>
                <a:cs typeface="Lucida Grande"/>
              </a:rPr>
              <a:t>y</a:t>
            </a:r>
            <a:r>
              <a:rPr lang="en-US" sz="1600" b="1" dirty="0" smtClean="0">
                <a:solidFill>
                  <a:prstClr val="black"/>
                </a:solidFill>
                <a:latin typeface="Lucida Grande"/>
                <a:ea typeface="Lucida Grande"/>
                <a:cs typeface="Lucida Grande"/>
              </a:rPr>
              <a:t>=19mm</a:t>
            </a:r>
            <a:endParaRPr lang="en-US" sz="1600" dirty="0">
              <a:solidFill>
                <a:prstClr val="black"/>
              </a:solidFill>
              <a:latin typeface="Arial"/>
              <a:ea typeface="+mn-ea"/>
              <a:cs typeface="+mn-cs"/>
            </a:endParaRPr>
          </a:p>
        </p:txBody>
      </p:sp>
      <p:sp>
        <p:nvSpPr>
          <p:cNvPr id="7" name="TextBox 6"/>
          <p:cNvSpPr txBox="1"/>
          <p:nvPr/>
        </p:nvSpPr>
        <p:spPr>
          <a:xfrm>
            <a:off x="5397500" y="3708400"/>
            <a:ext cx="3746500" cy="923330"/>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Target upstream by ~200cm</a:t>
            </a:r>
          </a:p>
          <a:p>
            <a:pPr marL="285750" indent="-285750" algn="l" defTabSz="457200" fontAlgn="auto">
              <a:spcBef>
                <a:spcPts val="0"/>
              </a:spcBef>
              <a:spcAft>
                <a:spcPts val="0"/>
              </a:spcAft>
              <a:buFont typeface="Arial"/>
              <a:buChar char="•"/>
            </a:pPr>
            <a:r>
              <a:rPr lang="en-US" dirty="0" smtClean="0">
                <a:solidFill>
                  <a:prstClr val="black"/>
                </a:solidFill>
                <a:latin typeface="Arial"/>
                <a:ea typeface="+mn-ea"/>
                <a:cs typeface="+mn-cs"/>
              </a:rPr>
              <a:t>moves </a:t>
            </a:r>
            <a:r>
              <a:rPr lang="en-US" dirty="0">
                <a:solidFill>
                  <a:prstClr val="black"/>
                </a:solidFill>
                <a:latin typeface="Arial"/>
                <a:ea typeface="+mn-ea"/>
                <a:cs typeface="+mn-cs"/>
              </a:rPr>
              <a:t>acceptance to lower </a:t>
            </a:r>
            <a:r>
              <a:rPr lang="en-US" dirty="0">
                <a:solidFill>
                  <a:prstClr val="black"/>
                </a:solidFill>
                <a:latin typeface="Arial"/>
              </a:rPr>
              <a:t>x</a:t>
            </a:r>
            <a:r>
              <a:rPr lang="en-US" baseline="-25000" dirty="0">
                <a:solidFill>
                  <a:prstClr val="black"/>
                </a:solidFill>
                <a:latin typeface="Arial"/>
              </a:rPr>
              <a:t>2</a:t>
            </a:r>
            <a:r>
              <a:rPr lang="en-US" dirty="0">
                <a:solidFill>
                  <a:prstClr val="black"/>
                </a:solidFill>
                <a:latin typeface="Arial"/>
              </a:rPr>
              <a:t> </a:t>
            </a:r>
            <a:endParaRPr lang="en-US" dirty="0" smtClean="0">
              <a:solidFill>
                <a:prstClr val="black"/>
              </a:solidFill>
              <a:latin typeface="Arial"/>
              <a:ea typeface="+mn-ea"/>
              <a:cs typeface="+mn-cs"/>
            </a:endParaRPr>
          </a:p>
          <a:p>
            <a:pPr marL="285750" indent="-285750" algn="l" defTabSz="457200" fontAlgn="auto">
              <a:spcBef>
                <a:spcPts val="0"/>
              </a:spcBef>
              <a:spcAft>
                <a:spcPts val="0"/>
              </a:spcAft>
              <a:buFont typeface="Arial"/>
              <a:buChar char="•"/>
            </a:pPr>
            <a:r>
              <a:rPr lang="en-US" dirty="0">
                <a:solidFill>
                  <a:prstClr val="black"/>
                </a:solidFill>
                <a:latin typeface="Arial"/>
                <a:ea typeface="+mn-ea"/>
                <a:cs typeface="+mn-cs"/>
              </a:rPr>
              <a:t>b</a:t>
            </a:r>
            <a:r>
              <a:rPr lang="en-US" dirty="0" smtClean="0">
                <a:solidFill>
                  <a:prstClr val="black"/>
                </a:solidFill>
                <a:latin typeface="Arial"/>
                <a:ea typeface="+mn-ea"/>
                <a:cs typeface="+mn-cs"/>
              </a:rPr>
              <a:t>etter </a:t>
            </a:r>
            <a:r>
              <a:rPr lang="en-US" dirty="0">
                <a:solidFill>
                  <a:prstClr val="black"/>
                </a:solidFill>
                <a:latin typeface="Arial"/>
                <a:ea typeface="+mn-ea"/>
                <a:cs typeface="+mn-cs"/>
              </a:rPr>
              <a:t>t</a:t>
            </a:r>
            <a:r>
              <a:rPr lang="en-US" dirty="0" smtClean="0">
                <a:solidFill>
                  <a:prstClr val="black"/>
                </a:solidFill>
                <a:latin typeface="Arial"/>
                <a:ea typeface="+mn-ea"/>
                <a:cs typeface="+mn-cs"/>
              </a:rPr>
              <a:t>arget – dump separation</a:t>
            </a:r>
            <a:endParaRPr lang="en-US" dirty="0">
              <a:solidFill>
                <a:prstClr val="black"/>
              </a:solidFill>
              <a:latin typeface="Arial"/>
              <a:ea typeface="+mn-ea"/>
              <a:cs typeface="+mn-cs"/>
            </a:endParaRPr>
          </a:p>
        </p:txBody>
      </p:sp>
      <p:sp>
        <p:nvSpPr>
          <p:cNvPr id="8"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a:solidFill>
                  <a:srgbClr val="190EFF"/>
                </a:solidFill>
                <a:latin typeface="+mj-lt"/>
                <a:ea typeface="+mj-ea"/>
                <a:cs typeface="+mj-cs"/>
                <a:sym typeface="Arial" charset="0"/>
              </a:rPr>
              <a:t>The E1039 </a:t>
            </a:r>
            <a:r>
              <a:rPr lang="en-US" sz="2800" b="1" kern="0" dirty="0" smtClean="0">
                <a:solidFill>
                  <a:srgbClr val="190EFF"/>
                </a:solidFill>
                <a:latin typeface="+mj-lt"/>
                <a:ea typeface="+mj-ea"/>
                <a:cs typeface="+mj-cs"/>
                <a:sym typeface="Arial" charset="0"/>
              </a:rPr>
              <a:t>Target and FMAG</a:t>
            </a:r>
            <a:endParaRPr lang="en-US" sz="2400" b="1" kern="0" dirty="0">
              <a:solidFill>
                <a:srgbClr val="190EFF"/>
              </a:solidFill>
              <a:latin typeface="+mj-lt"/>
              <a:ea typeface="+mj-ea"/>
              <a:cs typeface="+mj-cs"/>
              <a:sym typeface="Arial" pitchFamily="34" charset="0"/>
            </a:endParaRPr>
          </a:p>
        </p:txBody>
      </p:sp>
      <p:sp>
        <p:nvSpPr>
          <p:cNvPr id="10"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sp>
        <p:nvSpPr>
          <p:cNvPr id="9"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19</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251457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1248490" y="2438400"/>
            <a:ext cx="1917700" cy="1371600"/>
          </a:xfrm>
          <a:prstGeom prst="rect">
            <a:avLst/>
          </a:prstGeom>
          <a:ln>
            <a:noFill/>
          </a:ln>
          <a:effectLst>
            <a:outerShdw blurRad="292100" dist="139700" dir="2700000" algn="tl" rotWithShape="0">
              <a:srgbClr val="333333">
                <a:alpha val="65000"/>
              </a:srgbClr>
            </a:outerShdw>
          </a:effectLst>
        </p:spPr>
      </p:pic>
      <p:pic>
        <p:nvPicPr>
          <p:cNvPr id="12" name="Picture 1"/>
          <p:cNvPicPr>
            <a:picLocks noChangeAspect="1" noChangeArrowheads="1"/>
          </p:cNvPicPr>
          <p:nvPr/>
        </p:nvPicPr>
        <p:blipFill>
          <a:blip r:embed="rId4" cstate="print"/>
          <a:srcRect/>
          <a:stretch>
            <a:fillRect/>
          </a:stretch>
        </p:blipFill>
        <p:spPr bwMode="auto">
          <a:xfrm>
            <a:off x="5638800" y="2392362"/>
            <a:ext cx="2471738" cy="1417638"/>
          </a:xfrm>
          <a:prstGeom prst="rect">
            <a:avLst/>
          </a:prstGeom>
          <a:ln>
            <a:noFill/>
          </a:ln>
          <a:effectLst>
            <a:outerShdw blurRad="292100" dist="139700" dir="2700000" algn="tl" rotWithShape="0">
              <a:srgbClr val="333333">
                <a:alpha val="65000"/>
              </a:srgbClr>
            </a:outerShdw>
          </a:effectLst>
        </p:spPr>
      </p:pic>
      <p:sp>
        <p:nvSpPr>
          <p:cNvPr id="10" name="Rectangle 7"/>
          <p:cNvSpPr txBox="1">
            <a:spLocks noChangeArrowheads="1"/>
          </p:cNvSpPr>
          <p:nvPr/>
        </p:nvSpPr>
        <p:spPr bwMode="auto">
          <a:xfrm>
            <a:off x="457200" y="838200"/>
            <a:ext cx="8686800" cy="16002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latin typeface="+mn-lt"/>
              </a:rPr>
              <a:t>SIDIS and </a:t>
            </a:r>
            <a:r>
              <a:rPr lang="en-US" dirty="0" err="1" smtClean="0">
                <a:solidFill>
                  <a:srgbClr val="1C11FD"/>
                </a:solidFill>
                <a:latin typeface="+mn-lt"/>
              </a:rPr>
              <a:t>Drell</a:t>
            </a:r>
            <a:r>
              <a:rPr lang="en-US" dirty="0" smtClean="0">
                <a:solidFill>
                  <a:srgbClr val="1C11FD"/>
                </a:solidFill>
                <a:latin typeface="+mn-lt"/>
              </a:rPr>
              <a:t>-Yan have similar physics reach: </a:t>
            </a:r>
            <a:endParaRPr lang="en-US" b="1" kern="0" dirty="0" smtClean="0">
              <a:solidFill>
                <a:srgbClr val="1C11FD"/>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tools to probe quark and antiquark structure of nucleon</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a:t>
            </a:r>
            <a:r>
              <a:rPr lang="en-US" sz="1600" kern="0" dirty="0">
                <a:latin typeface="+mn-lt"/>
                <a:ea typeface="+mn-ea"/>
                <a:cs typeface="+mn-cs"/>
                <a:sym typeface="Arial" pitchFamily="34" charset="0"/>
              </a:rPr>
              <a:t>electromagnetic </a:t>
            </a:r>
            <a:r>
              <a:rPr lang="en-US" sz="1600" kern="0" dirty="0" smtClean="0">
                <a:latin typeface="+mn-lt"/>
                <a:ea typeface="+mn-ea"/>
                <a:cs typeface="+mn-cs"/>
                <a:sym typeface="Arial" pitchFamily="34" charset="0"/>
              </a:rPr>
              <a:t>probes  </a:t>
            </a:r>
            <a:br>
              <a:rPr lang="en-US" sz="1600" kern="0" dirty="0" smtClean="0">
                <a:latin typeface="+mn-lt"/>
                <a:ea typeface="+mn-ea"/>
                <a:cs typeface="+mn-cs"/>
                <a:sym typeface="Arial" pitchFamily="34" charset="0"/>
              </a:rPr>
            </a:br>
            <a:r>
              <a:rPr lang="en-US" sz="800" kern="0" dirty="0" smtClean="0">
                <a:latin typeface="+mn-lt"/>
                <a:ea typeface="+mn-ea"/>
                <a:cs typeface="+mn-cs"/>
                <a:sym typeface="Arial" pitchFamily="34" charset="0"/>
              </a:rPr>
              <a:t>    </a:t>
            </a:r>
            <a:endParaRPr lang="en-US" sz="800" kern="0" dirty="0">
              <a:latin typeface="+mn-lt"/>
              <a:ea typeface="+mn-ea"/>
              <a:cs typeface="+mn-cs"/>
              <a:sym typeface="Arial" pitchFamily="34" charset="0"/>
            </a:endParaRPr>
          </a:p>
          <a:p>
            <a:pPr algn="l">
              <a:spcBef>
                <a:spcPts val="600"/>
              </a:spcBef>
              <a:buSzPct val="200000"/>
              <a:tabLst>
                <a:tab pos="815975" algn="l"/>
                <a:tab pos="1192213" algn="l"/>
              </a:tabLst>
              <a:defRPr/>
            </a:pPr>
            <a:r>
              <a:rPr lang="en-US" kern="0" dirty="0" smtClean="0">
                <a:solidFill>
                  <a:srgbClr val="1C11FD"/>
                </a:solidFill>
                <a:latin typeface="+mn-lt"/>
                <a:ea typeface="+mn-ea"/>
                <a:cs typeface="+mn-cs"/>
                <a:sym typeface="Arial" pitchFamily="34" charset="0"/>
              </a:rPr>
              <a:t>            </a:t>
            </a:r>
            <a:r>
              <a:rPr lang="en-US" b="1" kern="0" dirty="0" smtClean="0">
                <a:solidFill>
                  <a:srgbClr val="009E47"/>
                </a:solidFill>
                <a:sym typeface="Arial" pitchFamily="34" charset="0"/>
              </a:rPr>
              <a:t>SIDIS</a:t>
            </a:r>
            <a:r>
              <a:rPr lang="en-US" kern="0" dirty="0" smtClean="0">
                <a:solidFill>
                  <a:srgbClr val="1C11FD"/>
                </a:solidFill>
                <a:sym typeface="Arial" pitchFamily="34" charset="0"/>
              </a:rPr>
              <a:t> </a:t>
            </a:r>
            <a:r>
              <a:rPr lang="en-US" kern="0" dirty="0">
                <a:solidFill>
                  <a:srgbClr val="1C11FD"/>
                </a:solidFill>
                <a:sym typeface="Arial" pitchFamily="34" charset="0"/>
              </a:rPr>
              <a:t>(</a:t>
            </a:r>
            <a:r>
              <a:rPr lang="en-US" kern="0" dirty="0" err="1">
                <a:solidFill>
                  <a:srgbClr val="1C11FD"/>
                </a:solidFill>
                <a:sym typeface="Arial" pitchFamily="34" charset="0"/>
              </a:rPr>
              <a:t>spacelike</a:t>
            </a:r>
            <a:r>
              <a:rPr lang="en-US" kern="0" dirty="0">
                <a:solidFill>
                  <a:srgbClr val="1C11FD"/>
                </a:solidFill>
                <a:sym typeface="Arial" pitchFamily="34" charset="0"/>
              </a:rPr>
              <a:t>) </a:t>
            </a:r>
            <a:r>
              <a:rPr lang="en-US" kern="0" dirty="0">
                <a:solidFill>
                  <a:srgbClr val="1C11FD"/>
                </a:solidFill>
                <a:latin typeface="+mn-lt"/>
                <a:ea typeface="+mn-ea"/>
                <a:cs typeface="+mn-cs"/>
                <a:sym typeface="Arial" pitchFamily="34" charset="0"/>
              </a:rPr>
              <a:t>	</a:t>
            </a:r>
            <a:r>
              <a:rPr lang="en-US" kern="0" dirty="0" smtClean="0">
                <a:solidFill>
                  <a:srgbClr val="1C11FD"/>
                </a:solidFill>
                <a:latin typeface="+mn-lt"/>
                <a:ea typeface="+mn-ea"/>
                <a:cs typeface="+mn-cs"/>
                <a:sym typeface="Arial" pitchFamily="34" charset="0"/>
              </a:rPr>
              <a:t>	                       </a:t>
            </a:r>
            <a:r>
              <a:rPr lang="en-US" b="1" kern="0" dirty="0" err="1">
                <a:solidFill>
                  <a:srgbClr val="009E47"/>
                </a:solidFill>
                <a:sym typeface="Arial" pitchFamily="34" charset="0"/>
              </a:rPr>
              <a:t>Drell</a:t>
            </a:r>
            <a:r>
              <a:rPr lang="en-US" b="1" kern="0" dirty="0">
                <a:solidFill>
                  <a:srgbClr val="009E47"/>
                </a:solidFill>
                <a:sym typeface="Arial" pitchFamily="34" charset="0"/>
              </a:rPr>
              <a:t>-Yan</a:t>
            </a:r>
            <a:r>
              <a:rPr lang="en-US" kern="0" dirty="0">
                <a:solidFill>
                  <a:srgbClr val="009E47"/>
                </a:solidFill>
                <a:sym typeface="Arial" pitchFamily="34" charset="0"/>
              </a:rPr>
              <a:t> </a:t>
            </a:r>
            <a:r>
              <a:rPr lang="en-US" kern="0" dirty="0">
                <a:solidFill>
                  <a:srgbClr val="190EFF"/>
                </a:solidFill>
                <a:sym typeface="Arial" pitchFamily="34" charset="0"/>
              </a:rPr>
              <a:t>(</a:t>
            </a:r>
            <a:r>
              <a:rPr lang="en-US" kern="0" dirty="0" err="1">
                <a:solidFill>
                  <a:srgbClr val="1C11FD"/>
                </a:solidFill>
                <a:sym typeface="Arial" pitchFamily="34" charset="0"/>
              </a:rPr>
              <a:t>timelike</a:t>
            </a:r>
            <a:r>
              <a:rPr lang="en-US" kern="0" dirty="0">
                <a:solidFill>
                  <a:srgbClr val="1C11FD"/>
                </a:solidFill>
                <a:sym typeface="Arial" pitchFamily="34" charset="0"/>
              </a:rPr>
              <a:t>) </a:t>
            </a:r>
            <a:r>
              <a:rPr lang="en-US" kern="0" dirty="0" smtClean="0">
                <a:solidFill>
                  <a:srgbClr val="1C11FD"/>
                </a:solidFill>
                <a:latin typeface="+mn-lt"/>
                <a:ea typeface="+mn-ea"/>
                <a:cs typeface="+mn-cs"/>
                <a:sym typeface="Arial" pitchFamily="34" charset="0"/>
              </a:rPr>
              <a:t>virtual photon</a:t>
            </a:r>
          </a:p>
        </p:txBody>
      </p:sp>
      <p:sp>
        <p:nvSpPr>
          <p:cNvPr id="41991" name="Rectangle 7"/>
          <p:cNvSpPr txBox="1">
            <a:spLocks noChangeArrowheads="1"/>
          </p:cNvSpPr>
          <p:nvPr/>
        </p:nvSpPr>
        <p:spPr bwMode="auto">
          <a:xfrm>
            <a:off x="4495800" y="4114800"/>
            <a:ext cx="4572000" cy="26670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pPr>
            <a:r>
              <a:rPr lang="en-US" dirty="0" smtClean="0">
                <a:solidFill>
                  <a:srgbClr val="1C11FD"/>
                </a:solidFill>
                <a:latin typeface="+mn-lt"/>
              </a:rPr>
              <a:t>  Cleanest </a:t>
            </a:r>
            <a:r>
              <a:rPr lang="en-US" dirty="0">
                <a:solidFill>
                  <a:srgbClr val="1C11FD"/>
                </a:solidFill>
                <a:latin typeface="+mn-lt"/>
              </a:rPr>
              <a:t>probe to study hadron structure:</a:t>
            </a:r>
            <a:endParaRPr lang="en-US" b="1" dirty="0">
              <a:solidFill>
                <a:srgbClr val="1C11FD"/>
              </a:solidFill>
              <a:latin typeface="+mn-lt"/>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no </a:t>
            </a:r>
            <a:r>
              <a:rPr lang="en-US" sz="1600" dirty="0">
                <a:latin typeface="Arial" pitchFamily="34" charset="0"/>
              </a:rPr>
              <a:t>QCD final state effects </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no fragmentation 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sym typeface="Arial" pitchFamily="34" charset="0"/>
              </a:rPr>
              <a:t> </a:t>
            </a:r>
            <a:r>
              <a:rPr lang="en-US" sz="1600" dirty="0">
                <a:latin typeface="Arial" pitchFamily="34" charset="0"/>
              </a:rPr>
              <a:t>production of two TMD </a:t>
            </a:r>
            <a:r>
              <a:rPr lang="en-US" sz="1600" dirty="0" err="1">
                <a:latin typeface="Arial" pitchFamily="34" charset="0"/>
              </a:rPr>
              <a:t>parton</a:t>
            </a:r>
            <a:r>
              <a:rPr lang="en-US" sz="1600" dirty="0">
                <a:latin typeface="Arial" pitchFamily="34" charset="0"/>
              </a:rPr>
              <a:t> </a:t>
            </a:r>
            <a:r>
              <a:rPr lang="en-US" sz="1600" dirty="0" smtClean="0">
                <a:latin typeface="Arial" pitchFamily="34" charset="0"/>
              </a:rPr>
              <a:t> </a:t>
            </a:r>
            <a:br>
              <a:rPr lang="en-US" sz="1600" dirty="0" smtClean="0">
                <a:latin typeface="Arial" pitchFamily="34" charset="0"/>
              </a:rPr>
            </a:br>
            <a:r>
              <a:rPr lang="en-US" sz="1600" dirty="0" smtClean="0">
                <a:latin typeface="Arial" pitchFamily="34" charset="0"/>
              </a:rPr>
              <a:t> distribution </a:t>
            </a:r>
            <a:r>
              <a:rPr lang="en-US" sz="1600" dirty="0">
                <a:latin typeface="Arial" pitchFamily="34" charset="0"/>
              </a:rPr>
              <a:t>functions </a:t>
            </a:r>
            <a:endParaRPr lang="en-US" sz="1600" dirty="0" smtClean="0">
              <a:latin typeface="Arial" pitchFamily="34" charset="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b="1" dirty="0" smtClean="0">
                <a:latin typeface="Arial" pitchFamily="34" charset="0"/>
                <a:sym typeface="Arial" pitchFamily="34" charset="0"/>
              </a:rPr>
              <a:t> ability to select </a:t>
            </a:r>
            <a:r>
              <a:rPr lang="en-US" sz="1600" b="1" dirty="0">
                <a:latin typeface="Arial" pitchFamily="34" charset="0"/>
                <a:sym typeface="Arial" pitchFamily="34" charset="0"/>
              </a:rPr>
              <a:t>sea </a:t>
            </a:r>
            <a:r>
              <a:rPr lang="en-US" sz="1600" b="1" dirty="0" smtClean="0">
                <a:latin typeface="Arial" pitchFamily="34" charset="0"/>
                <a:sym typeface="Arial" pitchFamily="34" charset="0"/>
              </a:rPr>
              <a:t>quark distribution</a:t>
            </a:r>
          </a:p>
          <a:p>
            <a:pPr marL="703263" lvl="1" indent="-334963" algn="l">
              <a:spcBef>
                <a:spcPts val="600"/>
              </a:spcBef>
              <a:buClr>
                <a:srgbClr val="0000FF"/>
              </a:buClr>
              <a:buSzPct val="150000"/>
              <a:buFont typeface="Zapf Dingbats" charset="0"/>
              <a:buChar char="➡"/>
              <a:tabLst>
                <a:tab pos="815975" algn="l"/>
                <a:tab pos="1192213" algn="l"/>
              </a:tabLst>
            </a:pPr>
            <a:r>
              <a:rPr lang="en-US" sz="1600" b="1" dirty="0" smtClean="0">
                <a:latin typeface="Arial" pitchFamily="34" charset="0"/>
                <a:sym typeface="Arial" pitchFamily="34" charset="0"/>
              </a:rPr>
              <a:t> </a:t>
            </a:r>
            <a:r>
              <a:rPr lang="en-US" sz="1600" dirty="0">
                <a:latin typeface="Arial" pitchFamily="34" charset="0"/>
              </a:rPr>
              <a:t>hadron </a:t>
            </a:r>
            <a:r>
              <a:rPr lang="en-US" sz="1600" dirty="0" smtClean="0">
                <a:latin typeface="Arial" pitchFamily="34" charset="0"/>
              </a:rPr>
              <a:t>beam:  </a:t>
            </a:r>
            <a:r>
              <a:rPr lang="en-US" sz="1600" dirty="0" smtClean="0">
                <a:latin typeface="Symbol" panose="05050102010706020507" pitchFamily="18" charset="2"/>
                <a:sym typeface="Arial" pitchFamily="34" charset="0"/>
              </a:rPr>
              <a:t>s</a:t>
            </a:r>
            <a:r>
              <a:rPr lang="en-US" sz="1600" dirty="0" smtClean="0">
                <a:latin typeface="Arial" pitchFamily="34" charset="0"/>
                <a:sym typeface="Arial" pitchFamily="34" charset="0"/>
              </a:rPr>
              <a:t>(DY) / </a:t>
            </a:r>
            <a:r>
              <a:rPr lang="en-US" sz="1600" dirty="0" smtClean="0">
                <a:latin typeface="Symbol" panose="05050102010706020507" pitchFamily="18" charset="2"/>
                <a:sym typeface="Arial" pitchFamily="34" charset="0"/>
              </a:rPr>
              <a:t>s</a:t>
            </a:r>
            <a:r>
              <a:rPr lang="en-US" sz="1600" dirty="0" smtClean="0">
                <a:latin typeface="Arial" pitchFamily="34" charset="0"/>
                <a:sym typeface="Arial" pitchFamily="34" charset="0"/>
              </a:rPr>
              <a:t>(nuclear) ≈ 10</a:t>
            </a:r>
            <a:r>
              <a:rPr lang="en-US" sz="1600" baseline="30000" dirty="0" smtClean="0">
                <a:latin typeface="Arial" pitchFamily="34" charset="0"/>
                <a:sym typeface="Arial" pitchFamily="34" charset="0"/>
              </a:rPr>
              <a:t>-7</a:t>
            </a:r>
            <a:r>
              <a:rPr lang="en-US" sz="1600" dirty="0" smtClean="0">
                <a:latin typeface="Arial" pitchFamily="34" charset="0"/>
                <a:sym typeface="Arial" pitchFamily="34" charset="0"/>
              </a:rPr>
              <a:t> </a:t>
            </a:r>
            <a:endParaRPr lang="en-US" sz="1600" dirty="0">
              <a:latin typeface="Arial" pitchFamily="34" charset="0"/>
              <a:sym typeface="Arial" pitchFamily="34" charset="0"/>
            </a:endParaRPr>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Complementarity between SIDIS and </a:t>
            </a:r>
            <a:r>
              <a:rPr lang="en-US" sz="2800" b="1" dirty="0" err="1" smtClean="0">
                <a:solidFill>
                  <a:srgbClr val="190EFF"/>
                </a:solidFill>
                <a:latin typeface="+mj-lt"/>
                <a:ea typeface="ヒラギノ角ゴ ProN W6"/>
                <a:cs typeface="ヒラギノ角ゴ ProN W6"/>
                <a:sym typeface="Arial" pitchFamily="34" charset="0"/>
              </a:rPr>
              <a:t>Drell</a:t>
            </a:r>
            <a:r>
              <a:rPr lang="en-US" sz="2800" b="1" dirty="0" smtClean="0">
                <a:solidFill>
                  <a:srgbClr val="190EFF"/>
                </a:solidFill>
                <a:latin typeface="+mj-lt"/>
                <a:ea typeface="ヒラギノ角ゴ ProN W6"/>
                <a:cs typeface="ヒラギノ角ゴ ProN W6"/>
                <a:sym typeface="Arial" pitchFamily="34" charset="0"/>
              </a:rPr>
              <a:t> Yan</a:t>
            </a:r>
            <a:endParaRPr lang="en-US" sz="2800" b="1" dirty="0">
              <a:solidFill>
                <a:srgbClr val="190EFF"/>
              </a:solidFill>
              <a:latin typeface="+mj-lt"/>
              <a:ea typeface="ヒラギノ角ゴ ProN W6"/>
              <a:cs typeface="ヒラギノ角ゴ ProN W6"/>
              <a:sym typeface="Arial" pitchFamily="34" charset="0"/>
            </a:endParaRPr>
          </a:p>
        </p:txBody>
      </p:sp>
      <p:cxnSp>
        <p:nvCxnSpPr>
          <p:cNvPr id="4" name="Straight Connector 3"/>
          <p:cNvCxnSpPr/>
          <p:nvPr/>
        </p:nvCxnSpPr>
        <p:spPr bwMode="auto">
          <a:xfrm>
            <a:off x="4572000" y="1981200"/>
            <a:ext cx="0" cy="4495800"/>
          </a:xfrm>
          <a:prstGeom prst="line">
            <a:avLst/>
          </a:prstGeom>
          <a:solidFill>
            <a:srgbClr val="FFFFFF"/>
          </a:solidFill>
          <a:ln w="25400" cap="flat" cmpd="sng" algn="ctr">
            <a:solidFill>
              <a:srgbClr val="000000"/>
            </a:solidFill>
            <a:prstDash val="solid"/>
            <a:round/>
            <a:headEnd type="none" w="med" len="med"/>
            <a:tailEnd type="none" w="med" len="med"/>
          </a:ln>
          <a:effectLst/>
        </p:spPr>
      </p:cxnSp>
      <p:sp>
        <p:nvSpPr>
          <p:cNvPr id="21" name="Rectangle 7"/>
          <p:cNvSpPr txBox="1">
            <a:spLocks noChangeArrowheads="1"/>
          </p:cNvSpPr>
          <p:nvPr/>
        </p:nvSpPr>
        <p:spPr bwMode="auto">
          <a:xfrm>
            <a:off x="228600" y="4114800"/>
            <a:ext cx="4343400" cy="26670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pPr>
            <a:r>
              <a:rPr lang="en-US" dirty="0" smtClean="0">
                <a:solidFill>
                  <a:srgbClr val="1C11FD"/>
                </a:solidFill>
                <a:latin typeface="+mn-lt"/>
              </a:rPr>
              <a:t>Quintessential probe of hadron </a:t>
            </a:r>
            <a:r>
              <a:rPr lang="en-US" dirty="0">
                <a:solidFill>
                  <a:srgbClr val="1C11FD"/>
                </a:solidFill>
                <a:latin typeface="+mn-lt"/>
              </a:rPr>
              <a:t>structure:</a:t>
            </a:r>
            <a:endParaRPr lang="en-US" b="1" dirty="0">
              <a:solidFill>
                <a:srgbClr val="1C11FD"/>
              </a:solidFill>
              <a:latin typeface="+mn-lt"/>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relatively simple to measure and  </a:t>
            </a:r>
            <a:br>
              <a:rPr lang="en-US" sz="1600" dirty="0" smtClean="0">
                <a:latin typeface="Arial" pitchFamily="34" charset="0"/>
              </a:rPr>
            </a:br>
            <a:r>
              <a:rPr lang="en-US" sz="1600" dirty="0" smtClean="0">
                <a:latin typeface="Arial" pitchFamily="34" charset="0"/>
              </a:rPr>
              <a:t> calculate </a:t>
            </a:r>
            <a:endParaRPr lang="en-US" sz="1600" dirty="0">
              <a:latin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a:t>
            </a:r>
            <a:r>
              <a:rPr lang="en-US" sz="1600" dirty="0" smtClean="0">
                <a:latin typeface="Arial" pitchFamily="34" charset="0"/>
              </a:rPr>
              <a:t>charge-weighted flavor sensitivity</a:t>
            </a:r>
            <a:endParaRPr lang="en-US" sz="1600" dirty="0">
              <a:latin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QCD final state effects </a:t>
            </a:r>
            <a:endParaRPr lang="en-US" sz="1600" dirty="0" smtClean="0">
              <a:latin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fragmentation </a:t>
            </a:r>
            <a:r>
              <a:rPr lang="en-US" sz="1600" dirty="0">
                <a:latin typeface="Arial" pitchFamily="34" charset="0"/>
              </a:rPr>
              <a:t>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sym typeface="Arial" pitchFamily="34" charset="0"/>
              </a:rPr>
              <a:t> </a:t>
            </a:r>
            <a:r>
              <a:rPr lang="en-US" sz="1600" b="1" dirty="0" smtClean="0">
                <a:latin typeface="Arial" pitchFamily="34" charset="0"/>
                <a:sym typeface="Arial" pitchFamily="34" charset="0"/>
              </a:rPr>
              <a:t>no quark-antiquark selectivity</a:t>
            </a:r>
            <a:endParaRPr lang="en-US" sz="1600" b="1" dirty="0">
              <a:latin typeface="Arial" pitchFamily="34" charset="0"/>
              <a:sym typeface="Arial" pitchFamily="34" charset="0"/>
            </a:endParaRPr>
          </a:p>
        </p:txBody>
      </p:sp>
      <p:sp>
        <p:nvSpPr>
          <p:cNvPr id="24" name="TextBox 23"/>
          <p:cNvSpPr txBox="1"/>
          <p:nvPr/>
        </p:nvSpPr>
        <p:spPr>
          <a:xfrm rot="16200000">
            <a:off x="8147129" y="3024108"/>
            <a:ext cx="1325563" cy="246221"/>
          </a:xfrm>
          <a:prstGeom prst="rect">
            <a:avLst/>
          </a:prstGeom>
          <a:noFill/>
        </p:spPr>
        <p:txBody>
          <a:bodyPr wrap="square">
            <a:spAutoFit/>
          </a:bodyPr>
          <a:lstStyle/>
          <a:p>
            <a:pPr marL="228600" indent="-228600">
              <a:defRPr/>
            </a:pPr>
            <a:r>
              <a:rPr lang="en-US" sz="1000" dirty="0" smtClean="0">
                <a:solidFill>
                  <a:srgbClr val="C00000"/>
                </a:solidFill>
                <a:latin typeface="+mn-lt"/>
              </a:rPr>
              <a:t>credit: A</a:t>
            </a:r>
            <a:r>
              <a:rPr lang="en-US" sz="1000" dirty="0">
                <a:solidFill>
                  <a:srgbClr val="C00000"/>
                </a:solidFill>
                <a:latin typeface="+mn-lt"/>
              </a:rPr>
              <a:t>. </a:t>
            </a:r>
            <a:r>
              <a:rPr lang="en-US" sz="1000" dirty="0" err="1" smtClean="0">
                <a:solidFill>
                  <a:srgbClr val="C00000"/>
                </a:solidFill>
                <a:latin typeface="+mn-lt"/>
              </a:rPr>
              <a:t>Kotzinian</a:t>
            </a:r>
            <a:r>
              <a:rPr lang="en-US" sz="1000" dirty="0" smtClean="0">
                <a:solidFill>
                  <a:srgbClr val="C00000"/>
                </a:solidFill>
                <a:latin typeface="+mn-lt"/>
              </a:rPr>
              <a:t> </a:t>
            </a:r>
            <a:endParaRPr lang="en-US" sz="1000" dirty="0">
              <a:solidFill>
                <a:srgbClr val="C00000"/>
              </a:solidFill>
            </a:endParaRPr>
          </a:p>
        </p:txBody>
      </p:sp>
      <p:pic>
        <p:nvPicPr>
          <p:cNvPr id="26" name="Picture 6"/>
          <p:cNvPicPr>
            <a:picLocks noChangeAspect="1" noChangeArrowheads="1"/>
          </p:cNvPicPr>
          <p:nvPr/>
        </p:nvPicPr>
        <p:blipFill>
          <a:blip r:embed="rId5" cstate="print"/>
          <a:srcRect/>
          <a:stretch>
            <a:fillRect/>
          </a:stretch>
        </p:blipFill>
        <p:spPr bwMode="auto">
          <a:xfrm>
            <a:off x="609600" y="2362200"/>
            <a:ext cx="3371850" cy="1447800"/>
          </a:xfrm>
          <a:prstGeom prst="rect">
            <a:avLst/>
          </a:prstGeom>
          <a:ln>
            <a:noFill/>
          </a:ln>
          <a:effectLst>
            <a:outerShdw blurRad="292100" dist="139700" dir="2700000" algn="tl" rotWithShape="0">
              <a:srgbClr val="333333">
                <a:alpha val="65000"/>
              </a:srgbClr>
            </a:outerShdw>
          </a:effectLst>
        </p:spPr>
      </p:pic>
      <p:pic>
        <p:nvPicPr>
          <p:cNvPr id="34" name="Picture 4"/>
          <p:cNvPicPr>
            <a:picLocks noChangeAspect="1" noChangeArrowheads="1"/>
          </p:cNvPicPr>
          <p:nvPr/>
        </p:nvPicPr>
        <p:blipFill>
          <a:blip r:embed="rId6" cstate="print"/>
          <a:srcRect/>
          <a:stretch>
            <a:fillRect/>
          </a:stretch>
        </p:blipFill>
        <p:spPr bwMode="auto">
          <a:xfrm>
            <a:off x="5105400" y="2362200"/>
            <a:ext cx="3429000" cy="1447800"/>
          </a:xfrm>
          <a:prstGeom prst="rect">
            <a:avLst/>
          </a:prstGeom>
          <a:ln>
            <a:noFill/>
          </a:ln>
          <a:effectLst>
            <a:outerShdw blurRad="292100" dist="139700" dir="2700000" algn="tl" rotWithShape="0">
              <a:srgbClr val="333333">
                <a:alpha val="65000"/>
              </a:srgbClr>
            </a:outerShdw>
          </a:effectLst>
        </p:spPr>
      </p:pic>
      <p:sp>
        <p:nvSpPr>
          <p:cNvPr id="13"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a:defRPr/>
            </a:pPr>
            <a:fld id="{B7904B64-8782-488E-B9CE-B57B49B52B68}" type="slidenum">
              <a:rPr lang="en-US" smtClean="0"/>
              <a:pPr>
                <a:defRPr/>
              </a:pPr>
              <a:t>2</a:t>
            </a:fld>
            <a:endParaRPr lang="en-US" dirty="0"/>
          </a:p>
        </p:txBody>
      </p:sp>
    </p:spTree>
    <p:extLst>
      <p:ext uri="{BB962C8B-B14F-4D97-AF65-F5344CB8AC3E}">
        <p14:creationId xmlns:p14="http://schemas.microsoft.com/office/powerpoint/2010/main" val="821840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ubtitle 2"/>
          <p:cNvSpPr txBox="1">
            <a:spLocks/>
          </p:cNvSpPr>
          <p:nvPr/>
        </p:nvSpPr>
        <p:spPr>
          <a:xfrm>
            <a:off x="152400" y="762000"/>
            <a:ext cx="8763000" cy="6858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pPr>
            <a:r>
              <a:rPr lang="en-US" dirty="0" smtClean="0">
                <a:solidFill>
                  <a:srgbClr val="C00000"/>
                </a:solidFill>
                <a:latin typeface="+mn-lt"/>
              </a:rPr>
              <a:t>Probe </a:t>
            </a:r>
            <a:r>
              <a:rPr lang="en-US" b="1" dirty="0" smtClean="0">
                <a:solidFill>
                  <a:srgbClr val="C00000"/>
                </a:solidFill>
                <a:latin typeface="+mn-lt"/>
              </a:rPr>
              <a:t>Sea Quark Sivers Asymmetry </a:t>
            </a:r>
            <a:br>
              <a:rPr lang="en-US" b="1" dirty="0" smtClean="0">
                <a:solidFill>
                  <a:srgbClr val="C00000"/>
                </a:solidFill>
                <a:latin typeface="+mn-lt"/>
              </a:rPr>
            </a:br>
            <a:r>
              <a:rPr lang="en-US" dirty="0" smtClean="0">
                <a:solidFill>
                  <a:srgbClr val="C00000"/>
                </a:solidFill>
                <a:latin typeface="+mn-lt"/>
              </a:rPr>
              <a:t>with a polarized proton/deuteron target at </a:t>
            </a:r>
            <a:r>
              <a:rPr lang="en-US" dirty="0" err="1" smtClean="0">
                <a:solidFill>
                  <a:srgbClr val="C00000"/>
                </a:solidFill>
                <a:latin typeface="+mn-lt"/>
              </a:rPr>
              <a:t>SeaQuest</a:t>
            </a:r>
            <a:endParaRPr kumimoji="0" lang="en-US" b="0" i="0" u="none" strike="noStrike" kern="0" cap="none" spc="0" normalizeH="0" baseline="0" noProof="0" dirty="0" smtClean="0">
              <a:ln>
                <a:noFill/>
              </a:ln>
              <a:solidFill>
                <a:srgbClr val="C00000"/>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21" name="TextBox 20"/>
          <p:cNvSpPr txBox="1"/>
          <p:nvPr/>
        </p:nvSpPr>
        <p:spPr>
          <a:xfrm>
            <a:off x="4343400" y="5007114"/>
            <a:ext cx="4343400" cy="707886"/>
          </a:xfrm>
          <a:prstGeom prst="rect">
            <a:avLst/>
          </a:prstGeom>
          <a:noFill/>
        </p:spPr>
        <p:txBody>
          <a:bodyPr wrap="square" rtlCol="0">
            <a:spAutoFit/>
          </a:bodyPr>
          <a:lstStyle/>
          <a:p>
            <a:pPr marL="285750" indent="-285750" algn="l"/>
            <a:r>
              <a:rPr lang="en-US" sz="2000" dirty="0" smtClean="0">
                <a:solidFill>
                  <a:srgbClr val="008000"/>
                </a:solidFill>
              </a:rPr>
              <a:t>    If </a:t>
            </a:r>
            <a:r>
              <a:rPr lang="en-US" sz="2000" dirty="0">
                <a:solidFill>
                  <a:srgbClr val="008000"/>
                </a:solidFill>
              </a:rPr>
              <a:t>A</a:t>
            </a:r>
            <a:r>
              <a:rPr lang="en-US" sz="2000" baseline="-25000" dirty="0">
                <a:solidFill>
                  <a:srgbClr val="008000"/>
                </a:solidFill>
              </a:rPr>
              <a:t>N</a:t>
            </a:r>
            <a:r>
              <a:rPr lang="en-US" sz="2000" dirty="0">
                <a:solidFill>
                  <a:srgbClr val="008000"/>
                </a:solidFill>
              </a:rPr>
              <a:t>≠0, </a:t>
            </a:r>
            <a:r>
              <a:rPr lang="en-US" sz="2000" b="1" dirty="0">
                <a:solidFill>
                  <a:srgbClr val="008000"/>
                </a:solidFill>
              </a:rPr>
              <a:t>major discovery</a:t>
            </a:r>
            <a:r>
              <a:rPr lang="en-US" sz="2000" dirty="0" smtClean="0">
                <a:solidFill>
                  <a:srgbClr val="008000"/>
                </a:solidFill>
              </a:rPr>
              <a:t>: “Smoking Gun</a:t>
            </a:r>
            <a:r>
              <a:rPr lang="en-US" sz="2000" dirty="0">
                <a:solidFill>
                  <a:srgbClr val="008000"/>
                </a:solidFill>
              </a:rPr>
              <a:t>” evidence for </a:t>
            </a:r>
            <a:r>
              <a:rPr lang="en-US" sz="2000" dirty="0" smtClean="0">
                <a:solidFill>
                  <a:srgbClr val="008000"/>
                </a:solidFill>
              </a:rPr>
              <a:t> </a:t>
            </a:r>
            <a:endParaRPr lang="en-US" sz="2000" dirty="0">
              <a:solidFill>
                <a:srgbClr val="008000"/>
              </a:solidFill>
            </a:endParaRPr>
          </a:p>
        </p:txBody>
      </p:sp>
      <p:sp>
        <p:nvSpPr>
          <p:cNvPr id="22" name="TextBox 21"/>
          <p:cNvSpPr txBox="1"/>
          <p:nvPr/>
        </p:nvSpPr>
        <p:spPr>
          <a:xfrm>
            <a:off x="152400" y="5257800"/>
            <a:ext cx="4305300" cy="1313180"/>
          </a:xfrm>
          <a:prstGeom prst="rect">
            <a:avLst/>
          </a:prstGeom>
          <a:noFill/>
        </p:spPr>
        <p:txBody>
          <a:bodyPr wrap="square" rtlCol="0">
            <a:spAutoFit/>
          </a:bodyPr>
          <a:lstStyle/>
          <a:p>
            <a:pPr algn="l"/>
            <a:r>
              <a:rPr lang="en-US" sz="1400" dirty="0" smtClean="0"/>
              <a:t>Statistics shown for two calendar years of running:</a:t>
            </a:r>
          </a:p>
          <a:p>
            <a:pPr algn="l"/>
            <a:endParaRPr lang="en-US" sz="1400" dirty="0" smtClean="0"/>
          </a:p>
          <a:p>
            <a:pPr algn="l"/>
            <a:r>
              <a:rPr lang="en-US" sz="1400" dirty="0">
                <a:latin typeface="Apple Chancery"/>
                <a:cs typeface="Apple Chancery"/>
              </a:rPr>
              <a:t>t</a:t>
            </a:r>
            <a:r>
              <a:rPr lang="en-US" sz="1400" dirty="0" smtClean="0">
                <a:latin typeface="Apple Chancery"/>
                <a:cs typeface="Apple Chancery"/>
              </a:rPr>
              <a:t>arget =</a:t>
            </a:r>
            <a:r>
              <a:rPr lang="en-US" sz="1400" dirty="0" smtClean="0"/>
              <a:t>        </a:t>
            </a:r>
            <a:r>
              <a:rPr lang="en-US" sz="1400" dirty="0" smtClean="0">
                <a:solidFill>
                  <a:srgbClr val="FF0000"/>
                </a:solidFill>
              </a:rPr>
              <a:t>NH</a:t>
            </a:r>
            <a:r>
              <a:rPr lang="en-US" sz="1400" baseline="-25000" dirty="0" smtClean="0">
                <a:solidFill>
                  <a:srgbClr val="FF0000"/>
                </a:solidFill>
              </a:rPr>
              <a:t>3</a:t>
            </a:r>
            <a:r>
              <a:rPr lang="en-US" sz="1400" dirty="0" smtClean="0"/>
              <a:t>            /         </a:t>
            </a:r>
            <a:r>
              <a:rPr lang="en-US" sz="1400" dirty="0" smtClean="0">
                <a:solidFill>
                  <a:srgbClr val="190EFF"/>
                </a:solidFill>
              </a:rPr>
              <a:t>ND</a:t>
            </a:r>
            <a:r>
              <a:rPr lang="en-US" sz="1400" baseline="-25000" dirty="0" smtClean="0">
                <a:solidFill>
                  <a:srgbClr val="190EFF"/>
                </a:solidFill>
              </a:rPr>
              <a:t>3</a:t>
            </a:r>
            <a:endParaRPr lang="en-US" sz="1400" dirty="0" smtClean="0">
              <a:solidFill>
                <a:srgbClr val="190EFF"/>
              </a:solidFill>
              <a:latin typeface="Apple Chancery"/>
              <a:cs typeface="Apple Chancery"/>
            </a:endParaRPr>
          </a:p>
          <a:p>
            <a:pPr marL="285750" indent="-285750" algn="l">
              <a:buFontTx/>
              <a:buChar char="-"/>
            </a:pPr>
            <a:r>
              <a:rPr lang="en-US" sz="1400" dirty="0" smtClean="0">
                <a:latin typeface="Apple Chancery"/>
                <a:cs typeface="Apple Chancery"/>
              </a:rPr>
              <a:t> L </a:t>
            </a:r>
            <a:r>
              <a:rPr lang="en-US" sz="1400" dirty="0">
                <a:cs typeface="Apple Chancery"/>
              </a:rPr>
              <a:t>= </a:t>
            </a:r>
            <a:r>
              <a:rPr lang="en-US" sz="1400" dirty="0" smtClean="0">
                <a:solidFill>
                  <a:srgbClr val="FF0000"/>
                </a:solidFill>
                <a:cs typeface="Apple Chancery"/>
              </a:rPr>
              <a:t>1.82 </a:t>
            </a:r>
            <a:r>
              <a:rPr lang="en-US" sz="1400" dirty="0">
                <a:solidFill>
                  <a:srgbClr val="FF0000"/>
                </a:solidFill>
                <a:cs typeface="Apple Chancery"/>
              </a:rPr>
              <a:t>*</a:t>
            </a:r>
            <a:r>
              <a:rPr lang="en-US" sz="1400" dirty="0" smtClean="0">
                <a:solidFill>
                  <a:srgbClr val="FF0000"/>
                </a:solidFill>
                <a:cs typeface="Apple Chancery"/>
              </a:rPr>
              <a:t>10</a:t>
            </a:r>
            <a:r>
              <a:rPr lang="en-US" sz="1400" baseline="30000" dirty="0" smtClean="0">
                <a:solidFill>
                  <a:srgbClr val="FF0000"/>
                </a:solidFill>
                <a:cs typeface="Apple Chancery"/>
              </a:rPr>
              <a:t>42 </a:t>
            </a:r>
            <a:r>
              <a:rPr lang="en-US" sz="1400" dirty="0">
                <a:solidFill>
                  <a:srgbClr val="FF0000"/>
                </a:solidFill>
                <a:cs typeface="Apple Chancery"/>
              </a:rPr>
              <a:t>/</a:t>
            </a:r>
            <a:r>
              <a:rPr lang="en-US" sz="1400" dirty="0" smtClean="0">
                <a:solidFill>
                  <a:srgbClr val="FF0000"/>
                </a:solidFill>
                <a:cs typeface="Apple Chancery"/>
              </a:rPr>
              <a:t>cm</a:t>
            </a:r>
            <a:r>
              <a:rPr lang="en-US" sz="1400" baseline="30000" dirty="0" smtClean="0">
                <a:solidFill>
                  <a:srgbClr val="FF0000"/>
                </a:solidFill>
                <a:cs typeface="Apple Chancery"/>
              </a:rPr>
              <a:t>2</a:t>
            </a:r>
            <a:r>
              <a:rPr lang="en-US" sz="1400" dirty="0" smtClean="0">
                <a:solidFill>
                  <a:srgbClr val="FF0000"/>
                </a:solidFill>
                <a:cs typeface="Apple Chancery"/>
              </a:rPr>
              <a:t>  </a:t>
            </a:r>
            <a:r>
              <a:rPr lang="en-US" sz="1400" dirty="0" smtClean="0">
                <a:cs typeface="Apple Chancery"/>
              </a:rPr>
              <a:t>/   </a:t>
            </a:r>
            <a:r>
              <a:rPr lang="en-US" sz="1400" dirty="0" smtClean="0">
                <a:solidFill>
                  <a:srgbClr val="190EFF"/>
                </a:solidFill>
                <a:cs typeface="Apple Chancery"/>
              </a:rPr>
              <a:t>2.11*10</a:t>
            </a:r>
            <a:r>
              <a:rPr lang="en-US" sz="1400" baseline="30000" dirty="0" smtClean="0">
                <a:solidFill>
                  <a:srgbClr val="190EFF"/>
                </a:solidFill>
                <a:cs typeface="Apple Chancery"/>
              </a:rPr>
              <a:t> 42 </a:t>
            </a:r>
            <a:r>
              <a:rPr lang="en-US" sz="1400" dirty="0">
                <a:solidFill>
                  <a:srgbClr val="190EFF"/>
                </a:solidFill>
                <a:cs typeface="Apple Chancery"/>
              </a:rPr>
              <a:t>/cm</a:t>
            </a:r>
            <a:r>
              <a:rPr lang="en-US" sz="1400" baseline="30000" dirty="0">
                <a:solidFill>
                  <a:srgbClr val="190EFF"/>
                </a:solidFill>
                <a:cs typeface="Apple Chancery"/>
              </a:rPr>
              <a:t>2</a:t>
            </a:r>
            <a:r>
              <a:rPr lang="en-US" sz="1400" dirty="0">
                <a:solidFill>
                  <a:srgbClr val="190EFF"/>
                </a:solidFill>
                <a:cs typeface="Apple Chancery"/>
              </a:rPr>
              <a:t> </a:t>
            </a:r>
            <a:endParaRPr lang="en-US" sz="1400" dirty="0" smtClean="0">
              <a:solidFill>
                <a:srgbClr val="190EFF"/>
              </a:solidFill>
              <a:cs typeface="Apple Chancery"/>
            </a:endParaRPr>
          </a:p>
          <a:p>
            <a:pPr marL="285750" indent="-285750" algn="l">
              <a:buFontTx/>
              <a:buChar char="-"/>
            </a:pPr>
            <a:r>
              <a:rPr lang="en-US" sz="1400" dirty="0" smtClean="0">
                <a:cs typeface="Apple Chancery"/>
              </a:rPr>
              <a:t> P = </a:t>
            </a:r>
            <a:r>
              <a:rPr lang="en-US" sz="1400" dirty="0" smtClean="0">
                <a:solidFill>
                  <a:srgbClr val="FF0000"/>
                </a:solidFill>
                <a:cs typeface="Apple Chancery"/>
              </a:rPr>
              <a:t>80%                  </a:t>
            </a:r>
            <a:r>
              <a:rPr lang="en-US" sz="1400" dirty="0" smtClean="0">
                <a:cs typeface="Apple Chancery"/>
              </a:rPr>
              <a:t>/</a:t>
            </a:r>
            <a:r>
              <a:rPr lang="en-US" sz="1400" dirty="0" smtClean="0">
                <a:solidFill>
                  <a:srgbClr val="FF0000"/>
                </a:solidFill>
                <a:cs typeface="Apple Chancery"/>
              </a:rPr>
              <a:t>   </a:t>
            </a:r>
            <a:r>
              <a:rPr lang="en-US" sz="1400" dirty="0" smtClean="0">
                <a:solidFill>
                  <a:srgbClr val="190EFF"/>
                </a:solidFill>
                <a:cs typeface="Apple Chancery"/>
              </a:rPr>
              <a:t>32%</a:t>
            </a:r>
            <a:r>
              <a:rPr lang="en-US" sz="1400" baseline="30000" dirty="0" smtClean="0">
                <a:cs typeface="Apple Chancery"/>
              </a:rPr>
              <a:t>    </a:t>
            </a:r>
          </a:p>
          <a:p>
            <a:pPr marL="285750" indent="-285750" algn="l">
              <a:buFontTx/>
              <a:buChar char="-"/>
            </a:pPr>
            <a:endParaRPr lang="en-US" sz="1400" baseline="30000" dirty="0">
              <a:cs typeface="Apple Chancery"/>
            </a:endParaRPr>
          </a:p>
        </p:txBody>
      </p:sp>
      <p:grpSp>
        <p:nvGrpSpPr>
          <p:cNvPr id="62" name="Group 13"/>
          <p:cNvGrpSpPr/>
          <p:nvPr/>
        </p:nvGrpSpPr>
        <p:grpSpPr>
          <a:xfrm>
            <a:off x="881445" y="3852633"/>
            <a:ext cx="1680896" cy="162701"/>
            <a:chOff x="2557992" y="4022555"/>
            <a:chExt cx="2332567" cy="300737"/>
          </a:xfrm>
        </p:grpSpPr>
        <p:grpSp>
          <p:nvGrpSpPr>
            <p:cNvPr id="63" name="Group 14"/>
            <p:cNvGrpSpPr/>
            <p:nvPr/>
          </p:nvGrpSpPr>
          <p:grpSpPr>
            <a:xfrm>
              <a:off x="2557992" y="4026626"/>
              <a:ext cx="120650" cy="273050"/>
              <a:chOff x="2162175" y="4004733"/>
              <a:chExt cx="120650" cy="302684"/>
            </a:xfrm>
          </p:grpSpPr>
          <p:sp>
            <p:nvSpPr>
              <p:cNvPr id="76" name="Oval 75"/>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7" name="Straight Connector 76"/>
              <p:cNvCxnSpPr>
                <a:stCxn id="76"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4" name="Group 15"/>
            <p:cNvGrpSpPr/>
            <p:nvPr/>
          </p:nvGrpSpPr>
          <p:grpSpPr>
            <a:xfrm>
              <a:off x="4769909" y="4049628"/>
              <a:ext cx="120650" cy="273050"/>
              <a:chOff x="2162175" y="4004733"/>
              <a:chExt cx="120650" cy="302684"/>
            </a:xfrm>
          </p:grpSpPr>
          <p:sp>
            <p:nvSpPr>
              <p:cNvPr id="73" name="Oval 72"/>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4" name="Straight Connector 73"/>
              <p:cNvCxnSpPr>
                <a:stCxn id="73"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 name="Group 16"/>
            <p:cNvGrpSpPr/>
            <p:nvPr/>
          </p:nvGrpSpPr>
          <p:grpSpPr>
            <a:xfrm>
              <a:off x="3704167" y="4050242"/>
              <a:ext cx="120650" cy="273050"/>
              <a:chOff x="2162175" y="4004733"/>
              <a:chExt cx="120650" cy="302684"/>
            </a:xfrm>
          </p:grpSpPr>
          <p:sp>
            <p:nvSpPr>
              <p:cNvPr id="70" name="Oval 69"/>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1" name="Straight Connector 70"/>
              <p:cNvCxnSpPr>
                <a:stCxn id="70"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6" name="Group 17"/>
            <p:cNvGrpSpPr/>
            <p:nvPr/>
          </p:nvGrpSpPr>
          <p:grpSpPr>
            <a:xfrm>
              <a:off x="3068108" y="4022555"/>
              <a:ext cx="120650" cy="273050"/>
              <a:chOff x="2162175" y="4004733"/>
              <a:chExt cx="120650" cy="302684"/>
            </a:xfrm>
          </p:grpSpPr>
          <p:sp>
            <p:nvSpPr>
              <p:cNvPr id="67" name="Oval 66"/>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68" name="Straight Connector 67"/>
              <p:cNvCxnSpPr>
                <a:stCxn id="67"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31"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20</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999881025"/>
              </p:ext>
            </p:extLst>
          </p:nvPr>
        </p:nvGraphicFramePr>
        <p:xfrm>
          <a:off x="7924800" y="5310188"/>
          <a:ext cx="914400" cy="471487"/>
        </p:xfrm>
        <a:graphic>
          <a:graphicData uri="http://schemas.openxmlformats.org/presentationml/2006/ole">
            <mc:AlternateContent xmlns:mc="http://schemas.openxmlformats.org/markup-compatibility/2006">
              <mc:Choice xmlns:v="urn:schemas-microsoft-com:vml" Requires="v">
                <p:oleObj spid="_x0000_s306775" name="Equation" r:id="rId4" imgW="533160" imgH="253800" progId="Equation.DSMT4">
                  <p:embed/>
                </p:oleObj>
              </mc:Choice>
              <mc:Fallback>
                <p:oleObj name="Equation" r:id="rId4" imgW="533160" imgH="253800" progId="Equation.DSMT4">
                  <p:embed/>
                  <p:pic>
                    <p:nvPicPr>
                      <p:cNvPr id="0" name="Object 1"/>
                      <p:cNvPicPr>
                        <a:picLocks noChangeAspect="1" noChangeArrowheads="1"/>
                      </p:cNvPicPr>
                      <p:nvPr/>
                    </p:nvPicPr>
                    <p:blipFill>
                      <a:blip r:embed="rId5"/>
                      <a:srcRect/>
                      <a:stretch>
                        <a:fillRect/>
                      </a:stretch>
                    </p:blipFill>
                    <p:spPr bwMode="auto">
                      <a:xfrm>
                        <a:off x="7924800" y="5310188"/>
                        <a:ext cx="914400" cy="471487"/>
                      </a:xfrm>
                      <a:prstGeom prst="rect">
                        <a:avLst/>
                      </a:prstGeom>
                      <a:noFill/>
                      <a:ln>
                        <a:noFill/>
                      </a:ln>
                    </p:spPr>
                  </p:pic>
                </p:oleObj>
              </mc:Fallback>
            </mc:AlternateContent>
          </a:graphicData>
        </a:graphic>
      </p:graphicFrame>
      <p:sp>
        <p:nvSpPr>
          <p:cNvPr id="30"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pic>
        <p:nvPicPr>
          <p:cNvPr id="33" name="Picture 32" descr="moneyplot.pdf"/>
          <p:cNvPicPr>
            <a:picLocks noChangeAspect="1"/>
          </p:cNvPicPr>
          <p:nvPr/>
        </p:nvPicPr>
        <p:blipFill rotWithShape="1">
          <a:blip r:embed="rId6">
            <a:extLst>
              <a:ext uri="{28A0092B-C50C-407E-A947-70E740481C1C}">
                <a14:useLocalDpi xmlns:a14="http://schemas.microsoft.com/office/drawing/2010/main" val="0"/>
              </a:ext>
            </a:extLst>
          </a:blip>
          <a:srcRect t="7997" b="6234"/>
          <a:stretch/>
        </p:blipFill>
        <p:spPr>
          <a:xfrm>
            <a:off x="603258" y="1600200"/>
            <a:ext cx="3403584" cy="3536868"/>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672999827"/>
              </p:ext>
            </p:extLst>
          </p:nvPr>
        </p:nvGraphicFramePr>
        <p:xfrm>
          <a:off x="5181600" y="5881508"/>
          <a:ext cx="3581400" cy="633591"/>
        </p:xfrm>
        <a:graphic>
          <a:graphicData uri="http://schemas.openxmlformats.org/presentationml/2006/ole">
            <mc:AlternateContent xmlns:mc="http://schemas.openxmlformats.org/markup-compatibility/2006">
              <mc:Choice xmlns:v="urn:schemas-microsoft-com:vml" Requires="v">
                <p:oleObj spid="_x0000_s306776" name="Equation" r:id="rId7" imgW="2400120" imgH="393480" progId="Equation.DSMT4">
                  <p:embed/>
                </p:oleObj>
              </mc:Choice>
              <mc:Fallback>
                <p:oleObj name="Equation" r:id="rId7" imgW="2400120" imgH="393480" progId="Equation.DSMT4">
                  <p:embed/>
                  <p:pic>
                    <p:nvPicPr>
                      <p:cNvPr id="0" name="Object 64"/>
                      <p:cNvPicPr>
                        <a:picLocks noChangeAspect="1" noChangeArrowheads="1"/>
                      </p:cNvPicPr>
                      <p:nvPr/>
                    </p:nvPicPr>
                    <p:blipFill>
                      <a:blip r:embed="rId8"/>
                      <a:srcRect/>
                      <a:stretch>
                        <a:fillRect/>
                      </a:stretch>
                    </p:blipFill>
                    <p:spPr bwMode="auto">
                      <a:xfrm>
                        <a:off x="5181600" y="5881508"/>
                        <a:ext cx="3581400" cy="633591"/>
                      </a:xfrm>
                      <a:prstGeom prst="rect">
                        <a:avLst/>
                      </a:prstGeom>
                      <a:solidFill>
                        <a:srgbClr val="F2F2F2"/>
                      </a:solidFill>
                      <a:ln>
                        <a:noFill/>
                      </a:ln>
                    </p:spPr>
                  </p:pic>
                </p:oleObj>
              </mc:Fallback>
            </mc:AlternateContent>
          </a:graphicData>
        </a:graphic>
      </p:graphicFrame>
      <p:grpSp>
        <p:nvGrpSpPr>
          <p:cNvPr id="8" name="Group 7"/>
          <p:cNvGrpSpPr/>
          <p:nvPr/>
        </p:nvGrpSpPr>
        <p:grpSpPr>
          <a:xfrm>
            <a:off x="4724400" y="1682496"/>
            <a:ext cx="4191000" cy="2743200"/>
            <a:chOff x="4724400" y="1682496"/>
            <a:chExt cx="4191000" cy="2743200"/>
          </a:xfrm>
        </p:grpSpPr>
        <p:sp>
          <p:nvSpPr>
            <p:cNvPr id="23" name="Subtitle 2"/>
            <p:cNvSpPr txBox="1">
              <a:spLocks/>
            </p:cNvSpPr>
            <p:nvPr/>
          </p:nvSpPr>
          <p:spPr>
            <a:xfrm>
              <a:off x="4724400" y="1682496"/>
              <a:ext cx="4191000" cy="2743200"/>
            </a:xfrm>
            <a:prstGeom prst="rect">
              <a:avLst/>
            </a:prstGeom>
            <a:solidFill>
              <a:srgbClr val="CCFFCC"/>
            </a:solidFill>
          </p:spPr>
          <p:txBody>
            <a:bodyPr/>
            <a:lstStyle/>
            <a:p>
              <a:pPr marL="334963" marR="0" lvl="0" indent="-334963" algn="l" defTabSz="914400" rtl="0" eaLnBrk="0" fontAlgn="base" latinLnBrk="0" hangingPunct="0">
                <a:spcBef>
                  <a:spcPts val="600"/>
                </a:spcBef>
                <a:spcAft>
                  <a:spcPts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dirty="0" smtClean="0">
                  <a:latin typeface="+mn-lt"/>
                </a:rPr>
                <a:t>existing SIDIS data poorly constrain </a:t>
              </a:r>
              <a:br>
                <a:rPr lang="en-US" sz="1600" dirty="0" smtClean="0">
                  <a:latin typeface="+mn-lt"/>
                </a:rPr>
              </a:br>
              <a:r>
                <a:rPr lang="en-US" sz="1600" dirty="0" smtClean="0">
                  <a:latin typeface="+mn-lt"/>
                </a:rPr>
                <a:t>sea-quark </a:t>
              </a:r>
              <a:r>
                <a:rPr lang="en-US" sz="1600" dirty="0" err="1" smtClean="0">
                  <a:latin typeface="+mn-lt"/>
                </a:rPr>
                <a:t>Sivers</a:t>
              </a:r>
              <a:r>
                <a:rPr lang="en-US" sz="1600" dirty="0" smtClean="0">
                  <a:latin typeface="+mn-lt"/>
                </a:rPr>
                <a:t> function </a:t>
              </a:r>
              <a:r>
                <a:rPr lang="en-US" sz="1400" dirty="0" smtClean="0">
                  <a:latin typeface="+mn-lt"/>
                </a:rPr>
                <a:t>(</a:t>
              </a:r>
              <a:r>
                <a:rPr lang="en-US" sz="1400" dirty="0" err="1" smtClean="0">
                  <a:latin typeface="+mn-lt"/>
                </a:rPr>
                <a:t>Anselmino</a:t>
              </a:r>
              <a:r>
                <a:rPr lang="en-US" sz="1400" dirty="0" smtClean="0">
                  <a:latin typeface="+mn-lt"/>
                </a:rPr>
                <a:t>)</a:t>
              </a: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dirty="0" smtClean="0">
                  <a:latin typeface="+mn-lt"/>
                </a:rPr>
                <a:t>significant Sivers asymmetry expected </a:t>
              </a:r>
              <a:br>
                <a:rPr lang="en-US" sz="1600" dirty="0" smtClean="0">
                  <a:latin typeface="+mn-lt"/>
                </a:rPr>
              </a:br>
              <a:r>
                <a:rPr lang="en-US" sz="1600" dirty="0" smtClean="0">
                  <a:latin typeface="+mn-lt"/>
                </a:rPr>
                <a:t>from meson-cloud model </a:t>
              </a:r>
              <a:r>
                <a:rPr lang="en-US" sz="1400" dirty="0" smtClean="0">
                  <a:latin typeface="+mn-lt"/>
                </a:rPr>
                <a:t>(Sun &amp; Yuan)</a:t>
              </a:r>
              <a:r>
                <a:rPr lang="en-US" sz="1600" dirty="0" smtClean="0">
                  <a:latin typeface="+mn-lt"/>
                </a:rPr>
                <a:t/>
              </a:r>
              <a:br>
                <a:rPr lang="en-US" sz="1600" dirty="0" smtClean="0">
                  <a:latin typeface="+mn-lt"/>
                </a:rPr>
              </a:br>
              <a:r>
                <a:rPr lang="en-US" sz="800" dirty="0" smtClean="0">
                  <a:latin typeface="+mn-lt"/>
                </a:rPr>
                <a:t>   </a:t>
              </a:r>
              <a:endParaRPr lang="en-US" sz="800" b="1" dirty="0" smtClean="0">
                <a:latin typeface="+mn-lt"/>
              </a:endParaRP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b="1" dirty="0" smtClean="0">
                  <a:solidFill>
                    <a:srgbClr val="C00000"/>
                  </a:solidFill>
                </a:rPr>
                <a:t>first Sea Quark Sivers Asymmetry Measurement</a:t>
              </a: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b="1" dirty="0" smtClean="0">
                  <a:solidFill>
                    <a:srgbClr val="C00000"/>
                  </a:solidFill>
                </a:rPr>
                <a:t>determine sign and value of </a:t>
              </a:r>
              <a:r>
                <a:rPr lang="en-US" sz="1600" b="1" dirty="0">
                  <a:solidFill>
                    <a:srgbClr val="FF0000"/>
                  </a:solidFill>
                </a:rPr>
                <a:t> </a:t>
              </a:r>
              <a:r>
                <a:rPr lang="en-US" sz="1600" b="1" dirty="0" smtClean="0">
                  <a:solidFill>
                    <a:srgbClr val="FF0000"/>
                  </a:solidFill>
                </a:rPr>
                <a:t> </a:t>
              </a:r>
              <a:r>
                <a:rPr lang="en-US" sz="1600" b="1" dirty="0" smtClean="0">
                  <a:solidFill>
                    <a:srgbClr val="C00000"/>
                  </a:solidFill>
                </a:rPr>
                <a:t> and  Sivers distribution</a:t>
              </a:r>
              <a:endParaRPr lang="en-US" sz="1600" kern="0" dirty="0" smtClean="0">
                <a:latin typeface="+mn-lt"/>
                <a:ea typeface="+mn-ea"/>
                <a:cs typeface="+mn-cs"/>
                <a:sym typeface="Arial" pitchFamily="34" charset="0"/>
              </a:endParaRPr>
            </a:p>
            <a:p>
              <a:pPr marL="334963" lvl="0" indent="-334963" algn="l" eaLnBrk="0" hangingPunct="0">
                <a:spcBef>
                  <a:spcPts val="600"/>
                </a:spcBef>
                <a:spcAft>
                  <a:spcPts val="600"/>
                </a:spcAft>
                <a:buSzPct val="100000"/>
                <a:buFont typeface="Calibri" pitchFamily="34" charset="0"/>
                <a:buChar char="‒"/>
                <a:tabLst>
                  <a:tab pos="815975" algn="l"/>
                  <a:tab pos="1192213" algn="l"/>
                </a:tabLst>
              </a:pPr>
              <a:endParaRPr lang="en-US" sz="1600" kern="0" dirty="0" smtClean="0">
                <a:latin typeface="+mn-lt"/>
                <a:ea typeface="+mn-ea"/>
                <a:cs typeface="+mn-cs"/>
                <a:sym typeface="Arial" pitchFamily="34" charset="0"/>
              </a:endParaRPr>
            </a:p>
            <a:p>
              <a:pPr marL="1846263" lvl="3" indent="-398463" algn="l" eaLnBrk="0" hangingPunct="0">
                <a:spcBef>
                  <a:spcPts val="600"/>
                </a:spcBef>
                <a:spcAft>
                  <a:spcPts val="600"/>
                </a:spcAft>
                <a:buClr>
                  <a:srgbClr val="3A9D33"/>
                </a:buClr>
                <a:buSzPct val="150000"/>
                <a:tabLst>
                  <a:tab pos="815975" algn="l"/>
                  <a:tab pos="1192213" algn="l"/>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15666986"/>
                </p:ext>
              </p:extLst>
            </p:nvPr>
          </p:nvGraphicFramePr>
          <p:xfrm>
            <a:off x="7848600" y="3581400"/>
            <a:ext cx="806450" cy="363538"/>
          </p:xfrm>
          <a:graphic>
            <a:graphicData uri="http://schemas.openxmlformats.org/presentationml/2006/ole">
              <mc:AlternateContent xmlns:mc="http://schemas.openxmlformats.org/markup-compatibility/2006">
                <mc:Choice xmlns:v="urn:schemas-microsoft-com:vml" Requires="v">
                  <p:oleObj spid="_x0000_s306777" name="Equation" r:id="rId9" imgW="457200" imgH="190440" progId="Equation.DSMT4">
                    <p:embed/>
                  </p:oleObj>
                </mc:Choice>
                <mc:Fallback>
                  <p:oleObj name="Equation" r:id="rId9" imgW="457200" imgH="190440" progId="Equation.DSMT4">
                    <p:embed/>
                    <p:pic>
                      <p:nvPicPr>
                        <p:cNvPr id="0" name="Object 4"/>
                        <p:cNvPicPr>
                          <a:picLocks noChangeAspect="1" noChangeArrowheads="1"/>
                        </p:cNvPicPr>
                        <p:nvPr/>
                      </p:nvPicPr>
                      <p:blipFill>
                        <a:blip r:embed="rId10"/>
                        <a:srcRect/>
                        <a:stretch>
                          <a:fillRect/>
                        </a:stretch>
                      </p:blipFill>
                      <p:spPr bwMode="auto">
                        <a:xfrm>
                          <a:off x="7848600" y="3581400"/>
                          <a:ext cx="8064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8" name="Title 28"/>
          <p:cNvSpPr txBox="1">
            <a:spLocks/>
          </p:cNvSpPr>
          <p:nvPr/>
        </p:nvSpPr>
        <p:spPr>
          <a:xfrm>
            <a:off x="228600" y="0"/>
            <a:ext cx="8458200" cy="8382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Projected Statistical </a:t>
            </a:r>
            <a:r>
              <a:rPr lang="en-US" sz="2800" b="1" kern="0" dirty="0">
                <a:solidFill>
                  <a:srgbClr val="190EFF"/>
                </a:solidFill>
                <a:latin typeface="+mj-lt"/>
                <a:ea typeface="+mj-ea"/>
                <a:cs typeface="+mj-cs"/>
                <a:sym typeface="Arial" charset="0"/>
              </a:rPr>
              <a:t>Precision with a Polarized Target at </a:t>
            </a:r>
            <a:r>
              <a:rPr lang="en-US" sz="2800" b="1" kern="0" dirty="0" smtClean="0">
                <a:solidFill>
                  <a:srgbClr val="190EFF"/>
                </a:solidFill>
                <a:latin typeface="+mj-lt"/>
                <a:ea typeface="+mj-ea"/>
                <a:cs typeface="+mj-cs"/>
                <a:sym typeface="Arial" charset="0"/>
              </a:rPr>
              <a:t>(E-1039)</a:t>
            </a:r>
            <a:endParaRPr lang="en-US" sz="2800" b="1" kern="0" dirty="0">
              <a:solidFill>
                <a:srgbClr val="190EFF"/>
              </a:solidFill>
              <a:latin typeface="+mj-lt"/>
              <a:ea typeface="+mj-ea"/>
              <a:cs typeface="+mj-cs"/>
              <a:sym typeface="Arial" pitchFamily="34" charset="0"/>
            </a:endParaRPr>
          </a:p>
        </p:txBody>
      </p:sp>
    </p:spTree>
    <p:extLst>
      <p:ext uri="{BB962C8B-B14F-4D97-AF65-F5344CB8AC3E}">
        <p14:creationId xmlns:p14="http://schemas.microsoft.com/office/powerpoint/2010/main" val="27638257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1342"/>
            <a:ext cx="4965700" cy="659420"/>
          </a:xfrm>
        </p:spPr>
        <p:txBody>
          <a:bodyPr>
            <a:normAutofit lnSpcReduction="10000"/>
          </a:bodyPr>
          <a:lstStyle/>
          <a:p>
            <a:r>
              <a:rPr lang="en-US" sz="2000" dirty="0" smtClean="0">
                <a:solidFill>
                  <a:srgbClr val="008000"/>
                </a:solidFill>
              </a:rPr>
              <a:t>deuteron is spin 1 particle, opens up new physics</a:t>
            </a:r>
            <a:endParaRPr lang="en-US" sz="2000" dirty="0">
              <a:solidFill>
                <a:srgbClr val="008000"/>
              </a:solidFill>
            </a:endParaRPr>
          </a:p>
        </p:txBody>
      </p:sp>
      <p:sp>
        <p:nvSpPr>
          <p:cNvPr id="4" name="Rectangle 3"/>
          <p:cNvSpPr/>
          <p:nvPr/>
        </p:nvSpPr>
        <p:spPr>
          <a:xfrm>
            <a:off x="533400" y="1724561"/>
            <a:ext cx="5638800" cy="1323439"/>
          </a:xfrm>
          <a:prstGeom prst="rect">
            <a:avLst/>
          </a:prstGeom>
        </p:spPr>
        <p:txBody>
          <a:bodyPr wrap="square">
            <a:spAutoFit/>
          </a:bodyPr>
          <a:lstStyle/>
          <a:p>
            <a:pPr algn="l" defTabSz="457200" fontAlgn="auto">
              <a:spcBef>
                <a:spcPts val="0"/>
              </a:spcBef>
              <a:spcAft>
                <a:spcPts val="0"/>
              </a:spcAft>
            </a:pPr>
            <a:r>
              <a:rPr lang="en-US" sz="1600" dirty="0" smtClean="0">
                <a:solidFill>
                  <a:prstClr val="black"/>
                </a:solidFill>
                <a:latin typeface="Arial"/>
                <a:ea typeface="+mn-ea"/>
                <a:cs typeface="+mn-cs"/>
              </a:rPr>
              <a:t>spin-1 </a:t>
            </a:r>
            <a:r>
              <a:rPr lang="en-US" sz="1600" dirty="0">
                <a:solidFill>
                  <a:prstClr val="black"/>
                </a:solidFill>
                <a:latin typeface="Arial"/>
                <a:ea typeface="+mn-ea"/>
                <a:cs typeface="+mn-cs"/>
              </a:rPr>
              <a:t>system in a B-field leads to </a:t>
            </a:r>
            <a:endParaRPr lang="en-US" sz="1600" dirty="0" smtClean="0">
              <a:solidFill>
                <a:prstClr val="black"/>
              </a:solidFill>
              <a:latin typeface="Arial"/>
              <a:ea typeface="+mn-ea"/>
              <a:cs typeface="+mn-cs"/>
            </a:endParaRPr>
          </a:p>
          <a:p>
            <a:pPr algn="l" defTabSz="457200" fontAlgn="auto">
              <a:spcBef>
                <a:spcPts val="0"/>
              </a:spcBef>
              <a:spcAft>
                <a:spcPts val="0"/>
              </a:spcAft>
            </a:pPr>
            <a:r>
              <a:rPr lang="en-US" sz="1600" dirty="0" smtClean="0">
                <a:solidFill>
                  <a:prstClr val="black"/>
                </a:solidFill>
                <a:latin typeface="Arial"/>
                <a:ea typeface="+mn-ea"/>
                <a:cs typeface="+mn-cs"/>
              </a:rPr>
              <a:t>3 sublevels via </a:t>
            </a:r>
            <a:r>
              <a:rPr lang="en-US" sz="1600" dirty="0">
                <a:solidFill>
                  <a:prstClr val="black"/>
                </a:solidFill>
                <a:latin typeface="Arial"/>
                <a:ea typeface="+mn-ea"/>
                <a:cs typeface="+mn-cs"/>
              </a:rPr>
              <a:t>Zeeman </a:t>
            </a:r>
            <a:r>
              <a:rPr lang="en-US" sz="1600" dirty="0" smtClean="0">
                <a:solidFill>
                  <a:prstClr val="black"/>
                </a:solidFill>
                <a:latin typeface="Arial"/>
                <a:ea typeface="+mn-ea"/>
                <a:cs typeface="+mn-cs"/>
              </a:rPr>
              <a:t>interaction</a:t>
            </a:r>
            <a:endParaRPr lang="en-US" sz="1600" dirty="0">
              <a:solidFill>
                <a:prstClr val="black"/>
              </a:solidFill>
              <a:latin typeface="Arial"/>
              <a:ea typeface="+mn-ea"/>
              <a:cs typeface="+mn-cs"/>
            </a:endParaRPr>
          </a:p>
          <a:p>
            <a:pPr algn="l" defTabSz="457200" fontAlgn="auto">
              <a:spcBef>
                <a:spcPts val="0"/>
              </a:spcBef>
              <a:spcAft>
                <a:spcPts val="0"/>
              </a:spcAft>
            </a:pPr>
            <a:r>
              <a:rPr lang="en-US" sz="1600" b="1" dirty="0">
                <a:solidFill>
                  <a:prstClr val="black"/>
                </a:solidFill>
                <a:latin typeface="Arial"/>
                <a:ea typeface="+mn-ea"/>
                <a:cs typeface="+mn-cs"/>
              </a:rPr>
              <a:t>Vector polarization: </a:t>
            </a:r>
            <a:r>
              <a:rPr lang="en-US" sz="1600" dirty="0" smtClean="0">
                <a:solidFill>
                  <a:prstClr val="black"/>
                </a:solidFill>
                <a:latin typeface="Arial"/>
                <a:ea typeface="+mn-ea"/>
                <a:cs typeface="+mn-cs"/>
              </a:rPr>
              <a:t>(</a:t>
            </a:r>
            <a:r>
              <a:rPr lang="en-US" sz="1600" dirty="0">
                <a:solidFill>
                  <a:prstClr val="black"/>
                </a:solidFill>
                <a:latin typeface="Arial"/>
              </a:rPr>
              <a:t>n </a:t>
            </a:r>
            <a:r>
              <a:rPr lang="en-US" sz="1600" baseline="30000" dirty="0">
                <a:solidFill>
                  <a:prstClr val="black"/>
                </a:solidFill>
                <a:latin typeface="Arial"/>
              </a:rPr>
              <a:t>+</a:t>
            </a:r>
            <a:r>
              <a:rPr lang="en-US" sz="1600" dirty="0">
                <a:solidFill>
                  <a:prstClr val="black"/>
                </a:solidFill>
                <a:latin typeface="Arial"/>
              </a:rPr>
              <a:t> - </a:t>
            </a:r>
            <a:r>
              <a:rPr lang="en-US" sz="1600" dirty="0" smtClean="0">
                <a:solidFill>
                  <a:prstClr val="black"/>
                </a:solidFill>
                <a:latin typeface="Arial"/>
              </a:rPr>
              <a:t>n </a:t>
            </a:r>
            <a:r>
              <a:rPr lang="en-US" sz="1600" baseline="30000" dirty="0" smtClean="0">
                <a:solidFill>
                  <a:prstClr val="black"/>
                </a:solidFill>
                <a:latin typeface="Arial"/>
              </a:rPr>
              <a:t>-</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-1 &lt; </a:t>
            </a:r>
            <a:r>
              <a:rPr lang="en-US" sz="1600" dirty="0" err="1" smtClean="0">
                <a:solidFill>
                  <a:prstClr val="black"/>
                </a:solidFill>
                <a:latin typeface="Arial"/>
                <a:ea typeface="+mn-ea"/>
                <a:cs typeface="+mn-cs"/>
              </a:rPr>
              <a:t>P</a:t>
            </a:r>
            <a:r>
              <a:rPr lang="en-US" sz="1600" baseline="-25000" dirty="0" err="1" smtClean="0">
                <a:solidFill>
                  <a:prstClr val="black"/>
                </a:solidFill>
                <a:latin typeface="Arial"/>
              </a:rPr>
              <a:t>z</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&lt; +1</a:t>
            </a:r>
          </a:p>
          <a:p>
            <a:pPr algn="l" defTabSz="457200" fontAlgn="auto">
              <a:spcBef>
                <a:spcPts val="0"/>
              </a:spcBef>
              <a:spcAft>
                <a:spcPts val="0"/>
              </a:spcAft>
            </a:pPr>
            <a:r>
              <a:rPr lang="en-US" sz="1600" b="1" dirty="0">
                <a:solidFill>
                  <a:prstClr val="black"/>
                </a:solidFill>
                <a:latin typeface="Arial"/>
                <a:ea typeface="+mn-ea"/>
                <a:cs typeface="+mn-cs"/>
              </a:rPr>
              <a:t>Tensor polarization</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n </a:t>
            </a:r>
            <a:r>
              <a:rPr lang="en-US" sz="1600" baseline="30000" dirty="0" smtClean="0">
                <a:solidFill>
                  <a:prstClr val="black"/>
                </a:solidFill>
                <a:latin typeface="Arial"/>
                <a:ea typeface="+mn-ea"/>
                <a:cs typeface="+mn-cs"/>
              </a:rPr>
              <a:t>+</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 n</a:t>
            </a:r>
            <a:r>
              <a:rPr lang="en-US" sz="1600" baseline="30000" dirty="0">
                <a:solidFill>
                  <a:prstClr val="black"/>
                </a:solidFill>
                <a:latin typeface="Arial"/>
                <a:ea typeface="+mn-ea"/>
                <a:cs typeface="+mn-cs"/>
              </a:rPr>
              <a:t>0</a:t>
            </a:r>
            <a:r>
              <a:rPr lang="en-US" sz="1600" dirty="0">
                <a:solidFill>
                  <a:prstClr val="black"/>
                </a:solidFill>
                <a:latin typeface="Arial"/>
                <a:ea typeface="+mn-ea"/>
                <a:cs typeface="+mn-cs"/>
              </a:rPr>
              <a:t>) – (</a:t>
            </a:r>
            <a:r>
              <a:rPr lang="en-US" sz="1600" dirty="0" smtClean="0">
                <a:solidFill>
                  <a:prstClr val="black"/>
                </a:solidFill>
                <a:latin typeface="Arial"/>
                <a:ea typeface="+mn-ea"/>
                <a:cs typeface="+mn-cs"/>
              </a:rPr>
              <a:t>n</a:t>
            </a:r>
            <a:r>
              <a:rPr lang="en-US" sz="1600" baseline="30000" dirty="0">
                <a:solidFill>
                  <a:prstClr val="black"/>
                </a:solidFill>
                <a:latin typeface="Arial"/>
              </a:rPr>
              <a:t>0</a:t>
            </a:r>
            <a:r>
              <a:rPr lang="en-US" sz="1600" dirty="0" smtClean="0">
                <a:solidFill>
                  <a:prstClr val="black"/>
                </a:solidFill>
                <a:latin typeface="Arial"/>
                <a:ea typeface="+mn-ea"/>
                <a:cs typeface="+mn-cs"/>
              </a:rPr>
              <a:t> – n </a:t>
            </a:r>
            <a:r>
              <a:rPr lang="en-US" sz="1600" baseline="30000" dirty="0" smtClean="0">
                <a:solidFill>
                  <a:prstClr val="black"/>
                </a:solidFill>
                <a:latin typeface="Arial"/>
              </a:rPr>
              <a:t>-</a:t>
            </a:r>
            <a:r>
              <a:rPr lang="en-US" sz="1600" dirty="0" smtClean="0">
                <a:solidFill>
                  <a:prstClr val="black"/>
                </a:solidFill>
                <a:latin typeface="Arial"/>
                <a:ea typeface="+mn-ea"/>
                <a:cs typeface="+mn-cs"/>
              </a:rPr>
              <a:t>);  - 2 </a:t>
            </a:r>
            <a:r>
              <a:rPr lang="en-US" sz="1600" dirty="0">
                <a:solidFill>
                  <a:prstClr val="black"/>
                </a:solidFill>
                <a:latin typeface="Arial"/>
                <a:ea typeface="+mn-ea"/>
                <a:cs typeface="+mn-cs"/>
              </a:rPr>
              <a:t>&lt; </a:t>
            </a:r>
            <a:r>
              <a:rPr lang="en-US" sz="1600" dirty="0" err="1" smtClean="0">
                <a:solidFill>
                  <a:prstClr val="black"/>
                </a:solidFill>
                <a:latin typeface="Arial"/>
                <a:ea typeface="+mn-ea"/>
                <a:cs typeface="+mn-cs"/>
              </a:rPr>
              <a:t>P</a:t>
            </a:r>
            <a:r>
              <a:rPr lang="en-US" sz="1600" baseline="-25000" dirty="0" err="1" smtClean="0">
                <a:solidFill>
                  <a:prstClr val="black"/>
                </a:solidFill>
                <a:latin typeface="Arial"/>
              </a:rPr>
              <a:t>zz</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&lt; +1 </a:t>
            </a:r>
            <a:endParaRPr lang="en-US" sz="1600" dirty="0" smtClean="0">
              <a:solidFill>
                <a:prstClr val="black"/>
              </a:solidFill>
              <a:latin typeface="Arial"/>
              <a:ea typeface="+mn-ea"/>
              <a:cs typeface="+mn-cs"/>
            </a:endParaRPr>
          </a:p>
          <a:p>
            <a:pPr algn="l" defTabSz="457200" fontAlgn="auto">
              <a:spcBef>
                <a:spcPts val="0"/>
              </a:spcBef>
              <a:spcAft>
                <a:spcPts val="0"/>
              </a:spcAft>
            </a:pPr>
            <a:r>
              <a:rPr lang="en-US" sz="1600" dirty="0" smtClean="0">
                <a:solidFill>
                  <a:prstClr val="black"/>
                </a:solidFill>
                <a:latin typeface="Arial"/>
                <a:ea typeface="+mn-ea"/>
                <a:cs typeface="+mn-cs"/>
              </a:rPr>
              <a:t>Normalization</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n</a:t>
            </a:r>
            <a:r>
              <a:rPr lang="en-US" sz="1600" baseline="30000" dirty="0">
                <a:solidFill>
                  <a:prstClr val="black"/>
                </a:solidFill>
                <a:latin typeface="Arial"/>
              </a:rPr>
              <a:t> +</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n</a:t>
            </a:r>
            <a:r>
              <a:rPr lang="en-US" sz="1600" baseline="30000" dirty="0">
                <a:solidFill>
                  <a:prstClr val="black"/>
                </a:solidFill>
                <a:latin typeface="Arial"/>
              </a:rPr>
              <a:t> </a:t>
            </a:r>
            <a:r>
              <a:rPr lang="en-US" sz="1600" baseline="30000" dirty="0" smtClean="0">
                <a:solidFill>
                  <a:prstClr val="black"/>
                </a:solidFill>
                <a:latin typeface="Arial"/>
              </a:rPr>
              <a:t>-</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a:t>
            </a:r>
            <a:r>
              <a:rPr lang="en-US" sz="1600" dirty="0" smtClean="0">
                <a:solidFill>
                  <a:prstClr val="black"/>
                </a:solidFill>
                <a:latin typeface="Arial"/>
                <a:ea typeface="+mn-ea"/>
                <a:cs typeface="+mn-cs"/>
              </a:rPr>
              <a:t>n</a:t>
            </a:r>
            <a:r>
              <a:rPr lang="en-US" sz="1600" baseline="30000" dirty="0">
                <a:solidFill>
                  <a:prstClr val="black"/>
                </a:solidFill>
                <a:latin typeface="Arial"/>
              </a:rPr>
              <a:t>0</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 1</a:t>
            </a:r>
          </a:p>
        </p:txBody>
      </p:sp>
      <p:pic>
        <p:nvPicPr>
          <p:cNvPr id="7" name="Picture 6"/>
          <p:cNvPicPr>
            <a:picLocks noChangeAspect="1"/>
          </p:cNvPicPr>
          <p:nvPr/>
        </p:nvPicPr>
        <p:blipFill>
          <a:blip r:embed="rId3"/>
          <a:stretch>
            <a:fillRect/>
          </a:stretch>
        </p:blipFill>
        <p:spPr>
          <a:xfrm>
            <a:off x="-14598" y="3505200"/>
            <a:ext cx="5625543" cy="2203767"/>
          </a:xfrm>
          <a:prstGeom prst="rect">
            <a:avLst/>
          </a:prstGeom>
        </p:spPr>
      </p:pic>
      <p:sp>
        <p:nvSpPr>
          <p:cNvPr id="8" name="TextBox 7"/>
          <p:cNvSpPr txBox="1"/>
          <p:nvPr/>
        </p:nvSpPr>
        <p:spPr>
          <a:xfrm>
            <a:off x="368300" y="5878869"/>
            <a:ext cx="54356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From S. Kumano, </a:t>
            </a:r>
            <a:r>
              <a:rPr lang="en-US" u="sng" dirty="0" err="1">
                <a:solidFill>
                  <a:prstClr val="black"/>
                </a:solidFill>
                <a:latin typeface="Arial"/>
                <a:ea typeface="+mn-ea"/>
                <a:cs typeface="+mn-cs"/>
              </a:rPr>
              <a:t>arxiv.org</a:t>
            </a:r>
            <a:r>
              <a:rPr lang="en-US" u="sng" dirty="0">
                <a:solidFill>
                  <a:prstClr val="black"/>
                </a:solidFill>
                <a:latin typeface="Arial"/>
                <a:ea typeface="+mn-ea"/>
                <a:cs typeface="+mn-cs"/>
              </a:rPr>
              <a:t>/1606.03149</a:t>
            </a:r>
            <a:r>
              <a:rPr lang="en-US" dirty="0">
                <a:solidFill>
                  <a:prstClr val="black"/>
                </a:solidFill>
                <a:latin typeface="Arial"/>
                <a:ea typeface="+mn-ea"/>
                <a:cs typeface="+mn-cs"/>
              </a:rPr>
              <a:t> </a:t>
            </a:r>
          </a:p>
        </p:txBody>
      </p:sp>
      <p:pic>
        <p:nvPicPr>
          <p:cNvPr id="5" name="Picture 4"/>
          <p:cNvPicPr>
            <a:picLocks noChangeAspect="1"/>
          </p:cNvPicPr>
          <p:nvPr/>
        </p:nvPicPr>
        <p:blipFill>
          <a:blip r:embed="rId4"/>
          <a:stretch>
            <a:fillRect/>
          </a:stretch>
        </p:blipFill>
        <p:spPr>
          <a:xfrm>
            <a:off x="6020798" y="962561"/>
            <a:ext cx="1503509" cy="1503509"/>
          </a:xfrm>
          <a:prstGeom prst="rect">
            <a:avLst/>
          </a:prstGeom>
        </p:spPr>
      </p:pic>
      <p:pic>
        <p:nvPicPr>
          <p:cNvPr id="6" name="Picture 5"/>
          <p:cNvPicPr>
            <a:picLocks noChangeAspect="1"/>
          </p:cNvPicPr>
          <p:nvPr/>
        </p:nvPicPr>
        <p:blipFill>
          <a:blip r:embed="rId5"/>
          <a:stretch>
            <a:fillRect/>
          </a:stretch>
        </p:blipFill>
        <p:spPr>
          <a:xfrm>
            <a:off x="7543800" y="962561"/>
            <a:ext cx="1495501" cy="1495501"/>
          </a:xfrm>
          <a:prstGeom prst="rect">
            <a:avLst/>
          </a:prstGeom>
        </p:spPr>
      </p:pic>
      <p:pic>
        <p:nvPicPr>
          <p:cNvPr id="9" name="Picture 8" descr="kumano.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944" y="3505200"/>
            <a:ext cx="3428357" cy="2603500"/>
          </a:xfrm>
          <a:prstGeom prst="rect">
            <a:avLst/>
          </a:prstGeom>
        </p:spPr>
      </p:pic>
      <p:sp>
        <p:nvSpPr>
          <p:cNvPr id="11"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a:solidFill>
                  <a:srgbClr val="190EFF"/>
                </a:solidFill>
                <a:latin typeface="+mj-lt"/>
                <a:ea typeface="+mj-ea"/>
                <a:cs typeface="+mj-cs"/>
                <a:sym typeface="Arial" charset="0"/>
              </a:rPr>
              <a:t>Tensor Polarization of Deuteron</a:t>
            </a:r>
            <a:endParaRPr lang="en-US" sz="2400" b="1" kern="0" dirty="0">
              <a:solidFill>
                <a:srgbClr val="190EFF"/>
              </a:solidFill>
              <a:latin typeface="+mj-lt"/>
              <a:ea typeface="+mj-ea"/>
              <a:cs typeface="+mj-cs"/>
              <a:sym typeface="Arial" pitchFamily="34" charset="0"/>
            </a:endParaRPr>
          </a:p>
        </p:txBody>
      </p:sp>
      <p:sp>
        <p:nvSpPr>
          <p:cNvPr id="10"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21</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2679061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6"/>
          <p:cNvSpPr>
            <a:spLocks noGrp="1" noChangeArrowheads="1"/>
          </p:cNvSpPr>
          <p:nvPr>
            <p:ph type="title"/>
          </p:nvPr>
        </p:nvSpPr>
        <p:spPr bwMode="auto">
          <a:xfrm>
            <a:off x="914400" y="76200"/>
            <a:ext cx="7848600" cy="4572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smtClean="0"/>
              <a:t>Current Status and Plans for E-1039</a:t>
            </a:r>
            <a:r>
              <a:rPr lang="en-US" sz="2800" dirty="0" smtClean="0">
                <a:solidFill>
                  <a:srgbClr val="1C11FD"/>
                </a:solidFill>
              </a:rPr>
              <a:t> </a:t>
            </a:r>
            <a:endParaRPr lang="en-US" sz="2400" dirty="0" smtClean="0"/>
          </a:p>
        </p:txBody>
      </p:sp>
      <p:sp>
        <p:nvSpPr>
          <p:cNvPr id="12" name="Rectangle 7"/>
          <p:cNvSpPr txBox="1">
            <a:spLocks noChangeArrowheads="1"/>
          </p:cNvSpPr>
          <p:nvPr/>
        </p:nvSpPr>
        <p:spPr bwMode="auto">
          <a:xfrm>
            <a:off x="390525" y="990600"/>
            <a:ext cx="8220075" cy="49530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prstClr val="black"/>
                </a:solidFill>
              </a:rPr>
              <a:t>Progress</a:t>
            </a:r>
            <a:endParaRPr lang="en-US" b="1"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magnet </a:t>
            </a:r>
            <a:r>
              <a:rPr lang="en-US" sz="1600" kern="0" dirty="0">
                <a:solidFill>
                  <a:srgbClr val="000000"/>
                </a:solidFill>
                <a:sym typeface="Arial" pitchFamily="34" charset="0"/>
              </a:rPr>
              <a:t>system is finished and working</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refrigerator is finished and tested (at 1K)	        </a:t>
            </a: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NMR system is finished and working</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mechanical </a:t>
            </a:r>
            <a:r>
              <a:rPr lang="en-US" sz="1600" kern="0" dirty="0">
                <a:solidFill>
                  <a:srgbClr val="000000"/>
                </a:solidFill>
                <a:sym typeface="Arial" pitchFamily="34" charset="0"/>
              </a:rPr>
              <a:t>design completed</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p</a:t>
            </a:r>
            <a:r>
              <a:rPr lang="en-US" sz="1600" kern="0" dirty="0" smtClean="0">
                <a:solidFill>
                  <a:srgbClr val="000000"/>
                </a:solidFill>
                <a:sym typeface="Arial" pitchFamily="34" charset="0"/>
              </a:rPr>
              <a:t>artial systems </a:t>
            </a:r>
            <a:r>
              <a:rPr lang="en-US" sz="1600" kern="0" dirty="0">
                <a:solidFill>
                  <a:srgbClr val="000000"/>
                </a:solidFill>
                <a:sym typeface="Arial" pitchFamily="34" charset="0"/>
              </a:rPr>
              <a:t>test </a:t>
            </a:r>
            <a:r>
              <a:rPr lang="en-US" sz="1600" kern="0" dirty="0" smtClean="0">
                <a:solidFill>
                  <a:srgbClr val="000000"/>
                </a:solidFill>
                <a:sym typeface="Arial" pitchFamily="34" charset="0"/>
              </a:rPr>
              <a:t>performed  in April </a:t>
            </a:r>
            <a:r>
              <a:rPr lang="en-US" sz="1600" kern="0" dirty="0">
                <a:solidFill>
                  <a:srgbClr val="000000"/>
                </a:solidFill>
                <a:sym typeface="Arial" pitchFamily="34" charset="0"/>
              </a:rPr>
              <a:t>11-22, </a:t>
            </a:r>
            <a:r>
              <a:rPr lang="en-US" sz="1600" kern="0" dirty="0" smtClean="0">
                <a:solidFill>
                  <a:srgbClr val="000000"/>
                </a:solidFill>
                <a:sym typeface="Arial" pitchFamily="34" charset="0"/>
              </a:rPr>
              <a:t>2016</a:t>
            </a:r>
          </a:p>
          <a:p>
            <a:pPr marL="334963" indent="-334963" algn="l">
              <a:spcBef>
                <a:spcPts val="600"/>
              </a:spcBef>
              <a:buSzPct val="200000"/>
              <a:buFont typeface="Arial" pitchFamily="34" charset="0"/>
              <a:buChar char="•"/>
              <a:tabLst>
                <a:tab pos="815975" algn="l"/>
                <a:tab pos="1192213" algn="l"/>
              </a:tabLst>
              <a:defRPr/>
            </a:pPr>
            <a:r>
              <a:rPr lang="en-US" dirty="0" smtClean="0">
                <a:solidFill>
                  <a:prstClr val="black"/>
                </a:solidFill>
              </a:rPr>
              <a:t>Current status</a:t>
            </a:r>
            <a:endParaRPr lang="en-US" b="1"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 full system </a:t>
            </a:r>
            <a:r>
              <a:rPr lang="en-US" sz="1600" kern="0" dirty="0">
                <a:solidFill>
                  <a:srgbClr val="000000"/>
                </a:solidFill>
                <a:sym typeface="Arial" pitchFamily="34" charset="0"/>
              </a:rPr>
              <a:t>cooldown/test with </a:t>
            </a:r>
            <a:r>
              <a:rPr lang="en-US" sz="1600" kern="0" dirty="0" smtClean="0">
                <a:solidFill>
                  <a:srgbClr val="000000"/>
                </a:solidFill>
                <a:sym typeface="Arial" pitchFamily="34" charset="0"/>
              </a:rPr>
              <a:t>full extended </a:t>
            </a:r>
            <a:r>
              <a:rPr lang="en-US" sz="1600" kern="0" dirty="0">
                <a:solidFill>
                  <a:srgbClr val="000000"/>
                </a:solidFill>
                <a:sym typeface="Arial" pitchFamily="34" charset="0"/>
              </a:rPr>
              <a:t>8cm long </a:t>
            </a:r>
            <a:r>
              <a:rPr lang="en-US" sz="1600" kern="0" dirty="0" smtClean="0">
                <a:solidFill>
                  <a:srgbClr val="000000"/>
                </a:solidFill>
                <a:sym typeface="Arial" pitchFamily="34" charset="0"/>
              </a:rPr>
              <a:t>target</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 also for the first time measure three coil </a:t>
            </a:r>
            <a:r>
              <a:rPr lang="en-US" sz="1600" kern="0" dirty="0" smtClean="0">
                <a:solidFill>
                  <a:srgbClr val="000000"/>
                </a:solidFill>
                <a:sym typeface="Arial" pitchFamily="34" charset="0"/>
              </a:rPr>
              <a:t>NMR</a:t>
            </a:r>
            <a:endParaRPr lang="en-US" dirty="0" smtClean="0">
              <a:solidFill>
                <a:prstClr val="black"/>
              </a:solidFill>
            </a:endParaRPr>
          </a:p>
          <a:p>
            <a:pPr marL="334963" indent="-334963" algn="l">
              <a:spcBef>
                <a:spcPts val="600"/>
              </a:spcBef>
              <a:buSzPct val="200000"/>
              <a:buFont typeface="Arial" pitchFamily="34" charset="0"/>
              <a:buChar char="•"/>
              <a:tabLst>
                <a:tab pos="815975" algn="l"/>
                <a:tab pos="1192213" algn="l"/>
              </a:tabLst>
              <a:defRPr/>
            </a:pPr>
            <a:r>
              <a:rPr lang="en-US" dirty="0" smtClean="0">
                <a:solidFill>
                  <a:prstClr val="black"/>
                </a:solidFill>
              </a:rPr>
              <a:t>Funding</a:t>
            </a:r>
            <a:endParaRPr lang="en-US" b="1"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DoE </a:t>
            </a:r>
            <a:r>
              <a:rPr lang="en-US" sz="1600" kern="0" dirty="0">
                <a:solidFill>
                  <a:srgbClr val="000000"/>
                </a:solidFill>
                <a:sym typeface="Arial" pitchFamily="34" charset="0"/>
              </a:rPr>
              <a:t>has requested formal proposal for E-1039 </a:t>
            </a:r>
            <a:r>
              <a:rPr lang="en-US" sz="1600" kern="0" dirty="0" smtClean="0">
                <a:solidFill>
                  <a:srgbClr val="000000"/>
                </a:solidFill>
                <a:sym typeface="Arial" pitchFamily="34" charset="0"/>
              </a:rPr>
              <a:t>support (out for review)</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Expect go-ahead in January 2017</a:t>
            </a:r>
            <a:endParaRPr lang="en-US" dirty="0">
              <a:solidFill>
                <a:prstClr val="black"/>
              </a:solidFill>
            </a:endParaRPr>
          </a:p>
          <a:p>
            <a:pPr marL="334963" indent="-334963" algn="l">
              <a:spcBef>
                <a:spcPts val="600"/>
              </a:spcBef>
              <a:buSzPct val="200000"/>
              <a:buFont typeface="Arial" pitchFamily="34" charset="0"/>
              <a:buChar char="•"/>
              <a:tabLst>
                <a:tab pos="815975" algn="l"/>
                <a:tab pos="1192213" algn="l"/>
              </a:tabLst>
              <a:defRPr/>
            </a:pPr>
            <a:r>
              <a:rPr lang="en-US" dirty="0" smtClean="0">
                <a:solidFill>
                  <a:prstClr val="black"/>
                </a:solidFill>
              </a:rPr>
              <a:t>Plans</a:t>
            </a:r>
            <a:endParaRPr lang="en-US" b="1"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r</a:t>
            </a:r>
            <a:r>
              <a:rPr lang="en-US" sz="1600" kern="0" dirty="0" smtClean="0">
                <a:solidFill>
                  <a:srgbClr val="000000"/>
                </a:solidFill>
                <a:sym typeface="Arial" pitchFamily="34" charset="0"/>
              </a:rPr>
              <a:t>eady to start installation in summer 2017 (if green light from DoE) </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t</a:t>
            </a:r>
            <a:r>
              <a:rPr lang="en-US" sz="1600" kern="0" smtClean="0">
                <a:solidFill>
                  <a:srgbClr val="000000"/>
                </a:solidFill>
                <a:sym typeface="Arial" pitchFamily="34" charset="0"/>
              </a:rPr>
              <a:t>ake </a:t>
            </a:r>
            <a:r>
              <a:rPr lang="en-US" sz="1600" kern="0" dirty="0" smtClean="0">
                <a:solidFill>
                  <a:srgbClr val="000000"/>
                </a:solidFill>
                <a:sym typeface="Arial" pitchFamily="34" charset="0"/>
              </a:rPr>
              <a:t>beam in early 2018</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b="1"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p:txBody>
      </p:sp>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22</a:t>
            </a:fld>
            <a:endParaRPr lang="en-US" dirty="0">
              <a:solidFill>
                <a:srgbClr val="000000"/>
              </a:solidFill>
            </a:endParaRPr>
          </a:p>
        </p:txBody>
      </p:sp>
      <p:pic>
        <p:nvPicPr>
          <p:cNvPr id="5" name="Picture 4" descr="E1039Target_m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555" y="914400"/>
            <a:ext cx="1661645" cy="2879724"/>
          </a:xfrm>
          <a:prstGeom prst="rect">
            <a:avLst/>
          </a:prstGeom>
        </p:spPr>
      </p:pic>
    </p:spTree>
    <p:extLst>
      <p:ext uri="{BB962C8B-B14F-4D97-AF65-F5344CB8AC3E}">
        <p14:creationId xmlns:p14="http://schemas.microsoft.com/office/powerpoint/2010/main" val="37057828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lorenzon\Documents\Laboratories\FNAL\Page20-ADK-Diffraction2012-Talk-29Aug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408720"/>
            <a:ext cx="6392962" cy="2934680"/>
          </a:xfrm>
          <a:prstGeom prst="rect">
            <a:avLst/>
          </a:prstGeom>
          <a:noFill/>
        </p:spPr>
      </p:pic>
      <p:sp>
        <p:nvSpPr>
          <p:cNvPr id="5" name="Content Placeholder 2"/>
          <p:cNvSpPr txBox="1">
            <a:spLocks/>
          </p:cNvSpPr>
          <p:nvPr/>
        </p:nvSpPr>
        <p:spPr bwMode="auto">
          <a:xfrm>
            <a:off x="163024" y="658473"/>
            <a:ext cx="7761776" cy="58185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Font typeface="Wingdings" pitchFamily="2" charset="2"/>
              <a:buNone/>
              <a:defRPr/>
            </a:pPr>
            <a:r>
              <a:rPr lang="en-US" b="1" kern="0" dirty="0" smtClean="0">
                <a:solidFill>
                  <a:srgbClr val="800000"/>
                </a:solidFill>
              </a:rPr>
              <a:t>The Plan</a:t>
            </a:r>
            <a:r>
              <a:rPr lang="en-US" kern="0" dirty="0" smtClean="0">
                <a:solidFill>
                  <a:srgbClr val="800000"/>
                </a:solidFill>
              </a:rPr>
              <a:t>:</a:t>
            </a:r>
          </a:p>
          <a:p>
            <a:pPr>
              <a:defRPr/>
            </a:pPr>
            <a:r>
              <a:rPr lang="en-US" sz="1600" kern="0" dirty="0" smtClean="0"/>
              <a:t>Use fully understood </a:t>
            </a:r>
            <a:r>
              <a:rPr lang="en-US" sz="1600" kern="0" dirty="0" err="1" smtClean="0"/>
              <a:t>SeaQuest</a:t>
            </a:r>
            <a:r>
              <a:rPr lang="en-US" sz="1600" kern="0" dirty="0" smtClean="0"/>
              <a:t> Spectrometer</a:t>
            </a:r>
          </a:p>
          <a:p>
            <a:pPr>
              <a:defRPr/>
            </a:pPr>
            <a:r>
              <a:rPr lang="en-US" sz="1600" kern="0" dirty="0" smtClean="0"/>
              <a:t>Add polarized beam</a:t>
            </a:r>
          </a:p>
        </p:txBody>
      </p:sp>
      <p:pic>
        <p:nvPicPr>
          <p:cNvPr id="9"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3877">
            <a:off x="6902186" y="3110668"/>
            <a:ext cx="1660627" cy="810611"/>
          </a:xfrm>
          <a:prstGeom prst="rect">
            <a:avLst/>
          </a:prstGeom>
          <a:noFill/>
          <a:ln w="9525">
            <a:noFill/>
            <a:miter lim="800000"/>
            <a:headEnd/>
            <a:tailEnd/>
          </a:ln>
        </p:spPr>
      </p:pic>
      <p:sp>
        <p:nvSpPr>
          <p:cNvPr id="10" name="Content Placeholder 2"/>
          <p:cNvSpPr txBox="1">
            <a:spLocks/>
          </p:cNvSpPr>
          <p:nvPr/>
        </p:nvSpPr>
        <p:spPr bwMode="auto">
          <a:xfrm>
            <a:off x="0" y="4490989"/>
            <a:ext cx="7570381" cy="1986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defRPr/>
            </a:pPr>
            <a:r>
              <a:rPr lang="en-US" b="1" kern="0" dirty="0" smtClean="0">
                <a:solidFill>
                  <a:srgbClr val="800000"/>
                </a:solidFill>
              </a:rPr>
              <a:t>Measure sign-change in Sivers Function:</a:t>
            </a:r>
            <a:endParaRPr lang="en-US" sz="1600" kern="0" dirty="0">
              <a:sym typeface="Arial" pitchFamily="34" charset="0"/>
            </a:endParaRPr>
          </a:p>
          <a:p>
            <a:pPr marL="703263" lvl="1" indent="-334963" eaLnBrk="0" hangingPunct="0">
              <a:spcBef>
                <a:spcPts val="600"/>
              </a:spcBef>
              <a:spcAft>
                <a:spcPts val="0"/>
              </a:spcAft>
              <a:buClr>
                <a:srgbClr val="0000FF"/>
              </a:buClr>
              <a:buSzPct val="150000"/>
              <a:buFont typeface="Arial" pitchFamily="34" charset="0"/>
              <a:buChar char="→"/>
              <a:tabLst>
                <a:tab pos="815975" algn="l"/>
                <a:tab pos="1192213" algn="l"/>
              </a:tabLst>
              <a:defRPr/>
            </a:pPr>
            <a:r>
              <a:rPr lang="en-US" kern="0" dirty="0">
                <a:ea typeface="+mn-ea"/>
                <a:cs typeface="+mn-cs"/>
                <a:sym typeface="Arial" pitchFamily="34" charset="0"/>
              </a:rPr>
              <a:t>QCD (and factorization) require sign change</a:t>
            </a:r>
          </a:p>
          <a:p>
            <a:pPr marL="703263" lvl="1" indent="-334963" eaLnBrk="0" hangingPunct="0">
              <a:spcBef>
                <a:spcPts val="600"/>
              </a:spcBef>
              <a:spcAft>
                <a:spcPts val="0"/>
              </a:spcAft>
              <a:buClr>
                <a:srgbClr val="0000FF"/>
              </a:buClr>
              <a:buSzPct val="150000"/>
              <a:buFont typeface="Arial" pitchFamily="34" charset="0"/>
              <a:buChar char="→"/>
              <a:tabLst>
                <a:tab pos="815975" algn="l"/>
                <a:tab pos="1192213" algn="l"/>
              </a:tabLst>
              <a:defRPr/>
            </a:pPr>
            <a:r>
              <a:rPr lang="en-US" kern="0" dirty="0">
                <a:ea typeface="+mn-ea"/>
                <a:cs typeface="+mn-cs"/>
              </a:rPr>
              <a:t>major milestone in hadronic physics (HP13</a:t>
            </a:r>
            <a:r>
              <a:rPr lang="en-US" kern="0" dirty="0" smtClean="0">
                <a:ea typeface="+mn-ea"/>
                <a:cs typeface="+mn-cs"/>
              </a:rPr>
              <a:t>)</a:t>
            </a:r>
            <a:endParaRPr lang="en-US" b="1" kern="0" dirty="0" smtClean="0">
              <a:solidFill>
                <a:srgbClr val="800000"/>
              </a:solidFill>
              <a:ea typeface="+mn-ea"/>
              <a:cs typeface="+mn-cs"/>
            </a:endParaRPr>
          </a:p>
          <a:p>
            <a:pPr>
              <a:defRPr/>
            </a:pPr>
            <a:r>
              <a:rPr lang="en-US" b="1" kern="0" dirty="0">
                <a:solidFill>
                  <a:srgbClr val="800000"/>
                </a:solidFill>
              </a:rPr>
              <a:t>Fermilab (best place for polarized DY</a:t>
            </a:r>
            <a:r>
              <a:rPr lang="en-US" b="1" kern="0" dirty="0" smtClean="0">
                <a:solidFill>
                  <a:srgbClr val="800000"/>
                </a:solidFill>
              </a:rPr>
              <a:t>): </a:t>
            </a:r>
            <a:endParaRPr lang="en-US" kern="0" dirty="0" smtClean="0">
              <a:solidFill>
                <a:srgbClr val="002060"/>
              </a:solidFill>
              <a:ea typeface="+mn-ea"/>
              <a:cs typeface="+mn-cs"/>
            </a:endParaRPr>
          </a:p>
          <a:p>
            <a:pPr marL="703263" lvl="1" indent="-334963" eaLnBrk="0" hangingPunct="0">
              <a:spcBef>
                <a:spcPts val="600"/>
              </a:spcBef>
              <a:spcAft>
                <a:spcPts val="0"/>
              </a:spcAft>
              <a:buClr>
                <a:srgbClr val="0000FF"/>
              </a:buClr>
              <a:buSzPct val="150000"/>
              <a:buFont typeface="Arial" pitchFamily="34" charset="0"/>
              <a:buChar char="→"/>
              <a:tabLst>
                <a:tab pos="815975" algn="l"/>
                <a:tab pos="1192213" algn="l"/>
              </a:tabLst>
              <a:defRPr/>
            </a:pPr>
            <a:r>
              <a:rPr lang="en-US" kern="0" dirty="0" smtClean="0">
                <a:solidFill>
                  <a:srgbClr val="002060"/>
                </a:solidFill>
                <a:ea typeface="+mn-ea"/>
                <a:cs typeface="+mn-cs"/>
              </a:rPr>
              <a:t>very high </a:t>
            </a:r>
            <a:r>
              <a:rPr lang="en-US" kern="0" dirty="0">
                <a:solidFill>
                  <a:srgbClr val="002060"/>
                </a:solidFill>
                <a:ea typeface="+mn-ea"/>
                <a:cs typeface="+mn-cs"/>
              </a:rPr>
              <a:t>luminosity, large </a:t>
            </a:r>
            <a:r>
              <a:rPr lang="en-US" kern="0" dirty="0" smtClean="0">
                <a:solidFill>
                  <a:srgbClr val="002060"/>
                </a:solidFill>
                <a:ea typeface="+mn-ea"/>
                <a:cs typeface="+mn-cs"/>
              </a:rPr>
              <a:t>x-coverage (primary beam, fixed target)</a:t>
            </a:r>
            <a:endParaRPr lang="en-US" b="1" kern="0" dirty="0" smtClean="0">
              <a:solidFill>
                <a:srgbClr val="800000"/>
              </a:solidFill>
              <a:ea typeface="+mn-ea"/>
              <a:cs typeface="+mn-cs"/>
            </a:endParaRPr>
          </a:p>
          <a:p>
            <a:pPr>
              <a:defRPr/>
            </a:pPr>
            <a:r>
              <a:rPr lang="en-US" b="1" kern="0" dirty="0" smtClean="0">
                <a:solidFill>
                  <a:srgbClr val="800000"/>
                </a:solidFill>
              </a:rPr>
              <a:t>Cost Est.:  $6M +$4M Contingency &amp; Management = $10M </a:t>
            </a:r>
            <a:r>
              <a:rPr lang="en-US" kern="0" dirty="0" smtClean="0">
                <a:solidFill>
                  <a:srgbClr val="0D2139"/>
                </a:solidFill>
              </a:rPr>
              <a:t>(in 2013)</a:t>
            </a:r>
            <a:endParaRPr lang="en-US" kern="0" dirty="0"/>
          </a:p>
        </p:txBody>
      </p:sp>
      <p:sp>
        <p:nvSpPr>
          <p:cNvPr id="8"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Let’s Polarize the Beam at Fermilab (E-1027)</a:t>
            </a:r>
            <a:endParaRPr lang="en-US" sz="2800" b="1" kern="0" dirty="0">
              <a:solidFill>
                <a:srgbClr val="190EFF"/>
              </a:solidFill>
              <a:latin typeface="+mj-lt"/>
              <a:ea typeface="+mj-ea"/>
              <a:cs typeface="+mj-cs"/>
              <a:sym typeface="Arial" pitchFamily="34" charset="0"/>
            </a:endParaRPr>
          </a:p>
        </p:txBody>
      </p:sp>
      <p:sp>
        <p:nvSpPr>
          <p:cNvPr id="12"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23</a:t>
            </a:fld>
            <a:endParaRPr lang="en-US" dirty="0">
              <a:solidFill>
                <a:schemeClr val="tx1"/>
              </a:solidFill>
            </a:endParaRPr>
          </a:p>
        </p:txBody>
      </p:sp>
      <p:sp>
        <p:nvSpPr>
          <p:cNvPr id="13" name="Oval 12"/>
          <p:cNvSpPr/>
          <p:nvPr/>
        </p:nvSpPr>
        <p:spPr bwMode="auto">
          <a:xfrm>
            <a:off x="1905000" y="1828800"/>
            <a:ext cx="914400" cy="97106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4" name="Oval 13"/>
          <p:cNvSpPr/>
          <p:nvPr/>
        </p:nvSpPr>
        <p:spPr bwMode="auto">
          <a:xfrm>
            <a:off x="5791200" y="1752600"/>
            <a:ext cx="990600" cy="9144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0928293"/>
              </p:ext>
            </p:extLst>
          </p:nvPr>
        </p:nvGraphicFramePr>
        <p:xfrm>
          <a:off x="5018088" y="4724400"/>
          <a:ext cx="2997200" cy="838200"/>
        </p:xfrm>
        <a:graphic>
          <a:graphicData uri="http://schemas.openxmlformats.org/presentationml/2006/ole">
            <mc:AlternateContent xmlns:mc="http://schemas.openxmlformats.org/markup-compatibility/2006">
              <mc:Choice xmlns:v="urn:schemas-microsoft-com:vml" Requires="v">
                <p:oleObj spid="_x0000_s297294" name="Equation" r:id="rId6" imgW="1155600" imgH="291960" progId="Equation.DSMT4">
                  <p:embed/>
                </p:oleObj>
              </mc:Choice>
              <mc:Fallback>
                <p:oleObj name="Equation" r:id="rId6" imgW="1155600" imgH="291960" progId="Equation.DSMT4">
                  <p:embed/>
                  <p:pic>
                    <p:nvPicPr>
                      <p:cNvPr id="0" name="Object 2"/>
                      <p:cNvPicPr>
                        <a:picLocks noChangeAspect="1" noChangeArrowheads="1"/>
                      </p:cNvPicPr>
                      <p:nvPr/>
                    </p:nvPicPr>
                    <p:blipFill>
                      <a:blip r:embed="rId7"/>
                      <a:srcRect/>
                      <a:stretch>
                        <a:fillRect/>
                      </a:stretch>
                    </p:blipFill>
                    <p:spPr bwMode="auto">
                      <a:xfrm>
                        <a:off x="5018088" y="4724400"/>
                        <a:ext cx="2997200" cy="838200"/>
                      </a:xfrm>
                      <a:prstGeom prst="rect">
                        <a:avLst/>
                      </a:prstGeom>
                      <a:solidFill>
                        <a:srgbClr val="F1D1EC">
                          <a:alpha val="65881"/>
                        </a:srgbClr>
                      </a:solidFill>
                      <a:ln w="1905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067775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6992" y="1066800"/>
            <a:ext cx="5651475" cy="3733800"/>
            <a:chOff x="1636992" y="1066800"/>
            <a:chExt cx="5651475" cy="3733800"/>
          </a:xfrm>
        </p:grpSpPr>
        <p:pic>
          <p:nvPicPr>
            <p:cNvPr id="13" name="Picture 3" descr="C:\Users\lorenzon\Documents\PAW\poldy-pp-p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992" y="1066800"/>
              <a:ext cx="5651475"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bwMode="auto">
            <a:xfrm flipH="1">
              <a:off x="5701312" y="1447800"/>
              <a:ext cx="623288" cy="1295400"/>
            </a:xfrm>
            <a:prstGeom prst="straightConnector1">
              <a:avLst/>
            </a:prstGeom>
            <a:solidFill>
              <a:srgbClr val="FFFFFF"/>
            </a:solidFill>
            <a:ln w="19050" cap="flat" cmpd="sng" algn="ctr">
              <a:solidFill>
                <a:srgbClr val="190EFF"/>
              </a:solidFill>
              <a:prstDash val="solid"/>
              <a:round/>
              <a:headEnd type="none" w="med" len="med"/>
              <a:tailEnd type="arrow"/>
            </a:ln>
            <a:effectLst/>
          </p:spPr>
        </p:cxnSp>
      </p:grpSp>
      <p:sp>
        <p:nvSpPr>
          <p:cNvPr id="8" name="Subtitle 2"/>
          <p:cNvSpPr txBox="1">
            <a:spLocks/>
          </p:cNvSpPr>
          <p:nvPr/>
        </p:nvSpPr>
        <p:spPr bwMode="auto">
          <a:xfrm>
            <a:off x="0" y="4495800"/>
            <a:ext cx="91440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spcBef>
                <a:spcPts val="1200"/>
              </a:spcBef>
              <a:tabLst>
                <a:tab pos="815975" algn="l"/>
                <a:tab pos="1192213" algn="l"/>
              </a:tabLst>
              <a:defRPr/>
            </a:pPr>
            <a:r>
              <a:rPr lang="en-US" b="1" kern="0" dirty="0" smtClean="0"/>
              <a:t>Experimental Conditions</a:t>
            </a:r>
          </a:p>
          <a:p>
            <a:pPr lvl="1">
              <a:spcBef>
                <a:spcPts val="1200"/>
              </a:spcBef>
              <a:tabLst>
                <a:tab pos="815975" algn="l"/>
                <a:tab pos="1192213" algn="l"/>
              </a:tabLst>
              <a:defRPr/>
            </a:pPr>
            <a:r>
              <a:rPr lang="en-US" sz="1800" kern="0" dirty="0">
                <a:ea typeface="+mn-ea"/>
                <a:cs typeface="+mn-cs"/>
              </a:rPr>
              <a:t> s</a:t>
            </a:r>
            <a:r>
              <a:rPr lang="en-US" sz="1800" kern="0" dirty="0" smtClean="0">
                <a:ea typeface="+mn-ea"/>
                <a:cs typeface="+mn-cs"/>
              </a:rPr>
              <a:t>ame as </a:t>
            </a:r>
            <a:r>
              <a:rPr lang="en-US" sz="1800" kern="0" dirty="0" err="1" smtClean="0">
                <a:ea typeface="+mn-ea"/>
                <a:cs typeface="+mn-cs"/>
              </a:rPr>
              <a:t>SeaQuest</a:t>
            </a:r>
            <a:endParaRPr lang="en-US" sz="1800" kern="0" dirty="0" smtClean="0">
              <a:ea typeface="+mn-ea"/>
              <a:cs typeface="+mn-cs"/>
            </a:endParaRPr>
          </a:p>
          <a:p>
            <a:pPr lvl="1">
              <a:spcBef>
                <a:spcPts val="600"/>
              </a:spcBef>
              <a:tabLst>
                <a:tab pos="815975" algn="l"/>
                <a:tab pos="1192213" algn="l"/>
              </a:tabLst>
              <a:defRPr/>
            </a:pPr>
            <a:r>
              <a:rPr lang="en-US" sz="1800" kern="0" dirty="0" smtClean="0">
                <a:ea typeface="+mn-ea"/>
                <a:cs typeface="+mn-cs"/>
              </a:rPr>
              <a:t> luminosity: </a:t>
            </a:r>
            <a:r>
              <a:rPr lang="en-US" sz="1800" kern="0" dirty="0" err="1" smtClean="0">
                <a:ea typeface="+mn-ea"/>
                <a:cs typeface="+mn-cs"/>
              </a:rPr>
              <a:t>L</a:t>
            </a:r>
            <a:r>
              <a:rPr lang="en-US" sz="1800" kern="0" baseline="-25000" dirty="0" err="1" smtClean="0">
                <a:ea typeface="+mn-ea"/>
                <a:cs typeface="+mn-cs"/>
              </a:rPr>
              <a:t>av</a:t>
            </a:r>
            <a:r>
              <a:rPr lang="en-US" sz="1800" kern="0" dirty="0" smtClean="0">
                <a:ea typeface="+mn-ea"/>
                <a:cs typeface="+mn-cs"/>
              </a:rPr>
              <a:t> = 2 x 10</a:t>
            </a:r>
            <a:r>
              <a:rPr lang="en-US" sz="1800" kern="0" baseline="30000" dirty="0" smtClean="0">
                <a:ea typeface="+mn-ea"/>
                <a:cs typeface="+mn-cs"/>
              </a:rPr>
              <a:t>35 </a:t>
            </a:r>
            <a:r>
              <a:rPr lang="en-US" sz="1800" kern="0" dirty="0" smtClean="0">
                <a:ea typeface="+mn-ea"/>
                <a:cs typeface="+mn-cs"/>
              </a:rPr>
              <a:t>(</a:t>
            </a:r>
            <a:r>
              <a:rPr lang="en-US" kern="0" dirty="0" smtClean="0">
                <a:ea typeface="+mn-ea"/>
                <a:cs typeface="+mn-cs"/>
              </a:rPr>
              <a:t>10% of available beam time: </a:t>
            </a:r>
            <a:r>
              <a:rPr lang="en-US" kern="0" dirty="0" err="1" smtClean="0">
                <a:ea typeface="+mn-ea"/>
                <a:cs typeface="+mn-cs"/>
              </a:rPr>
              <a:t>I</a:t>
            </a:r>
            <a:r>
              <a:rPr lang="en-US" kern="0" baseline="-25000" dirty="0" err="1" smtClean="0">
                <a:ea typeface="+mn-ea"/>
                <a:cs typeface="+mn-cs"/>
              </a:rPr>
              <a:t>av</a:t>
            </a:r>
            <a:r>
              <a:rPr lang="en-US" kern="0" baseline="-25000" dirty="0" smtClean="0">
                <a:ea typeface="+mn-ea"/>
                <a:cs typeface="+mn-cs"/>
              </a:rPr>
              <a:t> </a:t>
            </a:r>
            <a:r>
              <a:rPr lang="en-US" kern="0" dirty="0" smtClean="0">
                <a:ea typeface="+mn-ea"/>
                <a:cs typeface="+mn-cs"/>
              </a:rPr>
              <a:t>= 15 </a:t>
            </a:r>
            <a:r>
              <a:rPr lang="en-US" kern="0" dirty="0" err="1" smtClean="0">
                <a:ea typeface="+mn-ea"/>
                <a:cs typeface="+mn-cs"/>
              </a:rPr>
              <a:t>nA</a:t>
            </a:r>
            <a:r>
              <a:rPr lang="en-US" sz="1800" kern="0" dirty="0" smtClean="0">
                <a:ea typeface="+mn-ea"/>
                <a:cs typeface="+mn-cs"/>
              </a:rPr>
              <a:t>)</a:t>
            </a:r>
          </a:p>
          <a:p>
            <a:pPr lvl="1">
              <a:spcBef>
                <a:spcPts val="600"/>
              </a:spcBef>
              <a:tabLst>
                <a:tab pos="815975" algn="l"/>
                <a:tab pos="1192213" algn="l"/>
              </a:tabLst>
              <a:defRPr/>
            </a:pPr>
            <a:r>
              <a:rPr lang="en-US" sz="1800" kern="0" dirty="0" smtClean="0">
                <a:ea typeface="+mn-ea"/>
                <a:cs typeface="+mn-cs"/>
              </a:rPr>
              <a:t>  </a:t>
            </a:r>
            <a:r>
              <a:rPr lang="en-US" sz="1800" kern="0" dirty="0" smtClean="0">
                <a:solidFill>
                  <a:srgbClr val="0000FF"/>
                </a:solidFill>
                <a:ea typeface="+mn-ea"/>
                <a:cs typeface="+mn-cs"/>
              </a:rPr>
              <a:t>3.2 X 10</a:t>
            </a:r>
            <a:r>
              <a:rPr lang="en-US" sz="1800" kern="0" baseline="30000" dirty="0" smtClean="0">
                <a:solidFill>
                  <a:srgbClr val="0000FF"/>
                </a:solidFill>
                <a:ea typeface="+mn-ea"/>
                <a:cs typeface="+mn-cs"/>
              </a:rPr>
              <a:t>18</a:t>
            </a:r>
            <a:r>
              <a:rPr lang="en-US" sz="1800" kern="0" dirty="0" smtClean="0">
                <a:solidFill>
                  <a:srgbClr val="0000FF"/>
                </a:solidFill>
                <a:ea typeface="+mn-ea"/>
                <a:cs typeface="+mn-cs"/>
              </a:rPr>
              <a:t> total protons</a:t>
            </a:r>
            <a:r>
              <a:rPr lang="en-US" sz="1800" kern="0" baseline="30000" dirty="0" smtClean="0">
                <a:ea typeface="+mn-ea"/>
                <a:cs typeface="+mn-cs"/>
              </a:rPr>
              <a:t> </a:t>
            </a:r>
            <a:r>
              <a:rPr lang="en-US" sz="1800" kern="0" dirty="0" smtClean="0">
                <a:ea typeface="+mn-ea"/>
                <a:cs typeface="+mn-cs"/>
              </a:rPr>
              <a:t>for 5 x 10</a:t>
            </a:r>
            <a:r>
              <a:rPr lang="en-US" sz="1800" kern="0" baseline="30000" dirty="0" smtClean="0">
                <a:ea typeface="+mn-ea"/>
                <a:cs typeface="+mn-cs"/>
              </a:rPr>
              <a:t>5 </a:t>
            </a:r>
            <a:r>
              <a:rPr lang="en-US" sz="1800" kern="0" dirty="0" smtClean="0">
                <a:ea typeface="+mn-ea"/>
                <a:cs typeface="+mn-cs"/>
              </a:rPr>
              <a:t>min:  (= 2 </a:t>
            </a:r>
            <a:r>
              <a:rPr lang="en-US" sz="1800" kern="0" dirty="0" err="1" smtClean="0">
                <a:ea typeface="+mn-ea"/>
                <a:cs typeface="+mn-cs"/>
              </a:rPr>
              <a:t>yrs</a:t>
            </a:r>
            <a:r>
              <a:rPr lang="en-US" sz="1800" kern="0" dirty="0" smtClean="0">
                <a:ea typeface="+mn-ea"/>
                <a:cs typeface="+mn-cs"/>
              </a:rPr>
              <a:t> at 50% efficiency) with </a:t>
            </a:r>
            <a:r>
              <a:rPr lang="en-US" sz="1800" kern="0" dirty="0" err="1" smtClean="0">
                <a:ea typeface="+mn-ea"/>
                <a:cs typeface="+mn-cs"/>
              </a:rPr>
              <a:t>P</a:t>
            </a:r>
            <a:r>
              <a:rPr lang="en-US" sz="1800" kern="0" baseline="-25000" dirty="0" err="1" smtClean="0">
                <a:ea typeface="+mn-ea"/>
                <a:cs typeface="+mn-cs"/>
              </a:rPr>
              <a:t>b</a:t>
            </a:r>
            <a:r>
              <a:rPr lang="en-US" sz="1800" kern="0" dirty="0" smtClean="0">
                <a:ea typeface="+mn-ea"/>
                <a:cs typeface="+mn-cs"/>
              </a:rPr>
              <a:t> = 60%</a:t>
            </a:r>
            <a:br>
              <a:rPr lang="en-US" sz="1800" kern="0" dirty="0" smtClean="0">
                <a:ea typeface="+mn-ea"/>
                <a:cs typeface="+mn-cs"/>
              </a:rPr>
            </a:br>
            <a:r>
              <a:rPr lang="en-US" sz="700" kern="0" dirty="0" smtClean="0">
                <a:ea typeface="+mn-ea"/>
                <a:cs typeface="+mn-cs"/>
              </a:rPr>
              <a:t>   </a:t>
            </a:r>
          </a:p>
          <a:p>
            <a:pPr marL="0" indent="0">
              <a:spcBef>
                <a:spcPts val="600"/>
              </a:spcBef>
              <a:buFont typeface="Wingdings" pitchFamily="2" charset="2"/>
              <a:buNone/>
              <a:tabLst>
                <a:tab pos="815975" algn="l"/>
                <a:tab pos="1192213" algn="l"/>
              </a:tabLst>
              <a:defRPr/>
            </a:pPr>
            <a:r>
              <a:rPr lang="en-US" sz="1900" b="1" kern="0" dirty="0" smtClean="0">
                <a:solidFill>
                  <a:srgbClr val="000090"/>
                </a:solidFill>
              </a:rPr>
              <a:t>Can measure not only </a:t>
            </a:r>
            <a:r>
              <a:rPr lang="en-US" sz="1900" b="1" kern="0" dirty="0" smtClean="0">
                <a:solidFill>
                  <a:srgbClr val="800000"/>
                </a:solidFill>
              </a:rPr>
              <a:t>sign</a:t>
            </a:r>
            <a:r>
              <a:rPr lang="en-US" sz="1900" b="1" kern="0" dirty="0" smtClean="0">
                <a:solidFill>
                  <a:srgbClr val="000090"/>
                </a:solidFill>
              </a:rPr>
              <a:t>, but also the </a:t>
            </a:r>
            <a:r>
              <a:rPr lang="en-US" sz="1900" b="1" kern="0" dirty="0" smtClean="0">
                <a:solidFill>
                  <a:srgbClr val="800000"/>
                </a:solidFill>
              </a:rPr>
              <a:t>size &amp; </a:t>
            </a:r>
            <a:r>
              <a:rPr lang="en-US" sz="1900" b="1" kern="0" dirty="0" smtClean="0">
                <a:solidFill>
                  <a:srgbClr val="000090"/>
                </a:solidFill>
              </a:rPr>
              <a:t>probably</a:t>
            </a:r>
            <a:r>
              <a:rPr lang="en-US" sz="1900" b="1" kern="0" dirty="0" smtClean="0">
                <a:solidFill>
                  <a:srgbClr val="800000"/>
                </a:solidFill>
              </a:rPr>
              <a:t> shape </a:t>
            </a:r>
            <a:r>
              <a:rPr lang="en-US" sz="1900" b="1" kern="0" dirty="0" smtClean="0">
                <a:solidFill>
                  <a:srgbClr val="000090"/>
                </a:solidFill>
              </a:rPr>
              <a:t>of the Sivers function!</a:t>
            </a:r>
          </a:p>
          <a:p>
            <a:pPr marL="0" indent="0">
              <a:spcBef>
                <a:spcPts val="600"/>
              </a:spcBef>
              <a:buFont typeface="Wingdings" pitchFamily="2" charset="2"/>
              <a:buNone/>
              <a:tabLst>
                <a:tab pos="815975" algn="l"/>
                <a:tab pos="1192213" algn="l"/>
              </a:tabLst>
              <a:defRPr/>
            </a:pPr>
            <a:r>
              <a:rPr lang="en-US" sz="1900" b="1" kern="0" dirty="0">
                <a:solidFill>
                  <a:srgbClr val="000090"/>
                </a:solidFill>
              </a:rPr>
              <a:t>a</a:t>
            </a:r>
            <a:r>
              <a:rPr lang="en-US" sz="1900" b="1" kern="0" dirty="0" smtClean="0">
                <a:solidFill>
                  <a:srgbClr val="000090"/>
                </a:solidFill>
              </a:rPr>
              <a:t>s well as </a:t>
            </a:r>
            <a:r>
              <a:rPr lang="en-US" sz="1900" b="1" kern="0" dirty="0" smtClean="0">
                <a:solidFill>
                  <a:srgbClr val="800000"/>
                </a:solidFill>
              </a:rPr>
              <a:t>TMD evolution</a:t>
            </a:r>
            <a:r>
              <a:rPr lang="en-US" sz="1900" b="1" kern="0" dirty="0" smtClean="0">
                <a:solidFill>
                  <a:srgbClr val="000090"/>
                </a:solidFill>
              </a:rPr>
              <a:t>!</a:t>
            </a:r>
            <a:br>
              <a:rPr lang="en-US" sz="1900" b="1" kern="0" dirty="0" smtClean="0">
                <a:solidFill>
                  <a:srgbClr val="000090"/>
                </a:solidFill>
              </a:rPr>
            </a:br>
            <a:r>
              <a:rPr lang="en-US" sz="1000" b="1" kern="0" dirty="0" smtClean="0">
                <a:solidFill>
                  <a:srgbClr val="000090"/>
                </a:solidFill>
              </a:rPr>
              <a:t> </a:t>
            </a:r>
            <a:endParaRPr lang="en-US" b="1" kern="0" dirty="0" smtClean="0">
              <a:solidFill>
                <a:srgbClr val="000090"/>
              </a:solidFill>
            </a:endParaRPr>
          </a:p>
        </p:txBody>
      </p:sp>
      <p:sp>
        <p:nvSpPr>
          <p:cNvPr id="9" name="Title 28"/>
          <p:cNvSpPr txBox="1">
            <a:spLocks/>
          </p:cNvSpPr>
          <p:nvPr/>
        </p:nvSpPr>
        <p:spPr>
          <a:xfrm>
            <a:off x="457200" y="101988"/>
            <a:ext cx="8001000" cy="469900"/>
          </a:xfrm>
          <a:prstGeom prst="rect">
            <a:avLst/>
          </a:prstGeom>
        </p:spPr>
        <p:txBody>
          <a:bodyPr/>
          <a:lstStyle/>
          <a:p>
            <a:pPr eaLnBrk="0" hangingPunct="0">
              <a:spcBef>
                <a:spcPts val="200"/>
              </a:spcBef>
              <a:defRPr/>
            </a:pPr>
            <a:r>
              <a:rPr lang="en-US" sz="2800" b="1" kern="0" dirty="0">
                <a:solidFill>
                  <a:srgbClr val="190EFF"/>
                </a:solidFill>
                <a:latin typeface="+mj-lt"/>
                <a:ea typeface="+mj-ea"/>
                <a:cs typeface="+mj-cs"/>
                <a:sym typeface="Arial" charset="0"/>
              </a:rPr>
              <a:t>Expected Precision from E-1027 at Fermilab</a:t>
            </a:r>
          </a:p>
        </p:txBody>
      </p:sp>
      <p:sp>
        <p:nvSpPr>
          <p:cNvPr id="11" name="Subtitle 2"/>
          <p:cNvSpPr txBox="1">
            <a:spLocks/>
          </p:cNvSpPr>
          <p:nvPr/>
        </p:nvSpPr>
        <p:spPr>
          <a:xfrm>
            <a:off x="142874" y="457200"/>
            <a:ext cx="8620126" cy="6858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pPr>
            <a:r>
              <a:rPr lang="en-US" dirty="0" smtClean="0">
                <a:solidFill>
                  <a:srgbClr val="C00000"/>
                </a:solidFill>
                <a:latin typeface="+mn-lt"/>
              </a:rPr>
              <a:t>Probe </a:t>
            </a:r>
            <a:r>
              <a:rPr lang="en-US" b="1" dirty="0" smtClean="0">
                <a:solidFill>
                  <a:srgbClr val="C00000"/>
                </a:solidFill>
                <a:latin typeface="+mn-lt"/>
              </a:rPr>
              <a:t>Valence Quark Sivers Asymmetry </a:t>
            </a:r>
            <a:r>
              <a:rPr lang="en-US" dirty="0">
                <a:solidFill>
                  <a:srgbClr val="C00000"/>
                </a:solidFill>
                <a:latin typeface="+mn-lt"/>
              </a:rPr>
              <a:t> </a:t>
            </a:r>
            <a:r>
              <a:rPr lang="en-US" dirty="0" smtClean="0">
                <a:solidFill>
                  <a:srgbClr val="C00000"/>
                </a:solidFill>
                <a:latin typeface="+mn-lt"/>
              </a:rPr>
              <a:t>with a polarized proton beam at </a:t>
            </a:r>
            <a:r>
              <a:rPr lang="en-US" dirty="0" err="1" smtClean="0">
                <a:solidFill>
                  <a:srgbClr val="C00000"/>
                </a:solidFill>
                <a:latin typeface="+mn-lt"/>
              </a:rPr>
              <a:t>SeaQuest</a:t>
            </a:r>
            <a:endParaRPr kumimoji="0" lang="en-US" b="0" i="0" u="none" strike="noStrike" kern="0" cap="none" spc="0" normalizeH="0" baseline="0" noProof="0" dirty="0" smtClean="0">
              <a:ln>
                <a:noFill/>
              </a:ln>
              <a:solidFill>
                <a:srgbClr val="C00000"/>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24</a:t>
            </a:fld>
            <a:endParaRPr lang="en-US" dirty="0">
              <a:solidFill>
                <a:schemeClr val="tx1"/>
              </a:solidFill>
            </a:endParaRPr>
          </a:p>
        </p:txBody>
      </p:sp>
      <p:sp>
        <p:nvSpPr>
          <p:cNvPr id="2" name="TextBox 1"/>
          <p:cNvSpPr txBox="1"/>
          <p:nvPr/>
        </p:nvSpPr>
        <p:spPr>
          <a:xfrm>
            <a:off x="7543800" y="3030921"/>
            <a:ext cx="1219200" cy="1077218"/>
          </a:xfrm>
          <a:prstGeom prst="rect">
            <a:avLst/>
          </a:prstGeom>
          <a:noFill/>
        </p:spPr>
        <p:txBody>
          <a:bodyPr wrap="square" rtlCol="0">
            <a:spAutoFit/>
          </a:bodyPr>
          <a:lstStyle/>
          <a:p>
            <a:r>
              <a:rPr lang="en-US" sz="1600" b="1" dirty="0" smtClean="0">
                <a:solidFill>
                  <a:srgbClr val="FF0000"/>
                </a:solidFill>
              </a:rPr>
              <a:t>1.3 Mio </a:t>
            </a:r>
            <a:br>
              <a:rPr lang="en-US" sz="1600" b="1" dirty="0" smtClean="0">
                <a:solidFill>
                  <a:srgbClr val="FF0000"/>
                </a:solidFill>
              </a:rPr>
            </a:br>
            <a:r>
              <a:rPr lang="en-US" sz="1600" b="1" dirty="0" smtClean="0">
                <a:solidFill>
                  <a:srgbClr val="FF0000"/>
                </a:solidFill>
              </a:rPr>
              <a:t>DY events </a:t>
            </a:r>
            <a:r>
              <a:rPr lang="en-US" sz="1600" dirty="0" smtClean="0">
                <a:solidFill>
                  <a:srgbClr val="FF0000"/>
                </a:solidFill>
              </a:rPr>
              <a:t>with no dilution</a:t>
            </a:r>
            <a:endParaRPr lang="en-US" sz="1600" dirty="0">
              <a:solidFill>
                <a:srgbClr val="FF0000"/>
              </a:solidFill>
            </a:endParaRPr>
          </a:p>
        </p:txBody>
      </p:sp>
    </p:spTree>
    <p:extLst>
      <p:ext uri="{BB962C8B-B14F-4D97-AF65-F5344CB8AC3E}">
        <p14:creationId xmlns:p14="http://schemas.microsoft.com/office/powerpoint/2010/main" val="1109076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762" y="1476269"/>
            <a:ext cx="4110038" cy="325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COMPASS Projection &amp; Plans</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25</a:t>
            </a:fld>
            <a:endParaRPr lang="en-US" dirty="0">
              <a:solidFill>
                <a:schemeClr val="tx1"/>
              </a:solidFill>
            </a:endParaRPr>
          </a:p>
        </p:txBody>
      </p:sp>
      <p:sp>
        <p:nvSpPr>
          <p:cNvPr id="15" name="TextBox 14"/>
          <p:cNvSpPr txBox="1"/>
          <p:nvPr/>
        </p:nvSpPr>
        <p:spPr>
          <a:xfrm>
            <a:off x="5791200" y="1016030"/>
            <a:ext cx="2895600" cy="461665"/>
          </a:xfrm>
          <a:prstGeom prst="rect">
            <a:avLst/>
          </a:prstGeom>
          <a:noFill/>
        </p:spPr>
        <p:txBody>
          <a:bodyPr wrap="square" rtlCol="0">
            <a:spAutoFit/>
          </a:bodyPr>
          <a:lstStyle/>
          <a:p>
            <a:r>
              <a:rPr lang="en-US" sz="1200" dirty="0" smtClean="0">
                <a:latin typeface="+mn-lt"/>
              </a:rPr>
              <a:t>COMPASS statistical significance after one/two years of running for </a:t>
            </a:r>
            <a:r>
              <a:rPr lang="en-US" sz="1200" dirty="0" smtClean="0"/>
              <a:t>M</a:t>
            </a:r>
            <a:r>
              <a:rPr lang="en-US" sz="1200" baseline="-25000" dirty="0" smtClean="0">
                <a:latin typeface="Symbol" pitchFamily="18" charset="2"/>
              </a:rPr>
              <a:t>g</a:t>
            </a:r>
            <a:r>
              <a:rPr lang="en-US" sz="1200" dirty="0" smtClean="0"/>
              <a:t> &gt; M</a:t>
            </a:r>
            <a:r>
              <a:rPr lang="en-US" sz="1200" baseline="-25000" dirty="0" smtClean="0"/>
              <a:t>J/</a:t>
            </a:r>
            <a:r>
              <a:rPr lang="en-US" sz="1200" baseline="-25000" dirty="0" smtClean="0">
                <a:latin typeface="Symbol" pitchFamily="18" charset="2"/>
              </a:rPr>
              <a:t>Y</a:t>
            </a:r>
            <a:r>
              <a:rPr lang="en-US" sz="1200" dirty="0" smtClean="0"/>
              <a:t> </a:t>
            </a:r>
            <a:endParaRPr lang="el-GR" sz="1200" dirty="0" smtClean="0">
              <a:latin typeface="+mn-lt"/>
            </a:endParaRPr>
          </a:p>
        </p:txBody>
      </p:sp>
      <p:sp>
        <p:nvSpPr>
          <p:cNvPr id="16" name="Subtitle 2"/>
          <p:cNvSpPr>
            <a:spLocks noGrp="1"/>
          </p:cNvSpPr>
          <p:nvPr>
            <p:ph idx="1"/>
          </p:nvPr>
        </p:nvSpPr>
        <p:spPr>
          <a:xfrm>
            <a:off x="228600" y="990600"/>
            <a:ext cx="5105400" cy="4114800"/>
          </a:xfrm>
        </p:spPr>
        <p:txBody>
          <a:bodyPr/>
          <a:lstStyle/>
          <a:p>
            <a:pPr marL="334963" lvl="1">
              <a:spcBef>
                <a:spcPts val="1200"/>
              </a:spcBef>
              <a:buClrTx/>
              <a:buSzPct val="200000"/>
              <a:buFont typeface="Arial" pitchFamily="34" charset="0"/>
              <a:buChar char="•"/>
              <a:tabLst>
                <a:tab pos="815975" algn="l"/>
                <a:tab pos="1192213" algn="l"/>
              </a:tabLst>
            </a:pPr>
            <a:r>
              <a:rPr lang="en-US" dirty="0" smtClean="0"/>
              <a:t>COMPASS: 190 </a:t>
            </a:r>
            <a:r>
              <a:rPr lang="en-US" dirty="0"/>
              <a:t>GeV </a:t>
            </a:r>
            <a:r>
              <a:rPr lang="en-US" dirty="0">
                <a:latin typeface="Symbol" panose="05050102010706020507" pitchFamily="18" charset="2"/>
              </a:rPr>
              <a:t>p</a:t>
            </a:r>
            <a:r>
              <a:rPr lang="en-US" baseline="30000" dirty="0"/>
              <a:t>-</a:t>
            </a:r>
            <a:r>
              <a:rPr lang="en-US" dirty="0"/>
              <a:t> beam on t</a:t>
            </a:r>
            <a:r>
              <a:rPr lang="en-US" dirty="0" smtClean="0"/>
              <a:t>ransverse polarized </a:t>
            </a:r>
            <a:r>
              <a:rPr lang="en-US" dirty="0"/>
              <a:t>H target </a:t>
            </a:r>
            <a:r>
              <a:rPr lang="en-US" dirty="0" smtClean="0"/>
              <a:t>(NH</a:t>
            </a:r>
            <a:r>
              <a:rPr lang="en-US" baseline="-25000" dirty="0" smtClean="0"/>
              <a:t>3</a:t>
            </a:r>
            <a:r>
              <a:rPr lang="en-US" dirty="0" smtClean="0"/>
              <a:t>)</a:t>
            </a:r>
          </a:p>
          <a:p>
            <a:pPr lvl="1">
              <a:spcBef>
                <a:spcPts val="600"/>
              </a:spcBef>
              <a:tabLst>
                <a:tab pos="815975" algn="l"/>
                <a:tab pos="1192213" algn="l"/>
              </a:tabLst>
            </a:pPr>
            <a:r>
              <a:rPr lang="en-US" sz="1600" dirty="0"/>
              <a:t>first year of polarized running </a:t>
            </a:r>
            <a:r>
              <a:rPr lang="en-US" sz="1600" dirty="0" smtClean="0"/>
              <a:t>completed</a:t>
            </a:r>
          </a:p>
          <a:p>
            <a:pPr lvl="1">
              <a:spcBef>
                <a:spcPts val="600"/>
              </a:spcBef>
              <a:tabLst>
                <a:tab pos="815975" algn="l"/>
                <a:tab pos="1192213" algn="l"/>
              </a:tabLst>
            </a:pPr>
            <a:r>
              <a:rPr lang="en-US" sz="1600" dirty="0" smtClean="0"/>
              <a:t>2015 data ~120 days</a:t>
            </a:r>
          </a:p>
          <a:p>
            <a:pPr lvl="1">
              <a:spcBef>
                <a:spcPts val="600"/>
              </a:spcBef>
              <a:tabLst>
                <a:tab pos="815975" algn="l"/>
                <a:tab pos="1192213" algn="l"/>
              </a:tabLst>
            </a:pPr>
            <a:r>
              <a:rPr lang="en-US" sz="1600" dirty="0" smtClean="0"/>
              <a:t>Transverse target polarization ~80%</a:t>
            </a:r>
          </a:p>
          <a:p>
            <a:pPr>
              <a:spcBef>
                <a:spcPts val="600"/>
              </a:spcBef>
              <a:tabLst>
                <a:tab pos="815975" algn="l"/>
                <a:tab pos="1192213" algn="l"/>
              </a:tabLst>
            </a:pPr>
            <a:r>
              <a:rPr lang="en-US" dirty="0"/>
              <a:t>e</a:t>
            </a:r>
            <a:r>
              <a:rPr lang="en-US" dirty="0" smtClean="0"/>
              <a:t>stimated Statistics</a:t>
            </a:r>
            <a:endParaRPr lang="en-US" dirty="0"/>
          </a:p>
          <a:p>
            <a:pPr lvl="1">
              <a:spcBef>
                <a:spcPts val="600"/>
              </a:spcBef>
              <a:tabLst>
                <a:tab pos="815975" algn="l"/>
                <a:tab pos="1192213" algn="l"/>
              </a:tabLst>
            </a:pPr>
            <a:r>
              <a:rPr lang="en-US" sz="1600" dirty="0" smtClean="0"/>
              <a:t>  DY events [M(</a:t>
            </a:r>
            <a:r>
              <a:rPr lang="en-US" sz="1600" dirty="0" err="1" smtClean="0">
                <a:latin typeface="Symbol" panose="05050102010706020507" pitchFamily="18" charset="2"/>
              </a:rPr>
              <a:t>m</a:t>
            </a:r>
            <a:r>
              <a:rPr lang="en-US" sz="1600" baseline="30000" dirty="0" err="1" smtClean="0"/>
              <a:t>+</a:t>
            </a:r>
            <a:r>
              <a:rPr lang="en-US" sz="1600" dirty="0" err="1" smtClean="0">
                <a:latin typeface="Symbol" panose="05050102010706020507" pitchFamily="18" charset="2"/>
              </a:rPr>
              <a:t>m</a:t>
            </a:r>
            <a:r>
              <a:rPr lang="en-US" sz="1600" baseline="30000" dirty="0" smtClean="0"/>
              <a:t>-</a:t>
            </a:r>
            <a:r>
              <a:rPr lang="en-US" sz="1600" dirty="0" smtClean="0"/>
              <a:t>) &gt; 4 GeV/c</a:t>
            </a:r>
            <a:r>
              <a:rPr lang="en-US" sz="1600" baseline="30000" dirty="0" smtClean="0"/>
              <a:t>2</a:t>
            </a:r>
            <a:r>
              <a:rPr lang="en-US" sz="1600" dirty="0" smtClean="0"/>
              <a:t>): ~80,000</a:t>
            </a:r>
          </a:p>
          <a:p>
            <a:pPr lvl="1">
              <a:spcBef>
                <a:spcPts val="600"/>
              </a:spcBef>
              <a:tabLst>
                <a:tab pos="815975" algn="l"/>
                <a:tab pos="1192213" algn="l"/>
              </a:tabLst>
            </a:pPr>
            <a:r>
              <a:rPr lang="en-US" sz="1600" dirty="0" smtClean="0"/>
              <a:t> J/</a:t>
            </a:r>
            <a:r>
              <a:rPr lang="en-US" sz="1600" dirty="0" smtClean="0">
                <a:latin typeface="Symbol" panose="05050102010706020507" pitchFamily="18" charset="2"/>
              </a:rPr>
              <a:t>y</a:t>
            </a:r>
            <a:r>
              <a:rPr lang="en-US" sz="1600" dirty="0" smtClean="0"/>
              <a:t> events: ~2,000,000</a:t>
            </a:r>
          </a:p>
          <a:p>
            <a:pPr>
              <a:spcBef>
                <a:spcPts val="600"/>
              </a:spcBef>
              <a:tabLst>
                <a:tab pos="815975" algn="l"/>
                <a:tab pos="1192213" algn="l"/>
              </a:tabLst>
            </a:pPr>
            <a:r>
              <a:rPr lang="en-US" dirty="0"/>
              <a:t>a</a:t>
            </a:r>
            <a:r>
              <a:rPr lang="en-US" dirty="0" smtClean="0"/>
              <a:t>nalysis on 2015 DY data underway</a:t>
            </a:r>
          </a:p>
          <a:p>
            <a:pPr>
              <a:spcBef>
                <a:spcPts val="600"/>
              </a:spcBef>
              <a:tabLst>
                <a:tab pos="815975" algn="l"/>
                <a:tab pos="1192213" algn="l"/>
              </a:tabLst>
            </a:pPr>
            <a:r>
              <a:rPr lang="en-US" b="1" dirty="0">
                <a:solidFill>
                  <a:srgbClr val="007E39"/>
                </a:solidFill>
              </a:rPr>
              <a:t>First physics</a:t>
            </a:r>
            <a:r>
              <a:rPr lang="en-US" dirty="0">
                <a:solidFill>
                  <a:srgbClr val="007E39"/>
                </a:solidFill>
              </a:rPr>
              <a:t> </a:t>
            </a:r>
            <a:r>
              <a:rPr lang="en-US" b="1" dirty="0" smtClean="0">
                <a:solidFill>
                  <a:srgbClr val="007E39"/>
                </a:solidFill>
              </a:rPr>
              <a:t>results</a:t>
            </a:r>
            <a:r>
              <a:rPr lang="en-US" dirty="0" smtClean="0">
                <a:solidFill>
                  <a:srgbClr val="007E39"/>
                </a:solidFill>
              </a:rPr>
              <a:t>: </a:t>
            </a:r>
            <a:r>
              <a:rPr lang="en-US" b="1" dirty="0" smtClean="0">
                <a:solidFill>
                  <a:srgbClr val="007E39"/>
                </a:solidFill>
              </a:rPr>
              <a:t>late 2016 </a:t>
            </a:r>
          </a:p>
          <a:p>
            <a:pPr>
              <a:spcBef>
                <a:spcPts val="600"/>
              </a:spcBef>
              <a:tabLst>
                <a:tab pos="815975" algn="l"/>
                <a:tab pos="1192213" algn="l"/>
              </a:tabLst>
            </a:pPr>
            <a:r>
              <a:rPr lang="en-US" dirty="0" smtClean="0"/>
              <a:t>2018: second year of polarized DY planned</a:t>
            </a:r>
            <a:br>
              <a:rPr lang="en-US" dirty="0" smtClean="0"/>
            </a:br>
            <a:r>
              <a:rPr lang="en-US" dirty="0" smtClean="0"/>
              <a:t>          (to be approved)</a:t>
            </a:r>
            <a:endParaRPr lang="en-US" sz="1600" baseline="30000" dirty="0" smtClean="0"/>
          </a:p>
        </p:txBody>
      </p:sp>
      <p:sp>
        <p:nvSpPr>
          <p:cNvPr id="17" name="Subtitle 2"/>
          <p:cNvSpPr txBox="1">
            <a:spLocks/>
          </p:cNvSpPr>
          <p:nvPr/>
        </p:nvSpPr>
        <p:spPr bwMode="auto">
          <a:xfrm>
            <a:off x="228600" y="5105400"/>
            <a:ext cx="8839200" cy="17526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pPr>
              <a:spcBef>
                <a:spcPts val="600"/>
              </a:spcBef>
              <a:tabLst>
                <a:tab pos="815975" algn="l"/>
                <a:tab pos="1192213" algn="l"/>
              </a:tabLst>
            </a:pPr>
            <a:r>
              <a:rPr lang="en-US" kern="0" dirty="0" smtClean="0">
                <a:solidFill>
                  <a:srgbClr val="CC3399"/>
                </a:solidFill>
              </a:rPr>
              <a:t>COMPASS Beyond 2020 </a:t>
            </a:r>
            <a:r>
              <a:rPr lang="en-US" kern="0" dirty="0" smtClean="0"/>
              <a:t>(</a:t>
            </a:r>
            <a:r>
              <a:rPr lang="en-US" sz="1600" kern="0" dirty="0" smtClean="0">
                <a:solidFill>
                  <a:srgbClr val="C00000"/>
                </a:solidFill>
              </a:rPr>
              <a:t>under study: https</a:t>
            </a:r>
            <a:r>
              <a:rPr lang="en-US" sz="1600" kern="0" dirty="0">
                <a:solidFill>
                  <a:srgbClr val="C00000"/>
                </a:solidFill>
              </a:rPr>
              <a:t>://indico.cern.ch/event/502879</a:t>
            </a:r>
            <a:r>
              <a:rPr lang="en-US" kern="0" dirty="0" smtClean="0"/>
              <a:t>/)</a:t>
            </a:r>
          </a:p>
          <a:p>
            <a:pPr lvl="1">
              <a:spcBef>
                <a:spcPts val="600"/>
              </a:spcBef>
              <a:tabLst>
                <a:tab pos="815975" algn="l"/>
                <a:tab pos="1192213" algn="l"/>
              </a:tabLst>
            </a:pPr>
            <a:r>
              <a:rPr lang="en-US" sz="1600" kern="0" dirty="0" smtClean="0"/>
              <a:t>consider running with </a:t>
            </a:r>
            <a:r>
              <a:rPr lang="en-US" sz="1600" kern="0" dirty="0" smtClean="0">
                <a:solidFill>
                  <a:srgbClr val="CC3399"/>
                </a:solidFill>
              </a:rPr>
              <a:t>radio separated </a:t>
            </a:r>
            <a:r>
              <a:rPr lang="en-US" sz="1600" kern="0" dirty="0"/>
              <a:t>kaon/anti-proton </a:t>
            </a:r>
            <a:r>
              <a:rPr lang="en-US" sz="1600" kern="0" dirty="0">
                <a:solidFill>
                  <a:srgbClr val="CC3399"/>
                </a:solidFill>
              </a:rPr>
              <a:t>beam</a:t>
            </a:r>
            <a:r>
              <a:rPr lang="en-US" sz="1600" kern="0" dirty="0"/>
              <a:t> for DY and spectroscopy</a:t>
            </a:r>
            <a:endParaRPr lang="en-US" sz="1600" kern="0" dirty="0" smtClean="0"/>
          </a:p>
          <a:p>
            <a:pPr lvl="1">
              <a:spcBef>
                <a:spcPts val="600"/>
              </a:spcBef>
              <a:tabLst>
                <a:tab pos="815975" algn="l"/>
                <a:tab pos="1192213" algn="l"/>
              </a:tabLst>
            </a:pPr>
            <a:r>
              <a:rPr lang="en-US" sz="1600" kern="0" dirty="0" smtClean="0"/>
              <a:t>improve </a:t>
            </a:r>
            <a:r>
              <a:rPr lang="en-US" sz="1600" kern="0" dirty="0"/>
              <a:t>significantly our knowledge of pion and kaon </a:t>
            </a:r>
            <a:r>
              <a:rPr lang="en-US" sz="1600" kern="0" dirty="0" smtClean="0"/>
              <a:t>PDFs</a:t>
            </a:r>
          </a:p>
          <a:p>
            <a:pPr lvl="1">
              <a:spcBef>
                <a:spcPts val="600"/>
              </a:spcBef>
              <a:tabLst>
                <a:tab pos="815975" algn="l"/>
                <a:tab pos="1192213" algn="l"/>
              </a:tabLst>
            </a:pPr>
            <a:r>
              <a:rPr lang="en-US" sz="1600" kern="0" dirty="0"/>
              <a:t>detailed study of the fundamental </a:t>
            </a:r>
            <a:r>
              <a:rPr lang="en-US" sz="1600" kern="0" dirty="0" smtClean="0"/>
              <a:t>Lam-Tung relation violation</a:t>
            </a:r>
          </a:p>
          <a:p>
            <a:pPr lvl="1">
              <a:spcBef>
                <a:spcPts val="600"/>
              </a:spcBef>
              <a:tabLst>
                <a:tab pos="815975" algn="l"/>
                <a:tab pos="1192213" algn="l"/>
              </a:tabLst>
            </a:pPr>
            <a:r>
              <a:rPr lang="en-US" sz="1600" kern="0" dirty="0" smtClean="0"/>
              <a:t>Gluon TMDs ?</a:t>
            </a:r>
          </a:p>
        </p:txBody>
      </p:sp>
      <p:pic>
        <p:nvPicPr>
          <p:cNvPr id="18" name="Picture 417" descr="https://upload.wikimedia.org/wikipedia/en/0/0e/Compass_experimen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8725" cy="9708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9"/>
          <p:cNvSpPr txBox="1">
            <a:spLocks noChangeArrowheads="1"/>
          </p:cNvSpPr>
          <p:nvPr/>
        </p:nvSpPr>
        <p:spPr bwMode="auto">
          <a:xfrm>
            <a:off x="2209800" y="6611779"/>
            <a:ext cx="3886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t>
            </a:r>
            <a:r>
              <a:rPr lang="en-US" sz="1000" b="1" dirty="0">
                <a:solidFill>
                  <a:srgbClr val="CC3399"/>
                </a:solidFill>
                <a:latin typeface="+mn-lt"/>
              </a:rPr>
              <a:t>M</a:t>
            </a:r>
            <a:r>
              <a:rPr lang="en-US" sz="1000" b="1" dirty="0" smtClean="0">
                <a:solidFill>
                  <a:srgbClr val="CC3399"/>
                </a:solidFill>
                <a:latin typeface="+mn-lt"/>
              </a:rPr>
              <a:t>. </a:t>
            </a:r>
            <a:r>
              <a:rPr lang="en-US" sz="1000" b="1" dirty="0" err="1" smtClean="0">
                <a:solidFill>
                  <a:srgbClr val="CC3399"/>
                </a:solidFill>
                <a:latin typeface="+mn-lt"/>
              </a:rPr>
              <a:t>Chiosso</a:t>
            </a:r>
            <a:r>
              <a:rPr lang="en-US" sz="1000" b="1" dirty="0" smtClean="0">
                <a:solidFill>
                  <a:srgbClr val="CC3399"/>
                </a:solidFill>
                <a:latin typeface="+mn-lt"/>
              </a:rPr>
              <a:t> &amp; Oleg Denisov &amp; </a:t>
            </a:r>
            <a:r>
              <a:rPr lang="en-US" sz="1000" b="1" dirty="0" err="1" smtClean="0">
                <a:solidFill>
                  <a:srgbClr val="CC3399"/>
                </a:solidFill>
                <a:latin typeface="+mn-lt"/>
              </a:rPr>
              <a:t>Bakur</a:t>
            </a:r>
            <a:r>
              <a:rPr lang="en-US" sz="1000" b="1" dirty="0" smtClean="0">
                <a:solidFill>
                  <a:srgbClr val="CC3399"/>
                </a:solidFill>
                <a:latin typeface="+mn-lt"/>
              </a:rPr>
              <a:t> </a:t>
            </a:r>
            <a:r>
              <a:rPr lang="en-US" sz="1000" b="1" dirty="0" err="1">
                <a:solidFill>
                  <a:srgbClr val="CC3399"/>
                </a:solidFill>
                <a:latin typeface="+mn-lt"/>
              </a:rPr>
              <a:t>Parsamyan</a:t>
            </a:r>
            <a:r>
              <a:rPr lang="en-US" sz="1000" b="1" dirty="0">
                <a:solidFill>
                  <a:srgbClr val="CC3399"/>
                </a:solidFill>
                <a:latin typeface="+mn-lt"/>
              </a:rPr>
              <a:t> (</a:t>
            </a:r>
            <a:r>
              <a:rPr lang="en-US" sz="1000" b="1" dirty="0" smtClean="0">
                <a:solidFill>
                  <a:srgbClr val="CC3399"/>
                </a:solidFill>
                <a:latin typeface="+mn-lt"/>
              </a:rPr>
              <a:t>Torino) </a:t>
            </a:r>
            <a:endParaRPr lang="en-US" sz="1000" dirty="0"/>
          </a:p>
        </p:txBody>
      </p:sp>
    </p:spTree>
    <p:extLst>
      <p:ext uri="{BB962C8B-B14F-4D97-AF65-F5344CB8AC3E}">
        <p14:creationId xmlns:p14="http://schemas.microsoft.com/office/powerpoint/2010/main" val="275612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J-PARC Projection &amp; Plans</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26</a:t>
            </a:fld>
            <a:endParaRPr lang="en-US" dirty="0">
              <a:solidFill>
                <a:schemeClr val="tx1"/>
              </a:solidFill>
            </a:endParaRPr>
          </a:p>
        </p:txBody>
      </p:sp>
      <p:sp>
        <p:nvSpPr>
          <p:cNvPr id="16" name="Subtitle 2"/>
          <p:cNvSpPr>
            <a:spLocks noGrp="1"/>
          </p:cNvSpPr>
          <p:nvPr>
            <p:ph idx="1"/>
          </p:nvPr>
        </p:nvSpPr>
        <p:spPr>
          <a:xfrm>
            <a:off x="228600" y="1143000"/>
            <a:ext cx="4229100" cy="1828800"/>
          </a:xfrm>
        </p:spPr>
        <p:txBody>
          <a:bodyPr/>
          <a:lstStyle/>
          <a:p>
            <a:pPr marL="334963" lvl="1">
              <a:spcBef>
                <a:spcPts val="1200"/>
              </a:spcBef>
              <a:buClrTx/>
              <a:buSzPct val="200000"/>
              <a:buFont typeface="Arial" pitchFamily="34" charset="0"/>
              <a:buChar char="•"/>
              <a:tabLst>
                <a:tab pos="815975" algn="l"/>
                <a:tab pos="1192213" algn="l"/>
              </a:tabLst>
            </a:pPr>
            <a:r>
              <a:rPr lang="en-US" altLang="ja-JP" sz="1600" dirty="0"/>
              <a:t>Accessing GPD of </a:t>
            </a:r>
            <a:r>
              <a:rPr lang="en-US" altLang="ja-JP" sz="1600" dirty="0" smtClean="0"/>
              <a:t>nucleon via e</a:t>
            </a:r>
            <a:r>
              <a:rPr lang="en-US" altLang="zh-TW" sz="1600" dirty="0" smtClean="0"/>
              <a:t>xclusive </a:t>
            </a:r>
            <a:r>
              <a:rPr lang="en-US" altLang="zh-TW" sz="1600" dirty="0"/>
              <a:t>meson-induced </a:t>
            </a:r>
            <a:r>
              <a:rPr lang="en-US" altLang="zh-TW" sz="1600" dirty="0" err="1" smtClean="0"/>
              <a:t>Drell</a:t>
            </a:r>
            <a:r>
              <a:rPr lang="en-US" altLang="zh-TW" sz="1600" dirty="0" smtClean="0"/>
              <a:t>-Yan</a:t>
            </a:r>
            <a:endParaRPr lang="en-US" sz="1600" dirty="0" smtClean="0"/>
          </a:p>
          <a:p>
            <a:pPr lvl="1">
              <a:spcBef>
                <a:spcPts val="600"/>
              </a:spcBef>
              <a:tabLst>
                <a:tab pos="815975" algn="l"/>
                <a:tab pos="1192213" algn="l"/>
              </a:tabLst>
            </a:pPr>
            <a:r>
              <a:rPr lang="en-US" sz="1400" dirty="0" smtClean="0"/>
              <a:t>Test </a:t>
            </a:r>
            <a:r>
              <a:rPr lang="en-US" sz="1400" dirty="0"/>
              <a:t>of factorization of exclusive </a:t>
            </a:r>
            <a:r>
              <a:rPr lang="en-US" sz="1400" dirty="0" err="1"/>
              <a:t>Drell</a:t>
            </a:r>
            <a:r>
              <a:rPr lang="en-US" sz="1400" dirty="0"/>
              <a:t>-Yan process</a:t>
            </a:r>
            <a:endParaRPr lang="en-US" sz="1400" dirty="0" smtClean="0"/>
          </a:p>
          <a:p>
            <a:pPr lvl="1">
              <a:spcBef>
                <a:spcPts val="600"/>
              </a:spcBef>
              <a:tabLst>
                <a:tab pos="815975" algn="l"/>
                <a:tab pos="1192213" algn="l"/>
              </a:tabLst>
            </a:pPr>
            <a:r>
              <a:rPr lang="en-US" sz="1400" dirty="0" smtClean="0"/>
              <a:t>Test </a:t>
            </a:r>
            <a:r>
              <a:rPr lang="en-US" sz="1400" dirty="0"/>
              <a:t>of universality of GPD in space-like </a:t>
            </a:r>
            <a:r>
              <a:rPr lang="en-US" sz="1400" dirty="0" smtClean="0"/>
              <a:t>(DVMP) and </a:t>
            </a:r>
            <a:r>
              <a:rPr lang="en-US" sz="1400" dirty="0"/>
              <a:t>time-like </a:t>
            </a:r>
            <a:r>
              <a:rPr lang="en-US" sz="1400" dirty="0" smtClean="0"/>
              <a:t>processes (DY).</a:t>
            </a:r>
            <a:endParaRPr lang="en-US" sz="1400" dirty="0"/>
          </a:p>
        </p:txBody>
      </p:sp>
      <p:pic>
        <p:nvPicPr>
          <p:cNvPr id="8" name="Picture 419" descr="rogo.gif (23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0564" cy="756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AA\Desktop\edy_PRD_resubmitted\eps\gpd_kine.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636" y="657051"/>
            <a:ext cx="4680793" cy="3135271"/>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5"/>
          <p:cNvSpPr txBox="1"/>
          <p:nvPr/>
        </p:nvSpPr>
        <p:spPr>
          <a:xfrm>
            <a:off x="5410200" y="1191399"/>
            <a:ext cx="3407296" cy="461665"/>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285750" indent="-285750" algn="l" fontAlgn="auto">
              <a:spcBef>
                <a:spcPts val="0"/>
              </a:spcBef>
              <a:spcAft>
                <a:spcPts val="0"/>
              </a:spcAft>
              <a:buFont typeface="Arial" panose="020B0604020202020204" pitchFamily="34" charset="0"/>
              <a:buChar char="•"/>
              <a:defRPr/>
            </a:pPr>
            <a:r>
              <a:rPr lang="en-US" altLang="zh-TW" sz="1200" kern="0" dirty="0" smtClean="0">
                <a:solidFill>
                  <a:srgbClr val="4472C4">
                    <a:lumMod val="50000"/>
                  </a:srgbClr>
                </a:solidFill>
                <a:latin typeface="Calibri"/>
                <a:ea typeface="新細明體"/>
                <a:cs typeface="+mn-cs"/>
              </a:rPr>
              <a:t>Space-like approach: </a:t>
            </a:r>
            <a:r>
              <a:rPr lang="en-US" altLang="zh-TW" sz="1200" kern="0" dirty="0">
                <a:solidFill>
                  <a:srgbClr val="4472C4">
                    <a:lumMod val="50000"/>
                  </a:srgbClr>
                </a:solidFill>
                <a:latin typeface="Calibri"/>
                <a:ea typeface="新細明體"/>
                <a:cs typeface="+mn-cs"/>
              </a:rPr>
              <a:t>JLAB, HERMES, </a:t>
            </a:r>
            <a:r>
              <a:rPr lang="en-US" altLang="zh-TW" sz="1200" kern="0" dirty="0" smtClean="0">
                <a:solidFill>
                  <a:srgbClr val="4472C4">
                    <a:lumMod val="50000"/>
                  </a:srgbClr>
                </a:solidFill>
                <a:latin typeface="Calibri"/>
                <a:ea typeface="新細明體"/>
                <a:cs typeface="+mn-cs"/>
              </a:rPr>
              <a:t>COMPASS</a:t>
            </a:r>
          </a:p>
          <a:p>
            <a:pPr marL="285750" indent="-285750" algn="l" fontAlgn="auto">
              <a:spcBef>
                <a:spcPts val="0"/>
              </a:spcBef>
              <a:spcAft>
                <a:spcPts val="0"/>
              </a:spcAft>
              <a:buFont typeface="Arial" panose="020B0604020202020204" pitchFamily="34" charset="0"/>
              <a:buChar char="•"/>
              <a:defRPr/>
            </a:pPr>
            <a:r>
              <a:rPr lang="en-US" altLang="zh-TW" sz="1200" b="1" kern="0" dirty="0" smtClean="0">
                <a:solidFill>
                  <a:srgbClr val="FF0000"/>
                </a:solidFill>
                <a:latin typeface="Calibri"/>
                <a:ea typeface="新細明體"/>
                <a:cs typeface="+mn-cs"/>
              </a:rPr>
              <a:t>Time-like</a:t>
            </a:r>
            <a:r>
              <a:rPr lang="en-US" altLang="zh-TW" sz="1200" kern="0" dirty="0" smtClean="0">
                <a:solidFill>
                  <a:srgbClr val="FF0000"/>
                </a:solidFill>
                <a:latin typeface="Calibri"/>
                <a:ea typeface="新細明體"/>
                <a:cs typeface="+mn-cs"/>
              </a:rPr>
              <a:t> </a:t>
            </a:r>
            <a:r>
              <a:rPr lang="en-US" altLang="zh-TW" sz="1200" kern="0" dirty="0">
                <a:solidFill>
                  <a:srgbClr val="FF0000"/>
                </a:solidFill>
                <a:latin typeface="Calibri"/>
                <a:ea typeface="新細明體"/>
                <a:cs typeface="+mn-cs"/>
              </a:rPr>
              <a:t>approach: </a:t>
            </a:r>
            <a:r>
              <a:rPr lang="en-US" altLang="zh-TW" sz="1200" kern="0" dirty="0" smtClean="0">
                <a:solidFill>
                  <a:srgbClr val="FF0000"/>
                </a:solidFill>
                <a:latin typeface="Calibri"/>
                <a:ea typeface="新細明體"/>
                <a:cs typeface="+mn-cs"/>
              </a:rPr>
              <a:t>J-PARC</a:t>
            </a:r>
          </a:p>
        </p:txBody>
      </p:sp>
      <p:sp>
        <p:nvSpPr>
          <p:cNvPr id="13" name="正方形/長方形 71"/>
          <p:cNvSpPr/>
          <p:nvPr/>
        </p:nvSpPr>
        <p:spPr>
          <a:xfrm>
            <a:off x="6019800" y="609600"/>
            <a:ext cx="2975623" cy="276999"/>
          </a:xfrm>
          <a:prstGeom prst="rect">
            <a:avLst/>
          </a:prstGeom>
        </p:spPr>
        <p:txBody>
          <a:bodyPr wrap="none">
            <a:spAutoFit/>
          </a:bodyPr>
          <a:lstStyle/>
          <a:p>
            <a:r>
              <a:rPr lang="en-US" altLang="ja-JP" sz="1200" i="1" dirty="0"/>
              <a:t>T</a:t>
            </a:r>
            <a:r>
              <a:rPr lang="en-US" altLang="ja-JP" sz="1200" i="1" dirty="0" smtClean="0"/>
              <a:t>. Sawada </a:t>
            </a:r>
            <a:r>
              <a:rPr lang="en-US" altLang="ja-JP" sz="1200" i="1" dirty="0"/>
              <a:t>et al., PRD </a:t>
            </a:r>
            <a:r>
              <a:rPr lang="en-US" altLang="ja-JP" sz="1200" b="1" i="1" dirty="0"/>
              <a:t>93</a:t>
            </a:r>
            <a:r>
              <a:rPr lang="en-US" altLang="ja-JP" sz="1200" i="1" dirty="0"/>
              <a:t>, 114034 (2016)</a:t>
            </a:r>
          </a:p>
        </p:txBody>
      </p:sp>
      <p:sp>
        <p:nvSpPr>
          <p:cNvPr id="14" name="テキスト ボックス 43"/>
          <p:cNvSpPr txBox="1"/>
          <p:nvPr/>
        </p:nvSpPr>
        <p:spPr>
          <a:xfrm>
            <a:off x="5743365" y="6016185"/>
            <a:ext cx="184731" cy="338554"/>
          </a:xfrm>
          <a:prstGeom prst="rect">
            <a:avLst/>
          </a:prstGeom>
          <a:noFill/>
        </p:spPr>
        <p:txBody>
          <a:bodyPr wrap="none" rtlCol="0">
            <a:spAutoFit/>
          </a:bodyPr>
          <a:lstStyle/>
          <a:p>
            <a:pPr algn="l" fontAlgn="auto">
              <a:spcBef>
                <a:spcPts val="0"/>
              </a:spcBef>
              <a:spcAft>
                <a:spcPts val="0"/>
              </a:spcAft>
            </a:pPr>
            <a:endParaRPr kumimoji="1" lang="ja-JP" altLang="en-US" sz="1600" dirty="0">
              <a:solidFill>
                <a:prstClr val="black"/>
              </a:solidFill>
              <a:latin typeface="+mn-lt"/>
              <a:ea typeface="ＭＳ Ｐゴシック"/>
              <a:cs typeface="+mn-cs"/>
            </a:endParaRPr>
          </a:p>
        </p:txBody>
      </p:sp>
      <mc:AlternateContent xmlns:mc="http://schemas.openxmlformats.org/markup-compatibility/2006" xmlns:a14="http://schemas.microsoft.com/office/drawing/2010/main">
        <mc:Choice Requires="a14">
          <p:sp>
            <p:nvSpPr>
              <p:cNvPr id="15" name="Subtitle 2"/>
              <p:cNvSpPr txBox="1">
                <a:spLocks/>
              </p:cNvSpPr>
              <p:nvPr/>
            </p:nvSpPr>
            <p:spPr bwMode="auto">
              <a:xfrm>
                <a:off x="228599" y="3733800"/>
                <a:ext cx="7620001" cy="21336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pPr fontAlgn="auto">
                  <a:spcBef>
                    <a:spcPts val="0"/>
                  </a:spcBef>
                  <a:spcAft>
                    <a:spcPts val="0"/>
                  </a:spcAft>
                </a:pPr>
                <a:r>
                  <a:rPr kumimoji="1" lang="en-US" altLang="ja-JP" sz="1600" dirty="0" smtClean="0">
                    <a:solidFill>
                      <a:prstClr val="black"/>
                    </a:solidFill>
                    <a:ea typeface="ＭＳ Ｐゴシック"/>
                  </a:rPr>
                  <a:t>E50 </a:t>
                </a:r>
                <a:r>
                  <a:rPr kumimoji="1" lang="en-US" altLang="ja-JP" sz="1600" dirty="0">
                    <a:solidFill>
                      <a:prstClr val="black"/>
                    </a:solidFill>
                    <a:ea typeface="ＭＳ Ｐゴシック"/>
                  </a:rPr>
                  <a:t>experiment (Stage-1 approved by  </a:t>
                </a:r>
                <a:r>
                  <a:rPr kumimoji="1" lang="en-US" altLang="ja-JP" sz="1600" dirty="0" smtClean="0">
                    <a:solidFill>
                      <a:prstClr val="black"/>
                    </a:solidFill>
                    <a:ea typeface="ＭＳ Ｐゴシック"/>
                  </a:rPr>
                  <a:t>J-PARC) +</a:t>
                </a:r>
                <a:r>
                  <a:rPr kumimoji="1" lang="ja-JP" altLang="en-US" sz="1600" dirty="0" smtClean="0">
                    <a:solidFill>
                      <a:prstClr val="black"/>
                    </a:solidFill>
                    <a:ea typeface="ＭＳ Ｐゴシック"/>
                  </a:rPr>
                  <a:t> </a:t>
                </a:r>
                <a:r>
                  <a:rPr kumimoji="1" lang="en-US" altLang="ja-JP" sz="1600" i="1" dirty="0">
                    <a:solidFill>
                      <a:prstClr val="black"/>
                    </a:solidFill>
                    <a:ea typeface="ＭＳ Ｐゴシック"/>
                  </a:rPr>
                  <a:t>μ</a:t>
                </a:r>
                <a:r>
                  <a:rPr kumimoji="1" lang="en-US" altLang="ja-JP" sz="1600" dirty="0">
                    <a:solidFill>
                      <a:prstClr val="black"/>
                    </a:solidFill>
                    <a:ea typeface="ＭＳ Ｐゴシック"/>
                  </a:rPr>
                  <a:t>-ID </a:t>
                </a:r>
                <a:r>
                  <a:rPr kumimoji="1" lang="en-US" altLang="ja-JP" sz="1600" dirty="0" smtClean="0">
                    <a:solidFill>
                      <a:prstClr val="black"/>
                    </a:solidFill>
                    <a:ea typeface="ＭＳ Ｐゴシック"/>
                  </a:rPr>
                  <a:t>extension</a:t>
                </a:r>
                <a:endParaRPr lang="en-US" sz="1600" kern="0" dirty="0" smtClean="0"/>
              </a:p>
              <a:p>
                <a:pPr lvl="1">
                  <a:spcBef>
                    <a:spcPts val="600"/>
                  </a:spcBef>
                  <a:tabLst>
                    <a:tab pos="815975" algn="l"/>
                    <a:tab pos="1192213" algn="l"/>
                  </a:tabLst>
                </a:pPr>
                <a:r>
                  <a:rPr lang="en-US" sz="1400" b="1" kern="0" dirty="0" smtClean="0">
                    <a:solidFill>
                      <a:srgbClr val="006600"/>
                    </a:solidFill>
                  </a:rPr>
                  <a:t>10-20 GeV </a:t>
                </a:r>
                <a14:m>
                  <m:oMath xmlns:m="http://schemas.openxmlformats.org/officeDocument/2006/math">
                    <m:sSup>
                      <m:sSupPr>
                        <m:ctrlPr>
                          <a:rPr kumimoji="1" lang="en-US" altLang="zh-TW" sz="1600" b="1" i="1" smtClean="0">
                            <a:solidFill>
                              <a:srgbClr val="006600"/>
                            </a:solidFill>
                            <a:latin typeface="Cambria Math"/>
                            <a:sym typeface="Symbol" panose="05050102010706020507" pitchFamily="18" charset="2"/>
                          </a:rPr>
                        </m:ctrlPr>
                      </m:sSupPr>
                      <m:e>
                        <m:r>
                          <a:rPr kumimoji="1" lang="en-US" altLang="zh-TW" sz="1600" b="1">
                            <a:solidFill>
                              <a:srgbClr val="006600"/>
                            </a:solidFill>
                            <a:latin typeface="Cambria Math"/>
                            <a:sym typeface="Symbol" panose="05050102010706020507" pitchFamily="18" charset="2"/>
                          </a:rPr>
                          <m:t> </m:t>
                        </m:r>
                        <m:r>
                          <a:rPr kumimoji="1" lang="zh-TW" altLang="en-US" sz="1600" b="1" i="1">
                            <a:solidFill>
                              <a:srgbClr val="006600"/>
                            </a:solidFill>
                            <a:latin typeface="Cambria Math" panose="02040503050406030204" pitchFamily="18" charset="0"/>
                            <a:sym typeface="Symbol" panose="05050102010706020507" pitchFamily="18" charset="2"/>
                          </a:rPr>
                          <m:t>𝛑</m:t>
                        </m:r>
                      </m:e>
                      <m:sup>
                        <m:r>
                          <a:rPr kumimoji="1" lang="en-US" altLang="zh-TW" sz="1600" b="1">
                            <a:solidFill>
                              <a:srgbClr val="006600"/>
                            </a:solidFill>
                            <a:latin typeface="Cambria Math"/>
                            <a:sym typeface="Symbol" panose="05050102010706020507" pitchFamily="18" charset="2"/>
                          </a:rPr>
                          <m:t>−</m:t>
                        </m:r>
                      </m:sup>
                    </m:sSup>
                    <m:r>
                      <a:rPr kumimoji="1" lang="en-US" altLang="zh-TW" sz="1600" b="1" i="1">
                        <a:solidFill>
                          <a:srgbClr val="006600"/>
                        </a:solidFill>
                        <a:latin typeface="Cambria Math"/>
                        <a:sym typeface="Symbol" panose="05050102010706020507" pitchFamily="18" charset="2"/>
                      </a:rPr>
                      <m:t> </m:t>
                    </m:r>
                  </m:oMath>
                </a14:m>
                <a:r>
                  <a:rPr lang="en-US" sz="1400" kern="0" dirty="0"/>
                  <a:t>beam on high momentum </a:t>
                </a:r>
                <a:r>
                  <a:rPr lang="en-US" sz="1400" kern="0" dirty="0" smtClean="0"/>
                  <a:t/>
                </a:r>
                <a:br>
                  <a:rPr lang="en-US" sz="1400" kern="0" dirty="0" smtClean="0"/>
                </a:br>
                <a:r>
                  <a:rPr lang="en-US" sz="1400" kern="0" dirty="0" smtClean="0"/>
                  <a:t>beam </a:t>
                </a:r>
                <a:r>
                  <a:rPr lang="en-US" sz="1400" kern="0" dirty="0"/>
                  <a:t>line at </a:t>
                </a:r>
                <a:r>
                  <a:rPr lang="en-US" sz="1400" kern="0" dirty="0" smtClean="0"/>
                  <a:t>J-PARC</a:t>
                </a:r>
              </a:p>
              <a:p>
                <a:pPr lvl="1">
                  <a:spcBef>
                    <a:spcPts val="600"/>
                  </a:spcBef>
                  <a:tabLst>
                    <a:tab pos="815975" algn="l"/>
                    <a:tab pos="1192213" algn="l"/>
                  </a:tabLst>
                </a:pPr>
                <a:r>
                  <a:rPr lang="en-US" sz="1400" kern="0" dirty="0"/>
                  <a:t>g</a:t>
                </a:r>
                <a:r>
                  <a:rPr lang="en-US" sz="1400" kern="0" dirty="0" smtClean="0"/>
                  <a:t>ood missing mass resolution in exclusive DY events  </a:t>
                </a:r>
                <a:r>
                  <a:rPr kumimoji="1" lang="en-US" altLang="ja-JP" sz="1400" dirty="0">
                    <a:solidFill>
                      <a:prstClr val="black"/>
                    </a:solidFill>
                    <a:latin typeface="Calibri"/>
                    <a:ea typeface="ＭＳ Ｐゴシック"/>
                  </a:rPr>
                  <a:t>(</a:t>
                </a:r>
                <a14:m>
                  <m:oMath xmlns:m="http://schemas.openxmlformats.org/officeDocument/2006/math">
                    <m:sSup>
                      <m:sSupPr>
                        <m:ctrlPr>
                          <a:rPr kumimoji="1" lang="en-US" altLang="zh-TW" sz="1400" i="1">
                            <a:solidFill>
                              <a:prstClr val="black"/>
                            </a:solidFill>
                            <a:latin typeface="Cambria Math"/>
                            <a:sym typeface="Symbol" panose="05050102010706020507" pitchFamily="18" charset="2"/>
                          </a:rPr>
                        </m:ctrlPr>
                      </m:sSupPr>
                      <m:e>
                        <m:r>
                          <a:rPr kumimoji="1" lang="zh-TW" altLang="en-US" sz="1400">
                            <a:solidFill>
                              <a:prstClr val="black"/>
                            </a:solidFill>
                            <a:latin typeface="Cambria Math" panose="02040503050406030204" pitchFamily="18" charset="0"/>
                            <a:sym typeface="Symbol" panose="05050102010706020507" pitchFamily="18" charset="2"/>
                          </a:rPr>
                          <m:t>𝜋</m:t>
                        </m:r>
                      </m:e>
                      <m:sup>
                        <m:r>
                          <a:rPr kumimoji="1" lang="en-US" altLang="zh-TW" sz="1400">
                            <a:solidFill>
                              <a:prstClr val="black"/>
                            </a:solidFill>
                            <a:latin typeface="Cambria Math"/>
                            <a:sym typeface="Symbol" panose="05050102010706020507" pitchFamily="18" charset="2"/>
                          </a:rPr>
                          <m:t>−</m:t>
                        </m:r>
                      </m:sup>
                    </m:sSup>
                    <m:r>
                      <a:rPr kumimoji="1" lang="en-US" altLang="zh-TW" sz="1400" i="1">
                        <a:solidFill>
                          <a:prstClr val="black"/>
                        </a:solidFill>
                        <a:latin typeface="Cambria Math"/>
                        <a:sym typeface="Symbol" panose="05050102010706020507" pitchFamily="18" charset="2"/>
                      </a:rPr>
                      <m:t>𝑝</m:t>
                    </m:r>
                    <m:r>
                      <a:rPr kumimoji="1" lang="en-US" altLang="zh-TW" sz="1400">
                        <a:solidFill>
                          <a:prstClr val="black"/>
                        </a:solidFill>
                        <a:latin typeface="Cambria Math" panose="02040503050406030204" pitchFamily="18" charset="0"/>
                        <a:sym typeface="Symbol" panose="05050102010706020507" pitchFamily="18" charset="2"/>
                      </a:rPr>
                      <m:t>→</m:t>
                    </m:r>
                    <m:sSup>
                      <m:sSupPr>
                        <m:ctrlPr>
                          <a:rPr kumimoji="1" lang="en-US" altLang="zh-TW" sz="1400" i="1">
                            <a:solidFill>
                              <a:prstClr val="black"/>
                            </a:solidFill>
                            <a:latin typeface="Cambria Math"/>
                            <a:sym typeface="Symbol" panose="05050102010706020507" pitchFamily="18" charset="2"/>
                          </a:rPr>
                        </m:ctrlPr>
                      </m:sSupPr>
                      <m:e>
                        <m:r>
                          <a:rPr kumimoji="1" lang="zh-TW" altLang="en-US" sz="1400">
                            <a:solidFill>
                              <a:prstClr val="black"/>
                            </a:solidFill>
                            <a:latin typeface="Cambria Math" panose="02040503050406030204" pitchFamily="18" charset="0"/>
                            <a:sym typeface="Symbol" panose="05050102010706020507" pitchFamily="18" charset="2"/>
                          </a:rPr>
                          <m:t>𝜇</m:t>
                        </m:r>
                      </m:e>
                      <m:sup>
                        <m:r>
                          <a:rPr kumimoji="1" lang="en-US" altLang="zh-TW" sz="1400">
                            <a:solidFill>
                              <a:prstClr val="black"/>
                            </a:solidFill>
                            <a:latin typeface="Cambria Math" panose="02040503050406030204" pitchFamily="18" charset="0"/>
                            <a:sym typeface="Symbol" panose="05050102010706020507" pitchFamily="18" charset="2"/>
                          </a:rPr>
                          <m:t>+</m:t>
                        </m:r>
                      </m:sup>
                    </m:sSup>
                    <m:sSup>
                      <m:sSupPr>
                        <m:ctrlPr>
                          <a:rPr kumimoji="1" lang="en-US" altLang="zh-TW" sz="1400" i="1">
                            <a:solidFill>
                              <a:prstClr val="black"/>
                            </a:solidFill>
                            <a:latin typeface="Cambria Math"/>
                            <a:sym typeface="Symbol" panose="05050102010706020507" pitchFamily="18" charset="2"/>
                          </a:rPr>
                        </m:ctrlPr>
                      </m:sSupPr>
                      <m:e>
                        <m:r>
                          <a:rPr kumimoji="1" lang="zh-TW" altLang="en-US" sz="1400">
                            <a:solidFill>
                              <a:prstClr val="black"/>
                            </a:solidFill>
                            <a:latin typeface="Cambria Math" panose="02040503050406030204" pitchFamily="18" charset="0"/>
                            <a:sym typeface="Symbol" panose="05050102010706020507" pitchFamily="18" charset="2"/>
                          </a:rPr>
                          <m:t>𝜇</m:t>
                        </m:r>
                      </m:e>
                      <m:sup>
                        <m:r>
                          <a:rPr kumimoji="1" lang="en-US" altLang="zh-TW" sz="1400">
                            <a:solidFill>
                              <a:prstClr val="black"/>
                            </a:solidFill>
                            <a:latin typeface="Cambria Math" panose="02040503050406030204" pitchFamily="18" charset="0"/>
                            <a:sym typeface="Symbol" panose="05050102010706020507" pitchFamily="18" charset="2"/>
                          </a:rPr>
                          <m:t>−</m:t>
                        </m:r>
                      </m:sup>
                    </m:sSup>
                    <m:r>
                      <a:rPr kumimoji="1" lang="en-US" altLang="zh-TW" sz="1400" i="1">
                        <a:solidFill>
                          <a:prstClr val="black"/>
                        </a:solidFill>
                        <a:latin typeface="Cambria Math"/>
                        <a:sym typeface="Symbol" panose="05050102010706020507" pitchFamily="18" charset="2"/>
                      </a:rPr>
                      <m:t>𝑛</m:t>
                    </m:r>
                  </m:oMath>
                </a14:m>
                <a:r>
                  <a:rPr kumimoji="1" lang="en-US" altLang="ja-JP" sz="1400" dirty="0">
                    <a:solidFill>
                      <a:prstClr val="black"/>
                    </a:solidFill>
                    <a:latin typeface="Calibri"/>
                    <a:ea typeface="ＭＳ Ｐゴシック"/>
                  </a:rPr>
                  <a:t> ) </a:t>
                </a:r>
                <a:endParaRPr kumimoji="1" lang="en-US" altLang="ja-JP" sz="1400" dirty="0" smtClean="0">
                  <a:solidFill>
                    <a:prstClr val="black"/>
                  </a:solidFill>
                  <a:latin typeface="Calibri"/>
                  <a:ea typeface="ＭＳ Ｐゴシック"/>
                </a:endParaRPr>
              </a:p>
              <a:p>
                <a:pPr lvl="1">
                  <a:spcBef>
                    <a:spcPts val="600"/>
                  </a:spcBef>
                  <a:tabLst>
                    <a:tab pos="815975" algn="l"/>
                    <a:tab pos="1192213" algn="l"/>
                  </a:tabLst>
                </a:pPr>
                <a:r>
                  <a:rPr lang="en-US" sz="1400" kern="0" dirty="0" smtClean="0"/>
                  <a:t>Statistical accuracy adequate </a:t>
                </a:r>
                <a:br>
                  <a:rPr lang="en-US" sz="1400" kern="0" dirty="0" smtClean="0"/>
                </a:br>
                <a:r>
                  <a:rPr lang="en-US" sz="1400" kern="0" dirty="0" smtClean="0"/>
                  <a:t>for </a:t>
                </a:r>
                <a:r>
                  <a:rPr lang="en-US" sz="1400" kern="0" dirty="0"/>
                  <a:t> </a:t>
                </a:r>
                <a:r>
                  <a:rPr lang="en-US" sz="1400" kern="0" dirty="0" smtClean="0"/>
                  <a:t>discriminating  between</a:t>
                </a:r>
                <a:r>
                  <a:rPr lang="en-US" sz="1400" kern="0" dirty="0"/>
                  <a:t/>
                </a:r>
                <a:br>
                  <a:rPr lang="en-US" sz="1400" kern="0" dirty="0"/>
                </a:br>
                <a:r>
                  <a:rPr lang="en-US" sz="1400" kern="0" dirty="0" smtClean="0"/>
                  <a:t>predictions from </a:t>
                </a:r>
                <a:r>
                  <a:rPr lang="en-US" sz="1400" kern="0" dirty="0"/>
                  <a:t>two current </a:t>
                </a:r>
                <a:r>
                  <a:rPr lang="en-US" sz="1400" kern="0" dirty="0" smtClean="0"/>
                  <a:t/>
                </a:r>
                <a:br>
                  <a:rPr lang="en-US" sz="1400" kern="0" dirty="0" smtClean="0"/>
                </a:br>
                <a:r>
                  <a:rPr lang="en-US" sz="1400" kern="0" dirty="0" smtClean="0"/>
                  <a:t>GPD models</a:t>
                </a:r>
                <a:r>
                  <a:rPr lang="en-US" sz="1400" kern="0" dirty="0"/>
                  <a:t>.</a:t>
                </a:r>
              </a:p>
              <a:p>
                <a:pPr lvl="1">
                  <a:spcBef>
                    <a:spcPts val="600"/>
                  </a:spcBef>
                  <a:tabLst>
                    <a:tab pos="815975" algn="l"/>
                    <a:tab pos="1192213" algn="l"/>
                  </a:tabLst>
                </a:pPr>
                <a:endParaRPr lang="en-US" sz="1100" kern="0" dirty="0"/>
              </a:p>
            </p:txBody>
          </p:sp>
        </mc:Choice>
        <mc:Fallback xmlns="">
          <p:sp>
            <p:nvSpPr>
              <p:cNvPr id="15" name="Subtitle 2"/>
              <p:cNvSpPr txBox="1">
                <a:spLocks noRot="1" noChangeAspect="1" noMove="1" noResize="1" noEditPoints="1" noAdjustHandles="1" noChangeArrowheads="1" noChangeShapeType="1" noTextEdit="1"/>
              </p:cNvSpPr>
              <p:nvPr/>
            </p:nvSpPr>
            <p:spPr bwMode="auto">
              <a:xfrm>
                <a:off x="228599" y="3733800"/>
                <a:ext cx="7620001" cy="2133600"/>
              </a:xfrm>
              <a:prstGeom prst="rect">
                <a:avLst/>
              </a:prstGeom>
              <a:blipFill rotWithShape="1">
                <a:blip r:embed="rId5"/>
                <a:stretch>
                  <a:fillRect l="-2318" t="-11429" b="-571"/>
                </a:stretch>
              </a:blipFill>
              <a:ln w="12700">
                <a:noFill/>
                <a:miter lim="800000"/>
                <a:headEnd/>
                <a:tailEnd/>
              </a:ln>
            </p:spPr>
            <p:txBody>
              <a:bodyPr/>
              <a:lstStyle/>
              <a:p>
                <a:r>
                  <a:rPr lang="en-US">
                    <a:noFill/>
                  </a:rPr>
                  <a:t> </a:t>
                </a:r>
              </a:p>
            </p:txBody>
          </p:sp>
        </mc:Fallback>
      </mc:AlternateContent>
      <p:pic>
        <p:nvPicPr>
          <p:cNvPr id="23" name="Picture 5" descr="C:\Users\AAA\Desktop\1605.00364v1\mc_mm_p10.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719" y="4042911"/>
            <a:ext cx="1828681" cy="182868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41"/>
          <p:cNvCxnSpPr/>
          <p:nvPr/>
        </p:nvCxnSpPr>
        <p:spPr>
          <a:xfrm>
            <a:off x="6540936" y="4800600"/>
            <a:ext cx="679088" cy="246044"/>
          </a:xfrm>
          <a:prstGeom prst="straightConnector1">
            <a:avLst/>
          </a:prstGeom>
          <a:noFill/>
          <a:ln w="31750" cap="flat" cmpd="sng" algn="ctr">
            <a:solidFill>
              <a:srgbClr val="FF0000"/>
            </a:solidFill>
            <a:prstDash val="solid"/>
            <a:tailEnd type="arrow"/>
          </a:ln>
          <a:effectLst/>
        </p:spPr>
      </p:cxnSp>
      <p:sp>
        <p:nvSpPr>
          <p:cNvPr id="26" name="テキスト ボックス 16"/>
          <p:cNvSpPr txBox="1"/>
          <p:nvPr/>
        </p:nvSpPr>
        <p:spPr>
          <a:xfrm>
            <a:off x="5562600" y="4193824"/>
            <a:ext cx="1042273" cy="307777"/>
          </a:xfrm>
          <a:prstGeom prst="rect">
            <a:avLst/>
          </a:prstGeom>
          <a:noFill/>
        </p:spPr>
        <p:txBody>
          <a:bodyPr wrap="none" rtlCol="0">
            <a:spAutoFit/>
          </a:bodyPr>
          <a:lstStyle/>
          <a:p>
            <a:pPr algn="l" fontAlgn="auto">
              <a:spcBef>
                <a:spcPts val="0"/>
              </a:spcBef>
              <a:spcAft>
                <a:spcPts val="0"/>
              </a:spcAft>
            </a:pPr>
            <a:r>
              <a:rPr kumimoji="1" lang="en-US" altLang="ja-JP" sz="1400" b="1" i="1" dirty="0" smtClean="0">
                <a:solidFill>
                  <a:srgbClr val="190EFF"/>
                </a:solidFill>
                <a:latin typeface="Calibri"/>
                <a:ea typeface="ＭＳ Ｐゴシック"/>
                <a:cs typeface="+mn-cs"/>
              </a:rPr>
              <a:t>P</a:t>
            </a:r>
            <a:r>
              <a:rPr kumimoji="1" lang="en-US" altLang="ja-JP" sz="1400" b="1" i="1" baseline="-25000" dirty="0" smtClean="0">
                <a:solidFill>
                  <a:srgbClr val="190EFF"/>
                </a:solidFill>
                <a:latin typeface="Calibri"/>
                <a:ea typeface="ＭＳ Ｐゴシック"/>
                <a:cs typeface="+mn-cs"/>
              </a:rPr>
              <a:t>π</a:t>
            </a:r>
            <a:r>
              <a:rPr kumimoji="1" lang="en-US" altLang="ja-JP" sz="1400" b="1" dirty="0" smtClean="0">
                <a:solidFill>
                  <a:srgbClr val="190EFF"/>
                </a:solidFill>
                <a:latin typeface="Calibri"/>
                <a:ea typeface="ＭＳ Ｐゴシック"/>
                <a:cs typeface="+mn-cs"/>
              </a:rPr>
              <a:t> </a:t>
            </a:r>
            <a:r>
              <a:rPr kumimoji="1" lang="en-US" altLang="ja-JP" sz="1400" b="1" dirty="0">
                <a:solidFill>
                  <a:srgbClr val="190EFF"/>
                </a:solidFill>
                <a:latin typeface="Calibri"/>
                <a:ea typeface="ＭＳ Ｐゴシック"/>
                <a:cs typeface="+mn-cs"/>
              </a:rPr>
              <a:t>= </a:t>
            </a:r>
            <a:r>
              <a:rPr kumimoji="1" lang="en-US" altLang="ja-JP" sz="1400" b="1" dirty="0" smtClean="0">
                <a:solidFill>
                  <a:srgbClr val="190EFF"/>
                </a:solidFill>
                <a:latin typeface="Calibri"/>
                <a:ea typeface="ＭＳ Ｐゴシック"/>
                <a:cs typeface="+mn-cs"/>
              </a:rPr>
              <a:t>10 GeV</a:t>
            </a:r>
          </a:p>
        </p:txBody>
      </p:sp>
      <p:sp>
        <p:nvSpPr>
          <p:cNvPr id="27" name="文字方塊 2"/>
          <p:cNvSpPr txBox="1"/>
          <p:nvPr/>
        </p:nvSpPr>
        <p:spPr>
          <a:xfrm>
            <a:off x="7261508" y="5605046"/>
            <a:ext cx="950901" cy="338554"/>
          </a:xfrm>
          <a:prstGeom prst="rect">
            <a:avLst/>
          </a:prstGeom>
          <a:noFill/>
        </p:spPr>
        <p:txBody>
          <a:bodyPr wrap="none" rtlCol="0">
            <a:spAutoFit/>
          </a:bodyPr>
          <a:lstStyle/>
          <a:p>
            <a:pPr algn="l" fontAlgn="auto">
              <a:spcBef>
                <a:spcPts val="0"/>
              </a:spcBef>
              <a:spcAft>
                <a:spcPts val="0"/>
              </a:spcAft>
            </a:pPr>
            <a:r>
              <a:rPr kumimoji="1" lang="en-US" altLang="zh-TW" sz="1600" i="1" dirty="0" smtClean="0">
                <a:solidFill>
                  <a:prstClr val="black"/>
                </a:solidFill>
                <a:latin typeface="Calibri"/>
                <a:ea typeface="新細明體"/>
                <a:cs typeface="+mn-cs"/>
              </a:rPr>
              <a:t>M</a:t>
            </a:r>
            <a:r>
              <a:rPr kumimoji="1" lang="en-US" altLang="zh-TW" sz="1600" i="1" baseline="-25000" dirty="0" smtClean="0">
                <a:solidFill>
                  <a:prstClr val="black"/>
                </a:solidFill>
                <a:latin typeface="Calibri"/>
                <a:ea typeface="新細明體"/>
                <a:cs typeface="+mn-cs"/>
              </a:rPr>
              <a:t>X</a:t>
            </a:r>
            <a:r>
              <a:rPr kumimoji="1" lang="en-US" altLang="zh-TW" sz="1600" dirty="0" smtClean="0">
                <a:solidFill>
                  <a:prstClr val="black"/>
                </a:solidFill>
                <a:latin typeface="Calibri"/>
                <a:ea typeface="新細明體"/>
                <a:cs typeface="+mn-cs"/>
              </a:rPr>
              <a:t> (GeV)</a:t>
            </a:r>
            <a:endParaRPr kumimoji="1" lang="zh-TW" altLang="en-US" sz="1600" dirty="0">
              <a:solidFill>
                <a:prstClr val="black"/>
              </a:solidFill>
              <a:latin typeface="Calibri"/>
              <a:ea typeface="新細明體"/>
              <a:cs typeface="+mn-cs"/>
            </a:endParaRPr>
          </a:p>
        </p:txBody>
      </p:sp>
      <p:pic>
        <p:nvPicPr>
          <p:cNvPr id="33" name="Picture 2" descr="C:\Users\AAA\Desktop\edy_PRD_resubmitted\eps\edy_stat_p10.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953000"/>
            <a:ext cx="1704765" cy="1704765"/>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4"/>
          <p:cNvSpPr/>
          <p:nvPr/>
        </p:nvSpPr>
        <p:spPr>
          <a:xfrm>
            <a:off x="4689923" y="6462917"/>
            <a:ext cx="1053442" cy="261610"/>
          </a:xfrm>
          <a:prstGeom prst="rect">
            <a:avLst/>
          </a:prstGeom>
          <a:solidFill>
            <a:schemeClr val="bg1"/>
          </a:solidFill>
        </p:spPr>
        <p:txBody>
          <a:bodyPr wrap="square">
            <a:spAutoFit/>
          </a:bodyPr>
          <a:lstStyle/>
          <a:p>
            <a:r>
              <a:rPr lang="en-US" altLang="ja-JP" sz="1100" dirty="0" smtClean="0"/>
              <a:t>|</a:t>
            </a:r>
            <a:r>
              <a:rPr lang="en-US" altLang="ja-JP" sz="1100" i="1" dirty="0" smtClean="0"/>
              <a:t>t - t</a:t>
            </a:r>
            <a:r>
              <a:rPr lang="en-US" altLang="ja-JP" sz="1100" i="1" baseline="-25000" dirty="0" smtClean="0"/>
              <a:t>0</a:t>
            </a:r>
            <a:r>
              <a:rPr lang="en-US" altLang="ja-JP" sz="1100" dirty="0" smtClean="0"/>
              <a:t>|  (GeV</a:t>
            </a:r>
            <a:r>
              <a:rPr lang="en-US" altLang="ja-JP" sz="1100" baseline="30000" dirty="0" smtClean="0"/>
              <a:t>2</a:t>
            </a:r>
            <a:r>
              <a:rPr lang="en-US" altLang="ja-JP" sz="1100" dirty="0" smtClean="0"/>
              <a:t>)</a:t>
            </a:r>
            <a:endParaRPr lang="ja-JP" altLang="en-US" sz="1100" dirty="0"/>
          </a:p>
        </p:txBody>
      </p:sp>
      <p:sp>
        <p:nvSpPr>
          <p:cNvPr id="35" name="正方形/長方形 23"/>
          <p:cNvSpPr/>
          <p:nvPr/>
        </p:nvSpPr>
        <p:spPr>
          <a:xfrm>
            <a:off x="4479449" y="5052368"/>
            <a:ext cx="1287772" cy="15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1"/>
          <p:cNvSpPr/>
          <p:nvPr/>
        </p:nvSpPr>
        <p:spPr>
          <a:xfrm>
            <a:off x="4508332" y="5001949"/>
            <a:ext cx="1235033" cy="400110"/>
          </a:xfrm>
          <a:prstGeom prst="rect">
            <a:avLst/>
          </a:prstGeom>
          <a:solidFill>
            <a:schemeClr val="bg1"/>
          </a:solidFill>
          <a:ln>
            <a:solidFill>
              <a:schemeClr val="tx1"/>
            </a:solidFill>
          </a:ln>
        </p:spPr>
        <p:txBody>
          <a:bodyPr wrap="square">
            <a:spAutoFit/>
          </a:bodyPr>
          <a:lstStyle/>
          <a:p>
            <a:r>
              <a:rPr lang="en-US" altLang="ja-JP" sz="1000" dirty="0">
                <a:solidFill>
                  <a:srgbClr val="FF0000"/>
                </a:solidFill>
              </a:rPr>
              <a:t>GK2013 (red</a:t>
            </a:r>
            <a:r>
              <a:rPr lang="en-US" altLang="ja-JP" sz="1000" dirty="0" smtClean="0">
                <a:solidFill>
                  <a:srgbClr val="FF0000"/>
                </a:solidFill>
              </a:rPr>
              <a:t>)</a:t>
            </a:r>
          </a:p>
          <a:p>
            <a:r>
              <a:rPr lang="en-US" altLang="ja-JP" sz="1000" dirty="0" smtClean="0"/>
              <a:t>BMP2001 </a:t>
            </a:r>
            <a:r>
              <a:rPr lang="en-US" altLang="ja-JP" sz="1000" dirty="0"/>
              <a:t>(black)</a:t>
            </a:r>
            <a:endParaRPr lang="ja-JP" altLang="en-US" sz="1000" dirty="0"/>
          </a:p>
        </p:txBody>
      </p:sp>
      <p:cxnSp>
        <p:nvCxnSpPr>
          <p:cNvPr id="37" name="直線矢印コネクタ 41"/>
          <p:cNvCxnSpPr/>
          <p:nvPr/>
        </p:nvCxnSpPr>
        <p:spPr>
          <a:xfrm>
            <a:off x="3352800" y="5240356"/>
            <a:ext cx="679088" cy="246044"/>
          </a:xfrm>
          <a:prstGeom prst="straightConnector1">
            <a:avLst/>
          </a:prstGeom>
          <a:noFill/>
          <a:ln w="31750" cap="flat" cmpd="sng" algn="ctr">
            <a:solidFill>
              <a:srgbClr val="190EFF"/>
            </a:solidFill>
            <a:prstDash val="solid"/>
            <a:tailEnd type="arrow"/>
          </a:ln>
          <a:effectLst/>
        </p:spPr>
      </p:cxnSp>
      <p:sp>
        <p:nvSpPr>
          <p:cNvPr id="3" name="Rectangle 2"/>
          <p:cNvSpPr/>
          <p:nvPr/>
        </p:nvSpPr>
        <p:spPr>
          <a:xfrm>
            <a:off x="152400" y="6122313"/>
            <a:ext cx="3360215" cy="430887"/>
          </a:xfrm>
          <a:prstGeom prst="rect">
            <a:avLst/>
          </a:prstGeom>
        </p:spPr>
        <p:txBody>
          <a:bodyPr wrap="none">
            <a:spAutoFit/>
          </a:bodyPr>
          <a:lstStyle/>
          <a:p>
            <a:pPr algn="l"/>
            <a:r>
              <a:rPr lang="en-US" sz="1100" b="1" dirty="0" smtClean="0">
                <a:solidFill>
                  <a:srgbClr val="FF0000"/>
                </a:solidFill>
                <a:latin typeface="Calibri" panose="020F0502020204030204" pitchFamily="34" charset="0"/>
              </a:rPr>
              <a:t>GK2013: P. Kroll </a:t>
            </a:r>
            <a:r>
              <a:rPr lang="en-US" sz="1100" b="1" dirty="0">
                <a:solidFill>
                  <a:srgbClr val="FF0000"/>
                </a:solidFill>
                <a:latin typeface="Calibri" panose="020F0502020204030204" pitchFamily="34" charset="0"/>
              </a:rPr>
              <a:t>et al. </a:t>
            </a:r>
            <a:r>
              <a:rPr lang="en-US" sz="1100" b="1" dirty="0" smtClean="0">
                <a:solidFill>
                  <a:srgbClr val="FF0000"/>
                </a:solidFill>
                <a:latin typeface="Calibri" panose="020F0502020204030204" pitchFamily="34" charset="0"/>
              </a:rPr>
              <a:t>Eur.Phys.J.C73, 2278 (2013)</a:t>
            </a:r>
          </a:p>
          <a:p>
            <a:pPr algn="l"/>
            <a:r>
              <a:rPr lang="en-US" sz="1100" b="1" dirty="0" smtClean="0">
                <a:latin typeface="Calibri" panose="020F0502020204030204" pitchFamily="34" charset="0"/>
              </a:rPr>
              <a:t>BMP2001: E.R. Berger et </a:t>
            </a:r>
            <a:r>
              <a:rPr lang="en-US" sz="1100" b="1" dirty="0">
                <a:latin typeface="Calibri" panose="020F0502020204030204" pitchFamily="34" charset="0"/>
              </a:rPr>
              <a:t>al. Phys.Lett.B523</a:t>
            </a:r>
            <a:r>
              <a:rPr lang="en-US" sz="1100" b="1" dirty="0" smtClean="0">
                <a:latin typeface="Calibri" panose="020F0502020204030204" pitchFamily="34" charset="0"/>
              </a:rPr>
              <a:t>, 265 (2001)</a:t>
            </a:r>
            <a:endParaRPr lang="en-US" sz="1100" b="1" dirty="0">
              <a:latin typeface="Calibri" panose="020F0502020204030204" pitchFamily="34" charset="0"/>
            </a:endParaRPr>
          </a:p>
        </p:txBody>
      </p:sp>
      <p:sp>
        <p:nvSpPr>
          <p:cNvPr id="25" name="TextBox 19"/>
          <p:cNvSpPr txBox="1">
            <a:spLocks noChangeArrowheads="1"/>
          </p:cNvSpPr>
          <p:nvPr/>
        </p:nvSpPr>
        <p:spPr bwMode="auto">
          <a:xfrm>
            <a:off x="2743199" y="66117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T. Sawada (Acad. </a:t>
            </a:r>
            <a:r>
              <a:rPr lang="en-US" sz="1000" b="1" dirty="0" err="1" smtClean="0">
                <a:solidFill>
                  <a:srgbClr val="CC3399"/>
                </a:solidFill>
                <a:latin typeface="+mn-lt"/>
              </a:rPr>
              <a:t>Sinica</a:t>
            </a:r>
            <a:r>
              <a:rPr lang="en-US" sz="1000" b="1" dirty="0" smtClean="0">
                <a:solidFill>
                  <a:srgbClr val="CC3399"/>
                </a:solidFill>
                <a:latin typeface="+mn-lt"/>
              </a:rPr>
              <a:t>)</a:t>
            </a:r>
            <a:endParaRPr lang="en-US" sz="1000" b="1" dirty="0">
              <a:solidFill>
                <a:srgbClr val="CC3399"/>
              </a:solidFill>
              <a:latin typeface="+mn-lt"/>
            </a:endParaRPr>
          </a:p>
        </p:txBody>
      </p:sp>
    </p:spTree>
    <p:extLst>
      <p:ext uri="{BB962C8B-B14F-4D97-AF65-F5344CB8AC3E}">
        <p14:creationId xmlns:p14="http://schemas.microsoft.com/office/powerpoint/2010/main" val="1136736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8"/>
          <p:cNvSpPr txBox="1">
            <a:spLocks/>
          </p:cNvSpPr>
          <p:nvPr/>
        </p:nvSpPr>
        <p:spPr>
          <a:xfrm>
            <a:off x="457200" y="152400"/>
            <a:ext cx="8001000" cy="469900"/>
          </a:xfrm>
          <a:prstGeom prst="rect">
            <a:avLst/>
          </a:prstGeom>
        </p:spPr>
        <p:txBody>
          <a:bodyPr/>
          <a:lstStyle/>
          <a:p>
            <a:pPr eaLnBrk="0" hangingPunct="0">
              <a:spcBef>
                <a:spcPts val="200"/>
              </a:spcBef>
              <a:defRPr/>
            </a:pPr>
            <a:r>
              <a:rPr lang="en-US" sz="2800" b="1" dirty="0" smtClean="0">
                <a:solidFill>
                  <a:srgbClr val="190EFF"/>
                </a:solidFill>
                <a:latin typeface="+mj-lt"/>
              </a:rPr>
              <a:t>Search for Dark Photons at </a:t>
            </a:r>
            <a:r>
              <a:rPr lang="en-US" sz="2800" b="1" dirty="0" err="1" smtClean="0">
                <a:solidFill>
                  <a:srgbClr val="190EFF"/>
                </a:solidFill>
                <a:latin typeface="+mj-lt"/>
              </a:rPr>
              <a:t>SeaQuest</a:t>
            </a:r>
            <a:endParaRPr lang="en-US" sz="2800" b="1" kern="0" dirty="0">
              <a:solidFill>
                <a:srgbClr val="190EFF"/>
              </a:solidFill>
              <a:latin typeface="+mj-lt"/>
              <a:ea typeface="+mj-ea"/>
              <a:cs typeface="+mj-cs"/>
              <a:sym typeface="Arial" pitchFamily="34" charset="0"/>
            </a:endParaRPr>
          </a:p>
        </p:txBody>
      </p:sp>
      <p:sp>
        <p:nvSpPr>
          <p:cNvPr id="31"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27</a:t>
            </a:fld>
            <a:endParaRPr lang="en-US"/>
          </a:p>
        </p:txBody>
      </p:sp>
      <p:sp>
        <p:nvSpPr>
          <p:cNvPr id="18" name="Content Placeholder 6"/>
          <p:cNvSpPr txBox="1">
            <a:spLocks/>
          </p:cNvSpPr>
          <p:nvPr/>
        </p:nvSpPr>
        <p:spPr>
          <a:xfrm>
            <a:off x="152400" y="1066800"/>
            <a:ext cx="4373774" cy="3562435"/>
          </a:xfrm>
          <a:prstGeom prst="rect">
            <a:avLst/>
          </a:prstGeom>
        </p:spPr>
        <p:txBody>
          <a:bodyPr>
            <a:noAutofit/>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r>
              <a:rPr lang="en-US" kern="0" dirty="0" smtClean="0">
                <a:solidFill>
                  <a:srgbClr val="190EFF"/>
                </a:solidFill>
              </a:rPr>
              <a:t>Classic Beam Dump Experiment</a:t>
            </a:r>
          </a:p>
          <a:p>
            <a:pPr lvl="1"/>
            <a:endParaRPr lang="en-US" sz="1600" kern="0" dirty="0" smtClean="0"/>
          </a:p>
          <a:p>
            <a:endParaRPr lang="en-US" sz="1600" kern="0" dirty="0">
              <a:solidFill>
                <a:srgbClr val="190EFF"/>
              </a:solidFill>
            </a:endParaRPr>
          </a:p>
          <a:p>
            <a:pPr marL="0" indent="0">
              <a:buNone/>
            </a:pPr>
            <a:endParaRPr lang="en-US" sz="1600" kern="0" dirty="0" smtClean="0">
              <a:solidFill>
                <a:srgbClr val="190EFF"/>
              </a:solidFill>
            </a:endParaRPr>
          </a:p>
          <a:p>
            <a:endParaRPr lang="en-US" sz="1600" kern="0" dirty="0">
              <a:solidFill>
                <a:srgbClr val="190EFF"/>
              </a:solidFill>
            </a:endParaRPr>
          </a:p>
          <a:p>
            <a:endParaRPr lang="en-US" kern="0" dirty="0" smtClean="0">
              <a:solidFill>
                <a:srgbClr val="190EFF"/>
              </a:solidFill>
            </a:endParaRPr>
          </a:p>
          <a:p>
            <a:r>
              <a:rPr lang="en-US" kern="0" dirty="0" smtClean="0">
                <a:solidFill>
                  <a:srgbClr val="190EFF"/>
                </a:solidFill>
              </a:rPr>
              <a:t>Minimal </a:t>
            </a:r>
            <a:r>
              <a:rPr lang="en-US" kern="0" dirty="0">
                <a:solidFill>
                  <a:srgbClr val="190EFF"/>
                </a:solidFill>
              </a:rPr>
              <a:t>impact on </a:t>
            </a:r>
            <a:r>
              <a:rPr lang="en-US" kern="0" dirty="0" err="1">
                <a:solidFill>
                  <a:srgbClr val="190EFF"/>
                </a:solidFill>
              </a:rPr>
              <a:t>Drell</a:t>
            </a:r>
            <a:r>
              <a:rPr lang="en-US" kern="0" dirty="0">
                <a:solidFill>
                  <a:srgbClr val="190EFF"/>
                </a:solidFill>
              </a:rPr>
              <a:t>-Yan </a:t>
            </a:r>
            <a:r>
              <a:rPr lang="en-US" kern="0" dirty="0" smtClean="0">
                <a:solidFill>
                  <a:srgbClr val="190EFF"/>
                </a:solidFill>
              </a:rPr>
              <a:t>program</a:t>
            </a:r>
          </a:p>
          <a:p>
            <a:pPr lvl="1"/>
            <a:r>
              <a:rPr lang="en-US" sz="1600" kern="0" dirty="0"/>
              <a:t>r</a:t>
            </a:r>
            <a:r>
              <a:rPr lang="en-US" sz="1600" kern="0" dirty="0" smtClean="0"/>
              <a:t>un parasitically  during E906</a:t>
            </a:r>
            <a:endParaRPr lang="en-US" sz="1600" kern="0" dirty="0"/>
          </a:p>
          <a:p>
            <a:pPr marL="0" indent="0">
              <a:buNone/>
            </a:pPr>
            <a:endParaRPr lang="en-US" kern="0" dirty="0" smtClean="0"/>
          </a:p>
        </p:txBody>
      </p:sp>
      <p:pic>
        <p:nvPicPr>
          <p:cNvPr id="8" name="Picture 7" descr="Screen Shot 2014-07-30 at 2.49.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5946"/>
            <a:ext cx="4214450" cy="2209518"/>
          </a:xfrm>
          <a:prstGeom prst="rect">
            <a:avLst/>
          </a:prstGeom>
        </p:spPr>
      </p:pic>
      <p:pic>
        <p:nvPicPr>
          <p:cNvPr id="314370" name="Picture 2" descr="F:\misc\talks\pol-DY\dark photon\SeaQuest-dark-photon-sensitiv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887204"/>
            <a:ext cx="3711725" cy="3888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759239568"/>
              </p:ext>
            </p:extLst>
          </p:nvPr>
        </p:nvGraphicFramePr>
        <p:xfrm>
          <a:off x="381000" y="5361853"/>
          <a:ext cx="3803784" cy="747172"/>
        </p:xfrm>
        <a:graphic>
          <a:graphicData uri="http://schemas.openxmlformats.org/presentationml/2006/ole">
            <mc:AlternateContent xmlns:mc="http://schemas.openxmlformats.org/markup-compatibility/2006">
              <mc:Choice xmlns:v="urn:schemas-microsoft-com:vml" Requires="v">
                <p:oleObj spid="_x0000_s314593" name="Equation" r:id="rId6" imgW="5689600" imgH="1117600" progId="Equation.DSMT4">
                  <p:embed/>
                </p:oleObj>
              </mc:Choice>
              <mc:Fallback>
                <p:oleObj name="Equation" r:id="rId6" imgW="5689600" imgH="1117600" progId="Equation.DSMT4">
                  <p:embed/>
                  <p:pic>
                    <p:nvPicPr>
                      <p:cNvPr id="0" name=""/>
                      <p:cNvPicPr/>
                      <p:nvPr/>
                    </p:nvPicPr>
                    <p:blipFill>
                      <a:blip r:embed="rId7"/>
                      <a:stretch>
                        <a:fillRect/>
                      </a:stretch>
                    </p:blipFill>
                    <p:spPr>
                      <a:xfrm>
                        <a:off x="381000" y="5361853"/>
                        <a:ext cx="3803784" cy="747172"/>
                      </a:xfrm>
                      <a:prstGeom prst="rect">
                        <a:avLst/>
                      </a:prstGeom>
                    </p:spPr>
                  </p:pic>
                </p:oleObj>
              </mc:Fallback>
            </mc:AlternateContent>
          </a:graphicData>
        </a:graphic>
      </p:graphicFrame>
      <p:sp>
        <p:nvSpPr>
          <p:cNvPr id="12" name="Rectangle 8"/>
          <p:cNvSpPr>
            <a:spLocks noChangeArrowheads="1"/>
          </p:cNvSpPr>
          <p:nvPr/>
        </p:nvSpPr>
        <p:spPr bwMode="auto">
          <a:xfrm>
            <a:off x="381000" y="6245423"/>
            <a:ext cx="33506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J</a:t>
            </a:r>
            <a:r>
              <a:rPr lang="en-US" sz="1400" dirty="0"/>
              <a:t>. D. </a:t>
            </a:r>
            <a:r>
              <a:rPr lang="en-US" sz="1400" dirty="0" err="1"/>
              <a:t>Bjorken</a:t>
            </a:r>
            <a:r>
              <a:rPr lang="en-US" sz="1400" dirty="0"/>
              <a:t> et al, PRD </a:t>
            </a:r>
            <a:r>
              <a:rPr lang="en-US" sz="1400" b="1" dirty="0"/>
              <a:t>80</a:t>
            </a:r>
            <a:r>
              <a:rPr lang="en-US" sz="1400" dirty="0"/>
              <a:t> (2009) 075018</a:t>
            </a:r>
          </a:p>
        </p:txBody>
      </p:sp>
      <p:sp>
        <p:nvSpPr>
          <p:cNvPr id="13" name="Content Placeholder 2"/>
          <p:cNvSpPr txBox="1">
            <a:spLocks/>
          </p:cNvSpPr>
          <p:nvPr/>
        </p:nvSpPr>
        <p:spPr>
          <a:xfrm>
            <a:off x="5257800" y="5083037"/>
            <a:ext cx="3581399" cy="1622563"/>
          </a:xfrm>
          <a:prstGeom prst="rect">
            <a:avLst/>
          </a:prstGeom>
        </p:spPr>
        <p:txBody>
          <a:bodyPr>
            <a:normAutofit fontScale="92500"/>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pPr marL="0" indent="0">
              <a:spcBef>
                <a:spcPts val="600"/>
              </a:spcBef>
              <a:buNone/>
            </a:pPr>
            <a:r>
              <a:rPr lang="da-DK" sz="1600" b="1" kern="0" dirty="0" smtClean="0">
                <a:solidFill>
                  <a:srgbClr val="190EFF"/>
                </a:solidFill>
              </a:rPr>
              <a:t>SeaQuest experimental parameters:</a:t>
            </a:r>
          </a:p>
          <a:p>
            <a:pPr lvl="1">
              <a:spcBef>
                <a:spcPts val="600"/>
              </a:spcBef>
            </a:pPr>
            <a:r>
              <a:rPr lang="da-DK" sz="1600" kern="0" dirty="0" smtClean="0"/>
              <a:t>E</a:t>
            </a:r>
            <a:r>
              <a:rPr lang="da-DK" sz="1600" kern="0" baseline="-25000" dirty="0" smtClean="0"/>
              <a:t>0</a:t>
            </a:r>
            <a:r>
              <a:rPr lang="da-DK" sz="1600" kern="0" dirty="0" smtClean="0"/>
              <a:t> = 5 - 110 GeV for Proton Bremsstrahlung</a:t>
            </a:r>
            <a:endParaRPr lang="en-US" sz="1600" kern="0" dirty="0" smtClean="0"/>
          </a:p>
          <a:p>
            <a:pPr lvl="1">
              <a:spcBef>
                <a:spcPts val="600"/>
              </a:spcBef>
            </a:pPr>
            <a:r>
              <a:rPr lang="en-US" sz="1600" kern="0" dirty="0" smtClean="0"/>
              <a:t>N</a:t>
            </a:r>
            <a:r>
              <a:rPr lang="en-US" sz="1600" kern="0" baseline="-25000" dirty="0" smtClean="0"/>
              <a:t>eff</a:t>
            </a:r>
            <a:r>
              <a:rPr lang="en-US" sz="1600" kern="0" dirty="0" smtClean="0"/>
              <a:t> = 2</a:t>
            </a:r>
          </a:p>
          <a:p>
            <a:pPr lvl="1">
              <a:spcBef>
                <a:spcPts val="600"/>
              </a:spcBef>
            </a:pPr>
            <a:r>
              <a:rPr lang="en-US" sz="1600" kern="0" dirty="0" smtClean="0"/>
              <a:t>l</a:t>
            </a:r>
            <a:r>
              <a:rPr lang="en-US" sz="1600" kern="0" baseline="-25000" dirty="0" smtClean="0"/>
              <a:t>0</a:t>
            </a:r>
            <a:r>
              <a:rPr lang="en-US" sz="1600" kern="0" dirty="0" smtClean="0"/>
              <a:t> = 0.17m – 5.95m</a:t>
            </a:r>
          </a:p>
        </p:txBody>
      </p:sp>
    </p:spTree>
    <p:extLst>
      <p:ext uri="{BB962C8B-B14F-4D97-AF65-F5344CB8AC3E}">
        <p14:creationId xmlns:p14="http://schemas.microsoft.com/office/powerpoint/2010/main" val="560295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28"/>
          <p:cNvSpPr txBox="1">
            <a:spLocks/>
          </p:cNvSpPr>
          <p:nvPr/>
        </p:nvSpPr>
        <p:spPr>
          <a:xfrm>
            <a:off x="228600" y="76200"/>
            <a:ext cx="8001000" cy="469900"/>
          </a:xfrm>
          <a:prstGeom prst="rect">
            <a:avLst/>
          </a:prstGeom>
        </p:spPr>
        <p:txBody>
          <a:bodyPr/>
          <a:lstStyle/>
          <a:p>
            <a:pPr eaLnBrk="0" hangingPunct="0">
              <a:spcBef>
                <a:spcPts val="200"/>
              </a:spcBef>
              <a:defRPr/>
            </a:pPr>
            <a:r>
              <a:rPr lang="en-US" sz="2800" b="1" dirty="0" smtClean="0">
                <a:solidFill>
                  <a:srgbClr val="190EFF"/>
                </a:solidFill>
                <a:latin typeface="+mj-lt"/>
              </a:rPr>
              <a:t>Conclusions</a:t>
            </a:r>
            <a:endParaRPr lang="en-US" sz="2800" b="1" kern="0" dirty="0">
              <a:solidFill>
                <a:srgbClr val="190EFF"/>
              </a:solidFill>
              <a:latin typeface="+mj-lt"/>
              <a:ea typeface="+mj-ea"/>
              <a:cs typeface="+mj-cs"/>
              <a:sym typeface="Arial" pitchFamily="34" charset="0"/>
            </a:endParaRPr>
          </a:p>
        </p:txBody>
      </p:sp>
      <p:sp>
        <p:nvSpPr>
          <p:cNvPr id="163"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28</a:t>
            </a:fld>
            <a:endParaRPr lang="en-US" dirty="0">
              <a:solidFill>
                <a:schemeClr val="tx1"/>
              </a:solidFill>
            </a:endParaRPr>
          </a:p>
        </p:txBody>
      </p:sp>
      <p:sp>
        <p:nvSpPr>
          <p:cNvPr id="82" name="Subtitle 2"/>
          <p:cNvSpPr txBox="1">
            <a:spLocks/>
          </p:cNvSpPr>
          <p:nvPr/>
        </p:nvSpPr>
        <p:spPr>
          <a:xfrm>
            <a:off x="378078" y="990600"/>
            <a:ext cx="8495865" cy="5562600"/>
          </a:xfrm>
          <a:prstGeom prst="rect">
            <a:avLst/>
          </a:prstGeom>
        </p:spPr>
        <p:txBody>
          <a:bodyPr/>
          <a:lstStyle/>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2000" kern="0" dirty="0" smtClean="0">
                <a:latin typeface="+mn-lt"/>
                <a:sym typeface="Arial" pitchFamily="34" charset="0"/>
              </a:rPr>
              <a:t>There is an exciting </a:t>
            </a:r>
            <a:r>
              <a:rPr lang="en-US" sz="2000" kern="0" dirty="0" err="1" smtClean="0">
                <a:latin typeface="+mn-lt"/>
                <a:sym typeface="Arial" pitchFamily="34" charset="0"/>
              </a:rPr>
              <a:t>Drell</a:t>
            </a:r>
            <a:r>
              <a:rPr lang="en-US" sz="2000" kern="0" dirty="0">
                <a:latin typeface="+mn-lt"/>
                <a:sym typeface="Arial" pitchFamily="34" charset="0"/>
              </a:rPr>
              <a:t> </a:t>
            </a:r>
            <a:r>
              <a:rPr lang="en-US" sz="2000" kern="0" dirty="0" smtClean="0">
                <a:latin typeface="+mn-lt"/>
                <a:sym typeface="Arial" pitchFamily="34" charset="0"/>
              </a:rPr>
              <a:t>Yan program with polarized/</a:t>
            </a:r>
            <a:r>
              <a:rPr lang="en-US" sz="2000" kern="0" dirty="0" err="1" smtClean="0">
                <a:latin typeface="+mn-lt"/>
                <a:sym typeface="Arial" pitchFamily="34" charset="0"/>
              </a:rPr>
              <a:t>unpolarized</a:t>
            </a:r>
            <a:r>
              <a:rPr lang="en-US" sz="2000" kern="0" dirty="0" smtClean="0">
                <a:latin typeface="+mn-lt"/>
                <a:sym typeface="Arial" pitchFamily="34" charset="0"/>
              </a:rPr>
              <a:t> beams and targets underway</a:t>
            </a:r>
            <a:endParaRPr lang="en-US" sz="2000" kern="0" dirty="0">
              <a:sym typeface="Arial" pitchFamily="34" charset="0"/>
            </a:endParaRPr>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dirty="0">
                <a:ea typeface="ＭＳ Ｐゴシック" charset="0"/>
                <a:cs typeface="ＭＳ Ｐゴシック" charset="0"/>
              </a:rPr>
              <a:t> </a:t>
            </a:r>
            <a:r>
              <a:rPr lang="en-US" dirty="0" smtClean="0">
                <a:ea typeface="ＭＳ Ｐゴシック" charset="0"/>
                <a:cs typeface="ＭＳ Ｐゴシック" charset="0"/>
              </a:rPr>
              <a:t>although experimentally more challenging, </a:t>
            </a:r>
            <a:r>
              <a:rPr lang="en-US" dirty="0">
                <a:ea typeface="ＭＳ Ｐゴシック" charset="0"/>
                <a:cs typeface="ＭＳ Ｐゴシック" charset="0"/>
              </a:rPr>
              <a:t> </a:t>
            </a:r>
            <a:r>
              <a:rPr lang="en-US" dirty="0" smtClean="0">
                <a:ea typeface="ＭＳ Ｐゴシック" charset="0"/>
                <a:cs typeface="ＭＳ Ｐゴシック" charset="0"/>
              </a:rPr>
              <a:t>it has some clear </a:t>
            </a:r>
            <a:br>
              <a:rPr lang="en-US" dirty="0" smtClean="0">
                <a:ea typeface="ＭＳ Ｐゴシック" charset="0"/>
                <a:cs typeface="ＭＳ Ｐゴシック" charset="0"/>
              </a:rPr>
            </a:br>
            <a:r>
              <a:rPr lang="en-US" dirty="0" smtClean="0">
                <a:ea typeface="ＭＳ Ｐゴシック" charset="0"/>
                <a:cs typeface="ＭＳ Ｐゴシック" charset="0"/>
              </a:rPr>
              <a:t>  advantages over SIDIS</a:t>
            </a:r>
            <a:endParaRPr lang="en-US" kern="0" dirty="0" smtClean="0">
              <a:latin typeface="+mn-lt"/>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2000" kern="0" dirty="0" smtClean="0">
                <a:latin typeface="+mn-lt"/>
                <a:sym typeface="Arial" pitchFamily="34" charset="0"/>
              </a:rPr>
              <a:t>Future opportunities look very promising</a:t>
            </a:r>
            <a:endParaRPr lang="en-US" sz="2000" kern="0" dirty="0">
              <a:sym typeface="Arial" pitchFamily="34" charset="0"/>
            </a:endParaRPr>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dirty="0">
                <a:ea typeface="ＭＳ Ｐゴシック" charset="0"/>
                <a:cs typeface="ＭＳ Ｐゴシック" charset="0"/>
              </a:rPr>
              <a:t> </a:t>
            </a:r>
            <a:r>
              <a:rPr lang="en-US" dirty="0" smtClean="0"/>
              <a:t>support </a:t>
            </a:r>
            <a:r>
              <a:rPr lang="en-US" smtClean="0"/>
              <a:t>from </a:t>
            </a:r>
            <a:r>
              <a:rPr lang="en-US" smtClean="0"/>
              <a:t>hadronic </a:t>
            </a:r>
            <a:r>
              <a:rPr lang="en-US" dirty="0" smtClean="0"/>
              <a:t>community vital to move forward</a:t>
            </a:r>
            <a:endParaRPr lang="en-US" kern="0" dirty="0" smtClean="0">
              <a:latin typeface="+mn-lt"/>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2000" kern="0" dirty="0" smtClean="0">
                <a:latin typeface="+mn-lt"/>
                <a:sym typeface="Arial" pitchFamily="34" charset="0"/>
              </a:rPr>
              <a:t>We are eagerly awaiting results from COMPASS on the sign-change</a:t>
            </a:r>
            <a:endParaRPr lang="en-US" sz="2000" kern="0" dirty="0">
              <a:sym typeface="Arial" pitchFamily="34" charset="0"/>
            </a:endParaRPr>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sz="2000" dirty="0">
                <a:ea typeface="ＭＳ Ｐゴシック" charset="0"/>
                <a:cs typeface="ＭＳ Ｐゴシック" charset="0"/>
              </a:rPr>
              <a:t> </a:t>
            </a:r>
            <a:r>
              <a:rPr lang="en-US" dirty="0" smtClean="0"/>
              <a:t>later this year? or early next year?</a:t>
            </a:r>
            <a:endParaRPr lang="en-US" dirty="0" smtClean="0">
              <a:latin typeface="+mn-lt"/>
              <a:ea typeface="ＭＳ Ｐゴシック" charset="0"/>
              <a:cs typeface="ＭＳ Ｐゴシック"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2000" kern="0" dirty="0" smtClean="0">
                <a:ea typeface="+mn-ea"/>
                <a:cs typeface="+mn-cs"/>
                <a:sym typeface="Arial" pitchFamily="34" charset="0"/>
              </a:rPr>
              <a:t>Hope to answer some of the questions:</a:t>
            </a:r>
            <a:endParaRPr lang="en-US" sz="2000" kern="0" dirty="0">
              <a:sym typeface="Arial" pitchFamily="34" charset="0"/>
            </a:endParaRPr>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dirty="0">
                <a:ea typeface="ＭＳ Ｐゴシック" charset="0"/>
                <a:cs typeface="ＭＳ Ｐゴシック" charset="0"/>
              </a:rPr>
              <a:t> </a:t>
            </a:r>
            <a:r>
              <a:rPr lang="en-US" dirty="0" smtClean="0"/>
              <a:t>How </a:t>
            </a:r>
            <a:r>
              <a:rPr lang="en-US" dirty="0"/>
              <a:t>much do the quarks and gluons contribute to the </a:t>
            </a:r>
            <a:r>
              <a:rPr lang="en-US" dirty="0" smtClean="0"/>
              <a:t>nucleon  </a:t>
            </a:r>
            <a:br>
              <a:rPr lang="en-US" dirty="0" smtClean="0"/>
            </a:br>
            <a:r>
              <a:rPr lang="en-US" dirty="0" smtClean="0"/>
              <a:t>  spin</a:t>
            </a:r>
            <a:r>
              <a:rPr lang="en-US" dirty="0"/>
              <a:t>? </a:t>
            </a:r>
            <a:endParaRPr lang="en-US" dirty="0" smtClean="0"/>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dirty="0"/>
              <a:t> </a:t>
            </a:r>
            <a:r>
              <a:rPr lang="en-US" dirty="0" smtClean="0"/>
              <a:t>In particular, what is the role of the sea quarks?</a:t>
            </a:r>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dirty="0"/>
              <a:t> </a:t>
            </a:r>
            <a:r>
              <a:rPr lang="en-US" dirty="0" smtClean="0"/>
              <a:t>Is </a:t>
            </a:r>
            <a:r>
              <a:rPr lang="en-US" dirty="0"/>
              <a:t>there significant orbital angular momentum</a:t>
            </a:r>
            <a:r>
              <a:rPr lang="en-US" dirty="0" smtClean="0"/>
              <a:t>?</a:t>
            </a:r>
          </a:p>
          <a:p>
            <a:pPr marL="703263" lvl="1"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dirty="0"/>
              <a:t> </a:t>
            </a:r>
            <a:r>
              <a:rPr lang="en-US" dirty="0" smtClean="0"/>
              <a:t>Does TMD formalism work? Does </a:t>
            </a:r>
            <a:r>
              <a:rPr lang="en-US" dirty="0" err="1" smtClean="0"/>
              <a:t>Sivers</a:t>
            </a:r>
            <a:r>
              <a:rPr lang="en-US" dirty="0" smtClean="0"/>
              <a:t> function change sign?</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endParaRPr lang="en-US" kern="0" dirty="0" smtClean="0">
              <a:latin typeface="+mn-lt"/>
              <a:sym typeface="Arial" pitchFamily="34" charset="0"/>
            </a:endParaRPr>
          </a:p>
        </p:txBody>
      </p:sp>
    </p:spTree>
    <p:extLst>
      <p:ext uri="{BB962C8B-B14F-4D97-AF65-F5344CB8AC3E}">
        <p14:creationId xmlns:p14="http://schemas.microsoft.com/office/powerpoint/2010/main" val="3912122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9369089A-9C5B-430F-B27E-FA9209056A4A}" type="slidenum">
              <a:rPr lang="en-US" smtClean="0"/>
              <a:pPr>
                <a:defRPr/>
              </a:pPr>
              <a:t>29</a:t>
            </a:fld>
            <a:endParaRPr lang="en-US"/>
          </a:p>
        </p:txBody>
      </p:sp>
      <p:sp>
        <p:nvSpPr>
          <p:cNvPr id="9" name="Content Placeholder 8"/>
          <p:cNvSpPr>
            <a:spLocks noGrp="1"/>
          </p:cNvSpPr>
          <p:nvPr>
            <p:ph idx="1"/>
          </p:nvPr>
        </p:nvSpPr>
        <p:spPr/>
        <p:txBody>
          <a:bodyPr/>
          <a:lstStyle/>
          <a:p>
            <a:pPr algn="ctr">
              <a:buNone/>
            </a:pPr>
            <a:r>
              <a:rPr lang="en-US" sz="9600" dirty="0" smtClean="0"/>
              <a:t>Thank You</a:t>
            </a:r>
            <a:endParaRPr lang="en-US" sz="9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3</a:t>
            </a:fld>
            <a:endParaRPr lang="en-US" dirty="0"/>
          </a:p>
        </p:txBody>
      </p:sp>
      <p:sp>
        <p:nvSpPr>
          <p:cNvPr id="18" name="TextBox 17"/>
          <p:cNvSpPr txBox="1"/>
          <p:nvPr/>
        </p:nvSpPr>
        <p:spPr>
          <a:xfrm rot="16200000">
            <a:off x="8147129" y="3024108"/>
            <a:ext cx="1325563" cy="246221"/>
          </a:xfrm>
          <a:prstGeom prst="rect">
            <a:avLst/>
          </a:prstGeom>
          <a:noFill/>
        </p:spPr>
        <p:txBody>
          <a:bodyPr wrap="square">
            <a:spAutoFit/>
          </a:bodyPr>
          <a:lstStyle/>
          <a:p>
            <a:pPr marL="228600" indent="-228600">
              <a:defRPr/>
            </a:pPr>
            <a:r>
              <a:rPr lang="en-US" sz="1000" dirty="0" smtClean="0">
                <a:solidFill>
                  <a:srgbClr val="C00000"/>
                </a:solidFill>
                <a:latin typeface="+mn-lt"/>
              </a:rPr>
              <a:t>credit: A</a:t>
            </a:r>
            <a:r>
              <a:rPr lang="en-US" sz="1000" dirty="0">
                <a:solidFill>
                  <a:srgbClr val="C00000"/>
                </a:solidFill>
                <a:latin typeface="+mn-lt"/>
              </a:rPr>
              <a:t>. </a:t>
            </a:r>
            <a:r>
              <a:rPr lang="en-US" sz="1000" dirty="0" err="1" smtClean="0">
                <a:solidFill>
                  <a:srgbClr val="C00000"/>
                </a:solidFill>
                <a:latin typeface="+mn-lt"/>
              </a:rPr>
              <a:t>Kotzinian</a:t>
            </a:r>
            <a:r>
              <a:rPr lang="en-US" sz="1000" dirty="0" smtClean="0">
                <a:solidFill>
                  <a:srgbClr val="C00000"/>
                </a:solidFill>
                <a:latin typeface="+mn-lt"/>
              </a:rPr>
              <a:t> </a:t>
            </a:r>
            <a:endParaRPr lang="en-US" sz="1000" dirty="0">
              <a:solidFill>
                <a:srgbClr val="C00000"/>
              </a:solidFill>
            </a:endParaRPr>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Factorization and Universality (SIDIS -  DY)</a:t>
            </a:r>
            <a:endParaRPr lang="en-US" sz="2800" b="1" dirty="0">
              <a:solidFill>
                <a:srgbClr val="190EFF"/>
              </a:solidFill>
              <a:latin typeface="+mj-lt"/>
              <a:ea typeface="ヒラギノ角ゴ ProN W6"/>
              <a:cs typeface="ヒラギノ角ゴ ProN W6"/>
              <a:sym typeface="Arial" pitchFamily="34" charset="0"/>
            </a:endParaRPr>
          </a:p>
        </p:txBody>
      </p:sp>
      <p:grpSp>
        <p:nvGrpSpPr>
          <p:cNvPr id="317440" name="Group 317439"/>
          <p:cNvGrpSpPr/>
          <p:nvPr/>
        </p:nvGrpSpPr>
        <p:grpSpPr>
          <a:xfrm>
            <a:off x="5105400" y="2362200"/>
            <a:ext cx="3429000" cy="1447800"/>
            <a:chOff x="762000" y="2362200"/>
            <a:chExt cx="3429000" cy="1447800"/>
          </a:xfrm>
        </p:grpSpPr>
        <p:pic>
          <p:nvPicPr>
            <p:cNvPr id="17" name="Picture 4"/>
            <p:cNvPicPr>
              <a:picLocks noChangeAspect="1" noChangeArrowheads="1"/>
            </p:cNvPicPr>
            <p:nvPr/>
          </p:nvPicPr>
          <p:blipFill>
            <a:blip r:embed="rId4" cstate="print"/>
            <a:srcRect/>
            <a:stretch>
              <a:fillRect/>
            </a:stretch>
          </p:blipFill>
          <p:spPr bwMode="auto">
            <a:xfrm>
              <a:off x="762000" y="2362200"/>
              <a:ext cx="3429000" cy="1447800"/>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1316736" y="2362200"/>
              <a:ext cx="609600" cy="457200"/>
              <a:chOff x="1316736" y="2362200"/>
              <a:chExt cx="609600" cy="457200"/>
            </a:xfrm>
          </p:grpSpPr>
          <p:sp>
            <p:nvSpPr>
              <p:cNvPr id="2" name="Oval 1"/>
              <p:cNvSpPr/>
              <p:nvPr/>
            </p:nvSpPr>
            <p:spPr bwMode="auto">
              <a:xfrm>
                <a:off x="1371600" y="2362200"/>
                <a:ext cx="497633" cy="457200"/>
              </a:xfrm>
              <a:prstGeom prst="ellipse">
                <a:avLst/>
              </a:prstGeom>
              <a:solidFill>
                <a:srgbClr val="FF33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4" name="TextBox 3"/>
              <p:cNvSpPr txBox="1"/>
              <p:nvPr/>
            </p:nvSpPr>
            <p:spPr>
              <a:xfrm>
                <a:off x="1316736" y="2441448"/>
                <a:ext cx="609600" cy="307777"/>
              </a:xfrm>
              <a:prstGeom prst="rect">
                <a:avLst/>
              </a:prstGeom>
              <a:noFill/>
            </p:spPr>
            <p:txBody>
              <a:bodyPr wrap="square" rtlCol="0">
                <a:spAutoFit/>
              </a:bodyPr>
              <a:lstStyle/>
              <a:p>
                <a:r>
                  <a:rPr lang="en-US" sz="1400" b="1" dirty="0" smtClean="0">
                    <a:latin typeface="Adobe Fan Heiti Std B" pitchFamily="34" charset="-128"/>
                    <a:ea typeface="Adobe Fan Heiti Std B" pitchFamily="34" charset="-128"/>
                  </a:rPr>
                  <a:t>PDF</a:t>
                </a:r>
                <a:endParaRPr lang="en-US" sz="1400" b="1" dirty="0">
                  <a:latin typeface="Adobe Fan Heiti Std B" pitchFamily="34" charset="-128"/>
                  <a:ea typeface="Adobe Fan Heiti Std B" pitchFamily="34" charset="-128"/>
                </a:endParaRPr>
              </a:p>
            </p:txBody>
          </p:sp>
        </p:grpSp>
        <p:grpSp>
          <p:nvGrpSpPr>
            <p:cNvPr id="27" name="Group 26"/>
            <p:cNvGrpSpPr/>
            <p:nvPr/>
          </p:nvGrpSpPr>
          <p:grpSpPr>
            <a:xfrm>
              <a:off x="1295400" y="3276600"/>
              <a:ext cx="609600" cy="457200"/>
              <a:chOff x="1295400" y="3276600"/>
              <a:chExt cx="609600" cy="457200"/>
            </a:xfrm>
          </p:grpSpPr>
          <p:sp>
            <p:nvSpPr>
              <p:cNvPr id="29" name="Oval 28"/>
              <p:cNvSpPr/>
              <p:nvPr/>
            </p:nvSpPr>
            <p:spPr bwMode="auto">
              <a:xfrm>
                <a:off x="1350264" y="3276600"/>
                <a:ext cx="497633" cy="457200"/>
              </a:xfrm>
              <a:prstGeom prst="ellipse">
                <a:avLst/>
              </a:prstGeom>
              <a:solidFill>
                <a:srgbClr val="FF33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0" name="TextBox 29"/>
              <p:cNvSpPr txBox="1"/>
              <p:nvPr/>
            </p:nvSpPr>
            <p:spPr>
              <a:xfrm>
                <a:off x="1295400" y="3355848"/>
                <a:ext cx="609600" cy="307777"/>
              </a:xfrm>
              <a:prstGeom prst="rect">
                <a:avLst/>
              </a:prstGeom>
              <a:noFill/>
            </p:spPr>
            <p:txBody>
              <a:bodyPr wrap="square" rtlCol="0">
                <a:spAutoFit/>
              </a:bodyPr>
              <a:lstStyle/>
              <a:p>
                <a:r>
                  <a:rPr lang="en-US" sz="1400" b="1" dirty="0" smtClean="0">
                    <a:latin typeface="Adobe Fan Heiti Std B" pitchFamily="34" charset="-128"/>
                    <a:ea typeface="Adobe Fan Heiti Std B" pitchFamily="34" charset="-128"/>
                  </a:rPr>
                  <a:t>PDF</a:t>
                </a:r>
                <a:endParaRPr lang="en-US" sz="1400" b="1" dirty="0">
                  <a:latin typeface="Adobe Fan Heiti Std B" pitchFamily="34" charset="-128"/>
                  <a:ea typeface="Adobe Fan Heiti Std B" pitchFamily="34" charset="-128"/>
                </a:endParaRPr>
              </a:p>
            </p:txBody>
          </p:sp>
        </p:grpSp>
      </p:grpSp>
      <p:grpSp>
        <p:nvGrpSpPr>
          <p:cNvPr id="317441" name="Group 317440"/>
          <p:cNvGrpSpPr/>
          <p:nvPr/>
        </p:nvGrpSpPr>
        <p:grpSpPr>
          <a:xfrm>
            <a:off x="609600" y="2362200"/>
            <a:ext cx="3371850" cy="1447800"/>
            <a:chOff x="5086350" y="2362200"/>
            <a:chExt cx="3371850" cy="1447800"/>
          </a:xfrm>
        </p:grpSpPr>
        <p:pic>
          <p:nvPicPr>
            <p:cNvPr id="19" name="Picture 6"/>
            <p:cNvPicPr>
              <a:picLocks noChangeAspect="1" noChangeArrowheads="1"/>
            </p:cNvPicPr>
            <p:nvPr/>
          </p:nvPicPr>
          <p:blipFill>
            <a:blip r:embed="rId5" cstate="print"/>
            <a:srcRect/>
            <a:stretch>
              <a:fillRect/>
            </a:stretch>
          </p:blipFill>
          <p:spPr bwMode="auto">
            <a:xfrm>
              <a:off x="5086350" y="2362200"/>
              <a:ext cx="3371850" cy="1447800"/>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5638800" y="3352800"/>
              <a:ext cx="609600" cy="457200"/>
              <a:chOff x="5638800" y="3352800"/>
              <a:chExt cx="609600" cy="457200"/>
            </a:xfrm>
          </p:grpSpPr>
          <p:sp>
            <p:nvSpPr>
              <p:cNvPr id="34" name="Oval 33"/>
              <p:cNvSpPr/>
              <p:nvPr/>
            </p:nvSpPr>
            <p:spPr bwMode="auto">
              <a:xfrm>
                <a:off x="5693664" y="3352800"/>
                <a:ext cx="497633" cy="457200"/>
              </a:xfrm>
              <a:prstGeom prst="ellipse">
                <a:avLst/>
              </a:prstGeom>
              <a:solidFill>
                <a:srgbClr val="FF99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5" name="TextBox 34"/>
              <p:cNvSpPr txBox="1"/>
              <p:nvPr/>
            </p:nvSpPr>
            <p:spPr>
              <a:xfrm>
                <a:off x="5638800" y="3432048"/>
                <a:ext cx="609600" cy="307777"/>
              </a:xfrm>
              <a:prstGeom prst="rect">
                <a:avLst/>
              </a:prstGeom>
              <a:noFill/>
            </p:spPr>
            <p:txBody>
              <a:bodyPr wrap="square" rtlCol="0">
                <a:spAutoFit/>
              </a:bodyPr>
              <a:lstStyle/>
              <a:p>
                <a:r>
                  <a:rPr lang="en-US" sz="1400" b="1" dirty="0" smtClean="0">
                    <a:latin typeface="Adobe Fan Heiti Std B" pitchFamily="34" charset="-128"/>
                    <a:ea typeface="Adobe Fan Heiti Std B" pitchFamily="34" charset="-128"/>
                  </a:rPr>
                  <a:t>PDF</a:t>
                </a:r>
                <a:endParaRPr lang="en-US" sz="1400" b="1" dirty="0">
                  <a:latin typeface="Adobe Fan Heiti Std B" pitchFamily="34" charset="-128"/>
                  <a:ea typeface="Adobe Fan Heiti Std B" pitchFamily="34" charset="-128"/>
                </a:endParaRPr>
              </a:p>
            </p:txBody>
          </p:sp>
        </p:grpSp>
        <p:grpSp>
          <p:nvGrpSpPr>
            <p:cNvPr id="7" name="Group 6"/>
            <p:cNvGrpSpPr/>
            <p:nvPr/>
          </p:nvGrpSpPr>
          <p:grpSpPr>
            <a:xfrm>
              <a:off x="6781800" y="2971800"/>
              <a:ext cx="609600" cy="457200"/>
              <a:chOff x="6781800" y="2971800"/>
              <a:chExt cx="609600" cy="457200"/>
            </a:xfrm>
          </p:grpSpPr>
          <p:sp>
            <p:nvSpPr>
              <p:cNvPr id="37" name="Oval 36"/>
              <p:cNvSpPr/>
              <p:nvPr/>
            </p:nvSpPr>
            <p:spPr bwMode="auto">
              <a:xfrm>
                <a:off x="6836664" y="2971800"/>
                <a:ext cx="497633" cy="457200"/>
              </a:xfrm>
              <a:prstGeom prst="ellipse">
                <a:avLst/>
              </a:prstGeom>
              <a:solidFill>
                <a:schemeClr val="accent6">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rgbClr val="FFFF00"/>
                  </a:solidFill>
                  <a:effectLst/>
                  <a:latin typeface="Helvetica" charset="0"/>
                  <a:ea typeface="ヒラギノ角ゴ ProN W3" charset="0"/>
                  <a:cs typeface="ヒラギノ角ゴ ProN W3" charset="0"/>
                  <a:sym typeface="Helvetica" charset="0"/>
                </a:endParaRPr>
              </a:p>
            </p:txBody>
          </p:sp>
          <p:sp>
            <p:nvSpPr>
              <p:cNvPr id="38" name="TextBox 37"/>
              <p:cNvSpPr txBox="1"/>
              <p:nvPr/>
            </p:nvSpPr>
            <p:spPr>
              <a:xfrm>
                <a:off x="6781800" y="3051048"/>
                <a:ext cx="609600" cy="307777"/>
              </a:xfrm>
              <a:prstGeom prst="rect">
                <a:avLst/>
              </a:prstGeom>
              <a:solidFill>
                <a:schemeClr val="accent6">
                  <a:lumMod val="40000"/>
                  <a:lumOff val="60000"/>
                  <a:alpha val="0"/>
                </a:schemeClr>
              </a:solidFill>
            </p:spPr>
            <p:txBody>
              <a:bodyPr wrap="square" rtlCol="0">
                <a:spAutoFit/>
              </a:bodyPr>
              <a:lstStyle/>
              <a:p>
                <a:r>
                  <a:rPr lang="en-US" sz="1400" b="1" dirty="0" smtClean="0">
                    <a:latin typeface="Adobe Fan Heiti Std B" pitchFamily="34" charset="-128"/>
                    <a:ea typeface="Adobe Fan Heiti Std B" pitchFamily="34" charset="-128"/>
                  </a:rPr>
                  <a:t>FF</a:t>
                </a:r>
                <a:endParaRPr lang="en-US" sz="1400" b="1" dirty="0">
                  <a:latin typeface="Adobe Fan Heiti Std B" pitchFamily="34" charset="-128"/>
                  <a:ea typeface="Adobe Fan Heiti Std B" pitchFamily="34" charset="-128"/>
                </a:endParaRPr>
              </a:p>
            </p:txBody>
          </p:sp>
        </p:grpSp>
      </p:grpSp>
      <p:graphicFrame>
        <p:nvGraphicFramePr>
          <p:cNvPr id="317449" name="Object 317448"/>
          <p:cNvGraphicFramePr>
            <a:graphicFrameLocks noChangeAspect="1"/>
          </p:cNvGraphicFramePr>
          <p:nvPr>
            <p:extLst>
              <p:ext uri="{D42A27DB-BD31-4B8C-83A1-F6EECF244321}">
                <p14:modId xmlns:p14="http://schemas.microsoft.com/office/powerpoint/2010/main" val="880928842"/>
              </p:ext>
            </p:extLst>
          </p:nvPr>
        </p:nvGraphicFramePr>
        <p:xfrm>
          <a:off x="1600200" y="1625600"/>
          <a:ext cx="1322839" cy="355600"/>
        </p:xfrm>
        <a:graphic>
          <a:graphicData uri="http://schemas.openxmlformats.org/presentationml/2006/ole">
            <mc:AlternateContent xmlns:mc="http://schemas.openxmlformats.org/markup-compatibility/2006">
              <mc:Choice xmlns:v="urn:schemas-microsoft-com:vml" Requires="v">
                <p:oleObj spid="_x0000_s317806" name="Equation" r:id="rId6" imgW="660240" imgH="177480" progId="Equation.DSMT4">
                  <p:embed/>
                </p:oleObj>
              </mc:Choice>
              <mc:Fallback>
                <p:oleObj name="Equation" r:id="rId6" imgW="660240" imgH="177480" progId="Equation.DSMT4">
                  <p:embed/>
                  <p:pic>
                    <p:nvPicPr>
                      <p:cNvPr id="0" name="Object 1"/>
                      <p:cNvPicPr>
                        <a:picLocks noChangeAspect="1" noChangeArrowheads="1"/>
                      </p:cNvPicPr>
                      <p:nvPr/>
                    </p:nvPicPr>
                    <p:blipFill>
                      <a:blip r:embed="rId7"/>
                      <a:srcRect/>
                      <a:stretch>
                        <a:fillRect/>
                      </a:stretch>
                    </p:blipFill>
                    <p:spPr bwMode="auto">
                      <a:xfrm>
                        <a:off x="1600200" y="1625600"/>
                        <a:ext cx="1322839" cy="355600"/>
                      </a:xfrm>
                      <a:prstGeom prst="rect">
                        <a:avLst/>
                      </a:prstGeom>
                      <a:noFill/>
                      <a:ln>
                        <a:noFill/>
                      </a:ln>
                    </p:spPr>
                  </p:pic>
                </p:oleObj>
              </mc:Fallback>
            </mc:AlternateContent>
          </a:graphicData>
        </a:graphic>
      </p:graphicFrame>
      <p:graphicFrame>
        <p:nvGraphicFramePr>
          <p:cNvPr id="317450" name="Object 317449"/>
          <p:cNvGraphicFramePr>
            <a:graphicFrameLocks noChangeAspect="1"/>
          </p:cNvGraphicFramePr>
          <p:nvPr>
            <p:extLst>
              <p:ext uri="{D42A27DB-BD31-4B8C-83A1-F6EECF244321}">
                <p14:modId xmlns:p14="http://schemas.microsoft.com/office/powerpoint/2010/main" val="3964079769"/>
              </p:ext>
            </p:extLst>
          </p:nvPr>
        </p:nvGraphicFramePr>
        <p:xfrm>
          <a:off x="5862637" y="1625600"/>
          <a:ext cx="1528763" cy="355600"/>
        </p:xfrm>
        <a:graphic>
          <a:graphicData uri="http://schemas.openxmlformats.org/presentationml/2006/ole">
            <mc:AlternateContent xmlns:mc="http://schemas.openxmlformats.org/markup-compatibility/2006">
              <mc:Choice xmlns:v="urn:schemas-microsoft-com:vml" Requires="v">
                <p:oleObj spid="_x0000_s317807" name="Equation" r:id="rId8" imgW="761760" imgH="177480" progId="Equation.DSMT4">
                  <p:embed/>
                </p:oleObj>
              </mc:Choice>
              <mc:Fallback>
                <p:oleObj name="Equation" r:id="rId8" imgW="761760" imgH="177480" progId="Equation.DSMT4">
                  <p:embed/>
                  <p:pic>
                    <p:nvPicPr>
                      <p:cNvPr id="0" name="Object 317448"/>
                      <p:cNvPicPr>
                        <a:picLocks noChangeAspect="1" noChangeArrowheads="1"/>
                      </p:cNvPicPr>
                      <p:nvPr/>
                    </p:nvPicPr>
                    <p:blipFill>
                      <a:blip r:embed="rId9"/>
                      <a:srcRect/>
                      <a:stretch>
                        <a:fillRect/>
                      </a:stretch>
                    </p:blipFill>
                    <p:spPr bwMode="auto">
                      <a:xfrm>
                        <a:off x="5862637" y="1625600"/>
                        <a:ext cx="1528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TextBox 53"/>
          <p:cNvSpPr txBox="1"/>
          <p:nvPr/>
        </p:nvSpPr>
        <p:spPr>
          <a:xfrm>
            <a:off x="1295400" y="4114800"/>
            <a:ext cx="6553200" cy="1015663"/>
          </a:xfrm>
          <a:prstGeom prst="rect">
            <a:avLst/>
          </a:prstGeom>
          <a:noFill/>
        </p:spPr>
        <p:txBody>
          <a:bodyPr wrap="square" rtlCol="0">
            <a:spAutoFit/>
          </a:bodyPr>
          <a:lstStyle/>
          <a:p>
            <a:r>
              <a:rPr lang="en-US" sz="2800" b="1" kern="0" dirty="0">
                <a:sym typeface="Arial" pitchFamily="34" charset="0"/>
              </a:rPr>
              <a:t>Probe </a:t>
            </a:r>
            <a:r>
              <a:rPr lang="en-US" sz="2800" b="1" kern="0" dirty="0" smtClean="0">
                <a:sym typeface="Arial" pitchFamily="34" charset="0"/>
              </a:rPr>
              <a:t>Universality</a:t>
            </a:r>
            <a:br>
              <a:rPr lang="en-US" sz="2800" b="1" kern="0" dirty="0" smtClean="0">
                <a:sym typeface="Arial" pitchFamily="34" charset="0"/>
              </a:rPr>
            </a:br>
            <a:r>
              <a:rPr lang="en-US" sz="1000" b="1" kern="0" dirty="0" smtClean="0">
                <a:sym typeface="Arial" pitchFamily="34" charset="0"/>
              </a:rPr>
              <a:t>    </a:t>
            </a:r>
            <a:endParaRPr lang="en-US" sz="1000" dirty="0" smtClean="0"/>
          </a:p>
          <a:p>
            <a:r>
              <a:rPr lang="en-US" sz="2000" dirty="0" smtClean="0"/>
              <a:t>are </a:t>
            </a:r>
            <a:r>
              <a:rPr lang="en-US" sz="2000" dirty="0"/>
              <a:t>TMD </a:t>
            </a:r>
            <a:r>
              <a:rPr lang="en-US" sz="2000" dirty="0">
                <a:solidFill>
                  <a:srgbClr val="CC00CC"/>
                </a:solidFill>
              </a:rPr>
              <a:t>PDFs</a:t>
            </a:r>
            <a:r>
              <a:rPr lang="en-US" sz="2000" dirty="0">
                <a:solidFill>
                  <a:srgbClr val="1C11FD"/>
                </a:solidFill>
              </a:rPr>
              <a:t> </a:t>
            </a:r>
            <a:r>
              <a:rPr lang="en-US" sz="2000" dirty="0">
                <a:solidFill>
                  <a:srgbClr val="CC00CC"/>
                </a:solidFill>
              </a:rPr>
              <a:t>in SIDIS </a:t>
            </a:r>
            <a:r>
              <a:rPr lang="en-US" sz="2000" dirty="0" smtClean="0"/>
              <a:t>identical to TMD </a:t>
            </a:r>
            <a:r>
              <a:rPr lang="en-US" sz="2000" dirty="0">
                <a:solidFill>
                  <a:srgbClr val="FF3300"/>
                </a:solidFill>
              </a:rPr>
              <a:t>PDFs </a:t>
            </a:r>
            <a:r>
              <a:rPr lang="en-US" sz="2000" dirty="0" smtClean="0">
                <a:solidFill>
                  <a:srgbClr val="FF0000"/>
                </a:solidFill>
              </a:rPr>
              <a:t>in DY</a:t>
            </a:r>
            <a:r>
              <a:rPr lang="en-US" sz="2000" dirty="0" smtClean="0"/>
              <a:t>?</a:t>
            </a:r>
            <a:endParaRPr lang="en-US" sz="2000" kern="0" dirty="0">
              <a:sym typeface="Arial" pitchFamily="34" charset="0"/>
            </a:endParaRPr>
          </a:p>
        </p:txBody>
      </p:sp>
      <p:sp>
        <p:nvSpPr>
          <p:cNvPr id="57" name="TextBox 56"/>
          <p:cNvSpPr txBox="1"/>
          <p:nvPr/>
        </p:nvSpPr>
        <p:spPr>
          <a:xfrm>
            <a:off x="609600" y="5543490"/>
            <a:ext cx="7924800" cy="400110"/>
          </a:xfrm>
          <a:prstGeom prst="rect">
            <a:avLst/>
          </a:prstGeom>
          <a:noFill/>
        </p:spPr>
        <p:txBody>
          <a:bodyPr wrap="square" rtlCol="0">
            <a:spAutoFit/>
          </a:bodyPr>
          <a:lstStyle/>
          <a:p>
            <a:r>
              <a:rPr lang="en-US" sz="2000" dirty="0"/>
              <a:t>T</a:t>
            </a:r>
            <a:r>
              <a:rPr lang="en-US" sz="2000" dirty="0" smtClean="0"/>
              <a:t>est using </a:t>
            </a:r>
            <a:r>
              <a:rPr lang="en-US" sz="2000" dirty="0" err="1" smtClean="0"/>
              <a:t>unpolarized</a:t>
            </a:r>
            <a:r>
              <a:rPr lang="en-US" sz="2000" dirty="0" smtClean="0"/>
              <a:t> experiments, transverse SSA and DSA   </a:t>
            </a:r>
            <a:endParaRPr lang="en-US" sz="2000" kern="0" dirty="0">
              <a:sym typeface="Arial" pitchFamily="34" charset="0"/>
            </a:endParaRPr>
          </a:p>
        </p:txBody>
      </p:sp>
      <p:sp>
        <p:nvSpPr>
          <p:cNvPr id="26" name="TextBox 25"/>
          <p:cNvSpPr txBox="1"/>
          <p:nvPr/>
        </p:nvSpPr>
        <p:spPr>
          <a:xfrm>
            <a:off x="1600200" y="12446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r>
              <a:rPr lang="en-US" sz="2000" b="1" kern="0" dirty="0" smtClean="0">
                <a:solidFill>
                  <a:srgbClr val="009E47"/>
                </a:solidFill>
                <a:sym typeface="Arial" pitchFamily="34" charset="0"/>
              </a:rPr>
              <a:t>SIDIS                                                      DY</a:t>
            </a:r>
          </a:p>
        </p:txBody>
      </p:sp>
    </p:spTree>
    <p:extLst>
      <p:ext uri="{BB962C8B-B14F-4D97-AF65-F5344CB8AC3E}">
        <p14:creationId xmlns:p14="http://schemas.microsoft.com/office/powerpoint/2010/main" val="5440810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18" y="90889"/>
            <a:ext cx="8826282" cy="518711"/>
          </a:xfrm>
        </p:spPr>
        <p:txBody>
          <a:bodyPr/>
          <a:lstStyle/>
          <a:p>
            <a:r>
              <a:rPr lang="en-US" sz="2800" dirty="0" err="1" smtClean="0"/>
              <a:t>SeaQuest</a:t>
            </a:r>
            <a:r>
              <a:rPr lang="en-US" sz="2800" dirty="0" smtClean="0"/>
              <a:t> Nuclear Dependence (Preview)</a:t>
            </a:r>
            <a:endParaRPr lang="en-US" sz="2800" dirty="0"/>
          </a:p>
        </p:txBody>
      </p:sp>
      <p:pic>
        <p:nvPicPr>
          <p:cNvPr id="6" name="Picture 5" descr="Apr-APS-EMC-Ratios.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2286000"/>
            <a:ext cx="3329265" cy="3149600"/>
          </a:xfrm>
          <a:prstGeom prst="rect">
            <a:avLst/>
          </a:prstGeom>
        </p:spPr>
      </p:pic>
      <p:sp>
        <p:nvSpPr>
          <p:cNvPr id="8" name="Rectangle 4"/>
          <p:cNvSpPr>
            <a:spLocks noChangeArrowheads="1"/>
          </p:cNvSpPr>
          <p:nvPr/>
        </p:nvSpPr>
        <p:spPr bwMode="auto">
          <a:xfrm>
            <a:off x="685800" y="761298"/>
            <a:ext cx="8229600" cy="1034129"/>
          </a:xfrm>
          <a:prstGeom prst="rect">
            <a:avLst/>
          </a:prstGeom>
          <a:noFill/>
          <a:ln w="9525">
            <a:noFill/>
            <a:miter lim="800000"/>
            <a:headEnd/>
            <a:tailEnd/>
          </a:ln>
          <a:effectLst/>
        </p:spPr>
        <p:txBody>
          <a:bodyPr wrap="square">
            <a:spAutoFit/>
          </a:bodyPr>
          <a:lstStyle/>
          <a:p>
            <a:pPr marL="282575" indent="-282575" algn="l">
              <a:spcBef>
                <a:spcPct val="10000"/>
              </a:spcBef>
              <a:spcAft>
                <a:spcPct val="10000"/>
              </a:spcAft>
              <a:buClr>
                <a:schemeClr val="tx2"/>
              </a:buClr>
              <a:buSzPct val="66000"/>
              <a:buFont typeface="Wingdings" pitchFamily="2" charset="2"/>
              <a:buChar char="n"/>
            </a:pPr>
            <a:r>
              <a:rPr lang="en-US" dirty="0" smtClean="0">
                <a:solidFill>
                  <a:srgbClr val="000000"/>
                </a:solidFill>
              </a:rPr>
              <a:t>n</a:t>
            </a:r>
            <a:r>
              <a:rPr lang="en-US" u="none" dirty="0" smtClean="0">
                <a:solidFill>
                  <a:srgbClr val="000000"/>
                </a:solidFill>
              </a:rPr>
              <a:t>o </a:t>
            </a:r>
            <a:r>
              <a:rPr lang="en-US" u="none" dirty="0">
                <a:solidFill>
                  <a:srgbClr val="000000"/>
                </a:solidFill>
              </a:rPr>
              <a:t>antiquark enhancement </a:t>
            </a:r>
            <a:r>
              <a:rPr lang="en-US" dirty="0" smtClean="0">
                <a:solidFill>
                  <a:srgbClr val="000000"/>
                </a:solidFill>
              </a:rPr>
              <a:t>apparent</a:t>
            </a:r>
          </a:p>
          <a:p>
            <a:pPr marL="282575" indent="-282575" algn="l">
              <a:spcBef>
                <a:spcPct val="10000"/>
              </a:spcBef>
              <a:spcAft>
                <a:spcPct val="10000"/>
              </a:spcAft>
              <a:buClr>
                <a:schemeClr val="tx2"/>
              </a:buClr>
              <a:buSzPct val="66000"/>
              <a:buFont typeface="Wingdings" pitchFamily="2" charset="2"/>
              <a:buChar char="n"/>
            </a:pPr>
            <a:r>
              <a:rPr lang="en-US" u="none" dirty="0" smtClean="0">
                <a:solidFill>
                  <a:srgbClr val="000000"/>
                </a:solidFill>
              </a:rPr>
              <a:t>10% of anticipated statistical precision</a:t>
            </a:r>
          </a:p>
          <a:p>
            <a:pPr marL="282575" indent="-282575" algn="l">
              <a:spcBef>
                <a:spcPct val="10000"/>
              </a:spcBef>
              <a:spcAft>
                <a:spcPct val="10000"/>
              </a:spcAft>
              <a:buClr>
                <a:schemeClr val="tx2"/>
              </a:buClr>
              <a:buSzPct val="66000"/>
              <a:buFont typeface="Wingdings" pitchFamily="2" charset="2"/>
              <a:buChar char="n"/>
            </a:pPr>
            <a:r>
              <a:rPr lang="en-US" dirty="0">
                <a:solidFill>
                  <a:srgbClr val="190EFF"/>
                </a:solidFill>
              </a:rPr>
              <a:t>i</a:t>
            </a:r>
            <a:r>
              <a:rPr lang="en-US" dirty="0" smtClean="0">
                <a:solidFill>
                  <a:srgbClr val="190EFF"/>
                </a:solidFill>
              </a:rPr>
              <a:t>ncreased detector acceptance at large-</a:t>
            </a:r>
            <a:r>
              <a:rPr lang="en-US" dirty="0" err="1" smtClean="0">
                <a:solidFill>
                  <a:srgbClr val="190EFF"/>
                </a:solidFill>
              </a:rPr>
              <a:t>x</a:t>
            </a:r>
            <a:r>
              <a:rPr lang="en-US" baseline="-25000" dirty="0" err="1" smtClean="0">
                <a:solidFill>
                  <a:srgbClr val="190EFF"/>
                </a:solidFill>
              </a:rPr>
              <a:t>T</a:t>
            </a:r>
            <a:r>
              <a:rPr lang="en-US" dirty="0" smtClean="0">
                <a:solidFill>
                  <a:srgbClr val="190EFF"/>
                </a:solidFill>
              </a:rPr>
              <a:t> to come (new D1 chamber)</a:t>
            </a:r>
            <a:endParaRPr lang="en-US" u="none" dirty="0">
              <a:solidFill>
                <a:srgbClr val="190EFF"/>
              </a:solidFill>
              <a:effectLst>
                <a:outerShdw blurRad="38100" dist="38100" dir="2700000" algn="tl">
                  <a:srgbClr val="C0C0C0"/>
                </a:outerShdw>
              </a:effectLst>
            </a:endParaRPr>
          </a:p>
        </p:txBody>
      </p:sp>
      <p:pic>
        <p:nvPicPr>
          <p:cNvPr id="10" name="Picture 9" descr="Apr-APS-EMC-Ratios.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30341" y="2286000"/>
            <a:ext cx="5335235" cy="3149600"/>
          </a:xfrm>
          <a:prstGeom prst="rect">
            <a:avLst/>
          </a:prstGeom>
        </p:spPr>
      </p:pic>
      <p:sp>
        <p:nvSpPr>
          <p:cNvPr id="7" name="Slide Number Placeholder 17"/>
          <p:cNvSpPr>
            <a:spLocks noGrp="1"/>
          </p:cNvSpPr>
          <p:nvPr>
            <p:ph type="sldNum" sz="quarter" idx="10"/>
          </p:nvPr>
        </p:nvSpPr>
        <p:spPr>
          <a:xfrm>
            <a:off x="8901113" y="6618288"/>
            <a:ext cx="244475" cy="241300"/>
          </a:xfrm>
        </p:spPr>
        <p:txBody>
          <a:bodyPr/>
          <a:lstStyle/>
          <a:p>
            <a:pPr>
              <a:defRPr/>
            </a:pPr>
            <a:fld id="{9369089A-9C5B-430F-B27E-FA9209056A4A}" type="slidenum">
              <a:rPr lang="en-US" smtClean="0"/>
              <a:pPr>
                <a:defRPr/>
              </a:pPr>
              <a:t>30</a:t>
            </a:fld>
            <a:endParaRPr lang="en-US" dirty="0"/>
          </a:p>
        </p:txBody>
      </p:sp>
    </p:spTree>
    <p:extLst>
      <p:ext uri="{BB962C8B-B14F-4D97-AF65-F5344CB8AC3E}">
        <p14:creationId xmlns:p14="http://schemas.microsoft.com/office/powerpoint/2010/main" val="21242393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18" y="90889"/>
            <a:ext cx="8826282" cy="518711"/>
          </a:xfrm>
        </p:spPr>
        <p:txBody>
          <a:bodyPr/>
          <a:lstStyle/>
          <a:p>
            <a:r>
              <a:rPr lang="en-US" sz="2800" dirty="0" err="1" smtClean="0"/>
              <a:t>SeaQuest</a:t>
            </a:r>
            <a:r>
              <a:rPr lang="en-US" sz="2800" dirty="0" smtClean="0"/>
              <a:t> </a:t>
            </a:r>
            <a:r>
              <a:rPr lang="en-US" sz="2800" dirty="0"/>
              <a:t>Quark Energy Loss (</a:t>
            </a:r>
            <a:r>
              <a:rPr lang="en-US" sz="2800" dirty="0" smtClean="0"/>
              <a:t>Preview)</a:t>
            </a:r>
            <a:endParaRPr lang="en-US" sz="2800" dirty="0"/>
          </a:p>
        </p:txBody>
      </p:sp>
      <p:sp>
        <p:nvSpPr>
          <p:cNvPr id="7" name="Slide Number Placeholder 17"/>
          <p:cNvSpPr>
            <a:spLocks noGrp="1"/>
          </p:cNvSpPr>
          <p:nvPr>
            <p:ph type="sldNum" sz="quarter" idx="10"/>
          </p:nvPr>
        </p:nvSpPr>
        <p:spPr>
          <a:xfrm>
            <a:off x="8901113" y="6618288"/>
            <a:ext cx="244475" cy="241300"/>
          </a:xfrm>
        </p:spPr>
        <p:txBody>
          <a:bodyPr/>
          <a:lstStyle/>
          <a:p>
            <a:pPr>
              <a:defRPr/>
            </a:pPr>
            <a:fld id="{9369089A-9C5B-430F-B27E-FA9209056A4A}" type="slidenum">
              <a:rPr lang="en-US" smtClean="0"/>
              <a:pPr>
                <a:defRPr/>
              </a:pPr>
              <a:t>31</a:t>
            </a:fld>
            <a:endParaRPr lang="en-US" dirty="0"/>
          </a:p>
        </p:txBody>
      </p:sp>
      <p:pic>
        <p:nvPicPr>
          <p:cNvPr id="313346" name="Picture 2" descr="F:\misc\talks\E906\Quark-energy-l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37" y="1676400"/>
            <a:ext cx="7774963" cy="5125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685800"/>
            <a:ext cx="8305800" cy="923330"/>
          </a:xfrm>
          <a:prstGeom prst="rect">
            <a:avLst/>
          </a:prstGeom>
          <a:noFill/>
        </p:spPr>
        <p:txBody>
          <a:bodyPr wrap="square" rtlCol="0">
            <a:spAutoFit/>
          </a:bodyPr>
          <a:lstStyle/>
          <a:p>
            <a:pPr marL="285750" indent="-285750" algn="l">
              <a:buFont typeface="Arial" panose="020B0604020202020204" pitchFamily="34" charset="0"/>
              <a:buChar char="•"/>
            </a:pPr>
            <a:r>
              <a:rPr lang="en-US" dirty="0"/>
              <a:t>Pre-interaction </a:t>
            </a:r>
            <a:r>
              <a:rPr lang="en-US" dirty="0" smtClean="0"/>
              <a:t>quark moves </a:t>
            </a:r>
            <a:r>
              <a:rPr lang="en-US" dirty="0"/>
              <a:t>through cold nuclear matter and looses </a:t>
            </a:r>
            <a:r>
              <a:rPr lang="en-US" dirty="0" smtClean="0"/>
              <a:t>energy.</a:t>
            </a:r>
          </a:p>
          <a:p>
            <a:pPr marL="285750" indent="-285750" algn="l">
              <a:buFont typeface="Arial" panose="020B0604020202020204" pitchFamily="34" charset="0"/>
              <a:buChar char="•"/>
            </a:pPr>
            <a:r>
              <a:rPr lang="en-US" dirty="0" smtClean="0"/>
              <a:t>Expect </a:t>
            </a:r>
            <a:r>
              <a:rPr lang="en-US" dirty="0"/>
              <a:t>suppression of the per-nucleon cross section </a:t>
            </a:r>
            <a:r>
              <a:rPr lang="en-US" dirty="0" smtClean="0"/>
              <a:t>ratio to </a:t>
            </a:r>
            <a:r>
              <a:rPr lang="en-US" dirty="0"/>
              <a:t>be significant at high </a:t>
            </a:r>
            <a:r>
              <a:rPr lang="en-US" dirty="0" err="1" smtClean="0"/>
              <a:t>x</a:t>
            </a:r>
            <a:r>
              <a:rPr lang="en-US" baseline="-25000" dirty="0" err="1" smtClean="0"/>
              <a:t>Beam</a:t>
            </a:r>
            <a:r>
              <a:rPr lang="en-US" dirty="0" smtClean="0"/>
              <a:t> </a:t>
            </a:r>
            <a:r>
              <a:rPr lang="en-US" dirty="0"/>
              <a:t>or </a:t>
            </a:r>
            <a:r>
              <a:rPr lang="en-US" dirty="0" err="1" smtClean="0"/>
              <a:t>x</a:t>
            </a:r>
            <a:r>
              <a:rPr lang="en-US" baseline="-25000" dirty="0" err="1" smtClean="0"/>
              <a:t>F</a:t>
            </a:r>
            <a:r>
              <a:rPr lang="en-US" dirty="0" smtClean="0"/>
              <a:t> </a:t>
            </a:r>
            <a:endParaRPr lang="en-US" dirty="0"/>
          </a:p>
        </p:txBody>
      </p:sp>
      <p:sp>
        <p:nvSpPr>
          <p:cNvPr id="5" name="TextBox 4"/>
          <p:cNvSpPr txBox="1"/>
          <p:nvPr/>
        </p:nvSpPr>
        <p:spPr>
          <a:xfrm>
            <a:off x="5181600" y="1422484"/>
            <a:ext cx="3886200" cy="253916"/>
          </a:xfrm>
          <a:prstGeom prst="rect">
            <a:avLst/>
          </a:prstGeom>
          <a:noFill/>
        </p:spPr>
        <p:txBody>
          <a:bodyPr wrap="square" rtlCol="0">
            <a:spAutoFit/>
          </a:bodyPr>
          <a:lstStyle/>
          <a:p>
            <a:r>
              <a:rPr lang="en-US" sz="1050" dirty="0" smtClean="0">
                <a:solidFill>
                  <a:srgbClr val="C00000"/>
                </a:solidFill>
              </a:rPr>
              <a:t>R.B</a:t>
            </a:r>
            <a:r>
              <a:rPr lang="en-US" sz="1050" dirty="0">
                <a:solidFill>
                  <a:srgbClr val="C00000"/>
                </a:solidFill>
              </a:rPr>
              <a:t>. </a:t>
            </a:r>
            <a:r>
              <a:rPr lang="en-US" sz="1050" dirty="0" smtClean="0">
                <a:solidFill>
                  <a:srgbClr val="C00000"/>
                </a:solidFill>
              </a:rPr>
              <a:t>Neufeld</a:t>
            </a:r>
            <a:r>
              <a:rPr lang="en-US" sz="1050" dirty="0">
                <a:solidFill>
                  <a:srgbClr val="C00000"/>
                </a:solidFill>
              </a:rPr>
              <a:t>, I. </a:t>
            </a:r>
            <a:r>
              <a:rPr lang="en-US" sz="1050" dirty="0" err="1">
                <a:solidFill>
                  <a:srgbClr val="C00000"/>
                </a:solidFill>
              </a:rPr>
              <a:t>Vitev</a:t>
            </a:r>
            <a:r>
              <a:rPr lang="en-US" sz="1050" dirty="0">
                <a:solidFill>
                  <a:srgbClr val="C00000"/>
                </a:solidFill>
              </a:rPr>
              <a:t> and B. W. </a:t>
            </a:r>
            <a:r>
              <a:rPr lang="en-US" sz="1050" dirty="0" err="1" smtClean="0">
                <a:solidFill>
                  <a:srgbClr val="C00000"/>
                </a:solidFill>
              </a:rPr>
              <a:t>Zhang,PLB</a:t>
            </a:r>
            <a:r>
              <a:rPr lang="en-US" sz="1050" dirty="0" smtClean="0">
                <a:solidFill>
                  <a:srgbClr val="C00000"/>
                </a:solidFill>
              </a:rPr>
              <a:t> </a:t>
            </a:r>
            <a:r>
              <a:rPr lang="en-US" sz="1050" dirty="0">
                <a:solidFill>
                  <a:srgbClr val="C00000"/>
                </a:solidFill>
              </a:rPr>
              <a:t>704, 590 (2011) </a:t>
            </a:r>
          </a:p>
        </p:txBody>
      </p:sp>
      <p:pic>
        <p:nvPicPr>
          <p:cNvPr id="317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23" y="6311995"/>
            <a:ext cx="826021" cy="49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775516"/>
            <a:ext cx="668944" cy="53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flipV="1">
            <a:off x="6434223" y="6043756"/>
            <a:ext cx="499977" cy="159759"/>
          </a:xfrm>
          <a:prstGeom prst="straightConnector1">
            <a:avLst/>
          </a:prstGeom>
          <a:solidFill>
            <a:srgbClr val="FFFFFF"/>
          </a:solidFill>
          <a:ln w="25400" cap="flat" cmpd="sng" algn="ctr">
            <a:solidFill>
              <a:srgbClr val="000000"/>
            </a:solidFill>
            <a:prstDash val="solid"/>
            <a:round/>
            <a:headEnd type="none" w="med" len="med"/>
            <a:tailEnd type="arrow"/>
          </a:ln>
          <a:effectLst/>
        </p:spPr>
      </p:cxnSp>
      <p:cxnSp>
        <p:nvCxnSpPr>
          <p:cNvPr id="13" name="Straight Arrow Connector 12"/>
          <p:cNvCxnSpPr/>
          <p:nvPr/>
        </p:nvCxnSpPr>
        <p:spPr bwMode="auto">
          <a:xfrm flipV="1">
            <a:off x="6477000" y="6477000"/>
            <a:ext cx="457200" cy="1"/>
          </a:xfrm>
          <a:prstGeom prst="straightConnector1">
            <a:avLst/>
          </a:prstGeom>
          <a:solidFill>
            <a:srgbClr val="FFFFFF"/>
          </a:solidFill>
          <a:ln w="25400" cap="flat" cmpd="sng" algn="ctr">
            <a:solidFill>
              <a:srgbClr val="000000"/>
            </a:solidFill>
            <a:prstDash val="solid"/>
            <a:round/>
            <a:headEnd type="none" w="med" len="med"/>
            <a:tailEnd type="arrow"/>
          </a:ln>
          <a:effectLst/>
        </p:spPr>
      </p:cxnSp>
      <p:sp>
        <p:nvSpPr>
          <p:cNvPr id="11" name="TextBox 10"/>
          <p:cNvSpPr txBox="1"/>
          <p:nvPr/>
        </p:nvSpPr>
        <p:spPr>
          <a:xfrm>
            <a:off x="7620000" y="5910590"/>
            <a:ext cx="914400" cy="261610"/>
          </a:xfrm>
          <a:prstGeom prst="rect">
            <a:avLst/>
          </a:prstGeom>
          <a:noFill/>
        </p:spPr>
        <p:txBody>
          <a:bodyPr wrap="square" rtlCol="0">
            <a:spAutoFit/>
          </a:bodyPr>
          <a:lstStyle/>
          <a:p>
            <a:r>
              <a:rPr lang="en-US" sz="1100" b="1" dirty="0" smtClean="0"/>
              <a:t>collisional</a:t>
            </a:r>
            <a:endParaRPr lang="en-US" sz="1100" b="1" dirty="0"/>
          </a:p>
        </p:txBody>
      </p:sp>
      <p:sp>
        <p:nvSpPr>
          <p:cNvPr id="16" name="TextBox 15"/>
          <p:cNvSpPr txBox="1"/>
          <p:nvPr/>
        </p:nvSpPr>
        <p:spPr>
          <a:xfrm>
            <a:off x="7620000" y="6367790"/>
            <a:ext cx="914400" cy="261610"/>
          </a:xfrm>
          <a:prstGeom prst="rect">
            <a:avLst/>
          </a:prstGeom>
          <a:noFill/>
        </p:spPr>
        <p:txBody>
          <a:bodyPr wrap="square" rtlCol="0">
            <a:spAutoFit/>
          </a:bodyPr>
          <a:lstStyle/>
          <a:p>
            <a:r>
              <a:rPr lang="en-US" sz="1100" b="1" dirty="0" smtClean="0"/>
              <a:t>radiative</a:t>
            </a:r>
            <a:endParaRPr lang="en-US" sz="1100" b="1" dirty="0"/>
          </a:p>
        </p:txBody>
      </p:sp>
    </p:spTree>
    <p:extLst>
      <p:ext uri="{BB962C8B-B14F-4D97-AF65-F5344CB8AC3E}">
        <p14:creationId xmlns:p14="http://schemas.microsoft.com/office/powerpoint/2010/main" val="7707061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ubtitle 2"/>
          <p:cNvSpPr>
            <a:spLocks noGrp="1"/>
          </p:cNvSpPr>
          <p:nvPr>
            <p:ph idx="1"/>
          </p:nvPr>
        </p:nvSpPr>
        <p:spPr>
          <a:xfrm>
            <a:off x="137345" y="1371600"/>
            <a:ext cx="8640710" cy="4724400"/>
          </a:xfrm>
        </p:spPr>
        <p:txBody>
          <a:bodyPr/>
          <a:lstStyle/>
          <a:p>
            <a:pPr>
              <a:spcBef>
                <a:spcPts val="800"/>
              </a:spcBef>
              <a:tabLst>
                <a:tab pos="815975" algn="l"/>
                <a:tab pos="1192213" algn="l"/>
              </a:tabLst>
              <a:defRPr/>
            </a:pPr>
            <a:r>
              <a:rPr lang="en-US" dirty="0" smtClean="0"/>
              <a:t>describes transverse-momentum distribution of </a:t>
            </a:r>
            <a:r>
              <a:rPr lang="en-US" dirty="0" err="1" smtClean="0">
                <a:solidFill>
                  <a:srgbClr val="C00000"/>
                </a:solidFill>
              </a:rPr>
              <a:t>unpolarized</a:t>
            </a:r>
            <a:r>
              <a:rPr lang="en-US" dirty="0" smtClean="0">
                <a:solidFill>
                  <a:srgbClr val="C00000"/>
                </a:solidFill>
              </a:rPr>
              <a:t> quarks </a:t>
            </a:r>
            <a:r>
              <a:rPr lang="en-US" dirty="0" smtClean="0"/>
              <a:t>inside transversely </a:t>
            </a:r>
            <a:r>
              <a:rPr lang="en-US" dirty="0" smtClean="0">
                <a:solidFill>
                  <a:srgbClr val="C00000"/>
                </a:solidFill>
              </a:rPr>
              <a:t>polarized proton</a:t>
            </a:r>
          </a:p>
          <a:p>
            <a:pPr>
              <a:spcBef>
                <a:spcPts val="800"/>
              </a:spcBef>
              <a:tabLst>
                <a:tab pos="815975" algn="l"/>
                <a:tab pos="1192213" algn="l"/>
              </a:tabLst>
              <a:defRPr/>
            </a:pPr>
            <a:r>
              <a:rPr lang="en-US" dirty="0" smtClean="0"/>
              <a:t>captures </a:t>
            </a:r>
            <a:r>
              <a:rPr lang="en-US" dirty="0" smtClean="0">
                <a:solidFill>
                  <a:srgbClr val="C00000"/>
                </a:solidFill>
              </a:rPr>
              <a:t>non-perturbative</a:t>
            </a:r>
            <a:r>
              <a:rPr lang="en-US" dirty="0" smtClean="0"/>
              <a:t> spin-orbit  coupling effects inside a polarized proton</a:t>
            </a:r>
            <a:endParaRPr lang="en-US" dirty="0"/>
          </a:p>
          <a:p>
            <a:pPr marL="0" indent="0">
              <a:buNone/>
            </a:pPr>
            <a:r>
              <a:rPr lang="en-US" dirty="0" smtClean="0"/>
              <a:t>                                                                                    </a:t>
            </a:r>
            <a:r>
              <a:rPr lang="en-US" dirty="0" smtClean="0">
                <a:solidFill>
                  <a:srgbClr val="190EFF"/>
                </a:solidFill>
              </a:rPr>
              <a:t> </a:t>
            </a:r>
            <a:endParaRPr lang="en-US" baseline="30000" dirty="0">
              <a:solidFill>
                <a:srgbClr val="190EFF"/>
              </a:solidFill>
            </a:endParaRPr>
          </a:p>
          <a:p>
            <a:pPr marL="0" indent="0">
              <a:buNone/>
            </a:pPr>
            <a:r>
              <a:rPr lang="en-US" dirty="0"/>
              <a:t>	    </a:t>
            </a:r>
            <a:r>
              <a:rPr lang="en-US" dirty="0" smtClean="0"/>
              <a:t>                                                              </a:t>
            </a:r>
            <a:br>
              <a:rPr lang="en-US" dirty="0" smtClean="0"/>
            </a:br>
            <a:endParaRPr lang="en-US" dirty="0" smtClean="0"/>
          </a:p>
          <a:p>
            <a:pPr marL="0" indent="0">
              <a:spcBef>
                <a:spcPts val="800"/>
              </a:spcBef>
              <a:buNone/>
              <a:tabLst>
                <a:tab pos="815975" algn="l"/>
                <a:tab pos="1192213" algn="l"/>
              </a:tabLst>
              <a:defRPr/>
            </a:pPr>
            <a:r>
              <a:rPr lang="en-US" sz="2400" b="1" dirty="0" smtClean="0">
                <a:solidFill>
                  <a:srgbClr val="1F497D"/>
                </a:solidFill>
              </a:rPr>
              <a:t>How  measure quark OAM ? </a:t>
            </a:r>
            <a:endParaRPr lang="en-US" dirty="0" smtClean="0"/>
          </a:p>
          <a:p>
            <a:pPr>
              <a:spcBef>
                <a:spcPts val="800"/>
              </a:spcBef>
              <a:tabLst>
                <a:tab pos="815975" algn="l"/>
                <a:tab pos="1192213" algn="l"/>
              </a:tabLst>
              <a:defRPr/>
            </a:pPr>
            <a:r>
              <a:rPr lang="en-US" dirty="0" smtClean="0"/>
              <a:t>GPD</a:t>
            </a:r>
            <a:r>
              <a:rPr lang="en-US" dirty="0"/>
              <a:t>: Generalized Parton Distribution</a:t>
            </a:r>
          </a:p>
          <a:p>
            <a:pPr>
              <a:spcBef>
                <a:spcPts val="800"/>
              </a:spcBef>
              <a:tabLst>
                <a:tab pos="815975" algn="l"/>
                <a:tab pos="1192213" algn="l"/>
              </a:tabLst>
              <a:defRPr/>
            </a:pPr>
            <a:r>
              <a:rPr lang="en-US" dirty="0" smtClean="0"/>
              <a:t>TMD: </a:t>
            </a:r>
            <a:r>
              <a:rPr lang="en-US" dirty="0"/>
              <a:t>Transverse Momentum Distribution</a:t>
            </a:r>
          </a:p>
          <a:p>
            <a:pPr>
              <a:spcBef>
                <a:spcPts val="800"/>
              </a:spcBef>
              <a:tabLst>
                <a:tab pos="815975" algn="l"/>
                <a:tab pos="1192213" algn="l"/>
              </a:tabLst>
              <a:defRPr/>
            </a:pPr>
            <a:endParaRPr lang="en-US" dirty="0" smtClean="0"/>
          </a:p>
        </p:txBody>
      </p:sp>
      <p:sp>
        <p:nvSpPr>
          <p:cNvPr id="12" name="Slide Number Placeholder 11"/>
          <p:cNvSpPr>
            <a:spLocks noGrp="1"/>
          </p:cNvSpPr>
          <p:nvPr>
            <p:ph type="sldNum" sz="quarter" idx="10"/>
          </p:nvPr>
        </p:nvSpPr>
        <p:spPr/>
        <p:txBody>
          <a:bodyPr/>
          <a:lstStyle/>
          <a:p>
            <a:pPr>
              <a:defRPr/>
            </a:pPr>
            <a:fld id="{DA587EA9-4A7D-41F0-9184-D2DF1A3992EC}" type="slidenum">
              <a:rPr lang="en-US" smtClean="0"/>
              <a:pPr>
                <a:defRPr/>
              </a:pPr>
              <a:t>32</a:t>
            </a:fld>
            <a:endParaRPr lang="en-US" dirty="0"/>
          </a:p>
        </p:txBody>
      </p:sp>
      <p:pic>
        <p:nvPicPr>
          <p:cNvPr id="278530" name="Picture 2" descr="D:\misc\Pol-DY\proposal\polDY-proposal\mulders-green-Siv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95544"/>
            <a:ext cx="2319037" cy="1052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7600" y="762000"/>
            <a:ext cx="3276600" cy="369332"/>
          </a:xfrm>
          <a:prstGeom prst="rect">
            <a:avLst/>
          </a:prstGeom>
          <a:noFill/>
        </p:spPr>
        <p:txBody>
          <a:bodyPr wrap="square" rtlCol="0">
            <a:spAutoFit/>
          </a:bodyPr>
          <a:lstStyle/>
          <a:p>
            <a:pPr algn="l"/>
            <a:r>
              <a:rPr lang="en-US" dirty="0"/>
              <a:t>c</a:t>
            </a:r>
            <a:r>
              <a:rPr lang="en-US" dirty="0" smtClean="0"/>
              <a:t>annot exist w/o quark </a:t>
            </a:r>
            <a:r>
              <a:rPr lang="en-US" b="1" dirty="0" smtClean="0"/>
              <a:t>OAM</a:t>
            </a:r>
            <a:endParaRPr lang="en-US" b="1" dirty="0"/>
          </a:p>
        </p:txBody>
      </p:sp>
      <p:pic>
        <p:nvPicPr>
          <p:cNvPr id="16" name="Picture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336" y="5029200"/>
            <a:ext cx="2810064" cy="747549"/>
          </a:xfrm>
          <a:prstGeom prst="rect">
            <a:avLst/>
          </a:prstGeom>
        </p:spPr>
      </p:pic>
      <p:pic>
        <p:nvPicPr>
          <p:cNvPr id="17" name="Picture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52" y="5853971"/>
            <a:ext cx="3642226" cy="927829"/>
          </a:xfrm>
          <a:prstGeom prst="rect">
            <a:avLst/>
          </a:prstGeom>
        </p:spPr>
      </p:pic>
      <p:grpSp>
        <p:nvGrpSpPr>
          <p:cNvPr id="18" name="Group 17"/>
          <p:cNvGrpSpPr/>
          <p:nvPr/>
        </p:nvGrpSpPr>
        <p:grpSpPr>
          <a:xfrm>
            <a:off x="5587933" y="2830806"/>
            <a:ext cx="3341755" cy="3736683"/>
            <a:chOff x="4884070" y="800656"/>
            <a:chExt cx="4265266" cy="4401147"/>
          </a:xfrm>
        </p:grpSpPr>
        <p:graphicFrame>
          <p:nvGraphicFramePr>
            <p:cNvPr id="19" name="Object 1"/>
            <p:cNvGraphicFramePr>
              <a:graphicFrameLocks noChangeAspect="1"/>
            </p:cNvGraphicFramePr>
            <p:nvPr>
              <p:extLst>
                <p:ext uri="{D42A27DB-BD31-4B8C-83A1-F6EECF244321}">
                  <p14:modId xmlns:p14="http://schemas.microsoft.com/office/powerpoint/2010/main" val="574971877"/>
                </p:ext>
              </p:extLst>
            </p:nvPr>
          </p:nvGraphicFramePr>
          <p:xfrm>
            <a:off x="4944942" y="3913515"/>
            <a:ext cx="4204394" cy="1288288"/>
          </p:xfrm>
          <a:graphic>
            <a:graphicData uri="http://schemas.openxmlformats.org/presentationml/2006/ole">
              <mc:AlternateContent xmlns:mc="http://schemas.openxmlformats.org/markup-compatibility/2006">
                <mc:Choice xmlns:v="urn:schemas-microsoft-com:vml" Requires="v">
                  <p:oleObj spid="_x0000_s316796" name="Equation" r:id="rId7" imgW="2400120" imgH="736560" progId="Equation.DSMT4">
                    <p:embed/>
                  </p:oleObj>
                </mc:Choice>
                <mc:Fallback>
                  <p:oleObj name="Equation" r:id="rId7" imgW="2400120" imgH="736560" progId="Equation.DSMT4">
                    <p:embed/>
                    <p:pic>
                      <p:nvPicPr>
                        <p:cNvPr id="0" name=""/>
                        <p:cNvPicPr>
                          <a:picLocks noChangeAspect="1" noChangeArrowheads="1"/>
                        </p:cNvPicPr>
                        <p:nvPr/>
                      </p:nvPicPr>
                      <p:blipFill>
                        <a:blip r:embed="rId8"/>
                        <a:srcRect/>
                        <a:stretch>
                          <a:fillRect/>
                        </a:stretch>
                      </p:blipFill>
                      <p:spPr bwMode="auto">
                        <a:xfrm>
                          <a:off x="4944942" y="3913515"/>
                          <a:ext cx="4204394" cy="1288288"/>
                        </a:xfrm>
                        <a:prstGeom prst="rect">
                          <a:avLst/>
                        </a:prstGeom>
                        <a:noFill/>
                        <a:ln>
                          <a:noFill/>
                        </a:ln>
                      </p:spPr>
                    </p:pic>
                  </p:oleObj>
                </mc:Fallback>
              </mc:AlternateContent>
            </a:graphicData>
          </a:graphic>
        </p:graphicFrame>
        <p:sp>
          <p:nvSpPr>
            <p:cNvPr id="25" name="TextBox 24"/>
            <p:cNvSpPr txBox="1"/>
            <p:nvPr/>
          </p:nvSpPr>
          <p:spPr>
            <a:xfrm>
              <a:off x="5532543" y="800656"/>
              <a:ext cx="1706087" cy="435007"/>
            </a:xfrm>
            <a:prstGeom prst="rect">
              <a:avLst/>
            </a:prstGeom>
            <a:noFill/>
          </p:spPr>
          <p:txBody>
            <a:bodyPr wrap="none" rtlCol="0">
              <a:spAutoFit/>
            </a:bodyPr>
            <a:lstStyle/>
            <a:p>
              <a:r>
                <a:rPr lang="en-US" dirty="0" smtClean="0">
                  <a:solidFill>
                    <a:srgbClr val="000000"/>
                  </a:solidFill>
                </a:rPr>
                <a:t>Lattice QCD:</a:t>
              </a:r>
              <a:endParaRPr lang="en-US" dirty="0">
                <a:solidFill>
                  <a:srgbClr val="000000"/>
                </a:solidFill>
              </a:endParaRPr>
            </a:p>
          </p:txBody>
        </p:sp>
        <p:grpSp>
          <p:nvGrpSpPr>
            <p:cNvPr id="26" name="Group 25"/>
            <p:cNvGrpSpPr>
              <a:grpSpLocks noChangeAspect="1"/>
            </p:cNvGrpSpPr>
            <p:nvPr/>
          </p:nvGrpSpPr>
          <p:grpSpPr>
            <a:xfrm>
              <a:off x="4884070" y="1235663"/>
              <a:ext cx="4107662" cy="2625200"/>
              <a:chOff x="415785" y="1632657"/>
              <a:chExt cx="5030228" cy="3214811"/>
            </a:xfrm>
          </p:grpSpPr>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785" y="1632657"/>
                <a:ext cx="3966099" cy="3214811"/>
              </a:xfrm>
              <a:prstGeom prst="rect">
                <a:avLst/>
              </a:prstGeom>
            </p:spPr>
          </p:pic>
          <p:pic>
            <p:nvPicPr>
              <p:cNvPr id="28" name="Picture 2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6750" y="2070100"/>
                <a:ext cx="746760" cy="320040"/>
              </a:xfrm>
              <a:prstGeom prst="rect">
                <a:avLst/>
              </a:prstGeom>
            </p:spPr>
          </p:pic>
          <p:pic>
            <p:nvPicPr>
              <p:cNvPr id="29" name="Picture 28"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76750" y="2415540"/>
                <a:ext cx="866273" cy="411480"/>
              </a:xfrm>
              <a:prstGeom prst="rect">
                <a:avLst/>
              </a:prstGeom>
            </p:spPr>
          </p:pic>
          <p:pic>
            <p:nvPicPr>
              <p:cNvPr id="30" name="Picture 2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64051" y="2921000"/>
                <a:ext cx="689045" cy="292608"/>
              </a:xfrm>
              <a:prstGeom prst="rect">
                <a:avLst/>
              </a:prstGeom>
            </p:spPr>
          </p:pic>
          <p:pic>
            <p:nvPicPr>
              <p:cNvPr id="31" name="Picture 30"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6750" y="3377692"/>
                <a:ext cx="342900" cy="274320"/>
              </a:xfrm>
              <a:prstGeom prst="rect">
                <a:avLst/>
              </a:prstGeom>
            </p:spPr>
          </p:pic>
          <p:pic>
            <p:nvPicPr>
              <p:cNvPr id="32" name="Picture 31" descr="latex-image-1.pd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76750" y="3714750"/>
                <a:ext cx="969263" cy="457200"/>
              </a:xfrm>
              <a:prstGeom prst="rect">
                <a:avLst/>
              </a:prstGeom>
            </p:spPr>
          </p:pic>
        </p:grpSp>
      </p:grpSp>
      <p:sp>
        <p:nvSpPr>
          <p:cNvPr id="33" name="TextBox 32"/>
          <p:cNvSpPr txBox="1"/>
          <p:nvPr/>
        </p:nvSpPr>
        <p:spPr>
          <a:xfrm>
            <a:off x="6532595" y="6474023"/>
            <a:ext cx="2344186" cy="307777"/>
          </a:xfrm>
          <a:prstGeom prst="rect">
            <a:avLst/>
          </a:prstGeom>
          <a:noFill/>
        </p:spPr>
        <p:txBody>
          <a:bodyPr wrap="none" rtlCol="0">
            <a:spAutoFit/>
          </a:bodyPr>
          <a:lstStyle/>
          <a:p>
            <a:r>
              <a:rPr lang="en-US" sz="1400" dirty="0" smtClean="0">
                <a:solidFill>
                  <a:srgbClr val="000000"/>
                </a:solidFill>
              </a:rPr>
              <a:t>K.-F. Liu </a:t>
            </a:r>
            <a:r>
              <a:rPr lang="en-US" sz="1400" i="1" dirty="0" smtClean="0">
                <a:solidFill>
                  <a:srgbClr val="000000"/>
                </a:solidFill>
              </a:rPr>
              <a:t>et al</a:t>
            </a:r>
            <a:r>
              <a:rPr lang="en-US" sz="1400" dirty="0" smtClean="0">
                <a:solidFill>
                  <a:srgbClr val="000000"/>
                </a:solidFill>
              </a:rPr>
              <a:t> </a:t>
            </a:r>
            <a:r>
              <a:rPr lang="en-US" sz="1400" dirty="0">
                <a:solidFill>
                  <a:srgbClr val="000000"/>
                </a:solidFill>
              </a:rPr>
              <a:t>arXiv:1203.6388</a:t>
            </a:r>
          </a:p>
        </p:txBody>
      </p:sp>
      <p:graphicFrame>
        <p:nvGraphicFramePr>
          <p:cNvPr id="34" name="Object 1"/>
          <p:cNvGraphicFramePr>
            <a:graphicFrameLocks noChangeAspect="1"/>
          </p:cNvGraphicFramePr>
          <p:nvPr>
            <p:extLst>
              <p:ext uri="{D42A27DB-BD31-4B8C-83A1-F6EECF244321}">
                <p14:modId xmlns:p14="http://schemas.microsoft.com/office/powerpoint/2010/main" val="4173625101"/>
              </p:ext>
            </p:extLst>
          </p:nvPr>
        </p:nvGraphicFramePr>
        <p:xfrm>
          <a:off x="403224" y="2514600"/>
          <a:ext cx="4625976" cy="989013"/>
        </p:xfrm>
        <a:graphic>
          <a:graphicData uri="http://schemas.openxmlformats.org/presentationml/2006/ole">
            <mc:AlternateContent xmlns:mc="http://schemas.openxmlformats.org/markup-compatibility/2006">
              <mc:Choice xmlns:v="urn:schemas-microsoft-com:vml" Requires="v">
                <p:oleObj spid="_x0000_s316797" name="Equation" r:id="rId15" imgW="2958840" imgH="583920" progId="Equation.DSMT4">
                  <p:embed/>
                </p:oleObj>
              </mc:Choice>
              <mc:Fallback>
                <p:oleObj name="Equation" r:id="rId15" imgW="2958840" imgH="583920" progId="Equation.DSMT4">
                  <p:embed/>
                  <p:pic>
                    <p:nvPicPr>
                      <p:cNvPr id="0" name=""/>
                      <p:cNvPicPr>
                        <a:picLocks noChangeAspect="1" noChangeArrowheads="1"/>
                      </p:cNvPicPr>
                      <p:nvPr/>
                    </p:nvPicPr>
                    <p:blipFill>
                      <a:blip r:embed="rId16"/>
                      <a:srcRect/>
                      <a:stretch>
                        <a:fillRect/>
                      </a:stretch>
                    </p:blipFill>
                    <p:spPr bwMode="auto">
                      <a:xfrm>
                        <a:off x="403224" y="2514600"/>
                        <a:ext cx="4625976" cy="989013"/>
                      </a:xfrm>
                      <a:prstGeom prst="rect">
                        <a:avLst/>
                      </a:prstGeom>
                      <a:noFill/>
                      <a:ln>
                        <a:noFill/>
                      </a:ln>
                    </p:spPr>
                  </p:pic>
                </p:oleObj>
              </mc:Fallback>
            </mc:AlternateContent>
          </a:graphicData>
        </a:graphic>
      </p:graphicFrame>
      <p:sp>
        <p:nvSpPr>
          <p:cNvPr id="3" name="Rectangle 2"/>
          <p:cNvSpPr/>
          <p:nvPr/>
        </p:nvSpPr>
        <p:spPr bwMode="auto">
          <a:xfrm>
            <a:off x="381000" y="2514600"/>
            <a:ext cx="1934465" cy="988822"/>
          </a:xfrm>
          <a:prstGeom prst="rect">
            <a:avLst/>
          </a:prstGeom>
          <a:noFill/>
          <a:ln w="25400" cap="flat" cmpd="sng" algn="ctr">
            <a:solidFill>
              <a:srgbClr val="190E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 name="Title 28"/>
          <p:cNvSpPr txBox="1">
            <a:spLocks/>
          </p:cNvSpPr>
          <p:nvPr/>
        </p:nvSpPr>
        <p:spPr>
          <a:xfrm>
            <a:off x="2438400" y="76200"/>
            <a:ext cx="6019799"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Sivers Function and Spin Crisis</a:t>
            </a:r>
            <a:endParaRPr lang="en-US" sz="2800" b="1" kern="0" dirty="0">
              <a:solidFill>
                <a:srgbClr val="190EFF"/>
              </a:solidFill>
              <a:latin typeface="+mj-lt"/>
              <a:ea typeface="+mj-ea"/>
              <a:cs typeface="+mj-cs"/>
              <a:sym typeface="Arial" pitchFamily="34" charset="0"/>
            </a:endParaRPr>
          </a:p>
        </p:txBody>
      </p:sp>
    </p:spTree>
    <p:extLst>
      <p:ext uri="{BB962C8B-B14F-4D97-AF65-F5344CB8AC3E}">
        <p14:creationId xmlns:p14="http://schemas.microsoft.com/office/powerpoint/2010/main" val="2827470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58294"/>
            <a:ext cx="5041900" cy="3145306"/>
            <a:chOff x="0" y="948491"/>
            <a:chExt cx="5041900" cy="3145306"/>
          </a:xfrm>
        </p:grpSpPr>
        <p:sp>
          <p:nvSpPr>
            <p:cNvPr id="2" name="Rectangle 1"/>
            <p:cNvSpPr/>
            <p:nvPr/>
          </p:nvSpPr>
          <p:spPr>
            <a:xfrm>
              <a:off x="1019146" y="948491"/>
              <a:ext cx="3304811" cy="307777"/>
            </a:xfrm>
            <a:prstGeom prst="rect">
              <a:avLst/>
            </a:prstGeom>
          </p:spPr>
          <p:txBody>
            <a:bodyPr wrap="none">
              <a:spAutoFit/>
            </a:bodyPr>
            <a:lstStyle/>
            <a:p>
              <a:pPr algn="l" defTabSz="457200" fontAlgn="auto">
                <a:spcBef>
                  <a:spcPts val="0"/>
                </a:spcBef>
                <a:spcAft>
                  <a:spcPts val="0"/>
                </a:spcAft>
              </a:pPr>
              <a:r>
                <a:rPr lang="hu-HU" sz="1400" dirty="0" smtClean="0">
                  <a:solidFill>
                    <a:prstClr val="black"/>
                  </a:solidFill>
                  <a:latin typeface="Arial"/>
                  <a:ea typeface="+mn-ea"/>
                  <a:cs typeface="+mn-cs"/>
                </a:rPr>
                <a:t>HERMES , Phys</a:t>
              </a:r>
              <a:r>
                <a:rPr lang="hu-HU" sz="1400" dirty="0">
                  <a:solidFill>
                    <a:prstClr val="black"/>
                  </a:solidFill>
                  <a:latin typeface="Arial"/>
                  <a:ea typeface="+mn-ea"/>
                  <a:cs typeface="+mn-cs"/>
                </a:rPr>
                <a:t>. Rev. Lett. 95, 242001</a:t>
              </a:r>
              <a:endParaRPr lang="en-US" sz="1400" dirty="0">
                <a:solidFill>
                  <a:prstClr val="black"/>
                </a:solidFill>
                <a:latin typeface="Arial"/>
                <a:ea typeface="+mn-ea"/>
                <a:cs typeface="+mn-cs"/>
              </a:endParaRPr>
            </a:p>
          </p:txBody>
        </p:sp>
        <p:pic>
          <p:nvPicPr>
            <p:cNvPr id="3" name="Picture 2"/>
            <p:cNvPicPr>
              <a:picLocks noChangeAspect="1"/>
            </p:cNvPicPr>
            <p:nvPr/>
          </p:nvPicPr>
          <p:blipFill>
            <a:blip r:embed="rId3"/>
            <a:stretch>
              <a:fillRect/>
            </a:stretch>
          </p:blipFill>
          <p:spPr>
            <a:xfrm>
              <a:off x="0" y="1257300"/>
              <a:ext cx="4813300" cy="2467165"/>
            </a:xfrm>
            <a:prstGeom prst="rect">
              <a:avLst/>
            </a:prstGeom>
          </p:spPr>
        </p:pic>
        <p:sp>
          <p:nvSpPr>
            <p:cNvPr id="4" name="TextBox 3"/>
            <p:cNvSpPr txBox="1"/>
            <p:nvPr/>
          </p:nvSpPr>
          <p:spPr>
            <a:xfrm>
              <a:off x="1019146" y="3724465"/>
              <a:ext cx="669954" cy="369332"/>
            </a:xfrm>
            <a:prstGeom prst="rect">
              <a:avLst/>
            </a:prstGeom>
            <a:noFill/>
          </p:spPr>
          <p:txBody>
            <a:bodyPr wrap="square" rtlCol="0">
              <a:spAutoFit/>
            </a:bodyPr>
            <a:lstStyle/>
            <a:p>
              <a:pPr algn="l" defTabSz="457200" fontAlgn="auto">
                <a:spcBef>
                  <a:spcPts val="0"/>
                </a:spcBef>
                <a:spcAft>
                  <a:spcPts val="0"/>
                </a:spcAft>
              </a:pPr>
              <a:r>
                <a:rPr lang="en-US" dirty="0">
                  <a:solidFill>
                    <a:prstClr val="black"/>
                  </a:solidFill>
                  <a:latin typeface="Arial"/>
                  <a:ea typeface="+mn-ea"/>
                  <a:cs typeface="+mn-cs"/>
                </a:rPr>
                <a:t>10</a:t>
              </a:r>
              <a:r>
                <a:rPr lang="en-US" baseline="30000" dirty="0">
                  <a:solidFill>
                    <a:prstClr val="black"/>
                  </a:solidFill>
                  <a:latin typeface="Arial"/>
                  <a:ea typeface="+mn-ea"/>
                  <a:cs typeface="+mn-cs"/>
                </a:rPr>
                <a:t>-2</a:t>
              </a:r>
              <a:endParaRPr lang="en-US" dirty="0">
                <a:solidFill>
                  <a:prstClr val="black"/>
                </a:solidFill>
                <a:latin typeface="Arial"/>
                <a:ea typeface="+mn-ea"/>
                <a:cs typeface="+mn-cs"/>
              </a:endParaRPr>
            </a:p>
          </p:txBody>
        </p:sp>
        <p:sp>
          <p:nvSpPr>
            <p:cNvPr id="5" name="Rectangle 4"/>
            <p:cNvSpPr/>
            <p:nvPr/>
          </p:nvSpPr>
          <p:spPr>
            <a:xfrm>
              <a:off x="2746173" y="3704899"/>
              <a:ext cx="578253" cy="369332"/>
            </a:xfrm>
            <a:prstGeom prst="rect">
              <a:avLst/>
            </a:prstGeom>
          </p:spPr>
          <p:txBody>
            <a:bodyPr wrap="none">
              <a:spAutoFit/>
            </a:bodyPr>
            <a:lstStyle/>
            <a:p>
              <a:pPr algn="l" defTabSz="457200" fontAlgn="auto">
                <a:spcBef>
                  <a:spcPts val="0"/>
                </a:spcBef>
                <a:spcAft>
                  <a:spcPts val="0"/>
                </a:spcAft>
              </a:pPr>
              <a:r>
                <a:rPr lang="en-US" dirty="0">
                  <a:solidFill>
                    <a:prstClr val="black"/>
                  </a:solidFill>
                  <a:latin typeface="Arial"/>
                  <a:ea typeface="+mn-ea"/>
                  <a:cs typeface="+mn-cs"/>
                </a:rPr>
                <a:t>10</a:t>
              </a:r>
              <a:r>
                <a:rPr lang="en-US" baseline="30000" dirty="0" smtClean="0">
                  <a:solidFill>
                    <a:prstClr val="black"/>
                  </a:solidFill>
                  <a:latin typeface="Arial"/>
                  <a:ea typeface="+mn-ea"/>
                  <a:cs typeface="+mn-cs"/>
                </a:rPr>
                <a:t>-1</a:t>
              </a:r>
              <a:endParaRPr lang="en-US" dirty="0">
                <a:solidFill>
                  <a:prstClr val="black"/>
                </a:solidFill>
                <a:latin typeface="Arial"/>
                <a:ea typeface="+mn-ea"/>
                <a:cs typeface="+mn-cs"/>
              </a:endParaRPr>
            </a:p>
          </p:txBody>
        </p:sp>
        <p:sp>
          <p:nvSpPr>
            <p:cNvPr id="6" name="TextBox 5"/>
            <p:cNvSpPr txBox="1"/>
            <p:nvPr/>
          </p:nvSpPr>
          <p:spPr>
            <a:xfrm>
              <a:off x="4330700" y="3704899"/>
              <a:ext cx="711200" cy="367268"/>
            </a:xfrm>
            <a:prstGeom prst="rect">
              <a:avLst/>
            </a:prstGeom>
            <a:noFill/>
          </p:spPr>
          <p:txBody>
            <a:bodyPr wrap="square" rtlCol="0">
              <a:spAutoFit/>
            </a:bodyPr>
            <a:lstStyle/>
            <a:p>
              <a:pPr algn="l" defTabSz="457200" fontAlgn="auto">
                <a:spcBef>
                  <a:spcPts val="0"/>
                </a:spcBef>
                <a:spcAft>
                  <a:spcPts val="0"/>
                </a:spcAft>
              </a:pPr>
              <a:r>
                <a:rPr lang="en-US" b="1" dirty="0" smtClean="0">
                  <a:solidFill>
                    <a:prstClr val="black"/>
                  </a:solidFill>
                  <a:latin typeface="Arial"/>
                  <a:ea typeface="+mn-ea"/>
                  <a:cs typeface="+mn-cs"/>
                </a:rPr>
                <a:t>x</a:t>
              </a:r>
              <a:endParaRPr lang="en-US" b="1" dirty="0">
                <a:solidFill>
                  <a:prstClr val="black"/>
                </a:solidFill>
                <a:latin typeface="Arial"/>
                <a:ea typeface="+mn-ea"/>
                <a:cs typeface="+mn-cs"/>
              </a:endParaRPr>
            </a:p>
          </p:txBody>
        </p:sp>
      </p:grpSp>
      <p:pic>
        <p:nvPicPr>
          <p:cNvPr id="8" name="Picture 7" descr="kuman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40" y="3594100"/>
            <a:ext cx="4382060" cy="3048000"/>
          </a:xfrm>
          <a:prstGeom prst="rect">
            <a:avLst/>
          </a:prstGeom>
        </p:spPr>
      </p:pic>
      <p:sp>
        <p:nvSpPr>
          <p:cNvPr id="9" name="TextBox 8"/>
          <p:cNvSpPr txBox="1"/>
          <p:nvPr/>
        </p:nvSpPr>
        <p:spPr>
          <a:xfrm>
            <a:off x="5041900" y="5728732"/>
            <a:ext cx="42799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S. Kumano, </a:t>
            </a:r>
            <a:r>
              <a:rPr lang="en-US" u="sng" dirty="0" err="1" smtClean="0">
                <a:solidFill>
                  <a:prstClr val="black"/>
                </a:solidFill>
                <a:latin typeface="Arial"/>
                <a:ea typeface="+mn-ea"/>
                <a:cs typeface="+mn-cs"/>
              </a:rPr>
              <a:t>arxiv.org</a:t>
            </a:r>
            <a:r>
              <a:rPr lang="en-US" u="sng" dirty="0" smtClean="0">
                <a:solidFill>
                  <a:prstClr val="black"/>
                </a:solidFill>
                <a:latin typeface="Arial"/>
                <a:ea typeface="+mn-ea"/>
                <a:cs typeface="+mn-cs"/>
              </a:rPr>
              <a:t>/</a:t>
            </a:r>
            <a:r>
              <a:rPr lang="en-US" u="sng" dirty="0">
                <a:solidFill>
                  <a:prstClr val="black"/>
                </a:solidFill>
                <a:latin typeface="Arial"/>
                <a:ea typeface="+mn-ea"/>
                <a:cs typeface="+mn-cs"/>
              </a:rPr>
              <a:t>1606.03149</a:t>
            </a:r>
            <a:r>
              <a:rPr lang="en-US" dirty="0" smtClean="0">
                <a:solidFill>
                  <a:prstClr val="black"/>
                </a:solidFill>
                <a:latin typeface="Arial"/>
                <a:ea typeface="+mn-ea"/>
                <a:cs typeface="+mn-cs"/>
              </a:rPr>
              <a:t> </a:t>
            </a:r>
            <a:endParaRPr lang="en-US" dirty="0">
              <a:solidFill>
                <a:prstClr val="black"/>
              </a:solidFill>
              <a:latin typeface="Arial"/>
              <a:ea typeface="+mn-ea"/>
              <a:cs typeface="+mn-cs"/>
            </a:endParaRPr>
          </a:p>
        </p:txBody>
      </p:sp>
    </p:spTree>
    <p:extLst>
      <p:ext uri="{BB962C8B-B14F-4D97-AF65-F5344CB8AC3E}">
        <p14:creationId xmlns:p14="http://schemas.microsoft.com/office/powerpoint/2010/main" val="1612828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8500"/>
            <a:ext cx="8229600" cy="3847263"/>
          </a:xfrm>
        </p:spPr>
        <p:txBody>
          <a:bodyPr>
            <a:normAutofit fontScale="92500" lnSpcReduction="20000"/>
          </a:bodyPr>
          <a:lstStyle/>
          <a:p>
            <a:pPr>
              <a:spcBef>
                <a:spcPts val="600"/>
              </a:spcBef>
            </a:pPr>
            <a:r>
              <a:rPr lang="en-US" dirty="0" smtClean="0"/>
              <a:t>Simulations of </a:t>
            </a:r>
            <a:r>
              <a:rPr lang="en-US" dirty="0"/>
              <a:t>final polarization as function of Energy </a:t>
            </a:r>
            <a:r>
              <a:rPr lang="en-US" dirty="0" smtClean="0"/>
              <a:t>in Fermilab Main Injector look promising (Meiqin Xiao (FNAL AD), Etienne Forest (KEK)):</a:t>
            </a:r>
            <a:endParaRPr lang="en-US" b="1" dirty="0">
              <a:solidFill>
                <a:srgbClr val="7030A0"/>
              </a:solidFill>
            </a:endParaRPr>
          </a:p>
          <a:p>
            <a:pPr lvl="1">
              <a:spcBef>
                <a:spcPts val="600"/>
              </a:spcBef>
            </a:pPr>
            <a:r>
              <a:rPr lang="en-US" dirty="0"/>
              <a:t> p</a:t>
            </a:r>
            <a:r>
              <a:rPr lang="en-US" dirty="0" smtClean="0"/>
              <a:t>oint-like </a:t>
            </a:r>
            <a:r>
              <a:rPr lang="en-US" dirty="0"/>
              <a:t>snake in correct location, </a:t>
            </a:r>
            <a:r>
              <a:rPr lang="en-US" dirty="0" smtClean="0"/>
              <a:t>w/ actual </a:t>
            </a:r>
            <a:r>
              <a:rPr lang="en-US" dirty="0"/>
              <a:t>ramp rate for </a:t>
            </a:r>
            <a:r>
              <a:rPr lang="en-US" dirty="0" smtClean="0"/>
              <a:t>acceleration:</a:t>
            </a:r>
            <a:br>
              <a:rPr lang="en-US" dirty="0" smtClean="0"/>
            </a:br>
            <a:r>
              <a:rPr lang="en-US" dirty="0" smtClean="0"/>
              <a:t> </a:t>
            </a:r>
            <a:r>
              <a:rPr lang="en-US" dirty="0" smtClean="0">
                <a:solidFill>
                  <a:srgbClr val="7030A0"/>
                </a:solidFill>
              </a:rPr>
              <a:t>final </a:t>
            </a:r>
            <a:r>
              <a:rPr lang="en-US" dirty="0">
                <a:solidFill>
                  <a:srgbClr val="7030A0"/>
                </a:solidFill>
              </a:rPr>
              <a:t>polarization: ~ 90</a:t>
            </a:r>
            <a:r>
              <a:rPr lang="en-US" dirty="0" smtClean="0">
                <a:solidFill>
                  <a:srgbClr val="7030A0"/>
                </a:solidFill>
              </a:rPr>
              <a:t>%</a:t>
            </a:r>
            <a:endParaRPr lang="en-US" b="1" dirty="0" smtClean="0">
              <a:solidFill>
                <a:srgbClr val="7030A0"/>
              </a:solidFill>
            </a:endParaRPr>
          </a:p>
          <a:p>
            <a:pPr>
              <a:spcBef>
                <a:spcPts val="600"/>
              </a:spcBef>
            </a:pPr>
            <a:r>
              <a:rPr lang="en-US" b="1" dirty="0" smtClean="0">
                <a:solidFill>
                  <a:srgbClr val="C00000"/>
                </a:solidFill>
              </a:rPr>
              <a:t>Most significant difference</a:t>
            </a:r>
            <a:r>
              <a:rPr lang="en-US" dirty="0" smtClean="0">
                <a:solidFill>
                  <a:srgbClr val="C00000"/>
                </a:solidFill>
              </a:rPr>
              <a:t>: </a:t>
            </a:r>
            <a:r>
              <a:rPr lang="en-US" dirty="0" smtClean="0"/>
              <a:t/>
            </a:r>
            <a:br>
              <a:rPr lang="en-US" dirty="0" smtClean="0"/>
            </a:br>
            <a:r>
              <a:rPr lang="en-US" dirty="0" smtClean="0"/>
              <a:t>Ramp time of </a:t>
            </a:r>
            <a:r>
              <a:rPr lang="en-US" b="1" dirty="0" smtClean="0">
                <a:solidFill>
                  <a:srgbClr val="007E39"/>
                </a:solidFill>
              </a:rPr>
              <a:t>Main Injector &lt; 0.7 s</a:t>
            </a:r>
            <a:r>
              <a:rPr lang="en-US" dirty="0" smtClean="0"/>
              <a:t>, at </a:t>
            </a:r>
            <a:r>
              <a:rPr lang="en-US" b="1" dirty="0" smtClean="0">
                <a:solidFill>
                  <a:srgbClr val="7030A0"/>
                </a:solidFill>
              </a:rPr>
              <a:t>RHIC 1-2 min</a:t>
            </a:r>
          </a:p>
          <a:p>
            <a:pPr lvl="1">
              <a:spcBef>
                <a:spcPts val="600"/>
              </a:spcBef>
            </a:pPr>
            <a:r>
              <a:rPr lang="en-US" dirty="0" smtClean="0"/>
              <a:t> </a:t>
            </a:r>
            <a:r>
              <a:rPr lang="en-US" b="1" dirty="0" smtClean="0">
                <a:solidFill>
                  <a:srgbClr val="007E39"/>
                </a:solidFill>
              </a:rPr>
              <a:t>warm magnets </a:t>
            </a:r>
            <a:r>
              <a:rPr lang="en-US" dirty="0" smtClean="0"/>
              <a:t>at MI vs. superconducting at RHIC</a:t>
            </a:r>
          </a:p>
          <a:p>
            <a:pPr marL="368300" lvl="1" indent="0">
              <a:spcBef>
                <a:spcPts val="600"/>
              </a:spcBef>
              <a:buNone/>
            </a:pPr>
            <a:r>
              <a:rPr lang="en-US" dirty="0" smtClean="0">
                <a:solidFill>
                  <a:srgbClr val="1C11FD"/>
                </a:solidFill>
              </a:rPr>
              <a:t>       → </a:t>
            </a:r>
            <a:r>
              <a:rPr lang="en-US" dirty="0" smtClean="0"/>
              <a:t>pass through all depolarizing resonances much more quickly</a:t>
            </a:r>
          </a:p>
          <a:p>
            <a:pPr>
              <a:spcBef>
                <a:spcPts val="600"/>
              </a:spcBef>
            </a:pPr>
            <a:r>
              <a:rPr lang="en-US" dirty="0" smtClean="0"/>
              <a:t>Beam remains in </a:t>
            </a:r>
            <a:r>
              <a:rPr lang="en-US" b="1" dirty="0" smtClean="0">
                <a:solidFill>
                  <a:srgbClr val="009E47"/>
                </a:solidFill>
              </a:rPr>
              <a:t>MI ~2 s</a:t>
            </a:r>
            <a:r>
              <a:rPr lang="en-US" dirty="0" smtClean="0"/>
              <a:t>, in </a:t>
            </a:r>
            <a:r>
              <a:rPr lang="en-US" b="1" dirty="0" smtClean="0">
                <a:solidFill>
                  <a:srgbClr val="7030A0"/>
                </a:solidFill>
              </a:rPr>
              <a:t>RHIC ~8 hours</a:t>
            </a:r>
          </a:p>
          <a:p>
            <a:pPr lvl="1">
              <a:spcBef>
                <a:spcPts val="600"/>
              </a:spcBef>
            </a:pPr>
            <a:r>
              <a:rPr lang="en-US" dirty="0" smtClean="0"/>
              <a:t> </a:t>
            </a:r>
            <a:r>
              <a:rPr lang="en-US" b="1" dirty="0" smtClean="0">
                <a:solidFill>
                  <a:srgbClr val="007E39"/>
                </a:solidFill>
              </a:rPr>
              <a:t>extracted</a:t>
            </a:r>
            <a:r>
              <a:rPr lang="en-US" dirty="0" smtClean="0"/>
              <a:t> </a:t>
            </a:r>
            <a:r>
              <a:rPr lang="en-US" b="1" dirty="0" smtClean="0">
                <a:solidFill>
                  <a:srgbClr val="007E39"/>
                </a:solidFill>
              </a:rPr>
              <a:t>beam</a:t>
            </a:r>
            <a:r>
              <a:rPr lang="en-US" dirty="0" smtClean="0"/>
              <a:t> vs. </a:t>
            </a:r>
            <a:r>
              <a:rPr lang="en-US" b="1" dirty="0" smtClean="0">
                <a:solidFill>
                  <a:srgbClr val="7030A0"/>
                </a:solidFill>
              </a:rPr>
              <a:t>storage ring</a:t>
            </a:r>
          </a:p>
          <a:p>
            <a:pPr lvl="1">
              <a:spcBef>
                <a:spcPts val="600"/>
              </a:spcBef>
            </a:pPr>
            <a:r>
              <a:rPr lang="en-US" dirty="0" smtClean="0"/>
              <a:t> much </a:t>
            </a:r>
            <a:r>
              <a:rPr lang="en-US" b="1" dirty="0" smtClean="0">
                <a:solidFill>
                  <a:srgbClr val="007E39"/>
                </a:solidFill>
              </a:rPr>
              <a:t>less</a:t>
            </a:r>
            <a:r>
              <a:rPr lang="en-US" dirty="0" smtClean="0"/>
              <a:t> time for </a:t>
            </a:r>
            <a:r>
              <a:rPr lang="en-US" b="1" dirty="0" smtClean="0">
                <a:solidFill>
                  <a:srgbClr val="7030A0"/>
                </a:solidFill>
              </a:rPr>
              <a:t>cumulative depolarization</a:t>
            </a:r>
          </a:p>
          <a:p>
            <a:pPr>
              <a:spcBef>
                <a:spcPts val="600"/>
              </a:spcBef>
            </a:pPr>
            <a:r>
              <a:rPr lang="en-US" b="1" dirty="0" smtClean="0">
                <a:solidFill>
                  <a:srgbClr val="007E39"/>
                </a:solidFill>
              </a:rPr>
              <a:t>Disadvantage</a:t>
            </a:r>
            <a:r>
              <a:rPr lang="en-US" dirty="0" smtClean="0"/>
              <a:t> </a:t>
            </a:r>
            <a:r>
              <a:rPr lang="en-US" dirty="0"/>
              <a:t>compared to </a:t>
            </a:r>
            <a:r>
              <a:rPr lang="en-US" dirty="0" smtClean="0"/>
              <a:t>RHIC — no </a:t>
            </a:r>
            <a:r>
              <a:rPr lang="en-US" b="1" dirty="0">
                <a:solidFill>
                  <a:srgbClr val="7030A0"/>
                </a:solidFill>
              </a:rPr>
              <a:t>institutional history </a:t>
            </a:r>
            <a:r>
              <a:rPr lang="en-US" dirty="0"/>
              <a:t>of accelerating polarized proton beams</a:t>
            </a:r>
          </a:p>
          <a:p>
            <a:pPr lvl="1">
              <a:spcBef>
                <a:spcPts val="600"/>
              </a:spcBef>
            </a:pPr>
            <a:r>
              <a:rPr lang="en-US" dirty="0" smtClean="0"/>
              <a:t> Fermilab </a:t>
            </a:r>
            <a:r>
              <a:rPr lang="en-US" dirty="0"/>
              <a:t>E704 had polarized beams through hyperon </a:t>
            </a:r>
            <a:r>
              <a:rPr lang="en-US" dirty="0" smtClean="0"/>
              <a:t>decays</a:t>
            </a:r>
            <a:endParaRPr lang="en-US" dirty="0"/>
          </a:p>
        </p:txBody>
      </p:sp>
      <p:pic>
        <p:nvPicPr>
          <p:cNvPr id="6" name="Picture 1" descr="C:\Users\lorenzon\Documents\Laboratories\FNAL\Page20-ADK-Diffraction2012-Talk-29Aug12.png"/>
          <p:cNvPicPr>
            <a:picLocks noChangeAspect="1" noChangeArrowheads="1"/>
          </p:cNvPicPr>
          <p:nvPr/>
        </p:nvPicPr>
        <p:blipFill>
          <a:blip r:embed="rId3" cstate="print"/>
          <a:srcRect/>
          <a:stretch>
            <a:fillRect/>
          </a:stretch>
        </p:blipFill>
        <p:spPr bwMode="auto">
          <a:xfrm>
            <a:off x="304800" y="4671810"/>
            <a:ext cx="4105353" cy="1884556"/>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545764"/>
            <a:ext cx="3048000" cy="2312236"/>
          </a:xfrm>
          <a:prstGeom prst="rect">
            <a:avLst/>
          </a:prstGeom>
        </p:spPr>
      </p:pic>
      <p:sp>
        <p:nvSpPr>
          <p:cNvPr id="9" name="Title 28"/>
          <p:cNvSpPr txBox="1">
            <a:spLocks/>
          </p:cNvSpPr>
          <p:nvPr/>
        </p:nvSpPr>
        <p:spPr>
          <a:xfrm>
            <a:off x="457200" y="228600"/>
            <a:ext cx="82296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Polarized protons: Fermilab vs RHIC</a:t>
            </a:r>
            <a:endParaRPr lang="en-US" sz="2400" b="1" kern="0" dirty="0">
              <a:solidFill>
                <a:srgbClr val="190EFF"/>
              </a:solidFill>
              <a:latin typeface="+mj-lt"/>
              <a:ea typeface="+mj-ea"/>
              <a:cs typeface="+mj-cs"/>
              <a:sym typeface="Arial" pitchFamily="34" charset="0"/>
            </a:endParaRPr>
          </a:p>
        </p:txBody>
      </p:sp>
      <p:sp>
        <p:nvSpPr>
          <p:cNvPr id="8" name="Slide Number Placeholder 8"/>
          <p:cNvSpPr>
            <a:spLocks noGrp="1"/>
          </p:cNvSpPr>
          <p:nvPr>
            <p:ph type="sldNum" sz="quarter" idx="10"/>
          </p:nvPr>
        </p:nvSpPr>
        <p:spPr>
          <a:xfrm>
            <a:off x="8901113" y="6629400"/>
            <a:ext cx="244475" cy="241300"/>
          </a:xfrm>
        </p:spPr>
        <p:txBody>
          <a:bodyPr/>
          <a:lstStyle/>
          <a:p>
            <a:pPr>
              <a:defRPr/>
            </a:pPr>
            <a:fld id="{79E31C8A-2EC8-4809-9A3C-408BDAC740EC}" type="slidenum">
              <a:rPr lang="en-US" smtClean="0"/>
              <a:pPr>
                <a:defRPr/>
              </a:pPr>
              <a:t>34</a:t>
            </a:fld>
            <a:endParaRPr lang="en-US" dirty="0"/>
          </a:p>
        </p:txBody>
      </p:sp>
    </p:spTree>
    <p:extLst>
      <p:ext uri="{BB962C8B-B14F-4D97-AF65-F5344CB8AC3E}">
        <p14:creationId xmlns:p14="http://schemas.microsoft.com/office/powerpoint/2010/main" val="3222469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35</a:t>
            </a:fld>
            <a:endParaRPr lang="en-US"/>
          </a:p>
        </p:txBody>
      </p:sp>
      <p:sp>
        <p:nvSpPr>
          <p:cNvPr id="14" name="Title 28"/>
          <p:cNvSpPr txBox="1">
            <a:spLocks/>
          </p:cNvSpPr>
          <p:nvPr/>
        </p:nvSpPr>
        <p:spPr>
          <a:xfrm>
            <a:off x="76200" y="228600"/>
            <a:ext cx="8915400" cy="469900"/>
          </a:xfrm>
          <a:prstGeom prst="rect">
            <a:avLst/>
          </a:prstGeom>
        </p:spPr>
        <p:txBody>
          <a:bodyPr/>
          <a:lstStyle/>
          <a:p>
            <a:pPr eaLnBrk="0" hangingPunct="0">
              <a:spcBef>
                <a:spcPts val="200"/>
              </a:spcBef>
              <a:defRPr/>
            </a:pPr>
            <a:r>
              <a:rPr lang="en-US" sz="2400" b="1" dirty="0" smtClean="0">
                <a:solidFill>
                  <a:srgbClr val="190EFF"/>
                </a:solidFill>
                <a:latin typeface="+mj-lt"/>
              </a:rPr>
              <a:t>Simulation of final </a:t>
            </a:r>
            <a:r>
              <a:rPr lang="en-US" sz="2400" b="1" dirty="0">
                <a:solidFill>
                  <a:srgbClr val="190EFF"/>
                </a:solidFill>
                <a:latin typeface="+mj-lt"/>
              </a:rPr>
              <a:t>polarization as function of </a:t>
            </a:r>
            <a:r>
              <a:rPr lang="en-US" sz="2400" b="1" dirty="0" smtClean="0">
                <a:solidFill>
                  <a:srgbClr val="190EFF"/>
                </a:solidFill>
                <a:latin typeface="+mj-lt"/>
              </a:rPr>
              <a:t>Energy in MI</a:t>
            </a:r>
          </a:p>
          <a:p>
            <a:pPr eaLnBrk="0" hangingPunct="0">
              <a:spcBef>
                <a:spcPts val="200"/>
              </a:spcBef>
              <a:defRPr/>
            </a:pP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371600"/>
            <a:ext cx="8763000" cy="24384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16" name="TextBox 15"/>
          <p:cNvSpPr txBox="1"/>
          <p:nvPr/>
        </p:nvSpPr>
        <p:spPr>
          <a:xfrm>
            <a:off x="7010400" y="1299150"/>
            <a:ext cx="1905000" cy="4339650"/>
          </a:xfrm>
          <a:prstGeom prst="rect">
            <a:avLst/>
          </a:prstGeom>
          <a:noFill/>
        </p:spPr>
        <p:txBody>
          <a:bodyPr wrap="square" rtlCol="0">
            <a:spAutoFit/>
          </a:bodyPr>
          <a:lstStyle/>
          <a:p>
            <a:pPr algn="l"/>
            <a:r>
              <a:rPr lang="en-US" sz="1600" dirty="0" smtClean="0"/>
              <a:t>Point-like snake in correct location, actual ramp rate for acceleration.</a:t>
            </a:r>
          </a:p>
          <a:p>
            <a:pPr algn="l"/>
            <a:endParaRPr lang="en-US" sz="2000" dirty="0" smtClean="0"/>
          </a:p>
          <a:p>
            <a:pPr algn="l"/>
            <a:r>
              <a:rPr lang="en-US" sz="1600" dirty="0"/>
              <a:t>Polarizations with magnet field </a:t>
            </a:r>
            <a:r>
              <a:rPr lang="en-US" sz="1600" dirty="0" smtClean="0"/>
              <a:t>error </a:t>
            </a:r>
            <a:r>
              <a:rPr lang="en-US" sz="1600" dirty="0"/>
              <a:t>and </a:t>
            </a:r>
            <a:r>
              <a:rPr lang="en-US" sz="1600" dirty="0" smtClean="0"/>
              <a:t>misalignment</a:t>
            </a:r>
          </a:p>
          <a:p>
            <a:pPr algn="l"/>
            <a:r>
              <a:rPr lang="en-US" sz="1600" dirty="0"/>
              <a:t>(from magnet </a:t>
            </a:r>
            <a:r>
              <a:rPr lang="en-US" sz="1600" dirty="0" smtClean="0"/>
              <a:t>database </a:t>
            </a:r>
            <a:r>
              <a:rPr lang="en-US" sz="1600" dirty="0"/>
              <a:t>and </a:t>
            </a:r>
            <a:r>
              <a:rPr lang="en-US" sz="1600" dirty="0" smtClean="0"/>
              <a:t>survey group</a:t>
            </a:r>
            <a:r>
              <a:rPr lang="en-US" sz="1600" dirty="0"/>
              <a:t>), </a:t>
            </a:r>
            <a:r>
              <a:rPr lang="en-US" sz="1600" dirty="0">
                <a:solidFill>
                  <a:srgbClr val="190EFF"/>
                </a:solidFill>
              </a:rPr>
              <a:t>corrected</a:t>
            </a:r>
          </a:p>
          <a:p>
            <a:pPr algn="l"/>
            <a:r>
              <a:rPr lang="en-US" sz="1600" dirty="0">
                <a:solidFill>
                  <a:srgbClr val="190EFF"/>
                </a:solidFill>
              </a:rPr>
              <a:t>(for </a:t>
            </a:r>
            <a:r>
              <a:rPr lang="en-US" sz="1600" dirty="0" err="1">
                <a:solidFill>
                  <a:srgbClr val="190EFF"/>
                </a:solidFill>
              </a:rPr>
              <a:t>SeaQuest</a:t>
            </a:r>
            <a:endParaRPr lang="en-US" sz="1600" dirty="0">
              <a:solidFill>
                <a:srgbClr val="190EFF"/>
              </a:solidFill>
            </a:endParaRPr>
          </a:p>
          <a:p>
            <a:pPr algn="l"/>
            <a:r>
              <a:rPr lang="en-US" sz="1600" dirty="0">
                <a:solidFill>
                  <a:srgbClr val="190EFF"/>
                </a:solidFill>
              </a:rPr>
              <a:t>running conditions)</a:t>
            </a:r>
          </a:p>
          <a:p>
            <a:pPr algn="l"/>
            <a:endParaRPr lang="en-US" sz="1600" dirty="0"/>
          </a:p>
          <a:p>
            <a:pPr algn="l"/>
            <a:r>
              <a:rPr lang="en-US" sz="1600" dirty="0" smtClean="0">
                <a:solidFill>
                  <a:srgbClr val="190EFF"/>
                </a:solidFill>
              </a:rPr>
              <a:t>Final polarization: ~ 90%</a:t>
            </a:r>
          </a:p>
        </p:txBody>
      </p:sp>
      <p:sp>
        <p:nvSpPr>
          <p:cNvPr id="2" name="TextBox 1"/>
          <p:cNvSpPr txBox="1"/>
          <p:nvPr/>
        </p:nvSpPr>
        <p:spPr>
          <a:xfrm>
            <a:off x="466725" y="5943599"/>
            <a:ext cx="7772400" cy="461665"/>
          </a:xfrm>
          <a:prstGeom prst="rect">
            <a:avLst/>
          </a:prstGeom>
          <a:noFill/>
        </p:spPr>
        <p:txBody>
          <a:bodyPr wrap="square" rtlCol="0">
            <a:spAutoFit/>
          </a:bodyPr>
          <a:lstStyle/>
          <a:p>
            <a:r>
              <a:rPr lang="en-US" sz="2400" dirty="0" err="1" smtClean="0">
                <a:solidFill>
                  <a:srgbClr val="FF0000"/>
                </a:solidFill>
                <a:latin typeface="Euclid Symbol" panose="05050102010706020507" pitchFamily="18" charset="2"/>
              </a:rPr>
              <a:t>e</a:t>
            </a:r>
            <a:r>
              <a:rPr lang="en-US" baseline="-25000" dirty="0" err="1" smtClean="0">
                <a:solidFill>
                  <a:srgbClr val="FF0000"/>
                </a:solidFill>
              </a:rPr>
              <a:t>max</a:t>
            </a:r>
            <a:r>
              <a:rPr lang="en-US" dirty="0" smtClean="0">
                <a:solidFill>
                  <a:srgbClr val="FF0000"/>
                </a:solidFill>
              </a:rPr>
              <a:t> = 20 </a:t>
            </a:r>
            <a:r>
              <a:rPr lang="en-US" dirty="0" smtClean="0">
                <a:solidFill>
                  <a:srgbClr val="FF0000"/>
                </a:solidFill>
                <a:latin typeface="Symbol" panose="05050102010706020507" pitchFamily="18" charset="2"/>
              </a:rPr>
              <a:t>p</a:t>
            </a:r>
            <a:r>
              <a:rPr lang="en-US" dirty="0" smtClean="0">
                <a:solidFill>
                  <a:srgbClr val="FF0000"/>
                </a:solidFill>
              </a:rPr>
              <a:t> </a:t>
            </a:r>
            <a:r>
              <a:rPr lang="en-US" dirty="0" err="1">
                <a:solidFill>
                  <a:srgbClr val="FF0000"/>
                </a:solidFill>
              </a:rPr>
              <a:t>mm.mrad</a:t>
            </a:r>
            <a:r>
              <a:rPr lang="en-US" dirty="0">
                <a:solidFill>
                  <a:srgbClr val="FF0000"/>
                </a:solidFill>
              </a:rPr>
              <a:t>  in y plane and </a:t>
            </a:r>
            <a:r>
              <a:rPr lang="en-US" dirty="0" err="1" smtClean="0">
                <a:solidFill>
                  <a:srgbClr val="FF0000"/>
                </a:solidFill>
                <a:latin typeface="Symbol" panose="05050102010706020507" pitchFamily="18" charset="2"/>
              </a:rPr>
              <a:t>D</a:t>
            </a:r>
            <a:r>
              <a:rPr lang="en-US" dirty="0" err="1" smtClean="0">
                <a:solidFill>
                  <a:srgbClr val="FF0000"/>
                </a:solidFill>
              </a:rPr>
              <a:t>p</a:t>
            </a:r>
            <a:r>
              <a:rPr lang="en-US" dirty="0" smtClean="0">
                <a:solidFill>
                  <a:srgbClr val="FF0000"/>
                </a:solidFill>
              </a:rPr>
              <a:t> =1.25*10</a:t>
            </a:r>
            <a:r>
              <a:rPr lang="en-US" baseline="30000" dirty="0" smtClean="0">
                <a:solidFill>
                  <a:srgbClr val="FF0000"/>
                </a:solidFill>
              </a:rPr>
              <a:t>-3</a:t>
            </a:r>
            <a:r>
              <a:rPr lang="en-US" dirty="0" smtClean="0">
                <a:solidFill>
                  <a:srgbClr val="FF0000"/>
                </a:solidFill>
              </a:rPr>
              <a:t> </a:t>
            </a:r>
            <a:r>
              <a:rPr lang="en-US" dirty="0">
                <a:solidFill>
                  <a:srgbClr val="FF0000"/>
                </a:solidFill>
              </a:rPr>
              <a:t>in longitudinal plane </a:t>
            </a:r>
          </a:p>
        </p:txBody>
      </p:sp>
      <p:pic>
        <p:nvPicPr>
          <p:cNvPr id="307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30543"/>
            <a:ext cx="62484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1800" y="5105400"/>
            <a:ext cx="1638300" cy="307777"/>
          </a:xfrm>
          <a:prstGeom prst="rect">
            <a:avLst/>
          </a:prstGeom>
          <a:solidFill>
            <a:schemeClr val="bg1"/>
          </a:solidFill>
        </p:spPr>
        <p:txBody>
          <a:bodyPr wrap="square" rtlCol="0">
            <a:spAutoFit/>
          </a:bodyPr>
          <a:lstStyle/>
          <a:p>
            <a:r>
              <a:rPr lang="en-US" sz="1400" dirty="0" smtClean="0"/>
              <a:t>gamma</a:t>
            </a:r>
            <a:endParaRPr lang="en-US" sz="1400" dirty="0"/>
          </a:p>
        </p:txBody>
      </p:sp>
      <p:sp>
        <p:nvSpPr>
          <p:cNvPr id="15" name="TextBox 14"/>
          <p:cNvSpPr txBox="1"/>
          <p:nvPr/>
        </p:nvSpPr>
        <p:spPr>
          <a:xfrm rot="16200000">
            <a:off x="-360461" y="3227694"/>
            <a:ext cx="1638300" cy="307777"/>
          </a:xfrm>
          <a:prstGeom prst="rect">
            <a:avLst/>
          </a:prstGeom>
          <a:solidFill>
            <a:schemeClr val="bg1"/>
          </a:solidFill>
        </p:spPr>
        <p:txBody>
          <a:bodyPr wrap="square" rtlCol="0">
            <a:spAutoFit/>
          </a:bodyPr>
          <a:lstStyle/>
          <a:p>
            <a:r>
              <a:rPr lang="en-US" sz="1400" dirty="0" err="1" smtClean="0"/>
              <a:t>P</a:t>
            </a:r>
            <a:r>
              <a:rPr lang="en-US" sz="1400" baseline="-25000" dirty="0" err="1" smtClean="0"/>
              <a:t>y</a:t>
            </a:r>
            <a:endParaRPr lang="en-US" sz="1400" baseline="-25000" dirty="0"/>
          </a:p>
        </p:txBody>
      </p:sp>
      <p:sp>
        <p:nvSpPr>
          <p:cNvPr id="6" name="TextBox 5"/>
          <p:cNvSpPr txBox="1"/>
          <p:nvPr/>
        </p:nvSpPr>
        <p:spPr>
          <a:xfrm>
            <a:off x="1371600" y="3962400"/>
            <a:ext cx="990600" cy="461665"/>
          </a:xfrm>
          <a:prstGeom prst="rect">
            <a:avLst/>
          </a:prstGeom>
          <a:noFill/>
          <a:ln>
            <a:solidFill>
              <a:srgbClr val="190EFF"/>
            </a:solidFill>
          </a:ln>
        </p:spPr>
        <p:txBody>
          <a:bodyPr wrap="square" rtlCol="0">
            <a:spAutoFit/>
          </a:bodyPr>
          <a:lstStyle/>
          <a:p>
            <a:pPr algn="l"/>
            <a:r>
              <a:rPr lang="en-US" sz="1200" dirty="0">
                <a:solidFill>
                  <a:srgbClr val="190EFF"/>
                </a:solidFill>
              </a:rPr>
              <a:t>b</a:t>
            </a:r>
            <a:r>
              <a:rPr lang="en-US" sz="1200" dirty="0" smtClean="0">
                <a:solidFill>
                  <a:srgbClr val="190EFF"/>
                </a:solidFill>
              </a:rPr>
              <a:t>eam: flat distribution</a:t>
            </a:r>
            <a:endParaRPr lang="en-US" sz="1200" dirty="0">
              <a:solidFill>
                <a:srgbClr val="190EFF"/>
              </a:solidFill>
            </a:endParaRPr>
          </a:p>
        </p:txBody>
      </p:sp>
      <p:cxnSp>
        <p:nvCxnSpPr>
          <p:cNvPr id="10" name="Straight Arrow Connector 9"/>
          <p:cNvCxnSpPr/>
          <p:nvPr/>
        </p:nvCxnSpPr>
        <p:spPr bwMode="auto">
          <a:xfrm flipV="1">
            <a:off x="2362200" y="3657600"/>
            <a:ext cx="609600" cy="304800"/>
          </a:xfrm>
          <a:prstGeom prst="straightConnector1">
            <a:avLst/>
          </a:prstGeom>
          <a:solidFill>
            <a:srgbClr val="FFFFFF"/>
          </a:solidFill>
          <a:ln w="12700" cap="flat" cmpd="sng" algn="ctr">
            <a:solidFill>
              <a:srgbClr val="190EFF"/>
            </a:solidFill>
            <a:prstDash val="solid"/>
            <a:round/>
            <a:headEnd type="none" w="med" len="med"/>
            <a:tailEnd type="arrow"/>
          </a:ln>
          <a:effectLst/>
        </p:spPr>
      </p:cxnSp>
      <p:sp>
        <p:nvSpPr>
          <p:cNvPr id="17" name="TextBox 16"/>
          <p:cNvSpPr txBox="1"/>
          <p:nvPr/>
        </p:nvSpPr>
        <p:spPr>
          <a:xfrm>
            <a:off x="5867400" y="3150749"/>
            <a:ext cx="990600" cy="646331"/>
          </a:xfrm>
          <a:prstGeom prst="rect">
            <a:avLst/>
          </a:prstGeom>
          <a:noFill/>
          <a:ln>
            <a:solidFill>
              <a:schemeClr val="accent6">
                <a:lumMod val="75000"/>
              </a:schemeClr>
            </a:solidFill>
          </a:ln>
        </p:spPr>
        <p:txBody>
          <a:bodyPr wrap="square" rtlCol="0">
            <a:spAutoFit/>
          </a:bodyPr>
          <a:lstStyle/>
          <a:p>
            <a:pPr algn="l"/>
            <a:r>
              <a:rPr lang="en-US" sz="1200" dirty="0">
                <a:solidFill>
                  <a:schemeClr val="accent6">
                    <a:lumMod val="75000"/>
                  </a:schemeClr>
                </a:solidFill>
              </a:rPr>
              <a:t>b</a:t>
            </a:r>
            <a:r>
              <a:rPr lang="en-US" sz="1200" dirty="0" smtClean="0">
                <a:solidFill>
                  <a:schemeClr val="accent6">
                    <a:lumMod val="75000"/>
                  </a:schemeClr>
                </a:solidFill>
              </a:rPr>
              <a:t>eam: Gaussian distribution</a:t>
            </a:r>
            <a:endParaRPr lang="en-US" sz="1200" dirty="0">
              <a:solidFill>
                <a:schemeClr val="accent6">
                  <a:lumMod val="75000"/>
                </a:schemeClr>
              </a:solidFill>
            </a:endParaRPr>
          </a:p>
        </p:txBody>
      </p:sp>
      <p:cxnSp>
        <p:nvCxnSpPr>
          <p:cNvPr id="18" name="Straight Arrow Connector 17"/>
          <p:cNvCxnSpPr/>
          <p:nvPr/>
        </p:nvCxnSpPr>
        <p:spPr bwMode="auto">
          <a:xfrm flipH="1" flipV="1">
            <a:off x="5638800" y="2845949"/>
            <a:ext cx="238125" cy="304800"/>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p:spPr>
      </p:cxnSp>
      <p:sp>
        <p:nvSpPr>
          <p:cNvPr id="19" name="TextBox 19"/>
          <p:cNvSpPr txBox="1">
            <a:spLocks noChangeArrowheads="1"/>
          </p:cNvSpPr>
          <p:nvPr/>
        </p:nvSpPr>
        <p:spPr bwMode="auto">
          <a:xfrm>
            <a:off x="2743199" y="6629400"/>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Meiqin Xiao (FNAL)</a:t>
            </a:r>
            <a:endParaRPr lang="en-US" sz="1000" b="1" dirty="0">
              <a:solidFill>
                <a:srgbClr val="CC3399"/>
              </a:solidFill>
              <a:latin typeface="+mn-lt"/>
            </a:endParaRPr>
          </a:p>
        </p:txBody>
      </p:sp>
    </p:spTree>
    <p:extLst>
      <p:ext uri="{BB962C8B-B14F-4D97-AF65-F5344CB8AC3E}">
        <p14:creationId xmlns:p14="http://schemas.microsoft.com/office/powerpoint/2010/main" val="410632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C:\Users\lorenzon\Documents\conference-talks\SIDIS-angle-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23723"/>
            <a:ext cx="3196398" cy="195327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4</a:t>
            </a:fld>
            <a:endParaRPr lang="en-US" dirty="0"/>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LO SIDIS and single polarized DY cross sections</a:t>
            </a:r>
            <a:endParaRPr lang="en-US" sz="2800" b="1" dirty="0">
              <a:solidFill>
                <a:srgbClr val="190EFF"/>
              </a:solidFill>
              <a:latin typeface="+mj-lt"/>
              <a:ea typeface="ヒラギノ角ゴ ProN W6"/>
              <a:cs typeface="ヒラギノ角ゴ ProN W6"/>
              <a:sym typeface="Arial" pitchFamily="34" charset="0"/>
            </a:endParaRPr>
          </a:p>
        </p:txBody>
      </p:sp>
      <p:pic>
        <p:nvPicPr>
          <p:cNvPr id="3184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166040"/>
            <a:ext cx="2757488" cy="139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84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327307"/>
            <a:ext cx="3028950" cy="16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0" y="1285875"/>
            <a:ext cx="3448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09600" y="1219200"/>
            <a:ext cx="3200400" cy="2733675"/>
            <a:chOff x="609600" y="1142999"/>
            <a:chExt cx="3200400" cy="2733675"/>
          </a:xfrm>
        </p:grpSpPr>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142999"/>
              <a:ext cx="3200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685800" y="3337560"/>
              <a:ext cx="2971800" cy="523874"/>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
        <p:nvSpPr>
          <p:cNvPr id="15" name="TextBox 14"/>
          <p:cNvSpPr txBox="1"/>
          <p:nvPr/>
        </p:nvSpPr>
        <p:spPr>
          <a:xfrm>
            <a:off x="1600200" y="838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r>
              <a:rPr lang="en-US" sz="2000" b="1" kern="0" dirty="0" smtClean="0">
                <a:solidFill>
                  <a:srgbClr val="009E47"/>
                </a:solidFill>
                <a:sym typeface="Arial" pitchFamily="34" charset="0"/>
              </a:rPr>
              <a:t>SIDIS                                                      DY</a:t>
            </a:r>
          </a:p>
        </p:txBody>
      </p:sp>
      <p:sp>
        <p:nvSpPr>
          <p:cNvPr id="4" name="TextBox 3"/>
          <p:cNvSpPr txBox="1"/>
          <p:nvPr/>
        </p:nvSpPr>
        <p:spPr>
          <a:xfrm>
            <a:off x="2819400" y="3675698"/>
            <a:ext cx="2743200" cy="1077218"/>
          </a:xfrm>
          <a:prstGeom prst="rect">
            <a:avLst/>
          </a:prstGeom>
          <a:solidFill>
            <a:srgbClr val="FFFFCC"/>
          </a:solidFill>
        </p:spPr>
        <p:txBody>
          <a:bodyPr wrap="square" rtlCol="0">
            <a:spAutoFit/>
          </a:bodyPr>
          <a:lstStyle/>
          <a:p>
            <a:pPr algn="l"/>
            <a:r>
              <a:rPr lang="en-US" sz="1600" dirty="0">
                <a:solidFill>
                  <a:srgbClr val="190EFF"/>
                </a:solidFill>
              </a:rPr>
              <a:t>Measure magnitude of</a:t>
            </a:r>
          </a:p>
          <a:p>
            <a:pPr algn="l"/>
            <a:r>
              <a:rPr lang="en-US" sz="1600" dirty="0">
                <a:solidFill>
                  <a:srgbClr val="190EFF"/>
                </a:solidFill>
              </a:rPr>
              <a:t>azimuthal modulations in</a:t>
            </a:r>
          </a:p>
          <a:p>
            <a:pPr algn="l"/>
            <a:r>
              <a:rPr lang="en-US" sz="1600" dirty="0">
                <a:solidFill>
                  <a:srgbClr val="190EFF"/>
                </a:solidFill>
              </a:rPr>
              <a:t>cross section:</a:t>
            </a:r>
          </a:p>
          <a:p>
            <a:pPr algn="l"/>
            <a:r>
              <a:rPr lang="en-US" sz="1600" dirty="0">
                <a:solidFill>
                  <a:srgbClr val="190EFF"/>
                </a:solidFill>
              </a:rPr>
              <a:t>“</a:t>
            </a:r>
            <a:r>
              <a:rPr lang="en-US" sz="1600" dirty="0" smtClean="0">
                <a:solidFill>
                  <a:srgbClr val="190EFF"/>
                </a:solidFill>
              </a:rPr>
              <a:t>Single Spin </a:t>
            </a:r>
            <a:r>
              <a:rPr lang="en-US" sz="1600" dirty="0">
                <a:solidFill>
                  <a:srgbClr val="190EFF"/>
                </a:solidFill>
              </a:rPr>
              <a:t>Asymmetries”</a:t>
            </a:r>
          </a:p>
        </p:txBody>
      </p:sp>
      <p:sp>
        <p:nvSpPr>
          <p:cNvPr id="17" name="TextBox 16"/>
          <p:cNvSpPr txBox="1"/>
          <p:nvPr/>
        </p:nvSpPr>
        <p:spPr>
          <a:xfrm rot="16200000">
            <a:off x="7672307" y="4700507"/>
            <a:ext cx="2544764" cy="246221"/>
          </a:xfrm>
          <a:prstGeom prst="rect">
            <a:avLst/>
          </a:prstGeom>
          <a:noFill/>
        </p:spPr>
        <p:txBody>
          <a:bodyPr wrap="square">
            <a:spAutoFit/>
          </a:bodyPr>
          <a:lstStyle/>
          <a:p>
            <a:pPr marL="228600" indent="-228600">
              <a:defRPr/>
            </a:pPr>
            <a:r>
              <a:rPr lang="en-US" sz="1000" dirty="0" smtClean="0">
                <a:solidFill>
                  <a:srgbClr val="C00000"/>
                </a:solidFill>
                <a:latin typeface="+mn-lt"/>
              </a:rPr>
              <a:t>credit: M. </a:t>
            </a:r>
            <a:r>
              <a:rPr lang="en-US" sz="1000" dirty="0" err="1" smtClean="0">
                <a:solidFill>
                  <a:srgbClr val="C00000"/>
                </a:solidFill>
                <a:latin typeface="+mn-lt"/>
              </a:rPr>
              <a:t>Chiosso</a:t>
            </a:r>
            <a:r>
              <a:rPr lang="en-US" sz="1000" dirty="0">
                <a:solidFill>
                  <a:srgbClr val="C00000"/>
                </a:solidFill>
                <a:latin typeface="+mn-lt"/>
              </a:rPr>
              <a:t> &amp; </a:t>
            </a:r>
            <a:r>
              <a:rPr lang="en-US" sz="1000" dirty="0" smtClean="0">
                <a:solidFill>
                  <a:srgbClr val="C00000"/>
                </a:solidFill>
                <a:latin typeface="+mn-lt"/>
              </a:rPr>
              <a:t>B. </a:t>
            </a:r>
            <a:r>
              <a:rPr lang="en-US" sz="1000" dirty="0" err="1" smtClean="0">
                <a:solidFill>
                  <a:srgbClr val="C00000"/>
                </a:solidFill>
                <a:latin typeface="+mn-lt"/>
              </a:rPr>
              <a:t>Parsamyan</a:t>
            </a:r>
            <a:endParaRPr lang="en-US" sz="1000" dirty="0">
              <a:solidFill>
                <a:srgbClr val="C00000"/>
              </a:solidFill>
            </a:endParaRPr>
          </a:p>
        </p:txBody>
      </p:sp>
      <p:sp>
        <p:nvSpPr>
          <p:cNvPr id="2" name="TextBox 1"/>
          <p:cNvSpPr txBox="1"/>
          <p:nvPr/>
        </p:nvSpPr>
        <p:spPr>
          <a:xfrm>
            <a:off x="6324600" y="6477000"/>
            <a:ext cx="1828800" cy="307777"/>
          </a:xfrm>
          <a:prstGeom prst="rect">
            <a:avLst/>
          </a:prstGeom>
          <a:noFill/>
        </p:spPr>
        <p:txBody>
          <a:bodyPr wrap="square" rtlCol="0">
            <a:spAutoFit/>
          </a:bodyPr>
          <a:lstStyle/>
          <a:p>
            <a:r>
              <a:rPr lang="en-US" sz="1400" b="1" dirty="0">
                <a:solidFill>
                  <a:srgbClr val="7030A0"/>
                </a:solidFill>
              </a:rPr>
              <a:t>t</a:t>
            </a:r>
            <a:r>
              <a:rPr lang="en-US" sz="1400" b="1" dirty="0" smtClean="0">
                <a:solidFill>
                  <a:srgbClr val="7030A0"/>
                </a:solidFill>
              </a:rPr>
              <a:t>arget rest frame</a:t>
            </a:r>
            <a:endParaRPr lang="en-US" sz="1400" b="1" dirty="0">
              <a:solidFill>
                <a:srgbClr val="7030A0"/>
              </a:solidFill>
            </a:endParaRPr>
          </a:p>
        </p:txBody>
      </p:sp>
      <p:sp>
        <p:nvSpPr>
          <p:cNvPr id="16" name="TextBox 15"/>
          <p:cNvSpPr txBox="1"/>
          <p:nvPr/>
        </p:nvSpPr>
        <p:spPr>
          <a:xfrm>
            <a:off x="6896149" y="4876800"/>
            <a:ext cx="2057400" cy="469359"/>
          </a:xfrm>
          <a:prstGeom prst="rect">
            <a:avLst/>
          </a:prstGeom>
          <a:noFill/>
        </p:spPr>
        <p:txBody>
          <a:bodyPr wrap="square" rtlCol="0">
            <a:spAutoFit/>
          </a:bodyPr>
          <a:lstStyle/>
          <a:p>
            <a:r>
              <a:rPr lang="en-US" sz="1400" b="1" dirty="0" smtClean="0">
                <a:solidFill>
                  <a:srgbClr val="7030A0"/>
                </a:solidFill>
              </a:rPr>
              <a:t>Collins-</a:t>
            </a:r>
            <a:r>
              <a:rPr lang="en-US" sz="1400" b="1" dirty="0" err="1" smtClean="0">
                <a:solidFill>
                  <a:srgbClr val="7030A0"/>
                </a:solidFill>
              </a:rPr>
              <a:t>Soper</a:t>
            </a:r>
            <a:r>
              <a:rPr lang="en-US" sz="1400" b="1" dirty="0" smtClean="0">
                <a:solidFill>
                  <a:srgbClr val="7030A0"/>
                </a:solidFill>
              </a:rPr>
              <a:t> frame</a:t>
            </a:r>
          </a:p>
          <a:p>
            <a:r>
              <a:rPr lang="en-US" sz="1000" b="1" dirty="0" smtClean="0">
                <a:solidFill>
                  <a:srgbClr val="7030A0"/>
                </a:solidFill>
              </a:rPr>
              <a:t>(</a:t>
            </a:r>
            <a:r>
              <a:rPr lang="en-US" sz="1000" b="1" dirty="0" err="1" smtClean="0">
                <a:solidFill>
                  <a:srgbClr val="7030A0"/>
                </a:solidFill>
              </a:rPr>
              <a:t>ie</a:t>
            </a:r>
            <a:r>
              <a:rPr lang="en-US" sz="1000" b="1" dirty="0" smtClean="0">
                <a:solidFill>
                  <a:srgbClr val="7030A0"/>
                </a:solidFill>
              </a:rPr>
              <a:t>. </a:t>
            </a:r>
            <a:r>
              <a:rPr lang="en-US" sz="1000" b="1" dirty="0" err="1" smtClean="0">
                <a:solidFill>
                  <a:srgbClr val="7030A0"/>
                </a:solidFill>
              </a:rPr>
              <a:t>dimuon</a:t>
            </a:r>
            <a:r>
              <a:rPr lang="en-US" sz="1000" b="1" dirty="0" smtClean="0">
                <a:solidFill>
                  <a:srgbClr val="7030A0"/>
                </a:solidFill>
              </a:rPr>
              <a:t> </a:t>
            </a:r>
            <a:r>
              <a:rPr lang="en-US" sz="1000" b="1" dirty="0" err="1" smtClean="0">
                <a:solidFill>
                  <a:srgbClr val="7030A0"/>
                </a:solidFill>
              </a:rPr>
              <a:t>c.m</a:t>
            </a:r>
            <a:r>
              <a:rPr lang="en-US" sz="1000" b="1" dirty="0" smtClean="0">
                <a:solidFill>
                  <a:srgbClr val="7030A0"/>
                </a:solidFill>
              </a:rPr>
              <a:t>. frame)</a:t>
            </a:r>
            <a:endParaRPr lang="en-US" sz="1000" b="1" dirty="0">
              <a:solidFill>
                <a:srgbClr val="7030A0"/>
              </a:solidFill>
            </a:endParaRPr>
          </a:p>
        </p:txBody>
      </p:sp>
      <p:sp>
        <p:nvSpPr>
          <p:cNvPr id="18" name="TextBox 17"/>
          <p:cNvSpPr txBox="1"/>
          <p:nvPr/>
        </p:nvSpPr>
        <p:spPr>
          <a:xfrm>
            <a:off x="381000" y="6477000"/>
            <a:ext cx="1828800" cy="307777"/>
          </a:xfrm>
          <a:prstGeom prst="rect">
            <a:avLst/>
          </a:prstGeom>
          <a:noFill/>
        </p:spPr>
        <p:txBody>
          <a:bodyPr wrap="square" rtlCol="0">
            <a:spAutoFit/>
          </a:bodyPr>
          <a:lstStyle/>
          <a:p>
            <a:r>
              <a:rPr lang="en-US" sz="1400" b="1" dirty="0">
                <a:solidFill>
                  <a:srgbClr val="7030A0"/>
                </a:solidFill>
              </a:rPr>
              <a:t>t</a:t>
            </a:r>
            <a:r>
              <a:rPr lang="en-US" sz="1400" b="1" dirty="0" smtClean="0">
                <a:solidFill>
                  <a:srgbClr val="7030A0"/>
                </a:solidFill>
              </a:rPr>
              <a:t>arget rest frame</a:t>
            </a:r>
            <a:endParaRPr lang="en-US" sz="1400" b="1" dirty="0">
              <a:solidFill>
                <a:srgbClr val="7030A0"/>
              </a:solidFill>
            </a:endParaRPr>
          </a:p>
        </p:txBody>
      </p:sp>
    </p:spTree>
    <p:extLst>
      <p:ext uri="{BB962C8B-B14F-4D97-AF65-F5344CB8AC3E}">
        <p14:creationId xmlns:p14="http://schemas.microsoft.com/office/powerpoint/2010/main" val="39476868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5</a:t>
            </a:fld>
            <a:endParaRPr lang="en-US" dirty="0"/>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LO SIDIS and single polarized DY cross sections</a:t>
            </a:r>
            <a:endParaRPr lang="en-US" sz="2800" b="1" dirty="0">
              <a:solidFill>
                <a:srgbClr val="190EFF"/>
              </a:solidFill>
              <a:latin typeface="+mj-lt"/>
              <a:ea typeface="ヒラギノ角ゴ ProN W6"/>
              <a:cs typeface="ヒラギノ角ゴ ProN W6"/>
              <a:sym typeface="Arial" pitchFamily="34" charset="0"/>
            </a:endParaRPr>
          </a:p>
        </p:txBody>
      </p:sp>
      <p:pic>
        <p:nvPicPr>
          <p:cNvPr id="318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285875"/>
            <a:ext cx="3448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09600" y="1219200"/>
            <a:ext cx="3200400" cy="2733675"/>
            <a:chOff x="609600" y="1142999"/>
            <a:chExt cx="3200400" cy="2733675"/>
          </a:xfrm>
        </p:grpSpPr>
        <p:pic>
          <p:nvPicPr>
            <p:cNvPr id="3184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142999"/>
              <a:ext cx="3200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85800" y="3337560"/>
              <a:ext cx="2971800" cy="523874"/>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294990179"/>
              </p:ext>
            </p:extLst>
          </p:nvPr>
        </p:nvGraphicFramePr>
        <p:xfrm>
          <a:off x="6837363" y="4014788"/>
          <a:ext cx="2051050" cy="1490662"/>
        </p:xfrm>
        <a:graphic>
          <a:graphicData uri="http://schemas.openxmlformats.org/presentationml/2006/ole">
            <mc:AlternateContent xmlns:mc="http://schemas.openxmlformats.org/markup-compatibility/2006">
              <mc:Choice xmlns:v="urn:schemas-microsoft-com:vml" Requires="v">
                <p:oleObj spid="_x0000_s323844" name="Equation" r:id="rId6" imgW="1473120" imgH="990360" progId="Equation.DSMT4">
                  <p:embed/>
                </p:oleObj>
              </mc:Choice>
              <mc:Fallback>
                <p:oleObj name="Equation" r:id="rId6" imgW="1473120" imgH="990360" progId="Equation.DSMT4">
                  <p:embed/>
                  <p:pic>
                    <p:nvPicPr>
                      <p:cNvPr id="0" name="Object 6"/>
                      <p:cNvPicPr>
                        <a:picLocks noChangeAspect="1" noChangeArrowheads="1"/>
                      </p:cNvPicPr>
                      <p:nvPr/>
                    </p:nvPicPr>
                    <p:blipFill>
                      <a:blip r:embed="rId7"/>
                      <a:srcRect/>
                      <a:stretch>
                        <a:fillRect/>
                      </a:stretch>
                    </p:blipFill>
                    <p:spPr bwMode="auto">
                      <a:xfrm>
                        <a:off x="6837363" y="4014788"/>
                        <a:ext cx="2051050" cy="1490662"/>
                      </a:xfrm>
                      <a:prstGeom prst="rect">
                        <a:avLst/>
                      </a:prstGeom>
                      <a:solidFill>
                        <a:schemeClr val="bg1">
                          <a:lumMod val="95000"/>
                        </a:schemeClr>
                      </a:solid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45141031"/>
              </p:ext>
            </p:extLst>
          </p:nvPr>
        </p:nvGraphicFramePr>
        <p:xfrm>
          <a:off x="497680" y="3962400"/>
          <a:ext cx="1993107" cy="1600200"/>
        </p:xfrm>
        <a:graphic>
          <a:graphicData uri="http://schemas.openxmlformats.org/presentationml/2006/ole">
            <mc:AlternateContent xmlns:mc="http://schemas.openxmlformats.org/markup-compatibility/2006">
              <mc:Choice xmlns:v="urn:schemas-microsoft-com:vml" Requires="v">
                <p:oleObj spid="_x0000_s323845" name="Equation" r:id="rId8" imgW="1434960" imgH="1066680" progId="Equation.DSMT4">
                  <p:embed/>
                </p:oleObj>
              </mc:Choice>
              <mc:Fallback>
                <p:oleObj name="Equation" r:id="rId8" imgW="1434960" imgH="1066680" progId="Equation.DSMT4">
                  <p:embed/>
                  <p:pic>
                    <p:nvPicPr>
                      <p:cNvPr id="0" name="Object 1"/>
                      <p:cNvPicPr>
                        <a:picLocks noChangeAspect="1" noChangeArrowheads="1"/>
                      </p:cNvPicPr>
                      <p:nvPr/>
                    </p:nvPicPr>
                    <p:blipFill>
                      <a:blip r:embed="rId9"/>
                      <a:srcRect/>
                      <a:stretch>
                        <a:fillRect/>
                      </a:stretch>
                    </p:blipFill>
                    <p:spPr bwMode="auto">
                      <a:xfrm>
                        <a:off x="497680" y="3962400"/>
                        <a:ext cx="1993107" cy="1600200"/>
                      </a:xfrm>
                      <a:prstGeom prst="rect">
                        <a:avLst/>
                      </a:prstGeom>
                      <a:solidFill>
                        <a:schemeClr val="bg1">
                          <a:lumMod val="95000"/>
                        </a:schemeClr>
                      </a:solidFill>
                      <a:ln>
                        <a:noFill/>
                      </a:ln>
                      <a:extLst/>
                    </p:spPr>
                  </p:pic>
                </p:oleObj>
              </mc:Fallback>
            </mc:AlternateContent>
          </a:graphicData>
        </a:graphic>
      </p:graphicFrame>
      <p:cxnSp>
        <p:nvCxnSpPr>
          <p:cNvPr id="11" name="Straight Connector 10"/>
          <p:cNvCxnSpPr/>
          <p:nvPr/>
        </p:nvCxnSpPr>
        <p:spPr bwMode="auto">
          <a:xfrm>
            <a:off x="4561367" y="990600"/>
            <a:ext cx="0" cy="4626977"/>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nvGrpSpPr>
          <p:cNvPr id="15" name="Group 14"/>
          <p:cNvGrpSpPr/>
          <p:nvPr/>
        </p:nvGrpSpPr>
        <p:grpSpPr>
          <a:xfrm>
            <a:off x="2819400" y="3978295"/>
            <a:ext cx="3886200" cy="1508105"/>
            <a:chOff x="2819400" y="3978295"/>
            <a:chExt cx="3886200" cy="1508105"/>
          </a:xfrm>
        </p:grpSpPr>
        <p:sp>
          <p:nvSpPr>
            <p:cNvPr id="16" name="TextBox 15"/>
            <p:cNvSpPr txBox="1"/>
            <p:nvPr/>
          </p:nvSpPr>
          <p:spPr>
            <a:xfrm>
              <a:off x="4953000" y="3978295"/>
              <a:ext cx="1752600" cy="1508105"/>
            </a:xfrm>
            <a:prstGeom prst="rect">
              <a:avLst/>
            </a:prstGeom>
            <a:noFill/>
          </p:spPr>
          <p:txBody>
            <a:bodyPr wrap="square" rtlCol="0">
              <a:spAutoFit/>
            </a:bodyPr>
            <a:lstStyle/>
            <a:p>
              <a:pPr algn="l">
                <a:spcBef>
                  <a:spcPts val="400"/>
                </a:spcBef>
                <a:spcAft>
                  <a:spcPts val="400"/>
                </a:spcAft>
              </a:pPr>
              <a:r>
                <a:rPr lang="en-US" dirty="0" smtClean="0">
                  <a:solidFill>
                    <a:srgbClr val="FF0000"/>
                  </a:solidFill>
                </a:rPr>
                <a:t>BM        </a:t>
              </a:r>
              <a:r>
                <a:rPr lang="en-US" dirty="0" err="1" smtClean="0">
                  <a:solidFill>
                    <a:srgbClr val="FF0000"/>
                  </a:solidFill>
                </a:rPr>
                <a:t>BM</a:t>
              </a:r>
              <a:endParaRPr lang="en-US" dirty="0" smtClean="0">
                <a:solidFill>
                  <a:srgbClr val="FF0000"/>
                </a:solidFill>
              </a:endParaRPr>
            </a:p>
            <a:p>
              <a:pPr algn="l">
                <a:spcBef>
                  <a:spcPts val="400"/>
                </a:spcBef>
                <a:spcAft>
                  <a:spcPts val="400"/>
                </a:spcAft>
              </a:pPr>
              <a:r>
                <a:rPr lang="en-US" dirty="0">
                  <a:solidFill>
                    <a:srgbClr val="FF0000"/>
                  </a:solidFill>
                </a:rPr>
                <a:t>f</a:t>
              </a:r>
              <a:r>
                <a:rPr lang="en-US" baseline="-25000" dirty="0" smtClean="0">
                  <a:solidFill>
                    <a:srgbClr val="FF0000"/>
                  </a:solidFill>
                </a:rPr>
                <a:t>1                </a:t>
              </a:r>
              <a:r>
                <a:rPr lang="en-US" dirty="0" smtClean="0">
                  <a:solidFill>
                    <a:srgbClr val="FF0000"/>
                  </a:solidFill>
                </a:rPr>
                <a:t>Sivers</a:t>
              </a:r>
            </a:p>
            <a:p>
              <a:pPr algn="l">
                <a:spcBef>
                  <a:spcPts val="400"/>
                </a:spcBef>
                <a:spcAft>
                  <a:spcPts val="400"/>
                </a:spcAft>
              </a:pPr>
              <a:r>
                <a:rPr lang="en-US" dirty="0" smtClean="0">
                  <a:solidFill>
                    <a:srgbClr val="FF0000"/>
                  </a:solidFill>
                </a:rPr>
                <a:t>BM       </a:t>
              </a:r>
              <a:r>
                <a:rPr lang="en-US" dirty="0" err="1" smtClean="0">
                  <a:solidFill>
                    <a:srgbClr val="FF0000"/>
                  </a:solidFill>
                </a:rPr>
                <a:t>Transv</a:t>
              </a:r>
              <a:endParaRPr lang="en-US" dirty="0" smtClean="0">
                <a:solidFill>
                  <a:srgbClr val="FF0000"/>
                </a:solidFill>
              </a:endParaRPr>
            </a:p>
            <a:p>
              <a:pPr algn="l">
                <a:spcBef>
                  <a:spcPts val="400"/>
                </a:spcBef>
                <a:spcAft>
                  <a:spcPts val="400"/>
                </a:spcAft>
              </a:pPr>
              <a:r>
                <a:rPr lang="en-US" dirty="0" smtClean="0">
                  <a:solidFill>
                    <a:srgbClr val="FF0000"/>
                  </a:solidFill>
                </a:rPr>
                <a:t>BM        </a:t>
              </a:r>
              <a:r>
                <a:rPr lang="en-US" dirty="0" err="1" smtClean="0">
                  <a:solidFill>
                    <a:srgbClr val="FF0000"/>
                  </a:solidFill>
                </a:rPr>
                <a:t>Pretz</a:t>
              </a:r>
              <a:endParaRPr lang="en-US" dirty="0">
                <a:solidFill>
                  <a:srgbClr val="FF0000"/>
                </a:solidFill>
              </a:endParaRPr>
            </a:p>
          </p:txBody>
        </p:sp>
        <p:sp>
          <p:nvSpPr>
            <p:cNvPr id="10" name="TextBox 9"/>
            <p:cNvSpPr txBox="1"/>
            <p:nvPr/>
          </p:nvSpPr>
          <p:spPr>
            <a:xfrm>
              <a:off x="2819400" y="3978295"/>
              <a:ext cx="1676400" cy="1508105"/>
            </a:xfrm>
            <a:prstGeom prst="rect">
              <a:avLst/>
            </a:prstGeom>
            <a:noFill/>
          </p:spPr>
          <p:txBody>
            <a:bodyPr wrap="square" rtlCol="0">
              <a:spAutoFit/>
            </a:bodyPr>
            <a:lstStyle/>
            <a:p>
              <a:pPr algn="l">
                <a:spcBef>
                  <a:spcPts val="400"/>
                </a:spcBef>
                <a:spcAft>
                  <a:spcPts val="400"/>
                </a:spcAft>
              </a:pPr>
              <a:r>
                <a:rPr lang="en-US" dirty="0" smtClean="0">
                  <a:solidFill>
                    <a:srgbClr val="F43ADE"/>
                  </a:solidFill>
                </a:rPr>
                <a:t>BM</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Sivers</a:t>
              </a:r>
              <a:r>
                <a:rPr lang="en-US" dirty="0" smtClean="0"/>
                <a:t>       </a:t>
              </a:r>
              <a:r>
                <a:rPr lang="en-US" dirty="0" smtClean="0">
                  <a:solidFill>
                    <a:srgbClr val="7030A0"/>
                  </a:solidFill>
                </a:rPr>
                <a:t>FF</a:t>
              </a:r>
            </a:p>
            <a:p>
              <a:pPr algn="l">
                <a:spcBef>
                  <a:spcPts val="400"/>
                </a:spcBef>
                <a:spcAft>
                  <a:spcPts val="400"/>
                </a:spcAft>
              </a:pPr>
              <a:r>
                <a:rPr lang="en-US" dirty="0" err="1" smtClean="0">
                  <a:solidFill>
                    <a:srgbClr val="F43ADE"/>
                  </a:solidFill>
                </a:rPr>
                <a:t>Transv</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Pretz</a:t>
              </a:r>
              <a:r>
                <a:rPr lang="en-US" dirty="0" smtClean="0"/>
                <a:t>         </a:t>
              </a:r>
              <a:r>
                <a:rPr lang="en-US" dirty="0" smtClean="0">
                  <a:solidFill>
                    <a:srgbClr val="7030A0"/>
                  </a:solidFill>
                </a:rPr>
                <a:t>CF</a:t>
              </a:r>
              <a:endParaRPr lang="en-US" dirty="0">
                <a:solidFill>
                  <a:srgbClr val="7030A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078905678"/>
                </p:ext>
              </p:extLst>
            </p:nvPr>
          </p:nvGraphicFramePr>
          <p:xfrm>
            <a:off x="3671888" y="4051300"/>
            <a:ext cx="214312" cy="1397000"/>
          </p:xfrm>
          <a:graphic>
            <a:graphicData uri="http://schemas.openxmlformats.org/presentationml/2006/ole">
              <mc:AlternateContent xmlns:mc="http://schemas.openxmlformats.org/markup-compatibility/2006">
                <mc:Choice xmlns:v="urn:schemas-microsoft-com:vml" Requires="v">
                  <p:oleObj spid="_x0000_s323846" name="Equation" r:id="rId10" imgW="139680" imgH="838080" progId="Equation.DSMT4">
                    <p:embed/>
                  </p:oleObj>
                </mc:Choice>
                <mc:Fallback>
                  <p:oleObj name="Equation" r:id="rId10" imgW="139680" imgH="838080" progId="Equation.DSMT4">
                    <p:embed/>
                    <p:pic>
                      <p:nvPicPr>
                        <p:cNvPr id="0" name="Object 2"/>
                        <p:cNvPicPr>
                          <a:picLocks noChangeAspect="1" noChangeArrowheads="1"/>
                        </p:cNvPicPr>
                        <p:nvPr/>
                      </p:nvPicPr>
                      <p:blipFill>
                        <a:blip r:embed="rId11"/>
                        <a:srcRect/>
                        <a:stretch>
                          <a:fillRect/>
                        </a:stretch>
                      </p:blipFill>
                      <p:spPr bwMode="auto">
                        <a:xfrm>
                          <a:off x="3671888" y="40513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26390401"/>
                </p:ext>
              </p:extLst>
            </p:nvPr>
          </p:nvGraphicFramePr>
          <p:xfrm>
            <a:off x="5486400" y="4038600"/>
            <a:ext cx="214312" cy="1397000"/>
          </p:xfrm>
          <a:graphic>
            <a:graphicData uri="http://schemas.openxmlformats.org/presentationml/2006/ole">
              <mc:AlternateContent xmlns:mc="http://schemas.openxmlformats.org/markup-compatibility/2006">
                <mc:Choice xmlns:v="urn:schemas-microsoft-com:vml" Requires="v">
                  <p:oleObj spid="_x0000_s323847" name="Equation" r:id="rId12" imgW="139680" imgH="838080" progId="Equation.DSMT4">
                    <p:embed/>
                  </p:oleObj>
                </mc:Choice>
                <mc:Fallback>
                  <p:oleObj name="Equation" r:id="rId12" imgW="139680" imgH="83808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0386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 name="TextBox 11"/>
          <p:cNvSpPr txBox="1"/>
          <p:nvPr/>
        </p:nvSpPr>
        <p:spPr>
          <a:xfrm>
            <a:off x="4724400" y="3166646"/>
            <a:ext cx="1600200" cy="338554"/>
          </a:xfrm>
          <a:prstGeom prst="rect">
            <a:avLst/>
          </a:prstGeom>
          <a:noFill/>
        </p:spPr>
        <p:txBody>
          <a:bodyPr wrap="square" rtlCol="0">
            <a:spAutoFit/>
          </a:bodyPr>
          <a:lstStyle/>
          <a:p>
            <a:r>
              <a:rPr lang="en-US" sz="1600" dirty="0">
                <a:solidFill>
                  <a:srgbClr val="FF0000"/>
                </a:solidFill>
              </a:rPr>
              <a:t>b</a:t>
            </a:r>
            <a:r>
              <a:rPr lang="en-US" sz="1600" dirty="0" smtClean="0">
                <a:solidFill>
                  <a:srgbClr val="FF0000"/>
                </a:solidFill>
              </a:rPr>
              <a:t>eam    target</a:t>
            </a:r>
            <a:endParaRPr lang="en-US" sz="1600" dirty="0">
              <a:solidFill>
                <a:srgbClr val="FF0000"/>
              </a:solidFill>
            </a:endParaRPr>
          </a:p>
        </p:txBody>
      </p:sp>
      <p:grpSp>
        <p:nvGrpSpPr>
          <p:cNvPr id="17" name="Group 16"/>
          <p:cNvGrpSpPr/>
          <p:nvPr/>
        </p:nvGrpSpPr>
        <p:grpSpPr>
          <a:xfrm>
            <a:off x="4745736" y="3505200"/>
            <a:ext cx="1676400" cy="432435"/>
            <a:chOff x="4724400" y="3733800"/>
            <a:chExt cx="1676400" cy="432435"/>
          </a:xfrm>
        </p:grpSpPr>
        <p:graphicFrame>
          <p:nvGraphicFramePr>
            <p:cNvPr id="8" name="Object 7"/>
            <p:cNvGraphicFramePr>
              <a:graphicFrameLocks noChangeAspect="1"/>
            </p:cNvGraphicFramePr>
            <p:nvPr>
              <p:extLst>
                <p:ext uri="{D42A27DB-BD31-4B8C-83A1-F6EECF244321}">
                  <p14:modId xmlns:p14="http://schemas.microsoft.com/office/powerpoint/2010/main" val="2759504974"/>
                </p:ext>
              </p:extLst>
            </p:nvPr>
          </p:nvGraphicFramePr>
          <p:xfrm>
            <a:off x="4795837" y="3759200"/>
            <a:ext cx="1528763" cy="355600"/>
          </p:xfrm>
          <a:graphic>
            <a:graphicData uri="http://schemas.openxmlformats.org/presentationml/2006/ole">
              <mc:AlternateContent xmlns:mc="http://schemas.openxmlformats.org/markup-compatibility/2006">
                <mc:Choice xmlns:v="urn:schemas-microsoft-com:vml" Requires="v">
                  <p:oleObj spid="_x0000_s323848" name="Equation" r:id="rId14" imgW="761760" imgH="177480" progId="Equation.DSMT4">
                    <p:embed/>
                  </p:oleObj>
                </mc:Choice>
                <mc:Fallback>
                  <p:oleObj name="Equation" r:id="rId14" imgW="761760" imgH="177480" progId="Equation.DSMT4">
                    <p:embed/>
                    <p:pic>
                      <p:nvPicPr>
                        <p:cNvPr id="0" name="Object 3174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5837" y="3759200"/>
                          <a:ext cx="1528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bwMode="auto">
            <a:xfrm>
              <a:off x="4724400" y="3733800"/>
              <a:ext cx="16764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pSp>
        <p:nvGrpSpPr>
          <p:cNvPr id="18" name="Group 17"/>
          <p:cNvGrpSpPr/>
          <p:nvPr/>
        </p:nvGrpSpPr>
        <p:grpSpPr>
          <a:xfrm>
            <a:off x="2819400" y="3505200"/>
            <a:ext cx="1524000" cy="432435"/>
            <a:chOff x="2819400" y="3733800"/>
            <a:chExt cx="1524000" cy="432435"/>
          </a:xfrm>
        </p:grpSpPr>
        <p:graphicFrame>
          <p:nvGraphicFramePr>
            <p:cNvPr id="7" name="Object 6"/>
            <p:cNvGraphicFramePr>
              <a:graphicFrameLocks noChangeAspect="1"/>
            </p:cNvGraphicFramePr>
            <p:nvPr>
              <p:extLst>
                <p:ext uri="{D42A27DB-BD31-4B8C-83A1-F6EECF244321}">
                  <p14:modId xmlns:p14="http://schemas.microsoft.com/office/powerpoint/2010/main" val="1079264229"/>
                </p:ext>
              </p:extLst>
            </p:nvPr>
          </p:nvGraphicFramePr>
          <p:xfrm>
            <a:off x="2895600" y="3759200"/>
            <a:ext cx="1400175" cy="355600"/>
          </p:xfrm>
          <a:graphic>
            <a:graphicData uri="http://schemas.openxmlformats.org/presentationml/2006/ole">
              <mc:AlternateContent xmlns:mc="http://schemas.openxmlformats.org/markup-compatibility/2006">
                <mc:Choice xmlns:v="urn:schemas-microsoft-com:vml" Requires="v">
                  <p:oleObj spid="_x0000_s323849" name="Equation" r:id="rId16" imgW="698400" imgH="177480" progId="Equation.DSMT4">
                    <p:embed/>
                  </p:oleObj>
                </mc:Choice>
                <mc:Fallback>
                  <p:oleObj name="Equation" r:id="rId16" imgW="698400" imgH="177480" progId="Equation.DSMT4">
                    <p:embed/>
                    <p:pic>
                      <p:nvPicPr>
                        <p:cNvPr id="0" name="Object 317448"/>
                        <p:cNvPicPr>
                          <a:picLocks noChangeAspect="1" noChangeArrowheads="1"/>
                        </p:cNvPicPr>
                        <p:nvPr/>
                      </p:nvPicPr>
                      <p:blipFill>
                        <a:blip r:embed="rId17"/>
                        <a:srcRect/>
                        <a:stretch>
                          <a:fillRect/>
                        </a:stretch>
                      </p:blipFill>
                      <p:spPr bwMode="auto">
                        <a:xfrm>
                          <a:off x="2895600" y="3759200"/>
                          <a:ext cx="1400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20"/>
            <p:cNvSpPr/>
            <p:nvPr/>
          </p:nvSpPr>
          <p:spPr bwMode="auto">
            <a:xfrm>
              <a:off x="2819400" y="3733800"/>
              <a:ext cx="15240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pSp>
        <p:nvGrpSpPr>
          <p:cNvPr id="26" name="Group 25"/>
          <p:cNvGrpSpPr/>
          <p:nvPr/>
        </p:nvGrpSpPr>
        <p:grpSpPr>
          <a:xfrm>
            <a:off x="0" y="5638800"/>
            <a:ext cx="8991600" cy="1143000"/>
            <a:chOff x="0" y="5638800"/>
            <a:chExt cx="8991600" cy="1143000"/>
          </a:xfrm>
        </p:grpSpPr>
        <p:graphicFrame>
          <p:nvGraphicFramePr>
            <p:cNvPr id="22" name="Object 21"/>
            <p:cNvGraphicFramePr>
              <a:graphicFrameLocks noChangeAspect="1"/>
            </p:cNvGraphicFramePr>
            <p:nvPr>
              <p:extLst>
                <p:ext uri="{D42A27DB-BD31-4B8C-83A1-F6EECF244321}">
                  <p14:modId xmlns:p14="http://schemas.microsoft.com/office/powerpoint/2010/main" val="295662137"/>
                </p:ext>
              </p:extLst>
            </p:nvPr>
          </p:nvGraphicFramePr>
          <p:xfrm>
            <a:off x="3525838" y="5748338"/>
            <a:ext cx="1887537" cy="1033462"/>
          </p:xfrm>
          <a:graphic>
            <a:graphicData uri="http://schemas.openxmlformats.org/presentationml/2006/ole">
              <mc:AlternateContent xmlns:mc="http://schemas.openxmlformats.org/markup-compatibility/2006">
                <mc:Choice xmlns:v="urn:schemas-microsoft-com:vml" Requires="v">
                  <p:oleObj spid="_x0000_s323850" name="Equation" r:id="rId18" imgW="1180800" imgH="583920" progId="Equation.DSMT4">
                    <p:embed/>
                  </p:oleObj>
                </mc:Choice>
                <mc:Fallback>
                  <p:oleObj name="Equation" r:id="rId18" imgW="1180800" imgH="583920" progId="Equation.DSMT4">
                    <p:embed/>
                    <p:pic>
                      <p:nvPicPr>
                        <p:cNvPr id="0" name="Object 2"/>
                        <p:cNvPicPr>
                          <a:picLocks noChangeAspect="1" noChangeArrowheads="1"/>
                        </p:cNvPicPr>
                        <p:nvPr/>
                      </p:nvPicPr>
                      <p:blipFill>
                        <a:blip r:embed="rId19"/>
                        <a:srcRect/>
                        <a:stretch>
                          <a:fillRect/>
                        </a:stretch>
                      </p:blipFill>
                      <p:spPr bwMode="auto">
                        <a:xfrm>
                          <a:off x="3525838" y="5748338"/>
                          <a:ext cx="1887537" cy="1033462"/>
                        </a:xfrm>
                        <a:prstGeom prst="rect">
                          <a:avLst/>
                        </a:prstGeom>
                        <a:solidFill>
                          <a:srgbClr val="FFFFCC"/>
                        </a:solidFill>
                        <a:ln w="12700">
                          <a:solidFill>
                            <a:schemeClr val="tx1"/>
                          </a:solidFill>
                          <a:miter lim="800000"/>
                          <a:headEnd/>
                          <a:tailEnd/>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449542799"/>
                </p:ext>
              </p:extLst>
            </p:nvPr>
          </p:nvGraphicFramePr>
          <p:xfrm>
            <a:off x="5864224" y="5748338"/>
            <a:ext cx="1665288" cy="1033462"/>
          </p:xfrm>
          <a:graphic>
            <a:graphicData uri="http://schemas.openxmlformats.org/presentationml/2006/ole">
              <mc:AlternateContent xmlns:mc="http://schemas.openxmlformats.org/markup-compatibility/2006">
                <mc:Choice xmlns:v="urn:schemas-microsoft-com:vml" Requires="v">
                  <p:oleObj spid="_x0000_s323851" name="Equation" r:id="rId20" imgW="1041120" imgH="583920" progId="Equation.DSMT4">
                    <p:embed/>
                  </p:oleObj>
                </mc:Choice>
                <mc:Fallback>
                  <p:oleObj name="Equation" r:id="rId20" imgW="1041120" imgH="583920" progId="Equation.DSMT4">
                    <p:embed/>
                    <p:pic>
                      <p:nvPicPr>
                        <p:cNvPr id="0" name="Object 21"/>
                        <p:cNvPicPr>
                          <a:picLocks noChangeAspect="1" noChangeArrowheads="1"/>
                        </p:cNvPicPr>
                        <p:nvPr/>
                      </p:nvPicPr>
                      <p:blipFill>
                        <a:blip r:embed="rId21"/>
                        <a:srcRect/>
                        <a:stretch>
                          <a:fillRect/>
                        </a:stretch>
                      </p:blipFill>
                      <p:spPr bwMode="auto">
                        <a:xfrm>
                          <a:off x="5864224" y="5748338"/>
                          <a:ext cx="1665288" cy="1033462"/>
                        </a:xfrm>
                        <a:prstGeom prst="rect">
                          <a:avLst/>
                        </a:prstGeom>
                        <a:solidFill>
                          <a:srgbClr val="FFFFCC"/>
                        </a:solidFill>
                        <a:ln w="12700">
                          <a:solidFill>
                            <a:schemeClr val="tx1"/>
                          </a:solidFill>
                        </a:ln>
                      </p:spPr>
                    </p:pic>
                  </p:oleObj>
                </mc:Fallback>
              </mc:AlternateContent>
            </a:graphicData>
          </a:graphic>
        </p:graphicFrame>
        <p:cxnSp>
          <p:nvCxnSpPr>
            <p:cNvPr id="25" name="Straight Connector 24"/>
            <p:cNvCxnSpPr/>
            <p:nvPr/>
          </p:nvCxnSpPr>
          <p:spPr bwMode="auto">
            <a:xfrm>
              <a:off x="0" y="5638800"/>
              <a:ext cx="8991600" cy="0"/>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sp>
        <p:nvSpPr>
          <p:cNvPr id="27" name="TextBox 26"/>
          <p:cNvSpPr txBox="1"/>
          <p:nvPr/>
        </p:nvSpPr>
        <p:spPr>
          <a:xfrm>
            <a:off x="76200" y="5867400"/>
            <a:ext cx="3200400" cy="369332"/>
          </a:xfrm>
          <a:prstGeom prst="rect">
            <a:avLst/>
          </a:prstGeom>
          <a:noFill/>
        </p:spPr>
        <p:txBody>
          <a:bodyPr wrap="square" rtlCol="0">
            <a:spAutoFit/>
          </a:bodyPr>
          <a:lstStyle/>
          <a:p>
            <a:r>
              <a:rPr lang="en-US" dirty="0"/>
              <a:t>w</a:t>
            </a:r>
            <a:r>
              <a:rPr lang="en-US" dirty="0" smtClean="0"/>
              <a:t>ithin QCD TMD framework:</a:t>
            </a:r>
            <a:endParaRPr lang="en-US" dirty="0"/>
          </a:p>
        </p:txBody>
      </p:sp>
      <p:sp>
        <p:nvSpPr>
          <p:cNvPr id="29" name="TextBox 28"/>
          <p:cNvSpPr txBox="1"/>
          <p:nvPr/>
        </p:nvSpPr>
        <p:spPr>
          <a:xfrm>
            <a:off x="1600200" y="838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r>
              <a:rPr lang="en-US" sz="2000" b="1" kern="0" dirty="0" smtClean="0">
                <a:solidFill>
                  <a:srgbClr val="009E47"/>
                </a:solidFill>
                <a:sym typeface="Arial" pitchFamily="34" charset="0"/>
              </a:rPr>
              <a:t>SIDIS                                                      DY</a:t>
            </a:r>
          </a:p>
        </p:txBody>
      </p:sp>
      <p:grpSp>
        <p:nvGrpSpPr>
          <p:cNvPr id="24" name="Group 23"/>
          <p:cNvGrpSpPr/>
          <p:nvPr/>
        </p:nvGrpSpPr>
        <p:grpSpPr>
          <a:xfrm>
            <a:off x="1600200" y="3810000"/>
            <a:ext cx="7239000" cy="1981200"/>
            <a:chOff x="1600200" y="3810000"/>
            <a:chExt cx="7239000" cy="1981200"/>
          </a:xfrm>
        </p:grpSpPr>
        <p:sp>
          <p:nvSpPr>
            <p:cNvPr id="20" name="Oval 19"/>
            <p:cNvSpPr/>
            <p:nvPr/>
          </p:nvSpPr>
          <p:spPr bwMode="auto">
            <a:xfrm>
              <a:off x="1600200" y="3810000"/>
              <a:ext cx="381000" cy="1981200"/>
            </a:xfrm>
            <a:prstGeom prst="ellipse">
              <a:avLst/>
            </a:prstGeom>
            <a:solidFill>
              <a:schemeClr val="accent6">
                <a:lumMod val="20000"/>
                <a:lumOff val="80000"/>
                <a:alpha val="34000"/>
              </a:schemeClr>
            </a:solidFill>
            <a:ln w="2540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1" name="Oval 30"/>
            <p:cNvSpPr/>
            <p:nvPr/>
          </p:nvSpPr>
          <p:spPr bwMode="auto">
            <a:xfrm>
              <a:off x="8458200" y="3810000"/>
              <a:ext cx="381000" cy="1981200"/>
            </a:xfrm>
            <a:prstGeom prst="ellipse">
              <a:avLst/>
            </a:prstGeom>
            <a:solidFill>
              <a:schemeClr val="accent6">
                <a:lumMod val="20000"/>
                <a:lumOff val="80000"/>
                <a:alpha val="34000"/>
              </a:schemeClr>
            </a:solidFill>
            <a:ln w="2540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Tree>
    <p:extLst>
      <p:ext uri="{BB962C8B-B14F-4D97-AF65-F5344CB8AC3E}">
        <p14:creationId xmlns:p14="http://schemas.microsoft.com/office/powerpoint/2010/main" val="830585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82497404"/>
              </p:ext>
            </p:extLst>
          </p:nvPr>
        </p:nvGraphicFramePr>
        <p:xfrm>
          <a:off x="6837363" y="4014788"/>
          <a:ext cx="2051050" cy="1490662"/>
        </p:xfrm>
        <a:graphic>
          <a:graphicData uri="http://schemas.openxmlformats.org/presentationml/2006/ole">
            <mc:AlternateContent xmlns:mc="http://schemas.openxmlformats.org/markup-compatibility/2006">
              <mc:Choice xmlns:v="urn:schemas-microsoft-com:vml" Requires="v">
                <p:oleObj spid="_x0000_s324659" name="Equation" r:id="rId4" imgW="1473120" imgH="990360" progId="Equation.DSMT4">
                  <p:embed/>
                </p:oleObj>
              </mc:Choice>
              <mc:Fallback>
                <p:oleObj name="Equation" r:id="rId4" imgW="1473120" imgH="99036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4014788"/>
                        <a:ext cx="2051050" cy="149066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3230390470"/>
              </p:ext>
            </p:extLst>
          </p:nvPr>
        </p:nvGraphicFramePr>
        <p:xfrm>
          <a:off x="497680" y="3962400"/>
          <a:ext cx="1993107" cy="1600200"/>
        </p:xfrm>
        <a:graphic>
          <a:graphicData uri="http://schemas.openxmlformats.org/presentationml/2006/ole">
            <mc:AlternateContent xmlns:mc="http://schemas.openxmlformats.org/markup-compatibility/2006">
              <mc:Choice xmlns:v="urn:schemas-microsoft-com:vml" Requires="v">
                <p:oleObj spid="_x0000_s324660" name="Equation" r:id="rId6" imgW="1434960" imgH="1066680" progId="Equation.DSMT4">
                  <p:embed/>
                </p:oleObj>
              </mc:Choice>
              <mc:Fallback>
                <p:oleObj name="Equation" r:id="rId6" imgW="1434960" imgH="1066680" progId="Equation.DSMT4">
                  <p:embed/>
                  <p:pic>
                    <p:nvPicPr>
                      <p:cNvPr id="0" name=""/>
                      <p:cNvPicPr>
                        <a:picLocks noChangeAspect="1" noChangeArrowheads="1"/>
                      </p:cNvPicPr>
                      <p:nvPr/>
                    </p:nvPicPr>
                    <p:blipFill>
                      <a:blip r:embed="rId7"/>
                      <a:srcRect/>
                      <a:stretch>
                        <a:fillRect/>
                      </a:stretch>
                    </p:blipFill>
                    <p:spPr bwMode="auto">
                      <a:xfrm>
                        <a:off x="497680" y="3962400"/>
                        <a:ext cx="1993107" cy="1600200"/>
                      </a:xfrm>
                      <a:prstGeom prst="rect">
                        <a:avLst/>
                      </a:prstGeom>
                      <a:solidFill>
                        <a:schemeClr val="bg1">
                          <a:lumMod val="95000"/>
                        </a:schemeClr>
                      </a:solidFill>
                      <a:ln>
                        <a:noFill/>
                      </a:ln>
                      <a:extLst/>
                    </p:spPr>
                  </p:pic>
                </p:oleObj>
              </mc:Fallback>
            </mc:AlternateContent>
          </a:graphicData>
        </a:graphic>
      </p:graphicFrame>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6</a:t>
            </a:fld>
            <a:endParaRPr lang="en-US" dirty="0"/>
          </a:p>
        </p:txBody>
      </p:sp>
      <p:sp>
        <p:nvSpPr>
          <p:cNvPr id="39" name="TextBox 38"/>
          <p:cNvSpPr txBox="1"/>
          <p:nvPr/>
        </p:nvSpPr>
        <p:spPr>
          <a:xfrm>
            <a:off x="1600200" y="1219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endParaRPr lang="en-US" sz="2000" b="1" kern="0" dirty="0" smtClean="0">
              <a:solidFill>
                <a:srgbClr val="009E47"/>
              </a:solidFill>
              <a:sym typeface="Arial" pitchFamily="34" charset="0"/>
            </a:endParaRPr>
          </a:p>
        </p:txBody>
      </p:sp>
      <p:sp>
        <p:nvSpPr>
          <p:cNvPr id="38" name="Rectangle 7"/>
          <p:cNvSpPr txBox="1">
            <a:spLocks noChangeArrowheads="1"/>
          </p:cNvSpPr>
          <p:nvPr/>
        </p:nvSpPr>
        <p:spPr bwMode="auto">
          <a:xfrm>
            <a:off x="457200" y="1219200"/>
            <a:ext cx="8686800" cy="20574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a:solidFill>
                  <a:srgbClr val="1C11FD"/>
                </a:solidFill>
              </a:rPr>
              <a:t>Complementarity is emphasized </a:t>
            </a:r>
            <a:r>
              <a:rPr lang="en-US" dirty="0" smtClean="0">
                <a:solidFill>
                  <a:srgbClr val="1C11FD"/>
                </a:solidFill>
                <a:latin typeface="+mn-lt"/>
              </a:rPr>
              <a:t>by (LO</a:t>
            </a:r>
            <a:r>
              <a:rPr lang="en-US" dirty="0">
                <a:solidFill>
                  <a:srgbClr val="1C11FD"/>
                </a:solidFill>
                <a:latin typeface="+mn-lt"/>
              </a:rPr>
              <a:t>):    </a:t>
            </a:r>
            <a:r>
              <a:rPr lang="en-US" sz="1200" dirty="0" smtClean="0">
                <a:solidFill>
                  <a:srgbClr val="C00000"/>
                </a:solidFill>
                <a:latin typeface="+mn-lt"/>
              </a:rPr>
              <a:t>(</a:t>
            </a:r>
            <a:r>
              <a:rPr lang="de-DE" sz="1200" dirty="0" smtClean="0">
                <a:solidFill>
                  <a:srgbClr val="C00000"/>
                </a:solidFill>
                <a:latin typeface="+mn-lt"/>
              </a:rPr>
              <a:t>Arnold,Metz,Schlegel:</a:t>
            </a:r>
            <a:r>
              <a:rPr lang="en-US" sz="1200" dirty="0" smtClean="0">
                <a:solidFill>
                  <a:srgbClr val="C00000"/>
                </a:solidFill>
                <a:latin typeface="+mn-lt"/>
              </a:rPr>
              <a:t>PRD79,034005(2009))</a:t>
            </a:r>
            <a:endParaRPr lang="en-US" sz="1200" b="1" kern="0" dirty="0" smtClean="0">
              <a:solidFill>
                <a:srgbClr val="C00000"/>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SIDIS:  there is 1 F</a:t>
            </a:r>
            <a:r>
              <a:rPr lang="en-US" sz="1600" kern="0" baseline="-25000" dirty="0" smtClean="0">
                <a:latin typeface="+mn-lt"/>
                <a:ea typeface="+mn-ea"/>
                <a:cs typeface="+mn-cs"/>
                <a:sym typeface="Arial" pitchFamily="34" charset="0"/>
              </a:rPr>
              <a:t>U(L),T </a:t>
            </a:r>
            <a:r>
              <a:rPr lang="en-US" sz="1600" kern="0" dirty="0" smtClean="0">
                <a:latin typeface="+mn-lt"/>
                <a:ea typeface="+mn-ea"/>
                <a:cs typeface="+mn-cs"/>
                <a:sym typeface="Arial" pitchFamily="34" charset="0"/>
              </a:rPr>
              <a:t> per TMD</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DY:       at least </a:t>
            </a:r>
            <a:r>
              <a:rPr lang="en-US" sz="1600" kern="0" dirty="0" smtClean="0">
                <a:sym typeface="Arial" pitchFamily="34" charset="0"/>
              </a:rPr>
              <a:t>2 F</a:t>
            </a:r>
            <a:r>
              <a:rPr lang="en-US" sz="1600" kern="0" baseline="-25000" dirty="0" smtClean="0">
                <a:sym typeface="Arial" pitchFamily="34" charset="0"/>
              </a:rPr>
              <a:t>(U)T </a:t>
            </a:r>
            <a:r>
              <a:rPr lang="en-US" sz="1600" kern="0" dirty="0" smtClean="0">
                <a:sym typeface="Arial" pitchFamily="34" charset="0"/>
              </a:rPr>
              <a:t> per TMD</a:t>
            </a:r>
            <a:br>
              <a:rPr lang="en-US" sz="1600" kern="0" dirty="0" smtClean="0">
                <a:sym typeface="Arial" pitchFamily="34" charset="0"/>
              </a:rPr>
            </a:br>
            <a:r>
              <a:rPr lang="en-US" sz="1600" kern="0" dirty="0" smtClean="0">
                <a:sym typeface="Arial" pitchFamily="34" charset="0"/>
              </a:rPr>
              <a:t>  		→ same TMDs can be measured in different F</a:t>
            </a:r>
            <a:r>
              <a:rPr lang="en-US" sz="1600" kern="0" baseline="-25000" dirty="0" smtClean="0">
                <a:sym typeface="Arial" pitchFamily="34" charset="0"/>
              </a:rPr>
              <a:t>(U)T</a:t>
            </a:r>
            <a:r>
              <a:rPr lang="en-US" sz="1600" kern="0" dirty="0" smtClean="0">
                <a:sym typeface="Arial" pitchFamily="34" charset="0"/>
              </a:rPr>
              <a:t/>
            </a:r>
            <a:br>
              <a:rPr lang="en-US" sz="1600" kern="0" dirty="0" smtClean="0">
                <a:sym typeface="Arial" pitchFamily="34" charset="0"/>
              </a:rPr>
            </a:br>
            <a:r>
              <a:rPr lang="en-US" sz="1600" kern="0" dirty="0" smtClean="0">
                <a:sym typeface="Arial" pitchFamily="34" charset="0"/>
              </a:rPr>
              <a:t>  		→ allowing cross checks of TMD extraction</a:t>
            </a:r>
            <a:br>
              <a:rPr lang="en-US" sz="1600" kern="0" dirty="0" smtClean="0">
                <a:sym typeface="Arial" pitchFamily="34" charset="0"/>
              </a:rPr>
            </a:br>
            <a:r>
              <a:rPr lang="en-US" sz="1600" kern="0" dirty="0" smtClean="0">
                <a:sym typeface="Arial" pitchFamily="34" charset="0"/>
              </a:rPr>
              <a:t>			                            &amp; even of underlying formalism</a:t>
            </a:r>
            <a:endParaRPr lang="en-US" sz="1600" kern="0" dirty="0" smtClean="0">
              <a:latin typeface="+mn-lt"/>
              <a:ea typeface="+mn-ea"/>
              <a:cs typeface="+mn-cs"/>
              <a:sym typeface="Arial" pitchFamily="34" charset="0"/>
            </a:endParaRPr>
          </a:p>
          <a:p>
            <a:pPr marL="825500" lvl="2" algn="l">
              <a:spcBef>
                <a:spcPts val="600"/>
              </a:spcBef>
              <a:buClr>
                <a:srgbClr val="0000FF"/>
              </a:buClr>
              <a:buSzPct val="150000"/>
              <a:tabLst>
                <a:tab pos="815975" algn="l"/>
                <a:tab pos="1192213" algn="l"/>
              </a:tabLst>
              <a:defRPr/>
            </a:pPr>
            <a:r>
              <a:rPr lang="en-US" sz="1600" kern="0" dirty="0" smtClean="0">
                <a:latin typeface="+mn-lt"/>
                <a:ea typeface="+mn-ea"/>
                <a:cs typeface="+mn-cs"/>
                <a:sym typeface="Arial" pitchFamily="34" charset="0"/>
              </a:rPr>
              <a:t> </a:t>
            </a:r>
            <a:endParaRPr lang="en-US" sz="800" kern="0" dirty="0">
              <a:latin typeface="+mn-lt"/>
              <a:ea typeface="+mn-ea"/>
              <a:cs typeface="+mn-cs"/>
              <a:sym typeface="Arial" pitchFamily="34" charset="0"/>
            </a:endParaRPr>
          </a:p>
        </p:txBody>
      </p:sp>
      <p:cxnSp>
        <p:nvCxnSpPr>
          <p:cNvPr id="57" name="Straight Connector 56"/>
          <p:cNvCxnSpPr/>
          <p:nvPr/>
        </p:nvCxnSpPr>
        <p:spPr bwMode="auto">
          <a:xfrm>
            <a:off x="0" y="3124200"/>
            <a:ext cx="8991600" cy="0"/>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nvGrpSpPr>
          <p:cNvPr id="15" name="Group 14"/>
          <p:cNvGrpSpPr/>
          <p:nvPr/>
        </p:nvGrpSpPr>
        <p:grpSpPr>
          <a:xfrm>
            <a:off x="2133600" y="1856123"/>
            <a:ext cx="5562600" cy="3718233"/>
            <a:chOff x="2133600" y="1855438"/>
            <a:chExt cx="5265928" cy="3625021"/>
          </a:xfrm>
        </p:grpSpPr>
        <p:sp>
          <p:nvSpPr>
            <p:cNvPr id="6" name="Oval 5"/>
            <p:cNvSpPr/>
            <p:nvPr/>
          </p:nvSpPr>
          <p:spPr bwMode="auto">
            <a:xfrm>
              <a:off x="2133600" y="1855438"/>
              <a:ext cx="937768" cy="419100"/>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0" name="Oval 59"/>
            <p:cNvSpPr/>
            <p:nvPr/>
          </p:nvSpPr>
          <p:spPr bwMode="auto">
            <a:xfrm>
              <a:off x="6534150" y="3884768"/>
              <a:ext cx="648970" cy="382431"/>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1" name="Oval 60"/>
            <p:cNvSpPr/>
            <p:nvPr/>
          </p:nvSpPr>
          <p:spPr bwMode="auto">
            <a:xfrm>
              <a:off x="6606032" y="4577521"/>
              <a:ext cx="793496" cy="457200"/>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2" name="Oval 61"/>
            <p:cNvSpPr/>
            <p:nvPr/>
          </p:nvSpPr>
          <p:spPr bwMode="auto">
            <a:xfrm>
              <a:off x="6606032" y="5023259"/>
              <a:ext cx="793496" cy="457200"/>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aphicFrame>
        <p:nvGraphicFramePr>
          <p:cNvPr id="20" name="Object 19"/>
          <p:cNvGraphicFramePr>
            <a:graphicFrameLocks noChangeAspect="1"/>
          </p:cNvGraphicFramePr>
          <p:nvPr>
            <p:extLst>
              <p:ext uri="{D42A27DB-BD31-4B8C-83A1-F6EECF244321}">
                <p14:modId xmlns:p14="http://schemas.microsoft.com/office/powerpoint/2010/main" val="2636282803"/>
              </p:ext>
            </p:extLst>
          </p:nvPr>
        </p:nvGraphicFramePr>
        <p:xfrm>
          <a:off x="6858000" y="5907540"/>
          <a:ext cx="929481" cy="645660"/>
        </p:xfrm>
        <a:graphic>
          <a:graphicData uri="http://schemas.openxmlformats.org/presentationml/2006/ole">
            <mc:AlternateContent xmlns:mc="http://schemas.openxmlformats.org/markup-compatibility/2006">
              <mc:Choice xmlns:v="urn:schemas-microsoft-com:vml" Requires="v">
                <p:oleObj spid="_x0000_s324661" name="Equation" r:id="rId8" imgW="711000" imgH="457200" progId="Equation.DSMT4">
                  <p:embed/>
                </p:oleObj>
              </mc:Choice>
              <mc:Fallback>
                <p:oleObj name="Equation" r:id="rId8" imgW="711000" imgH="457200" progId="Equation.DSMT4">
                  <p:embed/>
                  <p:pic>
                    <p:nvPicPr>
                      <p:cNvPr id="0" name="Object 39"/>
                      <p:cNvPicPr>
                        <a:picLocks noChangeAspect="1" noChangeArrowheads="1"/>
                      </p:cNvPicPr>
                      <p:nvPr/>
                    </p:nvPicPr>
                    <p:blipFill>
                      <a:blip r:embed="rId9"/>
                      <a:srcRect/>
                      <a:stretch>
                        <a:fillRect/>
                      </a:stretch>
                    </p:blipFill>
                    <p:spPr bwMode="auto">
                      <a:xfrm>
                        <a:off x="6858000" y="5907540"/>
                        <a:ext cx="929481" cy="645660"/>
                      </a:xfrm>
                      <a:prstGeom prst="rect">
                        <a:avLst/>
                      </a:prstGeom>
                      <a:solidFill>
                        <a:srgbClr val="F2F2F2"/>
                      </a:solidFill>
                      <a:ln>
                        <a:noFill/>
                      </a:ln>
                    </p:spPr>
                  </p:pic>
                </p:oleObj>
              </mc:Fallback>
            </mc:AlternateContent>
          </a:graphicData>
        </a:graphic>
      </p:graphicFrame>
      <p:grpSp>
        <p:nvGrpSpPr>
          <p:cNvPr id="27" name="Group 26"/>
          <p:cNvGrpSpPr/>
          <p:nvPr/>
        </p:nvGrpSpPr>
        <p:grpSpPr>
          <a:xfrm>
            <a:off x="2819400" y="3978295"/>
            <a:ext cx="3886200" cy="1508105"/>
            <a:chOff x="2819400" y="3978295"/>
            <a:chExt cx="3886200" cy="1508105"/>
          </a:xfrm>
        </p:grpSpPr>
        <p:sp>
          <p:nvSpPr>
            <p:cNvPr id="28" name="TextBox 27"/>
            <p:cNvSpPr txBox="1"/>
            <p:nvPr/>
          </p:nvSpPr>
          <p:spPr>
            <a:xfrm>
              <a:off x="4953000" y="3978295"/>
              <a:ext cx="1752600" cy="1508105"/>
            </a:xfrm>
            <a:prstGeom prst="rect">
              <a:avLst/>
            </a:prstGeom>
            <a:noFill/>
          </p:spPr>
          <p:txBody>
            <a:bodyPr wrap="square" rtlCol="0">
              <a:spAutoFit/>
            </a:bodyPr>
            <a:lstStyle/>
            <a:p>
              <a:pPr algn="l">
                <a:spcBef>
                  <a:spcPts val="400"/>
                </a:spcBef>
                <a:spcAft>
                  <a:spcPts val="400"/>
                </a:spcAft>
              </a:pPr>
              <a:r>
                <a:rPr lang="en-US" dirty="0" smtClean="0">
                  <a:solidFill>
                    <a:srgbClr val="FF0000"/>
                  </a:solidFill>
                </a:rPr>
                <a:t>BM        </a:t>
              </a:r>
              <a:r>
                <a:rPr lang="en-US" dirty="0" err="1" smtClean="0">
                  <a:solidFill>
                    <a:srgbClr val="FF0000"/>
                  </a:solidFill>
                </a:rPr>
                <a:t>BM</a:t>
              </a:r>
              <a:endParaRPr lang="en-US" dirty="0" smtClean="0">
                <a:solidFill>
                  <a:srgbClr val="FF0000"/>
                </a:solidFill>
              </a:endParaRPr>
            </a:p>
            <a:p>
              <a:pPr algn="l">
                <a:spcBef>
                  <a:spcPts val="400"/>
                </a:spcBef>
                <a:spcAft>
                  <a:spcPts val="400"/>
                </a:spcAft>
              </a:pPr>
              <a:r>
                <a:rPr lang="en-US" dirty="0">
                  <a:solidFill>
                    <a:srgbClr val="FF0000"/>
                  </a:solidFill>
                </a:rPr>
                <a:t>f</a:t>
              </a:r>
              <a:r>
                <a:rPr lang="en-US" baseline="-25000" dirty="0" smtClean="0">
                  <a:solidFill>
                    <a:srgbClr val="FF0000"/>
                  </a:solidFill>
                </a:rPr>
                <a:t>1                </a:t>
              </a:r>
              <a:r>
                <a:rPr lang="en-US" dirty="0" smtClean="0">
                  <a:solidFill>
                    <a:srgbClr val="FF0000"/>
                  </a:solidFill>
                </a:rPr>
                <a:t>Sivers</a:t>
              </a:r>
            </a:p>
            <a:p>
              <a:pPr algn="l">
                <a:spcBef>
                  <a:spcPts val="400"/>
                </a:spcBef>
                <a:spcAft>
                  <a:spcPts val="400"/>
                </a:spcAft>
              </a:pPr>
              <a:r>
                <a:rPr lang="en-US" dirty="0" smtClean="0">
                  <a:solidFill>
                    <a:srgbClr val="FF0000"/>
                  </a:solidFill>
                </a:rPr>
                <a:t>BM       </a:t>
              </a:r>
              <a:r>
                <a:rPr lang="en-US" dirty="0" err="1" smtClean="0">
                  <a:solidFill>
                    <a:srgbClr val="FF0000"/>
                  </a:solidFill>
                </a:rPr>
                <a:t>Transv</a:t>
              </a:r>
              <a:endParaRPr lang="en-US" dirty="0" smtClean="0">
                <a:solidFill>
                  <a:srgbClr val="FF0000"/>
                </a:solidFill>
              </a:endParaRPr>
            </a:p>
            <a:p>
              <a:pPr algn="l">
                <a:spcBef>
                  <a:spcPts val="400"/>
                </a:spcBef>
                <a:spcAft>
                  <a:spcPts val="400"/>
                </a:spcAft>
              </a:pPr>
              <a:r>
                <a:rPr lang="en-US" dirty="0" smtClean="0">
                  <a:solidFill>
                    <a:srgbClr val="FF0000"/>
                  </a:solidFill>
                </a:rPr>
                <a:t>BM        </a:t>
              </a:r>
              <a:r>
                <a:rPr lang="en-US" dirty="0" err="1" smtClean="0">
                  <a:solidFill>
                    <a:srgbClr val="FF0000"/>
                  </a:solidFill>
                </a:rPr>
                <a:t>Pretz</a:t>
              </a:r>
              <a:endParaRPr lang="en-US" dirty="0">
                <a:solidFill>
                  <a:srgbClr val="FF0000"/>
                </a:solidFill>
              </a:endParaRPr>
            </a:p>
          </p:txBody>
        </p:sp>
        <p:sp>
          <p:nvSpPr>
            <p:cNvPr id="29" name="TextBox 28"/>
            <p:cNvSpPr txBox="1"/>
            <p:nvPr/>
          </p:nvSpPr>
          <p:spPr>
            <a:xfrm>
              <a:off x="2819400" y="3978295"/>
              <a:ext cx="1676400" cy="1508105"/>
            </a:xfrm>
            <a:prstGeom prst="rect">
              <a:avLst/>
            </a:prstGeom>
            <a:noFill/>
          </p:spPr>
          <p:txBody>
            <a:bodyPr wrap="square" rtlCol="0">
              <a:spAutoFit/>
            </a:bodyPr>
            <a:lstStyle/>
            <a:p>
              <a:pPr algn="l">
                <a:spcBef>
                  <a:spcPts val="400"/>
                </a:spcBef>
                <a:spcAft>
                  <a:spcPts val="400"/>
                </a:spcAft>
              </a:pPr>
              <a:r>
                <a:rPr lang="en-US" dirty="0" smtClean="0">
                  <a:solidFill>
                    <a:srgbClr val="F43ADE"/>
                  </a:solidFill>
                </a:rPr>
                <a:t>BM</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Sivers</a:t>
              </a:r>
              <a:r>
                <a:rPr lang="en-US" dirty="0" smtClean="0"/>
                <a:t>       </a:t>
              </a:r>
              <a:r>
                <a:rPr lang="en-US" dirty="0" smtClean="0">
                  <a:solidFill>
                    <a:srgbClr val="7030A0"/>
                  </a:solidFill>
                </a:rPr>
                <a:t>FF</a:t>
              </a:r>
            </a:p>
            <a:p>
              <a:pPr algn="l">
                <a:spcBef>
                  <a:spcPts val="400"/>
                </a:spcBef>
                <a:spcAft>
                  <a:spcPts val="400"/>
                </a:spcAft>
              </a:pPr>
              <a:r>
                <a:rPr lang="en-US" dirty="0" err="1" smtClean="0">
                  <a:solidFill>
                    <a:srgbClr val="F43ADE"/>
                  </a:solidFill>
                </a:rPr>
                <a:t>Transv</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Pretz</a:t>
              </a:r>
              <a:r>
                <a:rPr lang="en-US" dirty="0" smtClean="0"/>
                <a:t>         </a:t>
              </a:r>
              <a:r>
                <a:rPr lang="en-US" dirty="0" smtClean="0">
                  <a:solidFill>
                    <a:srgbClr val="7030A0"/>
                  </a:solidFill>
                </a:rPr>
                <a:t>CF</a:t>
              </a:r>
              <a:endParaRPr lang="en-US" dirty="0">
                <a:solidFill>
                  <a:srgbClr val="7030A0"/>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185228114"/>
                </p:ext>
              </p:extLst>
            </p:nvPr>
          </p:nvGraphicFramePr>
          <p:xfrm>
            <a:off x="3671888" y="4051300"/>
            <a:ext cx="214312" cy="1397000"/>
          </p:xfrm>
          <a:graphic>
            <a:graphicData uri="http://schemas.openxmlformats.org/presentationml/2006/ole">
              <mc:AlternateContent xmlns:mc="http://schemas.openxmlformats.org/markup-compatibility/2006">
                <mc:Choice xmlns:v="urn:schemas-microsoft-com:vml" Requires="v">
                  <p:oleObj spid="_x0000_s324662" name="Equation" r:id="rId10" imgW="139680" imgH="838080" progId="Equation.DSMT4">
                    <p:embed/>
                  </p:oleObj>
                </mc:Choice>
                <mc:Fallback>
                  <p:oleObj name="Equation" r:id="rId10" imgW="139680" imgH="838080" progId="Equation.DSMT4">
                    <p:embed/>
                    <p:pic>
                      <p:nvPicPr>
                        <p:cNvPr id="0" name=""/>
                        <p:cNvPicPr>
                          <a:picLocks noChangeAspect="1" noChangeArrowheads="1"/>
                        </p:cNvPicPr>
                        <p:nvPr/>
                      </p:nvPicPr>
                      <p:blipFill>
                        <a:blip r:embed="rId11"/>
                        <a:srcRect/>
                        <a:stretch>
                          <a:fillRect/>
                        </a:stretch>
                      </p:blipFill>
                      <p:spPr bwMode="auto">
                        <a:xfrm>
                          <a:off x="3671888" y="40513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04265159"/>
                </p:ext>
              </p:extLst>
            </p:nvPr>
          </p:nvGraphicFramePr>
          <p:xfrm>
            <a:off x="5486400" y="4038600"/>
            <a:ext cx="214312" cy="1397000"/>
          </p:xfrm>
          <a:graphic>
            <a:graphicData uri="http://schemas.openxmlformats.org/presentationml/2006/ole">
              <mc:AlternateContent xmlns:mc="http://schemas.openxmlformats.org/markup-compatibility/2006">
                <mc:Choice xmlns:v="urn:schemas-microsoft-com:vml" Requires="v">
                  <p:oleObj spid="_x0000_s324663" name="Equation" r:id="rId12" imgW="139680" imgH="838080" progId="Equation.DSMT4">
                    <p:embed/>
                  </p:oleObj>
                </mc:Choice>
                <mc:Fallback>
                  <p:oleObj name="Equation" r:id="rId12" imgW="139680" imgH="838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0386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 name="TextBox 31"/>
          <p:cNvSpPr txBox="1"/>
          <p:nvPr/>
        </p:nvSpPr>
        <p:spPr>
          <a:xfrm>
            <a:off x="4724400" y="3166646"/>
            <a:ext cx="1600200" cy="338554"/>
          </a:xfrm>
          <a:prstGeom prst="rect">
            <a:avLst/>
          </a:prstGeom>
          <a:noFill/>
        </p:spPr>
        <p:txBody>
          <a:bodyPr wrap="square" rtlCol="0">
            <a:spAutoFit/>
          </a:bodyPr>
          <a:lstStyle/>
          <a:p>
            <a:r>
              <a:rPr lang="en-US" sz="1600" dirty="0">
                <a:solidFill>
                  <a:srgbClr val="FF0000"/>
                </a:solidFill>
              </a:rPr>
              <a:t>b</a:t>
            </a:r>
            <a:r>
              <a:rPr lang="en-US" sz="1600" dirty="0" smtClean="0">
                <a:solidFill>
                  <a:srgbClr val="FF0000"/>
                </a:solidFill>
              </a:rPr>
              <a:t>eam    target</a:t>
            </a:r>
            <a:endParaRPr lang="en-US" sz="1600" dirty="0">
              <a:solidFill>
                <a:srgbClr val="FF0000"/>
              </a:solidFill>
            </a:endParaRPr>
          </a:p>
        </p:txBody>
      </p:sp>
      <p:grpSp>
        <p:nvGrpSpPr>
          <p:cNvPr id="33" name="Group 32"/>
          <p:cNvGrpSpPr/>
          <p:nvPr/>
        </p:nvGrpSpPr>
        <p:grpSpPr>
          <a:xfrm>
            <a:off x="4745736" y="3505200"/>
            <a:ext cx="1676400" cy="432435"/>
            <a:chOff x="4724400" y="3733800"/>
            <a:chExt cx="1676400" cy="432435"/>
          </a:xfrm>
        </p:grpSpPr>
        <p:graphicFrame>
          <p:nvGraphicFramePr>
            <p:cNvPr id="34" name="Object 33"/>
            <p:cNvGraphicFramePr>
              <a:graphicFrameLocks noChangeAspect="1"/>
            </p:cNvGraphicFramePr>
            <p:nvPr>
              <p:extLst>
                <p:ext uri="{D42A27DB-BD31-4B8C-83A1-F6EECF244321}">
                  <p14:modId xmlns:p14="http://schemas.microsoft.com/office/powerpoint/2010/main" val="650119695"/>
                </p:ext>
              </p:extLst>
            </p:nvPr>
          </p:nvGraphicFramePr>
          <p:xfrm>
            <a:off x="4795837" y="3759200"/>
            <a:ext cx="1528763" cy="355600"/>
          </p:xfrm>
          <a:graphic>
            <a:graphicData uri="http://schemas.openxmlformats.org/presentationml/2006/ole">
              <mc:AlternateContent xmlns:mc="http://schemas.openxmlformats.org/markup-compatibility/2006">
                <mc:Choice xmlns:v="urn:schemas-microsoft-com:vml" Requires="v">
                  <p:oleObj spid="_x0000_s324664" name="Equation" r:id="rId14" imgW="761760" imgH="177480" progId="Equation.DSMT4">
                    <p:embed/>
                  </p:oleObj>
                </mc:Choice>
                <mc:Fallback>
                  <p:oleObj name="Equation" r:id="rId14" imgW="76176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5837" y="3759200"/>
                          <a:ext cx="1528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bwMode="auto">
            <a:xfrm>
              <a:off x="4724400" y="3733800"/>
              <a:ext cx="16764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pSp>
        <p:nvGrpSpPr>
          <p:cNvPr id="36" name="Group 35"/>
          <p:cNvGrpSpPr/>
          <p:nvPr/>
        </p:nvGrpSpPr>
        <p:grpSpPr>
          <a:xfrm>
            <a:off x="2819400" y="3505200"/>
            <a:ext cx="1524000" cy="432435"/>
            <a:chOff x="2819400" y="3733800"/>
            <a:chExt cx="1524000" cy="432435"/>
          </a:xfrm>
        </p:grpSpPr>
        <p:graphicFrame>
          <p:nvGraphicFramePr>
            <p:cNvPr id="40" name="Object 39"/>
            <p:cNvGraphicFramePr>
              <a:graphicFrameLocks noChangeAspect="1"/>
            </p:cNvGraphicFramePr>
            <p:nvPr>
              <p:extLst>
                <p:ext uri="{D42A27DB-BD31-4B8C-83A1-F6EECF244321}">
                  <p14:modId xmlns:p14="http://schemas.microsoft.com/office/powerpoint/2010/main" val="1008901139"/>
                </p:ext>
              </p:extLst>
            </p:nvPr>
          </p:nvGraphicFramePr>
          <p:xfrm>
            <a:off x="2895600" y="3759200"/>
            <a:ext cx="1400175" cy="355600"/>
          </p:xfrm>
          <a:graphic>
            <a:graphicData uri="http://schemas.openxmlformats.org/presentationml/2006/ole">
              <mc:AlternateContent xmlns:mc="http://schemas.openxmlformats.org/markup-compatibility/2006">
                <mc:Choice xmlns:v="urn:schemas-microsoft-com:vml" Requires="v">
                  <p:oleObj spid="_x0000_s324665" name="Equation" r:id="rId16" imgW="698400" imgH="177480" progId="Equation.DSMT4">
                    <p:embed/>
                  </p:oleObj>
                </mc:Choice>
                <mc:Fallback>
                  <p:oleObj name="Equation" r:id="rId16" imgW="698400" imgH="177480" progId="Equation.DSMT4">
                    <p:embed/>
                    <p:pic>
                      <p:nvPicPr>
                        <p:cNvPr id="0" name=""/>
                        <p:cNvPicPr>
                          <a:picLocks noChangeAspect="1" noChangeArrowheads="1"/>
                        </p:cNvPicPr>
                        <p:nvPr/>
                      </p:nvPicPr>
                      <p:blipFill>
                        <a:blip r:embed="rId17"/>
                        <a:srcRect/>
                        <a:stretch>
                          <a:fillRect/>
                        </a:stretch>
                      </p:blipFill>
                      <p:spPr bwMode="auto">
                        <a:xfrm>
                          <a:off x="2895600" y="3759200"/>
                          <a:ext cx="1400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Rectangle 40"/>
            <p:cNvSpPr/>
            <p:nvPr/>
          </p:nvSpPr>
          <p:spPr bwMode="auto">
            <a:xfrm>
              <a:off x="2819400" y="3733800"/>
              <a:ext cx="15240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
        <p:nvSpPr>
          <p:cNvPr id="42" name="Title 28"/>
          <p:cNvSpPr txBox="1">
            <a:spLocks/>
          </p:cNvSpPr>
          <p:nvPr/>
        </p:nvSpPr>
        <p:spPr bwMode="auto">
          <a:xfrm>
            <a:off x="152400" y="304800"/>
            <a:ext cx="9144000" cy="469900"/>
          </a:xfrm>
          <a:prstGeom prst="rect">
            <a:avLst/>
          </a:prstGeom>
          <a:noFill/>
          <a:ln w="9525">
            <a:noFill/>
            <a:miter lim="800000"/>
            <a:headEnd/>
            <a:tailEnd/>
          </a:ln>
        </p:spPr>
        <p:txBody>
          <a:bodyPr/>
          <a:lstStyle/>
          <a:p>
            <a:pPr eaLnBrk="0" hangingPunct="0">
              <a:spcBef>
                <a:spcPts val="200"/>
              </a:spcBef>
            </a:pPr>
            <a:r>
              <a:rPr lang="en-US" sz="2800" b="1" dirty="0" err="1" smtClean="0">
                <a:solidFill>
                  <a:srgbClr val="190EFF"/>
                </a:solidFill>
                <a:latin typeface="+mj-lt"/>
                <a:ea typeface="ヒラギノ角ゴ ProN W6"/>
                <a:cs typeface="ヒラギノ角ゴ ProN W6"/>
                <a:sym typeface="Arial" pitchFamily="34" charset="0"/>
              </a:rPr>
              <a:t>Drell</a:t>
            </a:r>
            <a:r>
              <a:rPr lang="en-US" sz="2800" b="1" dirty="0" smtClean="0">
                <a:solidFill>
                  <a:srgbClr val="190EFF"/>
                </a:solidFill>
                <a:latin typeface="+mj-lt"/>
                <a:ea typeface="ヒラギノ角ゴ ProN W6"/>
                <a:cs typeface="ヒラギノ角ゴ ProN W6"/>
                <a:sym typeface="Arial" pitchFamily="34" charset="0"/>
              </a:rPr>
              <a:t> Yan Advantage</a:t>
            </a:r>
            <a:endParaRPr lang="en-US" sz="2800" b="1" dirty="0">
              <a:solidFill>
                <a:srgbClr val="190EFF"/>
              </a:solidFill>
              <a:latin typeface="+mj-lt"/>
              <a:ea typeface="ヒラギノ角ゴ ProN W6"/>
              <a:cs typeface="ヒラギノ角ゴ ProN W6"/>
              <a:sym typeface="Arial" pitchFamily="34" charset="0"/>
            </a:endParaRPr>
          </a:p>
        </p:txBody>
      </p:sp>
    </p:spTree>
    <p:extLst>
      <p:ext uri="{BB962C8B-B14F-4D97-AF65-F5344CB8AC3E}">
        <p14:creationId xmlns:p14="http://schemas.microsoft.com/office/powerpoint/2010/main" val="1236192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7</a:t>
            </a:fld>
            <a:endParaRPr lang="en-US" dirty="0"/>
          </a:p>
        </p:txBody>
      </p:sp>
      <p:sp>
        <p:nvSpPr>
          <p:cNvPr id="39" name="TextBox 38"/>
          <p:cNvSpPr txBox="1"/>
          <p:nvPr/>
        </p:nvSpPr>
        <p:spPr>
          <a:xfrm>
            <a:off x="1600200" y="1219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endParaRPr lang="en-US" sz="2000" b="1" kern="0" dirty="0" smtClean="0">
              <a:solidFill>
                <a:srgbClr val="009E47"/>
              </a:solidFill>
              <a:sym typeface="Arial" pitchFamily="34" charset="0"/>
            </a:endParaRPr>
          </a:p>
        </p:txBody>
      </p:sp>
      <p:sp>
        <p:nvSpPr>
          <p:cNvPr id="38" name="Rectangle 7"/>
          <p:cNvSpPr txBox="1">
            <a:spLocks noChangeArrowheads="1"/>
          </p:cNvSpPr>
          <p:nvPr/>
        </p:nvSpPr>
        <p:spPr bwMode="auto">
          <a:xfrm>
            <a:off x="457200" y="1219200"/>
            <a:ext cx="8153400" cy="47244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latin typeface="+mn-lt"/>
              </a:rPr>
              <a:t>Complementarity is emphasized by (LO</a:t>
            </a:r>
            <a:r>
              <a:rPr lang="en-US" dirty="0">
                <a:solidFill>
                  <a:srgbClr val="1C11FD"/>
                </a:solidFill>
                <a:latin typeface="+mn-lt"/>
              </a:rPr>
              <a:t>):    </a:t>
            </a:r>
            <a:r>
              <a:rPr lang="en-US" sz="1200" dirty="0" smtClean="0">
                <a:solidFill>
                  <a:srgbClr val="C00000"/>
                </a:solidFill>
                <a:latin typeface="+mn-lt"/>
              </a:rPr>
              <a:t>(</a:t>
            </a:r>
            <a:r>
              <a:rPr lang="de-DE" sz="1200" dirty="0" smtClean="0">
                <a:solidFill>
                  <a:srgbClr val="C00000"/>
                </a:solidFill>
                <a:latin typeface="+mn-lt"/>
              </a:rPr>
              <a:t>Arnold,Metz,Schlegel:</a:t>
            </a:r>
            <a:r>
              <a:rPr lang="en-US" sz="1200" dirty="0" smtClean="0">
                <a:solidFill>
                  <a:srgbClr val="C00000"/>
                </a:solidFill>
                <a:latin typeface="+mn-lt"/>
              </a:rPr>
              <a:t>PRD79,034005(2009))</a:t>
            </a:r>
            <a:endParaRPr lang="en-US" sz="1200" b="1" kern="0" dirty="0" smtClean="0">
              <a:solidFill>
                <a:srgbClr val="C00000"/>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SIDIS:  there is </a:t>
            </a:r>
            <a:r>
              <a:rPr lang="en-US" sz="1600" kern="0" dirty="0" smtClean="0">
                <a:solidFill>
                  <a:srgbClr val="008000"/>
                </a:solidFill>
                <a:latin typeface="+mn-lt"/>
                <a:ea typeface="+mn-ea"/>
                <a:cs typeface="+mn-cs"/>
                <a:sym typeface="Arial" pitchFamily="34" charset="0"/>
              </a:rPr>
              <a:t>1</a:t>
            </a:r>
            <a:r>
              <a:rPr lang="en-US" sz="1600" kern="0" dirty="0" smtClean="0">
                <a:latin typeface="+mn-lt"/>
                <a:ea typeface="+mn-ea"/>
                <a:cs typeface="+mn-cs"/>
                <a:sym typeface="Arial" pitchFamily="34" charset="0"/>
              </a:rPr>
              <a:t> F</a:t>
            </a:r>
            <a:r>
              <a:rPr lang="en-US" sz="1600" kern="0" baseline="-25000" dirty="0" smtClean="0">
                <a:latin typeface="+mn-lt"/>
                <a:ea typeface="+mn-ea"/>
                <a:cs typeface="+mn-cs"/>
                <a:sym typeface="Arial" pitchFamily="34" charset="0"/>
              </a:rPr>
              <a:t>U(L),T </a:t>
            </a:r>
            <a:r>
              <a:rPr lang="en-US" sz="1600" kern="0" dirty="0" smtClean="0">
                <a:latin typeface="+mn-lt"/>
                <a:ea typeface="+mn-ea"/>
                <a:cs typeface="+mn-cs"/>
                <a:sym typeface="Arial" pitchFamily="34" charset="0"/>
              </a:rPr>
              <a:t> per TMD</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DY:       at </a:t>
            </a:r>
            <a:r>
              <a:rPr lang="en-US" sz="1600" kern="0" dirty="0" smtClean="0">
                <a:solidFill>
                  <a:srgbClr val="008000"/>
                </a:solidFill>
                <a:latin typeface="+mn-lt"/>
                <a:ea typeface="+mn-ea"/>
                <a:cs typeface="+mn-cs"/>
                <a:sym typeface="Arial" pitchFamily="34" charset="0"/>
              </a:rPr>
              <a:t>least </a:t>
            </a:r>
            <a:r>
              <a:rPr lang="en-US" sz="1600" kern="0" dirty="0" smtClean="0">
                <a:solidFill>
                  <a:srgbClr val="008000"/>
                </a:solidFill>
                <a:sym typeface="Arial" pitchFamily="34" charset="0"/>
              </a:rPr>
              <a:t>2</a:t>
            </a:r>
            <a:r>
              <a:rPr lang="en-US" sz="1600" kern="0" dirty="0" smtClean="0">
                <a:sym typeface="Arial" pitchFamily="34" charset="0"/>
              </a:rPr>
              <a:t> F</a:t>
            </a:r>
            <a:r>
              <a:rPr lang="en-US" sz="1600" kern="0" baseline="-25000" dirty="0" smtClean="0">
                <a:sym typeface="Arial" pitchFamily="34" charset="0"/>
              </a:rPr>
              <a:t>(U)T </a:t>
            </a:r>
            <a:r>
              <a:rPr lang="en-US" sz="1600" kern="0" dirty="0" smtClean="0">
                <a:sym typeface="Arial" pitchFamily="34" charset="0"/>
              </a:rPr>
              <a:t> per TMD</a:t>
            </a:r>
            <a:br>
              <a:rPr lang="en-US" sz="1600" kern="0" dirty="0" smtClean="0">
                <a:sym typeface="Arial" pitchFamily="34" charset="0"/>
              </a:rPr>
            </a:br>
            <a:r>
              <a:rPr lang="en-US" sz="1600" kern="0" dirty="0" smtClean="0">
                <a:sym typeface="Arial" pitchFamily="34" charset="0"/>
              </a:rPr>
              <a:t>  		→ same TMDs can be measured in different F</a:t>
            </a:r>
            <a:r>
              <a:rPr lang="en-US" sz="1600" kern="0" baseline="-25000" dirty="0" smtClean="0">
                <a:sym typeface="Arial" pitchFamily="34" charset="0"/>
              </a:rPr>
              <a:t>(U)T</a:t>
            </a:r>
            <a:r>
              <a:rPr lang="en-US" sz="1600" kern="0" dirty="0" smtClean="0">
                <a:sym typeface="Arial" pitchFamily="34" charset="0"/>
              </a:rPr>
              <a:t/>
            </a:r>
            <a:br>
              <a:rPr lang="en-US" sz="1600" kern="0" dirty="0" smtClean="0">
                <a:sym typeface="Arial" pitchFamily="34" charset="0"/>
              </a:rPr>
            </a:br>
            <a:r>
              <a:rPr lang="en-US" sz="1600" kern="0" dirty="0" smtClean="0">
                <a:sym typeface="Arial" pitchFamily="34" charset="0"/>
              </a:rPr>
              <a:t>  		→ allowing cross checks of TMD extraction</a:t>
            </a:r>
            <a:br>
              <a:rPr lang="en-US" sz="1600" kern="0" dirty="0" smtClean="0">
                <a:sym typeface="Arial" pitchFamily="34" charset="0"/>
              </a:rPr>
            </a:br>
            <a:r>
              <a:rPr lang="en-US" sz="1600" kern="0" dirty="0" smtClean="0">
                <a:sym typeface="Arial" pitchFamily="34" charset="0"/>
              </a:rPr>
              <a:t>			                            &amp; even of underlying formalism</a:t>
            </a:r>
            <a:r>
              <a:rPr lang="en-US" sz="1600" kern="0" dirty="0">
                <a:sym typeface="Arial" pitchFamily="34" charset="0"/>
              </a:rPr>
              <a:t> </a:t>
            </a:r>
            <a:r>
              <a:rPr lang="en-US" sz="1600" kern="0" dirty="0" smtClean="0">
                <a:sym typeface="Arial" pitchFamily="34" charset="0"/>
              </a:rPr>
              <a:t>TMD</a:t>
            </a:r>
            <a:endParaRPr lang="en-US" dirty="0">
              <a:solidFill>
                <a:srgbClr val="1C11FD"/>
              </a:solidFill>
            </a:endParaRPr>
          </a:p>
          <a:p>
            <a:pPr marL="334963" indent="-334963" algn="l">
              <a:spcBef>
                <a:spcPts val="600"/>
              </a:spcBef>
              <a:buSzPct val="200000"/>
              <a:buFont typeface="Arial" pitchFamily="34" charset="0"/>
              <a:buChar char="•"/>
              <a:tabLst>
                <a:tab pos="815975" algn="l"/>
                <a:tab pos="1192213" algn="l"/>
              </a:tabLst>
              <a:defRPr/>
            </a:pPr>
            <a:endParaRPr lang="en-US" dirty="0" smtClean="0">
              <a:solidFill>
                <a:srgbClr val="1C11FD"/>
              </a:solidFill>
            </a:endParaRPr>
          </a:p>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rPr>
              <a:t>Systematic study of quark TMDs in </a:t>
            </a:r>
            <a:r>
              <a:rPr lang="en-US" dirty="0" err="1">
                <a:solidFill>
                  <a:srgbClr val="1C11FD"/>
                </a:solidFill>
              </a:rPr>
              <a:t>Drell</a:t>
            </a:r>
            <a:r>
              <a:rPr lang="en-US" dirty="0">
                <a:solidFill>
                  <a:srgbClr val="1C11FD"/>
                </a:solidFill>
              </a:rPr>
              <a:t> Yan</a:t>
            </a:r>
            <a:endParaRPr lang="en-US" sz="1600" kern="0" dirty="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dirty="0" smtClean="0">
                <a:solidFill>
                  <a:srgbClr val="1C11FD"/>
                </a:solidFill>
              </a:rPr>
              <a:t>  </a:t>
            </a:r>
            <a:r>
              <a:rPr lang="en-US" sz="1600" kern="0" dirty="0" smtClean="0">
                <a:sym typeface="Arial" pitchFamily="34" charset="0"/>
              </a:rPr>
              <a:t>requires double-polarization </a:t>
            </a:r>
          </a:p>
          <a:p>
            <a:pPr marL="703263" lvl="1" indent="-334963" algn="l">
              <a:spcBef>
                <a:spcPts val="600"/>
              </a:spcBef>
              <a:buClr>
                <a:srgbClr val="0000FF"/>
              </a:buClr>
              <a:buSzPct val="150000"/>
              <a:buFont typeface="Zapf Dingbats" charset="0"/>
              <a:buChar char="➡"/>
              <a:tabLst>
                <a:tab pos="815975" algn="l"/>
                <a:tab pos="1192213" algn="l"/>
              </a:tabLst>
              <a:defRPr/>
            </a:pPr>
            <a:r>
              <a:rPr lang="en-US" kern="0" dirty="0">
                <a:solidFill>
                  <a:srgbClr val="1C11FD"/>
                </a:solidFill>
                <a:sym typeface="Arial" pitchFamily="34" charset="0"/>
              </a:rPr>
              <a:t> </a:t>
            </a:r>
            <a:r>
              <a:rPr lang="en-US" kern="0" dirty="0" smtClean="0">
                <a:solidFill>
                  <a:srgbClr val="1C11FD"/>
                </a:solidFill>
                <a:sym typeface="Arial" pitchFamily="34" charset="0"/>
              </a:rPr>
              <a:t> </a:t>
            </a:r>
            <a:r>
              <a:rPr lang="en-US" sz="1600" kern="0" dirty="0" smtClean="0">
                <a:sym typeface="Arial" pitchFamily="34" charset="0"/>
              </a:rPr>
              <a:t>only then can all 8 leading twist TMD be measured</a:t>
            </a:r>
          </a:p>
          <a:p>
            <a:pPr marL="334963" indent="-334963" algn="l">
              <a:spcBef>
                <a:spcPts val="600"/>
              </a:spcBef>
              <a:buSzPct val="200000"/>
              <a:buFont typeface="Arial" pitchFamily="34" charset="0"/>
              <a:buChar char="•"/>
              <a:tabLst>
                <a:tab pos="815975" algn="l"/>
                <a:tab pos="1192213" algn="l"/>
              </a:tabLst>
              <a:defRPr/>
            </a:pPr>
            <a:endParaRPr lang="en-US" dirty="0">
              <a:solidFill>
                <a:srgbClr val="1C11FD"/>
              </a:solidFill>
            </a:endParaRPr>
          </a:p>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rPr>
              <a:t>Double-Spin </a:t>
            </a:r>
            <a:r>
              <a:rPr lang="en-US" dirty="0" err="1" smtClean="0">
                <a:solidFill>
                  <a:srgbClr val="1C11FD"/>
                </a:solidFill>
              </a:rPr>
              <a:t>Drell</a:t>
            </a:r>
            <a:r>
              <a:rPr lang="en-US" dirty="0" smtClean="0">
                <a:solidFill>
                  <a:srgbClr val="1C11FD"/>
                </a:solidFill>
              </a:rPr>
              <a:t> Yan</a:t>
            </a:r>
            <a:endParaRPr lang="en-US" sz="1600" kern="0" dirty="0">
              <a:sym typeface="Arial" pitchFamily="34" charset="0"/>
            </a:endParaRPr>
          </a:p>
          <a:p>
            <a:pPr marL="511175" lvl="1" indent="-168275" algn="l" eaLnBrk="0" hangingPunct="0">
              <a:spcBef>
                <a:spcPts val="600"/>
              </a:spcBef>
              <a:buClr>
                <a:srgbClr val="0000FF"/>
              </a:buClr>
              <a:buSzPct val="150000"/>
              <a:buFont typeface="Zapf Dingbats" charset="0"/>
              <a:buChar char="➡"/>
              <a:defRPr/>
            </a:pPr>
            <a:r>
              <a:rPr lang="en-US" dirty="0">
                <a:solidFill>
                  <a:srgbClr val="1C11FD"/>
                </a:solidFill>
              </a:rPr>
              <a:t>  </a:t>
            </a:r>
            <a:r>
              <a:rPr lang="en-US" sz="1600" dirty="0">
                <a:ea typeface="ＭＳ Ｐゴシック" charset="0"/>
                <a:cs typeface="ＭＳ Ｐゴシック" charset="0"/>
              </a:rPr>
              <a:t>Measure DY with both </a:t>
            </a:r>
            <a:r>
              <a:rPr lang="en-US" sz="1600" dirty="0">
                <a:solidFill>
                  <a:srgbClr val="3333FF"/>
                </a:solidFill>
              </a:rPr>
              <a:t>Beam</a:t>
            </a:r>
            <a:r>
              <a:rPr lang="en-US" sz="1600" dirty="0"/>
              <a:t> </a:t>
            </a:r>
            <a:r>
              <a:rPr lang="en-US" sz="1600" dirty="0" smtClean="0"/>
              <a:t>and </a:t>
            </a:r>
            <a:r>
              <a:rPr lang="en-US" sz="1600" dirty="0">
                <a:solidFill>
                  <a:srgbClr val="C00000"/>
                </a:solidFill>
              </a:rPr>
              <a:t>Target </a:t>
            </a:r>
            <a:r>
              <a:rPr lang="en-US" sz="1600" dirty="0"/>
              <a:t>polarized</a:t>
            </a:r>
            <a:endParaRPr lang="en-US" sz="1600" dirty="0">
              <a:ea typeface="ＭＳ Ｐゴシック" charset="0"/>
              <a:cs typeface="ＭＳ Ｐゴシック" charset="0"/>
            </a:endParaRPr>
          </a:p>
          <a:p>
            <a:pPr marL="1160463" lvl="2" indent="-334963" algn="l" eaLnBrk="0" hangingPunct="0">
              <a:spcBef>
                <a:spcPts val="0"/>
              </a:spcBef>
              <a:spcAft>
                <a:spcPts val="600"/>
              </a:spcAft>
              <a:buClr>
                <a:srgbClr val="0000FF"/>
              </a:buClr>
              <a:buSzPct val="150000"/>
              <a:buFont typeface="Arial" pitchFamily="34" charset="0"/>
              <a:buChar char="→"/>
              <a:tabLst>
                <a:tab pos="815975" algn="l"/>
                <a:tab pos="1192213" algn="l"/>
              </a:tabLst>
            </a:pPr>
            <a:r>
              <a:rPr lang="en-US" sz="1600" dirty="0" smtClean="0">
                <a:solidFill>
                  <a:srgbClr val="008000"/>
                </a:solidFill>
                <a:ea typeface="ＭＳ Ｐゴシック" charset="0"/>
                <a:cs typeface="ＭＳ Ｐゴシック" charset="0"/>
              </a:rPr>
              <a:t> broad </a:t>
            </a:r>
            <a:r>
              <a:rPr lang="en-US" sz="1600" dirty="0">
                <a:solidFill>
                  <a:srgbClr val="008000"/>
                </a:solidFill>
                <a:ea typeface="ＭＳ Ｐゴシック" charset="0"/>
                <a:cs typeface="ＭＳ Ｐゴシック" charset="0"/>
              </a:rPr>
              <a:t>spin physics program </a:t>
            </a:r>
            <a:r>
              <a:rPr lang="en-US" sz="1600" dirty="0" smtClean="0">
                <a:solidFill>
                  <a:srgbClr val="008000"/>
                </a:solidFill>
                <a:ea typeface="ＭＳ Ｐゴシック" charset="0"/>
                <a:cs typeface="ＭＳ Ｐゴシック" charset="0"/>
              </a:rPr>
              <a:t>possible</a:t>
            </a:r>
          </a:p>
          <a:p>
            <a:pPr marL="1160463" lvl="2" indent="-334963" algn="l" eaLnBrk="0" hangingPunct="0">
              <a:spcBef>
                <a:spcPts val="0"/>
              </a:spcBef>
              <a:spcAft>
                <a:spcPts val="600"/>
              </a:spcAft>
              <a:buClr>
                <a:srgbClr val="0000FF"/>
              </a:buClr>
              <a:buSzPct val="150000"/>
              <a:buFont typeface="Arial" pitchFamily="34" charset="0"/>
              <a:buChar char="→"/>
              <a:tabLst>
                <a:tab pos="815975" algn="l"/>
                <a:tab pos="1192213" algn="l"/>
              </a:tabLst>
            </a:pPr>
            <a:r>
              <a:rPr lang="en-US" sz="1600" dirty="0">
                <a:solidFill>
                  <a:srgbClr val="008000"/>
                </a:solidFill>
                <a:ea typeface="ＭＳ Ｐゴシック" charset="0"/>
              </a:rPr>
              <a:t> </a:t>
            </a:r>
            <a:r>
              <a:rPr lang="en-US" sz="1600" dirty="0" smtClean="0">
                <a:ea typeface="ＭＳ Ｐゴシック" charset="0"/>
              </a:rPr>
              <a:t>truly complementary to spin physics programs at </a:t>
            </a:r>
            <a:r>
              <a:rPr lang="en-US" sz="1600" dirty="0" err="1" smtClean="0">
                <a:ea typeface="ＭＳ Ｐゴシック" charset="0"/>
              </a:rPr>
              <a:t>Jlab</a:t>
            </a:r>
            <a:r>
              <a:rPr lang="en-US" sz="1600" dirty="0" smtClean="0">
                <a:ea typeface="ＭＳ Ｐゴシック" charset="0"/>
              </a:rPr>
              <a:t> and RHIC</a:t>
            </a:r>
            <a:endParaRPr lang="en-US" sz="1600" dirty="0"/>
          </a:p>
          <a:p>
            <a:pPr marL="368300" lvl="1" algn="l">
              <a:spcBef>
                <a:spcPts val="600"/>
              </a:spcBef>
              <a:buClr>
                <a:srgbClr val="0000FF"/>
              </a:buClr>
              <a:buSzPct val="150000"/>
              <a:tabLst>
                <a:tab pos="815975" algn="l"/>
                <a:tab pos="1192213" algn="l"/>
              </a:tabLst>
              <a:defRPr/>
            </a:pPr>
            <a:endParaRPr lang="en-US" sz="1600" kern="0" dirty="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dirty="0" smtClean="0"/>
          </a:p>
          <a:p>
            <a:pPr marL="334963" indent="-334963" algn="l">
              <a:spcBef>
                <a:spcPts val="600"/>
              </a:spcBef>
              <a:buSzPct val="200000"/>
              <a:buFont typeface="Arial" pitchFamily="34" charset="0"/>
              <a:buChar char="•"/>
              <a:tabLst>
                <a:tab pos="815975" algn="l"/>
                <a:tab pos="1192213" algn="l"/>
              </a:tabLst>
              <a:defRPr/>
            </a:pPr>
            <a:endParaRPr lang="en-US" sz="1600" kern="0" dirty="0">
              <a:sym typeface="Arial" pitchFamily="34" charset="0"/>
            </a:endParaRPr>
          </a:p>
          <a:p>
            <a:pPr algn="l">
              <a:spcBef>
                <a:spcPts val="600"/>
              </a:spcBef>
              <a:buClr>
                <a:srgbClr val="0000FF"/>
              </a:buClr>
              <a:buSzPct val="150000"/>
              <a:tabLst>
                <a:tab pos="815975" algn="l"/>
                <a:tab pos="1192213" algn="l"/>
              </a:tabLst>
              <a:defRPr/>
            </a:pPr>
            <a:endParaRPr lang="en-US" sz="1600" kern="0" dirty="0" smtClean="0">
              <a:latin typeface="+mn-lt"/>
              <a:ea typeface="+mn-ea"/>
              <a:cs typeface="+mn-cs"/>
              <a:sym typeface="Arial" pitchFamily="34" charset="0"/>
            </a:endParaRPr>
          </a:p>
          <a:p>
            <a:pPr marL="825500" lvl="2" algn="l">
              <a:spcBef>
                <a:spcPts val="600"/>
              </a:spcBef>
              <a:buClr>
                <a:srgbClr val="0000FF"/>
              </a:buClr>
              <a:buSzPct val="150000"/>
              <a:tabLst>
                <a:tab pos="815975" algn="l"/>
                <a:tab pos="1192213" algn="l"/>
              </a:tabLst>
              <a:defRPr/>
            </a:pPr>
            <a:r>
              <a:rPr lang="en-US" sz="1600" kern="0" dirty="0" smtClean="0">
                <a:latin typeface="+mn-lt"/>
                <a:ea typeface="+mn-ea"/>
                <a:cs typeface="+mn-cs"/>
                <a:sym typeface="Arial" pitchFamily="34" charset="0"/>
              </a:rPr>
              <a:t> </a:t>
            </a:r>
            <a:endParaRPr lang="en-US" sz="800" kern="0" dirty="0">
              <a:latin typeface="+mn-lt"/>
              <a:ea typeface="+mn-ea"/>
              <a:cs typeface="+mn-cs"/>
              <a:sym typeface="Arial" pitchFamily="34" charset="0"/>
            </a:endParaRPr>
          </a:p>
        </p:txBody>
      </p:sp>
      <p:sp>
        <p:nvSpPr>
          <p:cNvPr id="6" name="Title 28"/>
          <p:cNvSpPr txBox="1">
            <a:spLocks/>
          </p:cNvSpPr>
          <p:nvPr/>
        </p:nvSpPr>
        <p:spPr bwMode="auto">
          <a:xfrm>
            <a:off x="152400" y="3048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Complementarity between SIDIS and </a:t>
            </a:r>
            <a:r>
              <a:rPr lang="en-US" sz="2800" b="1" dirty="0" err="1" smtClean="0">
                <a:solidFill>
                  <a:srgbClr val="190EFF"/>
                </a:solidFill>
                <a:latin typeface="+mj-lt"/>
                <a:ea typeface="ヒラギノ角ゴ ProN W6"/>
                <a:cs typeface="ヒラギノ角ゴ ProN W6"/>
                <a:sym typeface="Arial" pitchFamily="34" charset="0"/>
              </a:rPr>
              <a:t>Drell</a:t>
            </a:r>
            <a:r>
              <a:rPr lang="en-US" sz="2800" b="1" dirty="0" smtClean="0">
                <a:solidFill>
                  <a:srgbClr val="190EFF"/>
                </a:solidFill>
                <a:latin typeface="+mj-lt"/>
                <a:ea typeface="ヒラギノ角ゴ ProN W6"/>
                <a:cs typeface="ヒラギノ角ゴ ProN W6"/>
                <a:sym typeface="Arial" pitchFamily="34" charset="0"/>
              </a:rPr>
              <a:t> Yan</a:t>
            </a:r>
            <a:endParaRPr lang="en-US" sz="2800" b="1" dirty="0">
              <a:solidFill>
                <a:srgbClr val="190EFF"/>
              </a:solidFill>
              <a:latin typeface="+mj-lt"/>
              <a:ea typeface="ヒラギノ角ゴ ProN W6"/>
              <a:cs typeface="ヒラギノ角ゴ ProN W6"/>
              <a:sym typeface="Arial" pitchFamily="34" charset="0"/>
            </a:endParaRPr>
          </a:p>
        </p:txBody>
      </p:sp>
    </p:spTree>
    <p:extLst>
      <p:ext uri="{BB962C8B-B14F-4D97-AF65-F5344CB8AC3E}">
        <p14:creationId xmlns:p14="http://schemas.microsoft.com/office/powerpoint/2010/main" val="28677045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35D52B3-0DE6-4093-A944-B21B197099F0}" type="slidenum">
              <a:rPr lang="en-US" smtClean="0">
                <a:solidFill>
                  <a:prstClr val="black"/>
                </a:solidFill>
              </a:rPr>
              <a:pPr>
                <a:defRPr/>
              </a:pPr>
              <a:t>8</a:t>
            </a:fld>
            <a:endParaRPr lang="en-US">
              <a:solidFill>
                <a:prstClr val="black"/>
              </a:solidFill>
            </a:endParaRPr>
          </a:p>
        </p:txBody>
      </p:sp>
      <p:sp>
        <p:nvSpPr>
          <p:cNvPr id="5" name="Title 1"/>
          <p:cNvSpPr txBox="1">
            <a:spLocks/>
          </p:cNvSpPr>
          <p:nvPr/>
        </p:nvSpPr>
        <p:spPr bwMode="auto">
          <a:xfrm>
            <a:off x="152400" y="228600"/>
            <a:ext cx="8610600" cy="457200"/>
          </a:xfrm>
          <a:prstGeom prst="rect">
            <a:avLst/>
          </a:prstGeom>
          <a:solidFill>
            <a:schemeClr val="bg1"/>
          </a:solidFill>
          <a:ln>
            <a:solidFill>
              <a:schemeClr val="bg1"/>
            </a:solidFill>
            <a:miter lim="800000"/>
            <a:headEnd/>
            <a:tailEnd/>
          </a:ln>
        </p:spPr>
        <p:txBody>
          <a:bodyPr/>
          <a:lstStyle/>
          <a:p>
            <a:pPr eaLnBrk="0" hangingPunct="0">
              <a:spcBef>
                <a:spcPts val="200"/>
              </a:spcBef>
              <a:defRPr/>
            </a:pPr>
            <a:r>
              <a:rPr lang="en-US" sz="2400" b="1" kern="0" dirty="0" smtClean="0">
                <a:solidFill>
                  <a:srgbClr val="190EFF"/>
                </a:solidFill>
                <a:latin typeface="+mj-lt"/>
                <a:ea typeface="+mj-ea"/>
                <a:cs typeface="+mj-cs"/>
                <a:sym typeface="Arial" pitchFamily="34" charset="0"/>
              </a:rPr>
              <a:t>(Un)Polarized </a:t>
            </a:r>
            <a:r>
              <a:rPr lang="en-US" sz="2400" b="1" kern="0" dirty="0" err="1" smtClean="0">
                <a:solidFill>
                  <a:srgbClr val="190EFF"/>
                </a:solidFill>
                <a:latin typeface="+mj-lt"/>
                <a:ea typeface="+mj-ea"/>
                <a:cs typeface="+mj-cs"/>
                <a:sym typeface="Arial" pitchFamily="34" charset="0"/>
              </a:rPr>
              <a:t>Drell</a:t>
            </a:r>
            <a:r>
              <a:rPr lang="en-US" sz="2400" b="1" kern="0" dirty="0">
                <a:solidFill>
                  <a:srgbClr val="190EFF"/>
                </a:solidFill>
                <a:latin typeface="+mj-lt"/>
                <a:ea typeface="+mj-ea"/>
                <a:cs typeface="+mj-cs"/>
                <a:sym typeface="Arial" pitchFamily="34" charset="0"/>
              </a:rPr>
              <a:t> </a:t>
            </a:r>
            <a:r>
              <a:rPr lang="en-US" sz="2400" b="1" kern="0" dirty="0" smtClean="0">
                <a:solidFill>
                  <a:srgbClr val="190EFF"/>
                </a:solidFill>
                <a:latin typeface="+mj-lt"/>
                <a:ea typeface="+mj-ea"/>
                <a:cs typeface="+mj-cs"/>
                <a:sym typeface="Arial" pitchFamily="34" charset="0"/>
              </a:rPr>
              <a:t>Yan </a:t>
            </a:r>
            <a:r>
              <a:rPr lang="en-US" sz="2400" b="1" kern="0" dirty="0">
                <a:solidFill>
                  <a:srgbClr val="190EFF"/>
                </a:solidFill>
                <a:latin typeface="+mj-lt"/>
                <a:ea typeface="+mj-ea"/>
                <a:cs typeface="+mj-cs"/>
                <a:sym typeface="Arial" pitchFamily="34" charset="0"/>
              </a:rPr>
              <a:t>Experiments</a:t>
            </a:r>
          </a:p>
        </p:txBody>
      </p:sp>
      <p:sp>
        <p:nvSpPr>
          <p:cNvPr id="6" name="Rectangle 5"/>
          <p:cNvSpPr/>
          <p:nvPr/>
        </p:nvSpPr>
        <p:spPr bwMode="auto">
          <a:xfrm>
            <a:off x="152400" y="3733800"/>
            <a:ext cx="8686800" cy="1066800"/>
          </a:xfrm>
          <a:prstGeom prst="rect">
            <a:avLst/>
          </a:prstGeom>
          <a:solidFill>
            <a:srgbClr val="FFFFFF">
              <a:alpha val="51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tabLst>
                <a:tab pos="749300" algn="l"/>
              </a:tabLst>
            </a:pPr>
            <a:endParaRPr lang="en-US" smtClean="0">
              <a:solidFill>
                <a:prstClr val="black"/>
              </a:solidFill>
            </a:endParaRPr>
          </a:p>
        </p:txBody>
      </p:sp>
      <p:graphicFrame>
        <p:nvGraphicFramePr>
          <p:cNvPr id="10" name="Object 4"/>
          <p:cNvGraphicFramePr>
            <a:graphicFrameLocks noChangeAspect="1"/>
          </p:cNvGraphicFramePr>
          <p:nvPr/>
        </p:nvGraphicFramePr>
        <p:xfrm>
          <a:off x="5334000" y="1219202"/>
          <a:ext cx="393700" cy="321808"/>
        </p:xfrm>
        <a:graphic>
          <a:graphicData uri="http://schemas.openxmlformats.org/presentationml/2006/ole">
            <mc:AlternateContent xmlns:mc="http://schemas.openxmlformats.org/markup-compatibility/2006">
              <mc:Choice xmlns:v="urn:schemas-microsoft-com:vml" Requires="v">
                <p:oleObj spid="_x0000_s316210" name="Equation" r:id="rId4" imgW="368140" imgH="253890" progId="Equation.DSMT4">
                  <p:embed/>
                </p:oleObj>
              </mc:Choice>
              <mc:Fallback>
                <p:oleObj name="Equation" r:id="rId4" imgW="368140"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19202"/>
                        <a:ext cx="393700" cy="32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6534150" y="3743327"/>
          <a:ext cx="114300" cy="177800"/>
        </p:xfrm>
        <a:graphic>
          <a:graphicData uri="http://schemas.openxmlformats.org/presentationml/2006/ole">
            <mc:AlternateContent xmlns:mc="http://schemas.openxmlformats.org/markup-compatibility/2006">
              <mc:Choice xmlns:v="urn:schemas-microsoft-com:vml" Requires="v">
                <p:oleObj spid="_x0000_s316211" name="Equation" r:id="rId6" imgW="114102" imgH="177492" progId="Equation.BREE4">
                  <p:embed/>
                </p:oleObj>
              </mc:Choice>
              <mc:Fallback>
                <p:oleObj name="Equation" r:id="rId6" imgW="114102" imgH="177492"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150" y="3743327"/>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ontent Placeholder 10"/>
          <p:cNvGraphicFramePr>
            <a:graphicFrameLocks/>
          </p:cNvGraphicFramePr>
          <p:nvPr>
            <p:extLst>
              <p:ext uri="{D42A27DB-BD31-4B8C-83A1-F6EECF244321}">
                <p14:modId xmlns:p14="http://schemas.microsoft.com/office/powerpoint/2010/main" val="4018157716"/>
              </p:ext>
            </p:extLst>
          </p:nvPr>
        </p:nvGraphicFramePr>
        <p:xfrm>
          <a:off x="228600" y="820579"/>
          <a:ext cx="8686800" cy="5633014"/>
        </p:xfrm>
        <a:graphic>
          <a:graphicData uri="http://schemas.openxmlformats.org/drawingml/2006/table">
            <a:tbl>
              <a:tblPr firstRow="1" bandRow="1">
                <a:tableStyleId>{5C22544A-7EE6-4342-B048-85BDC9FD1C3A}</a:tableStyleId>
              </a:tblPr>
              <a:tblGrid>
                <a:gridCol w="1219200"/>
                <a:gridCol w="762000"/>
                <a:gridCol w="914400"/>
                <a:gridCol w="1219200"/>
                <a:gridCol w="914400"/>
                <a:gridCol w="609600"/>
                <a:gridCol w="1066800"/>
                <a:gridCol w="914400"/>
                <a:gridCol w="1066800"/>
              </a:tblGrid>
              <a:tr h="354921">
                <a:tc>
                  <a:txBody>
                    <a:bodyPr/>
                    <a:lstStyle/>
                    <a:p>
                      <a:pPr algn="ctr"/>
                      <a:r>
                        <a:rPr lang="en-US" sz="1000" b="1" dirty="0" smtClean="0"/>
                        <a:t>Experiment</a:t>
                      </a:r>
                      <a:endParaRPr lang="en-US" sz="1000" b="1" dirty="0">
                        <a:latin typeface="Calibri" pitchFamily="34" charset="0"/>
                        <a:cs typeface="Calibri" pitchFamily="34" charset="0"/>
                      </a:endParaRPr>
                    </a:p>
                  </a:txBody>
                  <a:tcPr anchor="ctr"/>
                </a:tc>
                <a:tc>
                  <a:txBody>
                    <a:bodyPr/>
                    <a:lstStyle/>
                    <a:p>
                      <a:pPr algn="ctr"/>
                      <a:r>
                        <a:rPr lang="en-US" sz="1000" b="1" dirty="0" smtClean="0"/>
                        <a:t>Particles</a:t>
                      </a:r>
                      <a:endParaRPr lang="en-US" sz="1000" b="1" dirty="0">
                        <a:latin typeface="Calibri" pitchFamily="34" charset="0"/>
                        <a:cs typeface="Calibri" pitchFamily="34" charset="0"/>
                      </a:endParaRPr>
                    </a:p>
                  </a:txBody>
                  <a:tcPr anchor="ctr"/>
                </a:tc>
                <a:tc>
                  <a:txBody>
                    <a:bodyPr/>
                    <a:lstStyle/>
                    <a:p>
                      <a:pPr algn="ctr"/>
                      <a:r>
                        <a:rPr lang="en-US" sz="1000" b="1" dirty="0" smtClean="0"/>
                        <a:t>Energy</a:t>
                      </a:r>
                      <a:br>
                        <a:rPr lang="en-US" sz="1000" b="1" dirty="0" smtClean="0"/>
                      </a:br>
                      <a:r>
                        <a:rPr lang="en-US" sz="1000" b="1" dirty="0" smtClean="0">
                          <a:latin typeface="Calibri" pitchFamily="34" charset="0"/>
                        </a:rPr>
                        <a:t>(</a:t>
                      </a:r>
                      <a:r>
                        <a:rPr lang="en-US" sz="1000" b="1" dirty="0" err="1" smtClean="0">
                          <a:latin typeface="Calibri" pitchFamily="34" charset="0"/>
                        </a:rPr>
                        <a:t>GeV</a:t>
                      </a:r>
                      <a:r>
                        <a:rPr lang="en-US" sz="1000" b="1" dirty="0" smtClean="0">
                          <a:latin typeface="Calibri" pitchFamily="34" charset="0"/>
                        </a:rPr>
                        <a:t>)</a:t>
                      </a:r>
                      <a:endParaRPr lang="en-US" sz="1000" b="1"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t>x</a:t>
                      </a:r>
                      <a:r>
                        <a:rPr lang="en-US" sz="1000" b="1" baseline="-25000" dirty="0" err="1" smtClean="0"/>
                        <a:t>b</a:t>
                      </a:r>
                      <a:r>
                        <a:rPr lang="en-US" sz="1000" b="1" baseline="0" dirty="0" smtClean="0"/>
                        <a:t>  or  </a:t>
                      </a:r>
                      <a:r>
                        <a:rPr lang="en-US" sz="1000" b="1" dirty="0" err="1" smtClean="0"/>
                        <a:t>x</a:t>
                      </a:r>
                      <a:r>
                        <a:rPr lang="en-US" sz="1000" b="1" baseline="-25000" dirty="0" err="1" smtClean="0"/>
                        <a:t>t</a:t>
                      </a:r>
                      <a:r>
                        <a:rPr lang="en-US" sz="1000" b="1" baseline="0" dirty="0" smtClean="0"/>
                        <a:t>  </a:t>
                      </a:r>
                      <a:endParaRPr lang="en-US" sz="1000" b="1" dirty="0" smtClean="0">
                        <a:latin typeface="Calibri" pitchFamily="34" charset="0"/>
                        <a:cs typeface="Calibri" pitchFamily="34" charset="0"/>
                      </a:endParaRPr>
                    </a:p>
                  </a:txBody>
                  <a:tcPr anchor="ctr"/>
                </a:tc>
                <a:tc>
                  <a:txBody>
                    <a:bodyPr/>
                    <a:lstStyle/>
                    <a:p>
                      <a:pPr algn="ctr"/>
                      <a:r>
                        <a:rPr lang="en-US" sz="1000" b="1" dirty="0" smtClean="0"/>
                        <a:t>Luminosity</a:t>
                      </a:r>
                      <a:br>
                        <a:rPr lang="en-US" sz="1000" b="1" dirty="0" smtClean="0"/>
                      </a:br>
                      <a:r>
                        <a:rPr lang="en-US" sz="1000" b="1" dirty="0" smtClean="0"/>
                        <a:t>(</a:t>
                      </a:r>
                      <a:r>
                        <a:rPr lang="en-US" sz="1000" b="1" baseline="0" dirty="0" smtClean="0">
                          <a:latin typeface="Calibri" pitchFamily="34" charset="0"/>
                          <a:cs typeface="Calibri" pitchFamily="34" charset="0"/>
                        </a:rPr>
                        <a:t>cm</a:t>
                      </a:r>
                      <a:r>
                        <a:rPr lang="en-US" sz="1000" b="1" baseline="30000" dirty="0" smtClean="0">
                          <a:latin typeface="Calibri" pitchFamily="34" charset="0"/>
                          <a:cs typeface="Calibri" pitchFamily="34" charset="0"/>
                        </a:rPr>
                        <a:t>-2</a:t>
                      </a:r>
                      <a:r>
                        <a:rPr lang="en-US" sz="1000" b="1" baseline="0" dirty="0" smtClean="0">
                          <a:latin typeface="Calibri" pitchFamily="34" charset="0"/>
                          <a:cs typeface="Calibri" pitchFamily="34" charset="0"/>
                        </a:rPr>
                        <a:t> s</a:t>
                      </a:r>
                      <a:r>
                        <a:rPr lang="en-US" sz="1000" b="1" baseline="30000" dirty="0" smtClean="0">
                          <a:latin typeface="Calibri" pitchFamily="34" charset="0"/>
                          <a:cs typeface="Calibri" pitchFamily="34" charset="0"/>
                        </a:rPr>
                        <a:t>-1</a:t>
                      </a:r>
                      <a:r>
                        <a:rPr lang="en-US" sz="1000" b="1" baseline="0" dirty="0" smtClean="0">
                          <a:latin typeface="Calibri" pitchFamily="34" charset="0"/>
                          <a:cs typeface="Calibri" pitchFamily="34" charset="0"/>
                        </a:rPr>
                        <a:t>)</a:t>
                      </a:r>
                      <a:endParaRPr lang="en-US" sz="1000" b="1" dirty="0">
                        <a:latin typeface="Calibri" pitchFamily="34" charset="0"/>
                        <a:cs typeface="Calibri" pitchFamily="34" charset="0"/>
                      </a:endParaRPr>
                    </a:p>
                  </a:txBody>
                  <a:tcPr anchor="ctr"/>
                </a:tc>
                <a:tc>
                  <a:txBody>
                    <a:bodyPr/>
                    <a:lstStyle/>
                    <a:p>
                      <a:pPr algn="ctr"/>
                      <a:endParaRPr lang="en-US" sz="1000" b="1" dirty="0">
                        <a:latin typeface="Calibri" pitchFamily="34" charset="0"/>
                        <a:cs typeface="Calibri" pitchFamily="34" charset="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err="1" smtClean="0"/>
                        <a:t>P</a:t>
                      </a:r>
                      <a:r>
                        <a:rPr lang="en-US" sz="1000" b="1" baseline="-25000" dirty="0" err="1" smtClean="0"/>
                        <a:t>b</a:t>
                      </a:r>
                      <a:r>
                        <a:rPr lang="en-US" sz="1000" b="1" baseline="0" dirty="0" smtClean="0"/>
                        <a:t>  or  P</a:t>
                      </a:r>
                      <a:r>
                        <a:rPr lang="en-US" sz="1000" b="1" baseline="-25000" dirty="0" smtClean="0"/>
                        <a:t>t</a:t>
                      </a:r>
                      <a:r>
                        <a:rPr lang="en-US" sz="1000" b="1" baseline="0" dirty="0" smtClean="0"/>
                        <a:t> (f)</a:t>
                      </a:r>
                      <a:endParaRPr lang="en-US" sz="1000" b="1" dirty="0" smtClean="0">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latin typeface="+mn-lt"/>
                          <a:cs typeface="Calibri" pitchFamily="34" charset="0"/>
                        </a:rPr>
                        <a:t>rFOM</a:t>
                      </a:r>
                      <a:r>
                        <a:rPr lang="en-US" sz="1000" b="1" baseline="30000" dirty="0" smtClean="0">
                          <a:latin typeface="Calibri" pitchFamily="34" charset="0"/>
                          <a:cs typeface="Calibri" pitchFamily="34" charset="0"/>
                        </a:rPr>
                        <a:t>#</a:t>
                      </a:r>
                      <a:endParaRPr lang="en-US" sz="10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000" b="1" dirty="0" smtClean="0"/>
                        <a:t>Timeline</a:t>
                      </a:r>
                      <a:endParaRPr lang="en-US" sz="1000" b="1" dirty="0">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tcPr>
                </a:tc>
              </a:tr>
              <a:tr h="464127">
                <a:tc>
                  <a:txBody>
                    <a:bodyPr/>
                    <a:lstStyle/>
                    <a:p>
                      <a:r>
                        <a:rPr lang="en-US" sz="1400" b="1" dirty="0" smtClean="0">
                          <a:solidFill>
                            <a:srgbClr val="FF0000"/>
                          </a:solidFill>
                          <a:latin typeface="Calibri" pitchFamily="34" charset="0"/>
                          <a:cs typeface="Calibri" pitchFamily="34" charset="0"/>
                        </a:rPr>
                        <a:t>COMPASS</a:t>
                      </a:r>
                      <a:br>
                        <a:rPr lang="en-US" sz="1400" b="1" dirty="0" smtClean="0">
                          <a:solidFill>
                            <a:srgbClr val="FF0000"/>
                          </a:solidFill>
                          <a:latin typeface="Calibri" pitchFamily="34" charset="0"/>
                          <a:cs typeface="Calibri" pitchFamily="34" charset="0"/>
                        </a:rPr>
                      </a:br>
                      <a:r>
                        <a:rPr lang="en-US" sz="1400" b="1" dirty="0" smtClean="0">
                          <a:solidFill>
                            <a:srgbClr val="FF0000"/>
                          </a:solidFill>
                          <a:latin typeface="Calibri" pitchFamily="34" charset="0"/>
                          <a:cs typeface="Calibri" pitchFamily="34" charset="0"/>
                        </a:rPr>
                        <a:t>(</a:t>
                      </a:r>
                      <a:r>
                        <a:rPr lang="en-US" sz="1200" b="1" dirty="0" smtClean="0">
                          <a:solidFill>
                            <a:srgbClr val="FF0000"/>
                          </a:solidFill>
                          <a:latin typeface="Calibri" pitchFamily="34" charset="0"/>
                          <a:cs typeface="Calibri" pitchFamily="34" charset="0"/>
                        </a:rPr>
                        <a:t>CERN</a:t>
                      </a:r>
                      <a:r>
                        <a:rPr lang="en-US" sz="1400" b="1" dirty="0" smtClean="0">
                          <a:solidFill>
                            <a:srgbClr val="FF0000"/>
                          </a:solidFill>
                          <a:latin typeface="Calibri" pitchFamily="34" charset="0"/>
                          <a:cs typeface="Calibri" pitchFamily="34" charset="0"/>
                        </a:rPr>
                        <a:t>)</a:t>
                      </a:r>
                      <a:endParaRPr lang="en-US" sz="1400" b="1" dirty="0">
                        <a:solidFill>
                          <a:srgbClr val="FF0000"/>
                        </a:solidFill>
                        <a:latin typeface="Calibri" pitchFamily="34" charset="0"/>
                        <a:cs typeface="Calibri" pitchFamily="34" charset="0"/>
                      </a:endParaRPr>
                    </a:p>
                  </a:txBody>
                  <a:tcPr anchor="ctr"/>
                </a:tc>
                <a:tc>
                  <a:txBody>
                    <a:bodyPr/>
                    <a:lstStyle/>
                    <a:p>
                      <a:pPr algn="ctr"/>
                      <a:r>
                        <a:rPr lang="en-US" sz="1400" b="1" dirty="0" smtClean="0">
                          <a:solidFill>
                            <a:srgbClr val="FF0000"/>
                          </a:solidFill>
                          <a:latin typeface="Symbol" pitchFamily="18" charset="2"/>
                          <a:cs typeface="Calibri" pitchFamily="34" charset="0"/>
                        </a:rPr>
                        <a:t>p</a:t>
                      </a:r>
                      <a:r>
                        <a:rPr lang="en-US" sz="1400" b="1" baseline="50000" dirty="0" smtClean="0">
                          <a:solidFill>
                            <a:srgbClr val="FF0000"/>
                          </a:solidFill>
                          <a:latin typeface="Times New Roman" pitchFamily="18" charset="0"/>
                          <a:cs typeface="Times New Roman" pitchFamily="18" charset="0"/>
                        </a:rPr>
                        <a:t>-</a:t>
                      </a:r>
                      <a:r>
                        <a:rPr lang="en-US" sz="1400" b="1" baseline="0" dirty="0" smtClean="0">
                          <a:solidFill>
                            <a:srgbClr val="FF0000"/>
                          </a:solidFill>
                          <a:latin typeface="Calibri" pitchFamily="34" charset="0"/>
                          <a:cs typeface="Calibri" pitchFamily="34" charset="0"/>
                        </a:rPr>
                        <a:t> + p</a:t>
                      </a:r>
                      <a:r>
                        <a:rPr lang="en-US" sz="1400" b="1" baseline="50000" dirty="0" smtClean="0">
                          <a:solidFill>
                            <a:srgbClr val="FF0000"/>
                          </a:solidFill>
                          <a:latin typeface="Times New Roman" pitchFamily="18" charset="0"/>
                          <a:cs typeface="Times New Roman" pitchFamily="18" charset="0"/>
                        </a:rPr>
                        <a:t>↑</a:t>
                      </a:r>
                      <a:endParaRPr lang="en-US" sz="1400" b="1" baseline="50000" dirty="0">
                        <a:solidFill>
                          <a:srgbClr val="FF0000"/>
                        </a:solidFill>
                        <a:latin typeface="Times New Roman" pitchFamily="18" charset="0"/>
                        <a:cs typeface="Times New Roman" pitchFamily="18" charset="0"/>
                      </a:endParaRPr>
                    </a:p>
                  </a:txBody>
                  <a:tcPr anchor="ctr"/>
                </a:tc>
                <a:tc>
                  <a:txBody>
                    <a:bodyPr/>
                    <a:lstStyle/>
                    <a:p>
                      <a:pPr algn="l"/>
                      <a:r>
                        <a:rPr lang="en-US" sz="1400" b="1" dirty="0" smtClean="0">
                          <a:solidFill>
                            <a:srgbClr val="FF0000"/>
                          </a:solidFill>
                          <a:latin typeface="Calibri" pitchFamily="34" charset="0"/>
                          <a:cs typeface="Calibri" pitchFamily="34" charset="0"/>
                        </a:rPr>
                        <a:t>160  </a:t>
                      </a:r>
                      <a:r>
                        <a:rPr lang="en-US" sz="1400" b="1" dirty="0" err="1" smtClean="0">
                          <a:solidFill>
                            <a:srgbClr val="FF0000"/>
                          </a:solidFill>
                          <a:latin typeface="Calibri" pitchFamily="34" charset="0"/>
                          <a:cs typeface="Calibri" pitchFamily="34" charset="0"/>
                        </a:rPr>
                        <a:t>GeV</a:t>
                      </a:r>
                      <a:r>
                        <a:rPr lang="en-US" sz="1400" b="1" dirty="0" smtClean="0">
                          <a:solidFill>
                            <a:srgbClr val="FF0000"/>
                          </a:solidFill>
                          <a:latin typeface="Calibri" pitchFamily="34" charset="0"/>
                          <a:cs typeface="Calibri" pitchFamily="34" charset="0"/>
                        </a:rPr>
                        <a:t/>
                      </a:r>
                      <a:br>
                        <a:rPr lang="en-US" sz="1400" b="1" dirty="0" smtClean="0">
                          <a:solidFill>
                            <a:srgbClr val="FF0000"/>
                          </a:solidFill>
                          <a:latin typeface="Calibri" pitchFamily="34" charset="0"/>
                          <a:cs typeface="Calibri" pitchFamily="34" charset="0"/>
                        </a:rPr>
                      </a:br>
                      <a:r>
                        <a:rPr lang="en-US" sz="1400" b="1" dirty="0" smtClean="0">
                          <a:solidFill>
                            <a:srgbClr val="FF0000"/>
                          </a:solidFill>
                          <a:latin typeface="Calibri" pitchFamily="34" charset="0"/>
                          <a:cs typeface="Calibri" pitchFamily="34" charset="0"/>
                          <a:sym typeface="Symbol"/>
                        </a:rPr>
                        <a:t>s =</a:t>
                      </a:r>
                      <a:r>
                        <a:rPr lang="en-US" sz="1400" b="1" baseline="0" dirty="0" smtClean="0">
                          <a:solidFill>
                            <a:srgbClr val="FF0000"/>
                          </a:solidFill>
                          <a:latin typeface="Calibri" pitchFamily="34" charset="0"/>
                          <a:cs typeface="Calibri" pitchFamily="34" charset="0"/>
                          <a:sym typeface="Symbol"/>
                        </a:rPr>
                        <a:t> 17</a:t>
                      </a:r>
                      <a:endParaRPr lang="en-US" sz="1400" b="1" dirty="0">
                        <a:solidFill>
                          <a:srgbClr val="FF0000"/>
                        </a:solidFill>
                        <a:latin typeface="Calibri" pitchFamily="34" charset="0"/>
                        <a:cs typeface="Calibri" pitchFamily="34" charset="0"/>
                      </a:endParaRPr>
                    </a:p>
                  </a:txBody>
                  <a:tcPr anchor="ctr"/>
                </a:tc>
                <a:tc>
                  <a:txBody>
                    <a:bodyPr/>
                    <a:lstStyle/>
                    <a:p>
                      <a:pPr algn="ctr"/>
                      <a:r>
                        <a:rPr lang="en-US" sz="1400" b="1" dirty="0" err="1" smtClean="0">
                          <a:solidFill>
                            <a:srgbClr val="FF0000"/>
                          </a:solidFill>
                          <a:latin typeface="Calibri" pitchFamily="34" charset="0"/>
                          <a:cs typeface="Calibri" pitchFamily="34" charset="0"/>
                        </a:rPr>
                        <a:t>x</a:t>
                      </a:r>
                      <a:r>
                        <a:rPr lang="en-US" sz="1400" b="1" baseline="-25000" dirty="0" err="1" smtClean="0">
                          <a:solidFill>
                            <a:srgbClr val="FF0000"/>
                          </a:solidFill>
                          <a:latin typeface="Calibri" pitchFamily="34" charset="0"/>
                          <a:cs typeface="Calibri" pitchFamily="34" charset="0"/>
                        </a:rPr>
                        <a:t>t</a:t>
                      </a:r>
                      <a:r>
                        <a:rPr lang="en-US" sz="1400" b="1" baseline="0" dirty="0" smtClean="0">
                          <a:solidFill>
                            <a:srgbClr val="FF0000"/>
                          </a:solidFill>
                          <a:latin typeface="Calibri" pitchFamily="34" charset="0"/>
                          <a:cs typeface="Calibri" pitchFamily="34" charset="0"/>
                        </a:rPr>
                        <a:t> = 0.1 – 0.3</a:t>
                      </a:r>
                      <a:endParaRPr lang="en-US" sz="1400" b="1" dirty="0">
                        <a:solidFill>
                          <a:srgbClr val="FF0000"/>
                        </a:solidFill>
                        <a:latin typeface="Calibri" pitchFamily="34" charset="0"/>
                        <a:cs typeface="Calibri" pitchFamily="34" charset="0"/>
                      </a:endParaRPr>
                    </a:p>
                  </a:txBody>
                  <a:tcPr anchor="ctr"/>
                </a:tc>
                <a:tc>
                  <a:txBody>
                    <a:bodyPr/>
                    <a:lstStyle/>
                    <a:p>
                      <a:pPr algn="ctr"/>
                      <a:r>
                        <a:rPr lang="en-US" sz="1400" b="1" dirty="0" smtClean="0">
                          <a:solidFill>
                            <a:srgbClr val="FF0000"/>
                          </a:solidFill>
                          <a:latin typeface="Calibri" pitchFamily="34" charset="0"/>
                          <a:cs typeface="Calibri" pitchFamily="34" charset="0"/>
                        </a:rPr>
                        <a:t>2 x 10</a:t>
                      </a:r>
                      <a:r>
                        <a:rPr lang="en-US" sz="1400" b="1" baseline="30000" dirty="0" smtClean="0">
                          <a:solidFill>
                            <a:srgbClr val="FF0000"/>
                          </a:solidFill>
                          <a:latin typeface="Calibri" pitchFamily="34" charset="0"/>
                          <a:cs typeface="Calibri" pitchFamily="34" charset="0"/>
                        </a:rPr>
                        <a:t>33</a:t>
                      </a:r>
                      <a:endParaRPr lang="en-US" sz="1400" b="1" baseline="30000" dirty="0">
                        <a:solidFill>
                          <a:srgbClr val="FF0000"/>
                        </a:solidFill>
                        <a:latin typeface="Calibri" pitchFamily="34" charset="0"/>
                        <a:cs typeface="Calibri" pitchFamily="34" charset="0"/>
                      </a:endParaRPr>
                    </a:p>
                  </a:txBody>
                  <a:tcPr anchor="ctr"/>
                </a:tc>
                <a:tc>
                  <a:txBody>
                    <a:bodyPr/>
                    <a:lstStyle/>
                    <a:p>
                      <a:pPr algn="ctr"/>
                      <a:r>
                        <a:rPr lang="en-US" sz="1400" b="1" dirty="0" smtClean="0">
                          <a:solidFill>
                            <a:srgbClr val="FF0000"/>
                          </a:solidFill>
                          <a:latin typeface="Calibri" pitchFamily="34" charset="0"/>
                        </a:rPr>
                        <a:t>0.14</a:t>
                      </a:r>
                      <a:endParaRPr lang="en-US" sz="1400" b="1" dirty="0">
                        <a:solidFill>
                          <a:srgbClr val="FF0000"/>
                        </a:solidFill>
                        <a:latin typeface="Calibri" pitchFamily="34" charset="0"/>
                      </a:endParaRPr>
                    </a:p>
                  </a:txBody>
                  <a:tcPr anchor="ctr">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rgbClr val="FF0000"/>
                          </a:solidFill>
                          <a:latin typeface="Calibri" pitchFamily="34" charset="0"/>
                          <a:cs typeface="Calibri" pitchFamily="34" charset="0"/>
                        </a:rPr>
                        <a:t>P</a:t>
                      </a:r>
                      <a:r>
                        <a:rPr lang="en-US" sz="1400" b="1" baseline="-25000" dirty="0" smtClean="0">
                          <a:solidFill>
                            <a:srgbClr val="FF0000"/>
                          </a:solidFill>
                          <a:latin typeface="Calibri" pitchFamily="34" charset="0"/>
                          <a:cs typeface="Calibri" pitchFamily="34" charset="0"/>
                        </a:rPr>
                        <a:t>t</a:t>
                      </a:r>
                      <a:r>
                        <a:rPr lang="en-US" sz="1400" b="1" baseline="0" dirty="0" smtClean="0">
                          <a:solidFill>
                            <a:srgbClr val="FF0000"/>
                          </a:solidFill>
                          <a:latin typeface="Calibri" pitchFamily="34" charset="0"/>
                          <a:cs typeface="Calibri" pitchFamily="34" charset="0"/>
                        </a:rPr>
                        <a:t> = 90%</a:t>
                      </a:r>
                    </a:p>
                    <a:p>
                      <a:pPr algn="ctr"/>
                      <a:r>
                        <a:rPr lang="en-US" sz="1100" b="1" baseline="0" dirty="0" smtClean="0">
                          <a:solidFill>
                            <a:srgbClr val="FF0000"/>
                          </a:solidFill>
                          <a:latin typeface="Calibri" pitchFamily="34" charset="0"/>
                          <a:cs typeface="Calibri" pitchFamily="34" charset="0"/>
                        </a:rPr>
                        <a:t>f = 0.22</a:t>
                      </a:r>
                      <a:endParaRPr lang="en-US" sz="1100" b="1" baseline="0" dirty="0">
                        <a:solidFill>
                          <a:srgbClr val="FF0000"/>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rgbClr val="FF0000"/>
                          </a:solidFill>
                          <a:latin typeface="Calibri" pitchFamily="34" charset="0"/>
                          <a:cs typeface="Calibri" pitchFamily="34" charset="0"/>
                        </a:rPr>
                        <a:t>1.1 x 10</a:t>
                      </a:r>
                      <a:r>
                        <a:rPr lang="en-US" sz="1400" b="1" baseline="30000" dirty="0" smtClean="0">
                          <a:solidFill>
                            <a:srgbClr val="FF0000"/>
                          </a:solidFill>
                          <a:latin typeface="Calibri" pitchFamily="34" charset="0"/>
                          <a:cs typeface="Calibri" pitchFamily="34" charset="0"/>
                        </a:rPr>
                        <a:t>-3</a:t>
                      </a:r>
                      <a:endParaRPr lang="en-US" sz="1400" b="1" baseline="30000" dirty="0">
                        <a:solidFill>
                          <a:srgbClr val="FF0000"/>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rgbClr val="FF0000"/>
                          </a:solidFill>
                          <a:latin typeface="Calibri" pitchFamily="34" charset="0"/>
                          <a:cs typeface="Calibri" pitchFamily="34" charset="0"/>
                        </a:rPr>
                        <a:t>2015-2016,  2018</a:t>
                      </a:r>
                      <a:endParaRPr lang="en-US" sz="1400" b="1" dirty="0">
                        <a:solidFill>
                          <a:srgbClr val="FF0000"/>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tcPr>
                </a:tc>
              </a:tr>
              <a:tr h="464127">
                <a:tc>
                  <a:txBody>
                    <a:bodyPr/>
                    <a:lstStyle/>
                    <a:p>
                      <a:r>
                        <a:rPr lang="en-US" sz="1400" b="1" dirty="0" smtClean="0">
                          <a:latin typeface="Calibri" pitchFamily="34" charset="0"/>
                          <a:cs typeface="Calibri" pitchFamily="34" charset="0"/>
                        </a:rPr>
                        <a:t>PANDA</a:t>
                      </a:r>
                    </a:p>
                    <a:p>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GSI</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Calibri" pitchFamily="34" charset="0"/>
                          <a:cs typeface="Calibri" pitchFamily="34" charset="0"/>
                        </a:rPr>
                        <a:t>p + p</a:t>
                      </a:r>
                      <a:r>
                        <a:rPr lang="en-US" sz="1400" b="1" baseline="50000" dirty="0" smtClean="0">
                          <a:latin typeface="Times New Roman" pitchFamily="18" charset="0"/>
                          <a:cs typeface="Times New Roman" pitchFamily="18" charset="0"/>
                        </a:rPr>
                        <a:t>↑</a:t>
                      </a:r>
                      <a:endParaRPr lang="en-US" sz="1400" b="1" baseline="30000" dirty="0">
                        <a:solidFill>
                          <a:schemeClr val="accent6">
                            <a:lumMod val="75000"/>
                          </a:schemeClr>
                        </a:solidFill>
                        <a:latin typeface="Times New Roman" pitchFamily="18" charset="0"/>
                        <a:cs typeface="Times New Roman" pitchFamily="18" charset="0"/>
                      </a:endParaRPr>
                    </a:p>
                  </a:txBody>
                  <a:tcPr anchor="ctr"/>
                </a:tc>
                <a:tc>
                  <a:txBody>
                    <a:bodyPr/>
                    <a:lstStyle/>
                    <a:p>
                      <a:pPr algn="l"/>
                      <a:r>
                        <a:rPr lang="en-US" sz="1400" b="1" dirty="0" smtClean="0">
                          <a:latin typeface="Calibri" pitchFamily="34" charset="0"/>
                          <a:cs typeface="Calibri" pitchFamily="34" charset="0"/>
                        </a:rPr>
                        <a:t>15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5.5</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t</a:t>
                      </a:r>
                      <a:r>
                        <a:rPr lang="en-US" sz="1400" b="1" baseline="0" dirty="0" smtClean="0">
                          <a:latin typeface="Calibri" pitchFamily="34" charset="0"/>
                          <a:cs typeface="Calibri" pitchFamily="34" charset="0"/>
                        </a:rPr>
                        <a:t> = 0.2 – 0.4</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32</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rPr>
                        <a:t>0.07</a:t>
                      </a:r>
                      <a:endParaRPr lang="en-US" sz="1400" b="1" dirty="0">
                        <a:latin typeface="Calibri" pitchFamily="34" charset="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P</a:t>
                      </a:r>
                      <a:r>
                        <a:rPr lang="en-US" sz="1400" b="1" baseline="-25000" dirty="0" smtClean="0">
                          <a:latin typeface="Calibri" pitchFamily="34" charset="0"/>
                          <a:cs typeface="Calibri" pitchFamily="34" charset="0"/>
                        </a:rPr>
                        <a:t>t</a:t>
                      </a:r>
                      <a:r>
                        <a:rPr lang="en-US" sz="1400" b="1" baseline="0" dirty="0" smtClean="0">
                          <a:latin typeface="Calibri" pitchFamily="34" charset="0"/>
                          <a:cs typeface="Calibri" pitchFamily="34" charset="0"/>
                        </a:rPr>
                        <a:t> =  90%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latin typeface="Calibri" pitchFamily="34" charset="0"/>
                          <a:cs typeface="Calibri" pitchFamily="34" charset="0"/>
                        </a:rPr>
                        <a:t>f = 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1.1 x 10</a:t>
                      </a:r>
                      <a:r>
                        <a:rPr lang="en-US" sz="1400" b="1" baseline="30000" dirty="0" smtClean="0">
                          <a:latin typeface="Calibri" pitchFamily="34" charset="0"/>
                          <a:cs typeface="Calibri" pitchFamily="34" charset="0"/>
                        </a:rPr>
                        <a:t>-4</a:t>
                      </a:r>
                      <a:endParaRPr lang="en-US" sz="1400" b="1" baseline="30000"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latin typeface="Calibri" pitchFamily="34" charset="0"/>
                          <a:cs typeface="Calibri" pitchFamily="34" charset="0"/>
                        </a:rPr>
                        <a:t>&gt;2018</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tcPr>
                </a:tc>
              </a:tr>
              <a:tr h="464127">
                <a:tc>
                  <a:txBody>
                    <a:bodyPr/>
                    <a:lstStyle/>
                    <a:p>
                      <a:r>
                        <a:rPr lang="en-US" sz="1400" b="1" dirty="0" smtClean="0">
                          <a:latin typeface="Calibri" pitchFamily="34" charset="0"/>
                          <a:cs typeface="Calibri" pitchFamily="34" charset="0"/>
                        </a:rPr>
                        <a:t>PAX</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GSI</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p </a:t>
                      </a:r>
                      <a:endParaRPr lang="en-US" sz="1400" b="1" baseline="30000" dirty="0">
                        <a:solidFill>
                          <a:schemeClr val="accent6">
                            <a:lumMod val="75000"/>
                          </a:schemeClr>
                        </a:solidFill>
                        <a:latin typeface="Times New Roman" pitchFamily="18" charset="0"/>
                        <a:cs typeface="Times New Roman" pitchFamily="18" charset="0"/>
                      </a:endParaRPr>
                    </a:p>
                  </a:txBody>
                  <a:tcPr anchor="ctr"/>
                </a:tc>
                <a:tc>
                  <a:txBody>
                    <a:bodyPr/>
                    <a:lstStyle/>
                    <a:p>
                      <a:pPr algn="l"/>
                      <a:r>
                        <a:rPr lang="en-US" sz="1400" b="1" dirty="0" smtClean="0">
                          <a:latin typeface="Calibri" pitchFamily="34" charset="0"/>
                          <a:cs typeface="Calibri" pitchFamily="34" charset="0"/>
                        </a:rPr>
                        <a:t>collider</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14</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0.1 – 0.9</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30</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rPr>
                        <a:t>0.06</a:t>
                      </a:r>
                      <a:endParaRPr lang="en-US" sz="1400" b="1" dirty="0">
                        <a:latin typeface="Calibri" pitchFamily="34" charset="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a:t>
                      </a:r>
                      <a:r>
                        <a:rPr lang="en-US" sz="1400" b="1" baseline="0" smtClean="0">
                          <a:latin typeface="Calibri" pitchFamily="34" charset="0"/>
                          <a:cs typeface="Calibri" pitchFamily="34" charset="0"/>
                        </a:rPr>
                        <a:t>90%</a:t>
                      </a:r>
                      <a:endParaRPr lang="en-US" sz="1400" b="1" baseline="0" dirty="0" smtClean="0">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2.3 x 10</a:t>
                      </a:r>
                      <a:r>
                        <a:rPr lang="en-US" sz="1400" b="1" baseline="30000" dirty="0" smtClean="0">
                          <a:latin typeface="Calibri" pitchFamily="34" charset="0"/>
                          <a:cs typeface="Calibri" pitchFamily="34" charset="0"/>
                        </a:rPr>
                        <a:t>-5</a:t>
                      </a:r>
                      <a:endParaRPr lang="en-US" sz="1400" b="1" baseline="30000"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latin typeface="Calibri" pitchFamily="34" charset="0"/>
                          <a:cs typeface="Calibri" pitchFamily="34" charset="0"/>
                        </a:rPr>
                        <a:t>&gt;2020?</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tcPr>
                </a:tc>
              </a:tr>
              <a:tr h="464127">
                <a:tc>
                  <a:txBody>
                    <a:bodyPr/>
                    <a:lstStyle/>
                    <a:p>
                      <a:r>
                        <a:rPr lang="en-US" sz="1400" b="1" dirty="0" smtClean="0">
                          <a:latin typeface="Calibri" pitchFamily="34" charset="0"/>
                          <a:cs typeface="Calibri" pitchFamily="34" charset="0"/>
                        </a:rPr>
                        <a:t>NICA</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JINR</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p</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l"/>
                      <a:r>
                        <a:rPr lang="en-US" sz="1400" b="1" dirty="0" smtClean="0">
                          <a:latin typeface="Calibri" pitchFamily="34" charset="0"/>
                          <a:cs typeface="Calibri" pitchFamily="34" charset="0"/>
                        </a:rPr>
                        <a:t>collider</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26</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0.1 – 0.8</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dirty="0" smtClean="0">
                          <a:latin typeface="Calibri" pitchFamily="34" charset="0"/>
                          <a:cs typeface="Calibri" pitchFamily="34" charset="0"/>
                        </a:rPr>
                        <a:t>1 x 10</a:t>
                      </a:r>
                      <a:r>
                        <a:rPr lang="en-US" sz="1400" b="1" baseline="30000" dirty="0" smtClean="0">
                          <a:latin typeface="Calibri" pitchFamily="34" charset="0"/>
                          <a:cs typeface="Calibri" pitchFamily="34" charset="0"/>
                        </a:rPr>
                        <a:t>31</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dirty="0" smtClean="0">
                          <a:latin typeface="Calibri" pitchFamily="34" charset="0"/>
                        </a:rPr>
                        <a:t>0.04</a:t>
                      </a:r>
                      <a:endParaRPr lang="en-US" sz="1400" b="1" dirty="0">
                        <a:latin typeface="Calibri"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70%</a:t>
                      </a:r>
                      <a:endParaRPr lang="en-US" sz="14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6.8 x 10</a:t>
                      </a:r>
                      <a:r>
                        <a:rPr lang="en-US" sz="1400" b="1" baseline="30000" dirty="0" smtClean="0">
                          <a:latin typeface="Calibri" pitchFamily="34" charset="0"/>
                          <a:cs typeface="Calibri" pitchFamily="34" charset="0"/>
                        </a:rPr>
                        <a:t>-5</a:t>
                      </a:r>
                      <a:endParaRPr lang="en-US" sz="1400" b="1" baseline="30000"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9EDF4"/>
                    </a:solidFill>
                  </a:tcPr>
                </a:tc>
                <a:tc>
                  <a:txBody>
                    <a:bodyPr/>
                    <a:lstStyle/>
                    <a:p>
                      <a:pPr algn="ctr"/>
                      <a:r>
                        <a:rPr lang="en-US" sz="1400" b="1" dirty="0" smtClean="0">
                          <a:latin typeface="Calibri" pitchFamily="34" charset="0"/>
                          <a:cs typeface="Calibri" pitchFamily="34" charset="0"/>
                        </a:rPr>
                        <a:t>&gt;2020?</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E9EDF4"/>
                    </a:solidFill>
                  </a:tcPr>
                </a:tc>
              </a:tr>
              <a:tr h="464127">
                <a:tc>
                  <a:txBody>
                    <a:bodyPr/>
                    <a:lstStyle/>
                    <a:p>
                      <a:r>
                        <a:rPr lang="en-US" sz="1400" b="1" dirty="0" smtClean="0">
                          <a:solidFill>
                            <a:schemeClr val="accent6">
                              <a:lumMod val="50000"/>
                            </a:schemeClr>
                          </a:solidFill>
                          <a:latin typeface="Calibri" pitchFamily="34" charset="0"/>
                          <a:cs typeface="Calibri" pitchFamily="34" charset="0"/>
                        </a:rPr>
                        <a:t>J-PARC</a:t>
                      </a:r>
                    </a:p>
                    <a:p>
                      <a:r>
                        <a:rPr lang="en-US" sz="1050" b="1" dirty="0" smtClean="0">
                          <a:solidFill>
                            <a:schemeClr val="accent6">
                              <a:lumMod val="50000"/>
                            </a:schemeClr>
                          </a:solidFill>
                          <a:latin typeface="Calibri" pitchFamily="34" charset="0"/>
                          <a:cs typeface="Calibri" pitchFamily="34" charset="0"/>
                        </a:rPr>
                        <a:t>(high-p</a:t>
                      </a:r>
                      <a:r>
                        <a:rPr lang="en-US" sz="1050" b="1" baseline="0" dirty="0" smtClean="0">
                          <a:solidFill>
                            <a:schemeClr val="accent6">
                              <a:lumMod val="50000"/>
                            </a:schemeClr>
                          </a:solidFill>
                          <a:latin typeface="Calibri" pitchFamily="34" charset="0"/>
                          <a:cs typeface="Calibri" pitchFamily="34" charset="0"/>
                        </a:rPr>
                        <a:t> beam line)</a:t>
                      </a:r>
                      <a:endParaRPr lang="en-US" sz="1000" b="1" dirty="0" smtClean="0">
                        <a:solidFill>
                          <a:schemeClr val="accent6">
                            <a:lumMod val="50000"/>
                          </a:schemeClr>
                        </a:solidFill>
                        <a:latin typeface="Calibri" pitchFamily="34" charset="0"/>
                        <a:cs typeface="Calibri" pitchFamily="34" charset="0"/>
                      </a:endParaRPr>
                    </a:p>
                  </a:txBody>
                  <a:tcPr anchor="ctr"/>
                </a:tc>
                <a:tc>
                  <a:txBody>
                    <a:bodyPr/>
                    <a:lstStyle/>
                    <a:p>
                      <a:pPr algn="ctr"/>
                      <a:r>
                        <a:rPr lang="en-US" sz="1400" b="1" dirty="0" smtClean="0">
                          <a:solidFill>
                            <a:schemeClr val="accent6">
                              <a:lumMod val="50000"/>
                            </a:schemeClr>
                          </a:solidFill>
                          <a:latin typeface="Symbol" pitchFamily="18" charset="2"/>
                          <a:cs typeface="Calibri" pitchFamily="34" charset="0"/>
                        </a:rPr>
                        <a:t>p</a:t>
                      </a:r>
                      <a:r>
                        <a:rPr lang="en-US" sz="1400" b="1" baseline="50000" dirty="0" smtClean="0">
                          <a:solidFill>
                            <a:schemeClr val="accent6">
                              <a:lumMod val="50000"/>
                            </a:schemeClr>
                          </a:solidFill>
                          <a:latin typeface="Times New Roman" pitchFamily="18" charset="0"/>
                          <a:cs typeface="Times New Roman" pitchFamily="18" charset="0"/>
                        </a:rPr>
                        <a:t>-</a:t>
                      </a:r>
                      <a:r>
                        <a:rPr lang="en-US" sz="1400" b="1" baseline="0" dirty="0" smtClean="0">
                          <a:solidFill>
                            <a:schemeClr val="accent6">
                              <a:lumMod val="50000"/>
                            </a:schemeClr>
                          </a:solidFill>
                          <a:latin typeface="Calibri" pitchFamily="34" charset="0"/>
                          <a:cs typeface="Calibri" pitchFamily="34" charset="0"/>
                        </a:rPr>
                        <a:t> + p</a:t>
                      </a:r>
                      <a:endParaRPr lang="en-US" sz="1400" b="1" baseline="30000" dirty="0">
                        <a:solidFill>
                          <a:schemeClr val="accent6">
                            <a:lumMod val="50000"/>
                          </a:schemeClr>
                        </a:solidFill>
                        <a:latin typeface="Calibri" pitchFamily="34" charset="0"/>
                        <a:cs typeface="Calibri" pitchFamily="34" charset="0"/>
                      </a:endParaRPr>
                    </a:p>
                  </a:txBody>
                  <a:tcPr anchor="ctr"/>
                </a:tc>
                <a:tc>
                  <a:txBody>
                    <a:bodyPr/>
                    <a:lstStyle/>
                    <a:p>
                      <a:pPr algn="l"/>
                      <a:r>
                        <a:rPr lang="en-US" sz="1200" b="0" dirty="0" smtClean="0">
                          <a:solidFill>
                            <a:schemeClr val="accent6">
                              <a:lumMod val="50000"/>
                            </a:schemeClr>
                          </a:solidFill>
                          <a:latin typeface="Calibri" pitchFamily="34" charset="0"/>
                          <a:cs typeface="Calibri" pitchFamily="34" charset="0"/>
                        </a:rPr>
                        <a:t>10-</a:t>
                      </a:r>
                      <a:r>
                        <a:rPr lang="en-US" sz="1400" b="1" dirty="0" smtClean="0">
                          <a:solidFill>
                            <a:schemeClr val="accent6">
                              <a:lumMod val="50000"/>
                            </a:schemeClr>
                          </a:solidFill>
                          <a:latin typeface="Calibri" pitchFamily="34" charset="0"/>
                          <a:cs typeface="Calibri" pitchFamily="34" charset="0"/>
                        </a:rPr>
                        <a:t>20 GeV</a:t>
                      </a:r>
                      <a:br>
                        <a:rPr lang="en-US" sz="1400" b="1" dirty="0" smtClean="0">
                          <a:solidFill>
                            <a:schemeClr val="accent6">
                              <a:lumMod val="50000"/>
                            </a:schemeClr>
                          </a:solidFill>
                          <a:latin typeface="Calibri" pitchFamily="34" charset="0"/>
                          <a:cs typeface="Calibri" pitchFamily="34" charset="0"/>
                        </a:rPr>
                      </a:br>
                      <a:r>
                        <a:rPr lang="en-US" sz="1200" b="1" dirty="0" smtClean="0">
                          <a:solidFill>
                            <a:schemeClr val="accent6">
                              <a:lumMod val="50000"/>
                            </a:schemeClr>
                          </a:solidFill>
                          <a:latin typeface="Calibri" pitchFamily="34" charset="0"/>
                          <a:cs typeface="Calibri" pitchFamily="34" charset="0"/>
                          <a:sym typeface="Symbol"/>
                        </a:rPr>
                        <a:t>s =</a:t>
                      </a:r>
                      <a:r>
                        <a:rPr lang="en-US" sz="1200" b="1" baseline="0" dirty="0" smtClean="0">
                          <a:solidFill>
                            <a:schemeClr val="accent6">
                              <a:lumMod val="50000"/>
                            </a:schemeClr>
                          </a:solidFill>
                          <a:latin typeface="Calibri" pitchFamily="34" charset="0"/>
                          <a:cs typeface="Calibri" pitchFamily="34" charset="0"/>
                          <a:sym typeface="Symbol"/>
                        </a:rPr>
                        <a:t> 4.4-6.2</a:t>
                      </a:r>
                      <a:endParaRPr lang="en-US" sz="1200" b="1" dirty="0">
                        <a:solidFill>
                          <a:schemeClr val="accent6">
                            <a:lumMod val="50000"/>
                          </a:schemeClr>
                        </a:solidFill>
                        <a:latin typeface="Calibri" pitchFamily="34" charset="0"/>
                        <a:cs typeface="Calibri" pitchFamily="34" charset="0"/>
                      </a:endParaRPr>
                    </a:p>
                  </a:txBody>
                  <a:tcPr anchor="ctr"/>
                </a:tc>
                <a:tc>
                  <a:txBody>
                    <a:bodyPr/>
                    <a:lstStyle/>
                    <a:p>
                      <a:pPr algn="ctr"/>
                      <a:r>
                        <a:rPr lang="en-US" sz="1400" b="1" dirty="0" err="1" smtClean="0">
                          <a:solidFill>
                            <a:schemeClr val="accent6">
                              <a:lumMod val="50000"/>
                            </a:schemeClr>
                          </a:solidFill>
                          <a:latin typeface="Calibri" pitchFamily="34" charset="0"/>
                          <a:cs typeface="Calibri" pitchFamily="34" charset="0"/>
                        </a:rPr>
                        <a:t>x</a:t>
                      </a:r>
                      <a:r>
                        <a:rPr lang="en-US" sz="1400" b="1" baseline="-25000" dirty="0" err="1" smtClean="0">
                          <a:solidFill>
                            <a:schemeClr val="accent6">
                              <a:lumMod val="50000"/>
                            </a:schemeClr>
                          </a:solidFill>
                          <a:latin typeface="Calibri" pitchFamily="34" charset="0"/>
                          <a:cs typeface="Calibri" pitchFamily="34" charset="0"/>
                        </a:rPr>
                        <a:t>b</a:t>
                      </a:r>
                      <a:r>
                        <a:rPr lang="en-US" sz="1400" b="1" baseline="0" dirty="0" smtClean="0">
                          <a:solidFill>
                            <a:schemeClr val="accent6">
                              <a:lumMod val="50000"/>
                            </a:schemeClr>
                          </a:solidFill>
                          <a:latin typeface="Calibri" pitchFamily="34" charset="0"/>
                          <a:cs typeface="Calibri" pitchFamily="34" charset="0"/>
                        </a:rPr>
                        <a:t> = 0.2 – 0.97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50000"/>
                            </a:schemeClr>
                          </a:solidFill>
                          <a:latin typeface="Calibri" pitchFamily="34" charset="0"/>
                          <a:cs typeface="Calibri" pitchFamily="34" charset="0"/>
                        </a:rPr>
                        <a:t>x</a:t>
                      </a:r>
                      <a:r>
                        <a:rPr lang="en-US" sz="1400" b="1" baseline="-25000" dirty="0" err="1" smtClean="0">
                          <a:solidFill>
                            <a:schemeClr val="accent6">
                              <a:lumMod val="50000"/>
                            </a:schemeClr>
                          </a:solidFill>
                          <a:latin typeface="Calibri" pitchFamily="34" charset="0"/>
                          <a:cs typeface="Calibri" pitchFamily="34" charset="0"/>
                        </a:rPr>
                        <a:t>t</a:t>
                      </a:r>
                      <a:r>
                        <a:rPr lang="en-US" sz="1400" b="1" baseline="0" dirty="0" smtClean="0">
                          <a:solidFill>
                            <a:schemeClr val="accent6">
                              <a:lumMod val="50000"/>
                            </a:schemeClr>
                          </a:solidFill>
                          <a:latin typeface="Calibri" pitchFamily="34" charset="0"/>
                          <a:cs typeface="Calibri" pitchFamily="34" charset="0"/>
                        </a:rPr>
                        <a:t> = 0.06 – 0.6</a:t>
                      </a:r>
                    </a:p>
                  </a:txBody>
                  <a:tcPr anchor="ctr"/>
                </a:tc>
                <a:tc>
                  <a:txBody>
                    <a:bodyPr/>
                    <a:lstStyle/>
                    <a:p>
                      <a:pPr algn="ctr"/>
                      <a:r>
                        <a:rPr lang="en-US" sz="1400" b="1" dirty="0" smtClean="0">
                          <a:solidFill>
                            <a:schemeClr val="accent6">
                              <a:lumMod val="50000"/>
                            </a:schemeClr>
                          </a:solidFill>
                          <a:latin typeface="Calibri" pitchFamily="34" charset="0"/>
                          <a:cs typeface="Calibri" pitchFamily="34" charset="0"/>
                        </a:rPr>
                        <a:t>2 x 10</a:t>
                      </a:r>
                      <a:r>
                        <a:rPr lang="en-US" sz="1400" b="1" baseline="30000" dirty="0" smtClean="0">
                          <a:solidFill>
                            <a:schemeClr val="accent6">
                              <a:lumMod val="50000"/>
                            </a:schemeClr>
                          </a:solidFill>
                          <a:latin typeface="Calibri" pitchFamily="34" charset="0"/>
                          <a:cs typeface="Calibri" pitchFamily="34" charset="0"/>
                        </a:rPr>
                        <a:t>31</a:t>
                      </a:r>
                      <a:endParaRPr lang="en-US" sz="1400" b="1" baseline="30000" dirty="0">
                        <a:solidFill>
                          <a:schemeClr val="accent6">
                            <a:lumMod val="50000"/>
                          </a:schemeClr>
                        </a:solidFill>
                        <a:latin typeface="Calibri" pitchFamily="34" charset="0"/>
                        <a:cs typeface="Calibri" pitchFamily="34" charset="0"/>
                      </a:endParaRPr>
                    </a:p>
                  </a:txBody>
                  <a:tcPr anchor="ctr"/>
                </a:tc>
                <a:tc>
                  <a:txBody>
                    <a:bodyPr/>
                    <a:lstStyle/>
                    <a:p>
                      <a:pPr algn="ctr"/>
                      <a:r>
                        <a:rPr lang="en-US" sz="1400" b="1" dirty="0" smtClean="0">
                          <a:solidFill>
                            <a:schemeClr val="accent6">
                              <a:lumMod val="50000"/>
                            </a:schemeClr>
                          </a:solidFill>
                          <a:latin typeface="Calibri" pitchFamily="34" charset="0"/>
                        </a:rPr>
                        <a:t>---</a:t>
                      </a:r>
                      <a:endParaRPr lang="en-US" sz="1400" b="1" dirty="0">
                        <a:solidFill>
                          <a:schemeClr val="accent6">
                            <a:lumMod val="50000"/>
                          </a:schemeClr>
                        </a:solidFill>
                        <a:latin typeface="Calibri" pitchFamily="34" charset="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alibri" pitchFamily="34" charset="0"/>
                          <a:cs typeface="Calibri"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chemeClr val="accent6">
                              <a:lumMod val="50000"/>
                            </a:schemeClr>
                          </a:solidFill>
                          <a:latin typeface="Calibri" pitchFamily="34" charset="0"/>
                        </a:rPr>
                        <a:t>---</a:t>
                      </a:r>
                      <a:endParaRPr lang="en-US" sz="1400" b="1" dirty="0">
                        <a:solidFill>
                          <a:schemeClr val="accent6">
                            <a:lumMod val="50000"/>
                          </a:schemeClr>
                        </a:solidFill>
                        <a:latin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chemeClr val="accent6">
                              <a:lumMod val="50000"/>
                            </a:schemeClr>
                          </a:solidFill>
                          <a:latin typeface="Calibri" pitchFamily="34" charset="0"/>
                        </a:rPr>
                        <a:t>&gt;2019?</a:t>
                      </a:r>
                      <a:br>
                        <a:rPr lang="en-US" sz="1400" b="1" dirty="0" smtClean="0">
                          <a:solidFill>
                            <a:schemeClr val="accent6">
                              <a:lumMod val="50000"/>
                            </a:schemeClr>
                          </a:solidFill>
                          <a:latin typeface="Calibri" pitchFamily="34" charset="0"/>
                        </a:rPr>
                      </a:br>
                      <a:r>
                        <a:rPr lang="en-US" sz="1000" b="1" dirty="0" smtClean="0">
                          <a:solidFill>
                            <a:schemeClr val="accent6">
                              <a:lumMod val="50000"/>
                            </a:schemeClr>
                          </a:solidFill>
                          <a:latin typeface="Calibri" pitchFamily="34" charset="0"/>
                        </a:rPr>
                        <a:t>under</a:t>
                      </a:r>
                      <a:r>
                        <a:rPr lang="en-US" sz="1000" b="1" baseline="0" dirty="0" smtClean="0">
                          <a:solidFill>
                            <a:schemeClr val="accent6">
                              <a:lumMod val="50000"/>
                            </a:schemeClr>
                          </a:solidFill>
                          <a:latin typeface="Calibri" pitchFamily="34" charset="0"/>
                        </a:rPr>
                        <a:t> discussion</a:t>
                      </a:r>
                      <a:endParaRPr lang="en-US" sz="1400" b="1" dirty="0">
                        <a:solidFill>
                          <a:schemeClr val="accent6">
                            <a:lumMod val="50000"/>
                          </a:schemeClr>
                        </a:solidFill>
                        <a:latin typeface="Calibri" pitchFamily="34" charset="0"/>
                      </a:endParaRPr>
                    </a:p>
                  </a:txBody>
                  <a:tcPr anchor="ctr">
                    <a:lnL w="12700" cap="flat" cmpd="sng" algn="ctr">
                      <a:solidFill>
                        <a:schemeClr val="bg1"/>
                      </a:solidFill>
                      <a:prstDash val="solid"/>
                      <a:round/>
                      <a:headEnd type="none" w="med" len="med"/>
                      <a:tailEnd type="none" w="med" len="med"/>
                    </a:lnL>
                  </a:tcPr>
                </a:tc>
              </a:tr>
              <a:tr h="464127">
                <a:tc>
                  <a:txBody>
                    <a:bodyPr/>
                    <a:lstStyle/>
                    <a:p>
                      <a:r>
                        <a:rPr lang="en-US" sz="1400" b="1" dirty="0" err="1" smtClean="0">
                          <a:latin typeface="Calibri" pitchFamily="34" charset="0"/>
                          <a:cs typeface="Calibri" pitchFamily="34" charset="0"/>
                        </a:rPr>
                        <a:t>fsPHENIX</a:t>
                      </a:r>
                      <a:endParaRPr lang="en-US" sz="1400" b="1" dirty="0" smtClean="0">
                        <a:latin typeface="Calibri" pitchFamily="34" charset="0"/>
                        <a:cs typeface="Calibri" pitchFamily="34" charset="0"/>
                      </a:endParaRPr>
                    </a:p>
                    <a:p>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RHIC</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200</a:t>
                      </a:r>
                      <a:endParaRPr lang="en-US" sz="1400" b="1" dirty="0" smtClean="0">
                        <a:latin typeface="Calibri" pitchFamily="34" charset="0"/>
                        <a:cs typeface="Calibri" pitchFamily="34" charset="0"/>
                        <a:sym typeface="Symbol"/>
                      </a:endParaRPr>
                    </a:p>
                    <a:p>
                      <a:pPr algn="l"/>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510</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0.1 – 0.5</a:t>
                      </a:r>
                      <a:br>
                        <a:rPr lang="en-US" sz="1400" b="1" baseline="0" dirty="0" smtClean="0">
                          <a:latin typeface="Calibri" pitchFamily="34" charset="0"/>
                          <a:cs typeface="Calibri" pitchFamily="34" charset="0"/>
                        </a:rPr>
                      </a:b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0.05 – 0.6</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8 x 10</a:t>
                      </a:r>
                      <a:r>
                        <a:rPr lang="en-US" sz="1400" b="1" baseline="30000" dirty="0" smtClean="0">
                          <a:latin typeface="Calibri" pitchFamily="34" charset="0"/>
                          <a:cs typeface="Calibri" pitchFamily="34" charset="0"/>
                        </a:rPr>
                        <a:t>31</a:t>
                      </a:r>
                      <a:br>
                        <a:rPr lang="en-US" sz="1400" b="1" baseline="30000" dirty="0" smtClean="0">
                          <a:latin typeface="Calibri" pitchFamily="34" charset="0"/>
                          <a:cs typeface="Calibri" pitchFamily="34" charset="0"/>
                        </a:rPr>
                      </a:br>
                      <a:r>
                        <a:rPr lang="en-US" sz="1400" b="1" dirty="0" smtClean="0">
                          <a:latin typeface="Calibri" pitchFamily="34" charset="0"/>
                          <a:cs typeface="Calibri" pitchFamily="34" charset="0"/>
                        </a:rPr>
                        <a:t>6 x 10</a:t>
                      </a:r>
                      <a:r>
                        <a:rPr lang="en-US" sz="1400" b="1" baseline="30000" dirty="0" smtClean="0">
                          <a:latin typeface="Calibri" pitchFamily="34" charset="0"/>
                          <a:cs typeface="Calibri" pitchFamily="34" charset="0"/>
                        </a:rPr>
                        <a:t>32</a:t>
                      </a:r>
                      <a:endParaRPr lang="en-US" sz="1400" b="1" baseline="30000" dirty="0" smtClean="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dirty="0" smtClean="0">
                          <a:latin typeface="Calibri" pitchFamily="34" charset="0"/>
                        </a:rPr>
                        <a:t>0.08</a:t>
                      </a:r>
                      <a:endParaRPr lang="en-US" sz="1400" b="1" dirty="0">
                        <a:latin typeface="Calibri"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60%</a:t>
                      </a:r>
                      <a:br>
                        <a:rPr lang="en-US" sz="1400" b="1" baseline="0" dirty="0" smtClean="0">
                          <a:latin typeface="Calibri" pitchFamily="34" charset="0"/>
                          <a:cs typeface="Calibri" pitchFamily="34" charset="0"/>
                        </a:rPr>
                      </a:b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50% </a:t>
                      </a:r>
                      <a:endParaRPr lang="en-US" sz="14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4.0 x 10</a:t>
                      </a:r>
                      <a:r>
                        <a:rPr lang="en-US" sz="1400" b="1" baseline="30000" dirty="0" smtClean="0">
                          <a:latin typeface="Calibri" pitchFamily="34" charset="0"/>
                          <a:cs typeface="Calibri" pitchFamily="34" charset="0"/>
                        </a:rPr>
                        <a:t>-4</a:t>
                      </a:r>
                      <a:br>
                        <a:rPr lang="en-US" sz="1400" b="1" baseline="30000" dirty="0" smtClean="0">
                          <a:latin typeface="Calibri" pitchFamily="34" charset="0"/>
                          <a:cs typeface="Calibri" pitchFamily="34" charset="0"/>
                        </a:rPr>
                      </a:br>
                      <a:r>
                        <a:rPr lang="en-US" sz="1400" b="1" baseline="0" dirty="0" smtClean="0">
                          <a:latin typeface="Calibri" pitchFamily="34" charset="0"/>
                          <a:cs typeface="Calibri" pitchFamily="34" charset="0"/>
                        </a:rPr>
                        <a:t>2.1</a:t>
                      </a:r>
                      <a:r>
                        <a:rPr lang="en-US" sz="1400" b="1" dirty="0" smtClean="0">
                          <a:latin typeface="Calibri" pitchFamily="34" charset="0"/>
                          <a:cs typeface="Calibri" pitchFamily="34" charset="0"/>
                        </a:rPr>
                        <a:t> x 10</a:t>
                      </a:r>
                      <a:r>
                        <a:rPr lang="en-US" sz="1400" b="1" baseline="30000" dirty="0" smtClean="0">
                          <a:latin typeface="Calibri" pitchFamily="34" charset="0"/>
                          <a:cs typeface="Calibri" pitchFamily="34" charset="0"/>
                        </a:rPr>
                        <a:t>-3</a:t>
                      </a:r>
                      <a:endParaRPr lang="en-US" sz="1400" b="1" baseline="30000"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9EDF4"/>
                    </a:solidFill>
                  </a:tcPr>
                </a:tc>
                <a:tc>
                  <a:txBody>
                    <a:bodyPr/>
                    <a:lstStyle/>
                    <a:p>
                      <a:pPr algn="ctr"/>
                      <a:r>
                        <a:rPr lang="en-US" sz="1400" b="1" dirty="0" smtClean="0">
                          <a:latin typeface="Calibri" pitchFamily="34" charset="0"/>
                          <a:cs typeface="Calibri" pitchFamily="34" charset="0"/>
                        </a:rPr>
                        <a:t>&gt;2021</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E9EDF4"/>
                    </a:solidFill>
                  </a:tcPr>
                </a:tc>
              </a:tr>
              <a:tr h="464127">
                <a:tc>
                  <a:txBody>
                    <a:bodyPr/>
                    <a:lstStyle/>
                    <a:p>
                      <a:r>
                        <a:rPr lang="en-US" sz="1400" b="1" dirty="0" err="1" smtClean="0">
                          <a:solidFill>
                            <a:schemeClr val="accent6">
                              <a:lumMod val="50000"/>
                            </a:schemeClr>
                          </a:solidFill>
                          <a:latin typeface="Calibri" pitchFamily="34" charset="0"/>
                          <a:cs typeface="Calibri" pitchFamily="34" charset="0"/>
                        </a:rPr>
                        <a:t>SeaQuest</a:t>
                      </a:r>
                      <a:r>
                        <a:rPr lang="en-US" sz="1400" b="1" dirty="0" smtClean="0">
                          <a:solidFill>
                            <a:schemeClr val="accent6">
                              <a:lumMod val="50000"/>
                            </a:schemeClr>
                          </a:solidFill>
                          <a:latin typeface="Calibri" pitchFamily="34" charset="0"/>
                          <a:cs typeface="Calibri" pitchFamily="34" charset="0"/>
                        </a:rPr>
                        <a:t> </a:t>
                      </a:r>
                      <a:br>
                        <a:rPr lang="en-US" sz="1400" b="1" dirty="0" smtClean="0">
                          <a:solidFill>
                            <a:schemeClr val="accent6">
                              <a:lumMod val="50000"/>
                            </a:schemeClr>
                          </a:solidFill>
                          <a:latin typeface="Calibri" pitchFamily="34" charset="0"/>
                          <a:cs typeface="Calibri" pitchFamily="34" charset="0"/>
                        </a:rPr>
                      </a:br>
                      <a:r>
                        <a:rPr lang="en-US" sz="1400" b="1" dirty="0" smtClean="0">
                          <a:solidFill>
                            <a:schemeClr val="accent6">
                              <a:lumMod val="50000"/>
                            </a:schemeClr>
                          </a:solidFill>
                          <a:latin typeface="Calibri" pitchFamily="34" charset="0"/>
                          <a:cs typeface="Calibri" pitchFamily="34" charset="0"/>
                        </a:rPr>
                        <a:t>(</a:t>
                      </a:r>
                      <a:r>
                        <a:rPr lang="en-US" sz="1200" b="1" dirty="0" smtClean="0">
                          <a:solidFill>
                            <a:schemeClr val="accent6">
                              <a:lumMod val="50000"/>
                            </a:schemeClr>
                          </a:solidFill>
                          <a:latin typeface="Calibri" pitchFamily="34" charset="0"/>
                          <a:cs typeface="Calibri" pitchFamily="34" charset="0"/>
                        </a:rPr>
                        <a:t>FNAL: E-906</a:t>
                      </a:r>
                      <a:r>
                        <a:rPr lang="en-US" sz="1400" b="1" dirty="0" smtClean="0">
                          <a:solidFill>
                            <a:schemeClr val="accent6">
                              <a:lumMod val="50000"/>
                            </a:schemeClr>
                          </a:solidFill>
                          <a:latin typeface="Calibri" pitchFamily="34" charset="0"/>
                          <a:cs typeface="Calibri" pitchFamily="34" charset="0"/>
                        </a:rPr>
                        <a:t>)</a:t>
                      </a:r>
                      <a:endParaRPr lang="en-US" sz="1400" b="1" dirty="0">
                        <a:solidFill>
                          <a:schemeClr val="accent6">
                            <a:lumMod val="50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baseline="0" dirty="0" smtClean="0">
                          <a:solidFill>
                            <a:schemeClr val="accent6">
                              <a:lumMod val="50000"/>
                            </a:schemeClr>
                          </a:solidFill>
                          <a:latin typeface="Calibri" pitchFamily="34" charset="0"/>
                          <a:cs typeface="Calibri" pitchFamily="34" charset="0"/>
                        </a:rPr>
                        <a:t>p</a:t>
                      </a:r>
                      <a:r>
                        <a:rPr lang="en-US" sz="1400" b="1" baseline="30000" dirty="0" smtClean="0">
                          <a:solidFill>
                            <a:schemeClr val="accent6">
                              <a:lumMod val="50000"/>
                            </a:schemeClr>
                          </a:solidFill>
                          <a:latin typeface="Calibri" pitchFamily="34" charset="0"/>
                          <a:cs typeface="Calibri" pitchFamily="34" charset="0"/>
                        </a:rPr>
                        <a:t> </a:t>
                      </a:r>
                      <a:r>
                        <a:rPr lang="en-US" sz="1400" b="1" baseline="0" dirty="0" smtClean="0">
                          <a:solidFill>
                            <a:schemeClr val="accent6">
                              <a:lumMod val="50000"/>
                            </a:schemeClr>
                          </a:solidFill>
                          <a:latin typeface="Calibri" pitchFamily="34" charset="0"/>
                          <a:cs typeface="Calibri" pitchFamily="34" charset="0"/>
                        </a:rPr>
                        <a:t> + p</a:t>
                      </a:r>
                      <a:endParaRPr lang="en-US" sz="1400" b="1" baseline="30000" dirty="0">
                        <a:solidFill>
                          <a:schemeClr val="accent6">
                            <a:lumMod val="50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l"/>
                      <a:r>
                        <a:rPr lang="en-US" sz="1400" b="1" dirty="0" smtClean="0">
                          <a:solidFill>
                            <a:schemeClr val="accent6">
                              <a:lumMod val="50000"/>
                            </a:schemeClr>
                          </a:solidFill>
                          <a:latin typeface="Calibri" pitchFamily="34" charset="0"/>
                          <a:cs typeface="Calibri" pitchFamily="34" charset="0"/>
                        </a:rPr>
                        <a:t>120 </a:t>
                      </a:r>
                      <a:r>
                        <a:rPr lang="en-US" sz="1400" b="1" dirty="0" err="1" smtClean="0">
                          <a:solidFill>
                            <a:schemeClr val="accent6">
                              <a:lumMod val="50000"/>
                            </a:schemeClr>
                          </a:solidFill>
                          <a:latin typeface="Calibri" pitchFamily="34" charset="0"/>
                          <a:cs typeface="Calibri" pitchFamily="34" charset="0"/>
                        </a:rPr>
                        <a:t>GeV</a:t>
                      </a:r>
                      <a:r>
                        <a:rPr lang="en-US" sz="1400" b="1" dirty="0" smtClean="0">
                          <a:solidFill>
                            <a:schemeClr val="accent6">
                              <a:lumMod val="50000"/>
                            </a:schemeClr>
                          </a:solidFill>
                          <a:latin typeface="Calibri" pitchFamily="34" charset="0"/>
                          <a:cs typeface="Calibri" pitchFamily="34" charset="0"/>
                        </a:rPr>
                        <a:t/>
                      </a:r>
                      <a:br>
                        <a:rPr lang="en-US" sz="1400" b="1" dirty="0" smtClean="0">
                          <a:solidFill>
                            <a:schemeClr val="accent6">
                              <a:lumMod val="50000"/>
                            </a:schemeClr>
                          </a:solidFill>
                          <a:latin typeface="Calibri" pitchFamily="34" charset="0"/>
                          <a:cs typeface="Calibri" pitchFamily="34" charset="0"/>
                        </a:rPr>
                      </a:br>
                      <a:r>
                        <a:rPr lang="en-US" sz="1400" b="1" dirty="0" smtClean="0">
                          <a:solidFill>
                            <a:schemeClr val="accent6">
                              <a:lumMod val="50000"/>
                            </a:schemeClr>
                          </a:solidFill>
                          <a:latin typeface="Calibri" pitchFamily="34" charset="0"/>
                          <a:cs typeface="Calibri" pitchFamily="34" charset="0"/>
                          <a:sym typeface="Symbol"/>
                        </a:rPr>
                        <a:t>s =</a:t>
                      </a:r>
                      <a:r>
                        <a:rPr lang="en-US" sz="1400" b="1" baseline="0" dirty="0" smtClean="0">
                          <a:solidFill>
                            <a:schemeClr val="accent6">
                              <a:lumMod val="50000"/>
                            </a:schemeClr>
                          </a:solidFill>
                          <a:latin typeface="Calibri" pitchFamily="34" charset="0"/>
                          <a:cs typeface="Calibri" pitchFamily="34" charset="0"/>
                          <a:sym typeface="Symbol"/>
                        </a:rPr>
                        <a:t> 15</a:t>
                      </a:r>
                      <a:endParaRPr lang="en-US" sz="1400" b="1" dirty="0">
                        <a:solidFill>
                          <a:schemeClr val="accent6">
                            <a:lumMod val="50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dirty="0" err="1" smtClean="0">
                          <a:solidFill>
                            <a:schemeClr val="accent6">
                              <a:lumMod val="50000"/>
                            </a:schemeClr>
                          </a:solidFill>
                          <a:latin typeface="Calibri" pitchFamily="34" charset="0"/>
                          <a:cs typeface="Calibri" pitchFamily="34" charset="0"/>
                        </a:rPr>
                        <a:t>x</a:t>
                      </a:r>
                      <a:r>
                        <a:rPr lang="en-US" sz="1400" b="1" baseline="-25000" dirty="0" err="1" smtClean="0">
                          <a:solidFill>
                            <a:schemeClr val="accent6">
                              <a:lumMod val="50000"/>
                            </a:schemeClr>
                          </a:solidFill>
                          <a:latin typeface="Calibri" pitchFamily="34" charset="0"/>
                          <a:cs typeface="Calibri" pitchFamily="34" charset="0"/>
                        </a:rPr>
                        <a:t>b</a:t>
                      </a:r>
                      <a:r>
                        <a:rPr lang="en-US" sz="1400" b="1" baseline="0" dirty="0" smtClean="0">
                          <a:solidFill>
                            <a:schemeClr val="accent6">
                              <a:lumMod val="50000"/>
                            </a:schemeClr>
                          </a:solidFill>
                          <a:latin typeface="Calibri" pitchFamily="34" charset="0"/>
                          <a:cs typeface="Calibri" pitchFamily="34" charset="0"/>
                        </a:rPr>
                        <a:t> = 0.35 – 0.9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50000"/>
                            </a:schemeClr>
                          </a:solidFill>
                          <a:latin typeface="Calibri" pitchFamily="34" charset="0"/>
                          <a:cs typeface="Calibri" pitchFamily="34" charset="0"/>
                        </a:rPr>
                        <a:t>x</a:t>
                      </a:r>
                      <a:r>
                        <a:rPr lang="en-US" sz="1400" b="1" baseline="-25000" dirty="0" err="1" smtClean="0">
                          <a:solidFill>
                            <a:schemeClr val="accent6">
                              <a:lumMod val="50000"/>
                            </a:schemeClr>
                          </a:solidFill>
                          <a:latin typeface="Calibri" pitchFamily="34" charset="0"/>
                          <a:cs typeface="Calibri" pitchFamily="34" charset="0"/>
                        </a:rPr>
                        <a:t>t</a:t>
                      </a:r>
                      <a:r>
                        <a:rPr lang="en-US" sz="1400" b="1" baseline="0" dirty="0" smtClean="0">
                          <a:solidFill>
                            <a:schemeClr val="accent6">
                              <a:lumMod val="50000"/>
                            </a:schemeClr>
                          </a:solidFill>
                          <a:latin typeface="Calibri" pitchFamily="34" charset="0"/>
                          <a:cs typeface="Calibri" pitchFamily="34" charset="0"/>
                        </a:rPr>
                        <a:t> = 0.1 – 0.45</a:t>
                      </a:r>
                    </a:p>
                  </a:txBody>
                  <a:tcPr anchor="ctr">
                    <a:solidFill>
                      <a:schemeClr val="accent3">
                        <a:lumMod val="40000"/>
                        <a:lumOff val="60000"/>
                      </a:schemeClr>
                    </a:solidFill>
                  </a:tcPr>
                </a:tc>
                <a:tc>
                  <a:txBody>
                    <a:bodyPr/>
                    <a:lstStyle/>
                    <a:p>
                      <a:pPr algn="ctr"/>
                      <a:r>
                        <a:rPr lang="en-US" sz="1400" b="1" dirty="0" smtClean="0">
                          <a:solidFill>
                            <a:schemeClr val="accent6">
                              <a:lumMod val="50000"/>
                            </a:schemeClr>
                          </a:solidFill>
                          <a:latin typeface="Calibri" pitchFamily="34" charset="0"/>
                          <a:cs typeface="Calibri" pitchFamily="34" charset="0"/>
                        </a:rPr>
                        <a:t>3.4 x 10</a:t>
                      </a:r>
                      <a:r>
                        <a:rPr lang="en-US" sz="1400" b="1" baseline="30000" dirty="0" smtClean="0">
                          <a:solidFill>
                            <a:schemeClr val="accent6">
                              <a:lumMod val="50000"/>
                            </a:schemeClr>
                          </a:solidFill>
                          <a:latin typeface="Calibri" pitchFamily="34" charset="0"/>
                          <a:cs typeface="Calibri" pitchFamily="34" charset="0"/>
                        </a:rPr>
                        <a:t>35</a:t>
                      </a:r>
                      <a:endParaRPr lang="en-US" sz="1400" b="1" baseline="30000" dirty="0">
                        <a:solidFill>
                          <a:schemeClr val="accent6">
                            <a:lumMod val="50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dirty="0" smtClean="0">
                          <a:solidFill>
                            <a:schemeClr val="accent6">
                              <a:lumMod val="50000"/>
                            </a:schemeClr>
                          </a:solidFill>
                          <a:latin typeface="Calibri" pitchFamily="34" charset="0"/>
                        </a:rPr>
                        <a:t>---</a:t>
                      </a:r>
                      <a:endParaRPr lang="en-US" sz="1400" b="1" dirty="0">
                        <a:solidFill>
                          <a:schemeClr val="accent6">
                            <a:lumMod val="50000"/>
                          </a:schemeClr>
                        </a:solidFill>
                        <a:latin typeface="Calibri" pitchFamily="34" charset="0"/>
                      </a:endParaRPr>
                    </a:p>
                  </a:txBody>
                  <a:tcPr anchor="ctr">
                    <a:lnR w="127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alibri"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alibri"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algn="ctr"/>
                      <a:r>
                        <a:rPr lang="en-US" sz="1400" b="1" dirty="0" smtClean="0">
                          <a:solidFill>
                            <a:schemeClr val="accent6">
                              <a:lumMod val="50000"/>
                            </a:schemeClr>
                          </a:solidFill>
                          <a:latin typeface="Calibri" pitchFamily="34" charset="0"/>
                          <a:cs typeface="Calibri" pitchFamily="34" charset="0"/>
                        </a:rPr>
                        <a:t>2012 - 2017</a:t>
                      </a:r>
                      <a:endParaRPr lang="en-US" sz="1400" b="1" dirty="0">
                        <a:solidFill>
                          <a:schemeClr val="accent6">
                            <a:lumMod val="50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chemeClr val="accent3">
                        <a:lumMod val="40000"/>
                        <a:lumOff val="60000"/>
                      </a:schemeClr>
                    </a:solidFill>
                  </a:tcPr>
                </a:tc>
              </a:tr>
              <a:tr h="464127">
                <a:tc>
                  <a:txBody>
                    <a:bodyPr/>
                    <a:lstStyle/>
                    <a:p>
                      <a:r>
                        <a:rPr lang="en-US" sz="1400" b="1" dirty="0" err="1" smtClean="0">
                          <a:latin typeface="Calibri" pitchFamily="34" charset="0"/>
                          <a:cs typeface="Calibri" pitchFamily="34" charset="0"/>
                        </a:rPr>
                        <a:t>Pol</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tgt</a:t>
                      </a:r>
                      <a:r>
                        <a:rPr lang="en-US" sz="1400" b="1" dirty="0" smtClean="0">
                          <a:latin typeface="Calibri" pitchFamily="34" charset="0"/>
                          <a:cs typeface="Calibri" pitchFamily="34" charset="0"/>
                        </a:rPr>
                        <a:t> DY</a:t>
                      </a:r>
                      <a:r>
                        <a:rPr lang="en-US" sz="1400" b="1" baseline="30000" dirty="0" smtClean="0">
                          <a:latin typeface="Calibri" pitchFamily="34" charset="0"/>
                          <a:cs typeface="Calibri" pitchFamily="34" charset="0"/>
                        </a:rPr>
                        <a:t>‡</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FNAL: E-1039</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ctr"/>
                      <a:r>
                        <a:rPr lang="en-US" sz="1400" b="1" baseline="0" dirty="0" smtClean="0">
                          <a:latin typeface="Calibri" pitchFamily="34" charset="0"/>
                          <a:cs typeface="Calibri" pitchFamily="34" charset="0"/>
                        </a:rPr>
                        <a:t>p</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r>
                        <a:rPr lang="en-US" sz="1400" b="1" baseline="50000" dirty="0" smtClean="0">
                          <a:latin typeface="Times New Roman" pitchFamily="18" charset="0"/>
                          <a:cs typeface="Times New Roman" pitchFamily="18" charset="0"/>
                        </a:rPr>
                        <a:t>↑</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l"/>
                      <a:r>
                        <a:rPr lang="en-US" sz="1400" b="1" dirty="0" smtClean="0">
                          <a:latin typeface="Calibri" pitchFamily="34" charset="0"/>
                          <a:cs typeface="Calibri" pitchFamily="34" charset="0"/>
                        </a:rPr>
                        <a:t>120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15</a:t>
                      </a:r>
                      <a:endParaRPr lang="en-US" sz="1400" b="1"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t</a:t>
                      </a:r>
                      <a:r>
                        <a:rPr lang="en-US" sz="1400" b="1" baseline="0" dirty="0" smtClean="0">
                          <a:latin typeface="Calibri" pitchFamily="34" charset="0"/>
                          <a:cs typeface="Calibri" pitchFamily="34" charset="0"/>
                        </a:rPr>
                        <a:t> = 0.1 – 0.45</a:t>
                      </a:r>
                      <a:endParaRPr lang="en-US" sz="1400" b="1" baseline="0" dirty="0" smtClean="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ctr"/>
                      <a:r>
                        <a:rPr lang="en-US" sz="1400" b="1" dirty="0" smtClean="0">
                          <a:latin typeface="Calibri" pitchFamily="34" charset="0"/>
                          <a:cs typeface="Calibri" pitchFamily="34" charset="0"/>
                        </a:rPr>
                        <a:t>4.4 x 10</a:t>
                      </a:r>
                      <a:r>
                        <a:rPr lang="en-US" sz="1400" b="1" baseline="30000" dirty="0" smtClean="0">
                          <a:latin typeface="Calibri" pitchFamily="34" charset="0"/>
                          <a:cs typeface="Calibri" pitchFamily="34" charset="0"/>
                        </a:rPr>
                        <a:t>35</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ctr"/>
                      <a:r>
                        <a:rPr lang="en-US" sz="1400" b="1" dirty="0" smtClean="0">
                          <a:solidFill>
                            <a:srgbClr val="1C11FD"/>
                          </a:solidFill>
                          <a:latin typeface="Calibri" pitchFamily="34" charset="0"/>
                        </a:rPr>
                        <a:t>0 – </a:t>
                      </a:r>
                      <a:br>
                        <a:rPr lang="en-US" sz="1400" b="1" dirty="0" smtClean="0">
                          <a:solidFill>
                            <a:srgbClr val="1C11FD"/>
                          </a:solidFill>
                          <a:latin typeface="Calibri" pitchFamily="34" charset="0"/>
                        </a:rPr>
                      </a:br>
                      <a:r>
                        <a:rPr lang="en-US" sz="1400" b="1" dirty="0" smtClean="0">
                          <a:solidFill>
                            <a:srgbClr val="1C11FD"/>
                          </a:solidFill>
                          <a:latin typeface="Calibri" pitchFamily="34" charset="0"/>
                        </a:rPr>
                        <a:t>0.2*</a:t>
                      </a:r>
                      <a:endParaRPr lang="en-US" sz="1400" b="1" dirty="0">
                        <a:solidFill>
                          <a:srgbClr val="1C11FD"/>
                        </a:solidFill>
                        <a:latin typeface="Calibri" pitchFamily="34" charset="0"/>
                      </a:endParaRPr>
                    </a:p>
                  </a:txBody>
                  <a:tcPr anchor="ctr">
                    <a:lnR w="12700" cap="flat" cmpd="sng" algn="ctr">
                      <a:solidFill>
                        <a:schemeClr val="bg1"/>
                      </a:solidFill>
                      <a:prstDash val="solid"/>
                      <a:round/>
                      <a:headEnd type="none" w="med" len="med"/>
                      <a:tailEnd type="none" w="med" len="med"/>
                    </a:ln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P</a:t>
                      </a:r>
                      <a:r>
                        <a:rPr lang="en-US" sz="1400" b="1" baseline="-25000" dirty="0" smtClean="0">
                          <a:latin typeface="Calibri" pitchFamily="34" charset="0"/>
                          <a:cs typeface="Calibri" pitchFamily="34" charset="0"/>
                        </a:rPr>
                        <a:t>t</a:t>
                      </a:r>
                      <a:r>
                        <a:rPr lang="en-US" sz="1400" b="1" baseline="0" dirty="0" smtClean="0">
                          <a:latin typeface="Calibri" pitchFamily="34" charset="0"/>
                          <a:cs typeface="Calibri" pitchFamily="34" charset="0"/>
                        </a:rPr>
                        <a:t> = 85%</a:t>
                      </a:r>
                      <a:br>
                        <a:rPr lang="en-US" sz="1400" b="1" baseline="0" dirty="0" smtClean="0">
                          <a:latin typeface="Calibri" pitchFamily="34" charset="0"/>
                          <a:cs typeface="Calibri" pitchFamily="34" charset="0"/>
                        </a:rPr>
                      </a:br>
                      <a:r>
                        <a:rPr lang="en-US" sz="1100" b="1" baseline="0" dirty="0" smtClean="0">
                          <a:solidFill>
                            <a:schemeClr val="tx1"/>
                          </a:solidFill>
                          <a:latin typeface="Calibri" pitchFamily="34" charset="0"/>
                          <a:cs typeface="Calibri" pitchFamily="34" charset="0"/>
                        </a:rPr>
                        <a:t>f = 0.176</a:t>
                      </a:r>
                      <a:endParaRPr lang="en-US" sz="11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0.15</a:t>
                      </a:r>
                      <a:endParaRPr lang="en-US" sz="1400" b="1" baseline="30000"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6FF33"/>
                    </a:solidFill>
                  </a:tcPr>
                </a:tc>
                <a:tc>
                  <a:txBody>
                    <a:bodyPr/>
                    <a:lstStyle/>
                    <a:p>
                      <a:pPr algn="ctr"/>
                      <a:r>
                        <a:rPr lang="en-US" sz="1400" b="1" dirty="0" smtClean="0">
                          <a:latin typeface="Calibri" pitchFamily="34" charset="0"/>
                          <a:cs typeface="Calibri" pitchFamily="34" charset="0"/>
                        </a:rPr>
                        <a:t>&gt;2018</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66FF33"/>
                    </a:solidFill>
                  </a:tcPr>
                </a:tc>
              </a:tr>
              <a:tr h="464127">
                <a:tc>
                  <a:txBody>
                    <a:bodyPr/>
                    <a:lstStyle/>
                    <a:p>
                      <a:r>
                        <a:rPr lang="en-US" sz="1400" b="1" dirty="0" err="1" smtClean="0">
                          <a:latin typeface="Calibri" pitchFamily="34" charset="0"/>
                          <a:cs typeface="Calibri" pitchFamily="34" charset="0"/>
                        </a:rPr>
                        <a:t>Pol</a:t>
                      </a:r>
                      <a:r>
                        <a:rPr lang="en-US" sz="1400" b="1" dirty="0" smtClean="0">
                          <a:latin typeface="Calibri" pitchFamily="34" charset="0"/>
                          <a:cs typeface="Calibri" pitchFamily="34" charset="0"/>
                        </a:rPr>
                        <a:t> beam DY</a:t>
                      </a:r>
                      <a:r>
                        <a:rPr lang="en-US" sz="1400" b="1" baseline="30000" dirty="0" smtClean="0">
                          <a:latin typeface="Calibri" pitchFamily="34" charset="0"/>
                          <a:cs typeface="Calibri" pitchFamily="34" charset="0"/>
                        </a:rPr>
                        <a:t>§ </a:t>
                      </a:r>
                    </a:p>
                    <a:p>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FNAL: </a:t>
                      </a:r>
                      <a:r>
                        <a:rPr lang="en-US" sz="1200" b="1" baseline="0" dirty="0" smtClean="0">
                          <a:latin typeface="Calibri" pitchFamily="34" charset="0"/>
                          <a:cs typeface="Calibri" pitchFamily="34" charset="0"/>
                        </a:rPr>
                        <a:t>E-1027</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l"/>
                      <a:r>
                        <a:rPr lang="en-US" sz="1400" b="1" dirty="0" smtClean="0">
                          <a:latin typeface="Calibri" pitchFamily="34" charset="0"/>
                          <a:cs typeface="Calibri" pitchFamily="34" charset="0"/>
                        </a:rPr>
                        <a:t>120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15</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0.35 – 0.9</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35</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rPr>
                        <a:t>0.04</a:t>
                      </a:r>
                    </a:p>
                  </a:txBody>
                  <a:tcPr anchor="ctr">
                    <a:lnR w="12700" cap="flat" cmpd="sng" algn="ctr">
                      <a:solidFill>
                        <a:schemeClr val="bg1"/>
                      </a:solidFill>
                      <a:prstDash val="solid"/>
                      <a:round/>
                      <a:headEnd type="none" w="med" len="med"/>
                      <a:tailEnd type="none" w="med" len="med"/>
                    </a:lnR>
                    <a:solidFill>
                      <a:srgbClr val="30C52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60% </a:t>
                      </a:r>
                      <a:endParaRPr lang="en-US" sz="14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0C525"/>
                    </a:solidFill>
                  </a:tcPr>
                </a:tc>
                <a:tc>
                  <a:txBody>
                    <a:bodyPr/>
                    <a:lstStyle/>
                    <a:p>
                      <a:pPr algn="ctr"/>
                      <a:r>
                        <a:rPr lang="en-US" sz="1400" b="1" dirty="0" smtClean="0">
                          <a:solidFill>
                            <a:schemeClr val="tx1"/>
                          </a:solidFill>
                          <a:latin typeface="Calibri" pitchFamily="34" charset="0"/>
                          <a:cs typeface="Calibri" pitchFamily="34" charset="0"/>
                        </a:rPr>
                        <a:t>1</a:t>
                      </a:r>
                      <a:endParaRPr lang="en-US" sz="1400" b="1" dirty="0">
                        <a:solidFill>
                          <a:schemeClr val="tx1"/>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0C525"/>
                    </a:solidFill>
                  </a:tcPr>
                </a:tc>
                <a:tc>
                  <a:txBody>
                    <a:bodyPr/>
                    <a:lstStyle/>
                    <a:p>
                      <a:pPr algn="ctr"/>
                      <a:r>
                        <a:rPr lang="en-US" sz="1400" b="1" dirty="0" smtClean="0">
                          <a:latin typeface="Calibri" pitchFamily="34" charset="0"/>
                          <a:cs typeface="Calibri" pitchFamily="34" charset="0"/>
                        </a:rPr>
                        <a:t>&gt;2020</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30C525"/>
                    </a:solidFill>
                  </a:tcPr>
                </a:tc>
              </a:tr>
              <a:tr h="573334">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30000" dirty="0" smtClean="0">
                          <a:latin typeface="Calibri" pitchFamily="34" charset="0"/>
                          <a:cs typeface="Calibri" pitchFamily="34" charset="0"/>
                        </a:rPr>
                        <a:t>‡ </a:t>
                      </a:r>
                      <a:r>
                        <a:rPr lang="en-US" sz="1200" b="1" i="1" baseline="0" dirty="0" smtClean="0">
                          <a:latin typeface="Calibri" pitchFamily="34" charset="0"/>
                          <a:cs typeface="Calibri" pitchFamily="34" charset="0"/>
                        </a:rPr>
                        <a:t>8 cm NH</a:t>
                      </a:r>
                      <a:r>
                        <a:rPr lang="en-US" sz="1200" b="1" i="1" baseline="-25000" dirty="0" smtClean="0">
                          <a:latin typeface="Calibri" pitchFamily="34" charset="0"/>
                          <a:cs typeface="Calibri" pitchFamily="34" charset="0"/>
                        </a:rPr>
                        <a:t>3</a:t>
                      </a:r>
                      <a:r>
                        <a:rPr lang="en-US" sz="1200" b="1" i="1" baseline="0" dirty="0" smtClean="0">
                          <a:latin typeface="Calibri" pitchFamily="34" charset="0"/>
                          <a:cs typeface="Calibri" pitchFamily="34" charset="0"/>
                        </a:rPr>
                        <a:t> target  </a:t>
                      </a:r>
                      <a:r>
                        <a:rPr lang="en-US" sz="1200" b="1" i="1" dirty="0" smtClean="0">
                          <a:latin typeface="Calibri" pitchFamily="34" charset="0"/>
                          <a:cs typeface="Calibri" pitchFamily="34" charset="0"/>
                        </a:rPr>
                        <a:t>    </a:t>
                      </a:r>
                      <a:r>
                        <a:rPr lang="en-US" sz="1200" b="1" i="1" baseline="0" dirty="0" smtClean="0">
                          <a:solidFill>
                            <a:srgbClr val="1C11FD"/>
                          </a:solidFill>
                          <a:latin typeface="Calibri" pitchFamily="34" charset="0"/>
                        </a:rPr>
                        <a:t>/ </a:t>
                      </a:r>
                      <a:r>
                        <a:rPr lang="en-US" sz="1200" b="1" i="1" dirty="0" smtClean="0">
                          <a:latin typeface="Calibri" pitchFamily="34" charset="0"/>
                          <a:cs typeface="Calibri" pitchFamily="34" charset="0"/>
                        </a:rPr>
                        <a:t>    </a:t>
                      </a:r>
                      <a:r>
                        <a:rPr lang="en-US" sz="1200" b="1" baseline="30000" dirty="0" smtClean="0">
                          <a:latin typeface="Calibri" pitchFamily="34" charset="0"/>
                          <a:cs typeface="Calibri" pitchFamily="34" charset="0"/>
                        </a:rPr>
                        <a:t>§ </a:t>
                      </a:r>
                      <a:r>
                        <a:rPr lang="en-US" sz="1200" b="1" i="1" dirty="0" smtClean="0">
                          <a:latin typeface="Calibri" pitchFamily="34" charset="0"/>
                          <a:cs typeface="Calibri" pitchFamily="34" charset="0"/>
                        </a:rPr>
                        <a:t>L= 1 x 10</a:t>
                      </a:r>
                      <a:r>
                        <a:rPr lang="en-US" sz="1200" b="1" i="1" baseline="30000" dirty="0" smtClean="0">
                          <a:latin typeface="Calibri" pitchFamily="34" charset="0"/>
                          <a:cs typeface="Calibri" pitchFamily="34" charset="0"/>
                        </a:rPr>
                        <a:t>36</a:t>
                      </a:r>
                      <a:r>
                        <a:rPr lang="en-US" sz="1200" b="1" i="1" dirty="0" smtClean="0">
                          <a:latin typeface="Calibri" pitchFamily="34" charset="0"/>
                          <a:cs typeface="Calibri" pitchFamily="34" charset="0"/>
                        </a:rPr>
                        <a:t> cm</a:t>
                      </a:r>
                      <a:r>
                        <a:rPr lang="en-US" sz="1200" b="1" i="1" baseline="30000" dirty="0" smtClean="0">
                          <a:latin typeface="Calibri" pitchFamily="34" charset="0"/>
                          <a:cs typeface="Calibri" pitchFamily="34" charset="0"/>
                        </a:rPr>
                        <a:t>-2</a:t>
                      </a:r>
                      <a:r>
                        <a:rPr lang="en-US" sz="1200" b="1" i="1" dirty="0" smtClean="0">
                          <a:latin typeface="Calibri" pitchFamily="34" charset="0"/>
                          <a:cs typeface="Calibri" pitchFamily="34" charset="0"/>
                        </a:rPr>
                        <a:t> s</a:t>
                      </a:r>
                      <a:r>
                        <a:rPr lang="en-US" sz="1200" b="1" i="1" baseline="30000" dirty="0" smtClean="0">
                          <a:latin typeface="Calibri" pitchFamily="34" charset="0"/>
                          <a:cs typeface="Calibri" pitchFamily="34" charset="0"/>
                        </a:rPr>
                        <a:t>-1 </a:t>
                      </a:r>
                      <a:r>
                        <a:rPr lang="en-US" sz="1200" b="1" i="1" dirty="0" smtClean="0">
                          <a:latin typeface="Calibri" pitchFamily="34" charset="0"/>
                          <a:cs typeface="Calibri" pitchFamily="34" charset="0"/>
                        </a:rPr>
                        <a:t>(LH</a:t>
                      </a:r>
                      <a:r>
                        <a:rPr lang="en-US" sz="1200" b="1" i="1" baseline="-25000" dirty="0" smtClean="0">
                          <a:latin typeface="Calibri" pitchFamily="34" charset="0"/>
                          <a:cs typeface="Calibri" pitchFamily="34" charset="0"/>
                        </a:rPr>
                        <a:t>2</a:t>
                      </a:r>
                      <a:r>
                        <a:rPr lang="en-US" sz="1200" b="1" i="1" dirty="0" smtClean="0">
                          <a:latin typeface="Calibri" pitchFamily="34" charset="0"/>
                          <a:cs typeface="Calibri" pitchFamily="34" charset="0"/>
                        </a:rPr>
                        <a:t> </a:t>
                      </a:r>
                      <a:r>
                        <a:rPr lang="en-US" sz="1200" b="1" i="1" dirty="0" err="1" smtClean="0">
                          <a:latin typeface="Calibri" pitchFamily="34" charset="0"/>
                          <a:cs typeface="Calibri" pitchFamily="34" charset="0"/>
                        </a:rPr>
                        <a:t>tgt</a:t>
                      </a:r>
                      <a:r>
                        <a:rPr lang="en-US" sz="1200" b="1" i="1" dirty="0" smtClean="0">
                          <a:latin typeface="Calibri" pitchFamily="34" charset="0"/>
                          <a:cs typeface="Calibri" pitchFamily="34" charset="0"/>
                        </a:rPr>
                        <a:t> limited)   /  L= 2 x 10</a:t>
                      </a:r>
                      <a:r>
                        <a:rPr lang="en-US" sz="1200" b="1" i="1" baseline="30000" dirty="0" smtClean="0">
                          <a:latin typeface="Calibri" pitchFamily="34" charset="0"/>
                          <a:cs typeface="Calibri" pitchFamily="34" charset="0"/>
                        </a:rPr>
                        <a:t>35</a:t>
                      </a:r>
                      <a:r>
                        <a:rPr lang="en-US" sz="1200" b="1" i="1" dirty="0" smtClean="0">
                          <a:latin typeface="Calibri" pitchFamily="34" charset="0"/>
                          <a:cs typeface="Calibri" pitchFamily="34" charset="0"/>
                        </a:rPr>
                        <a:t> cm</a:t>
                      </a:r>
                      <a:r>
                        <a:rPr lang="en-US" sz="1200" b="1" i="1" baseline="30000" dirty="0" smtClean="0">
                          <a:latin typeface="Calibri" pitchFamily="34" charset="0"/>
                          <a:cs typeface="Calibri" pitchFamily="34" charset="0"/>
                        </a:rPr>
                        <a:t>-2</a:t>
                      </a:r>
                      <a:r>
                        <a:rPr lang="en-US" sz="1200" b="1" i="1" dirty="0" smtClean="0">
                          <a:latin typeface="Calibri" pitchFamily="34" charset="0"/>
                          <a:cs typeface="Calibri" pitchFamily="34" charset="0"/>
                        </a:rPr>
                        <a:t> s</a:t>
                      </a:r>
                      <a:r>
                        <a:rPr lang="en-US" sz="1200" b="1" i="1" baseline="30000" dirty="0" smtClean="0">
                          <a:latin typeface="Calibri" pitchFamily="34" charset="0"/>
                          <a:cs typeface="Calibri" pitchFamily="34" charset="0"/>
                        </a:rPr>
                        <a:t>-1 </a:t>
                      </a:r>
                      <a:r>
                        <a:rPr lang="en-US" sz="1200" b="1" i="1" dirty="0" smtClean="0">
                          <a:latin typeface="Calibri" pitchFamily="34" charset="0"/>
                          <a:cs typeface="Calibri" pitchFamily="34" charset="0"/>
                        </a:rPr>
                        <a:t>(10% of MI beam limited)   </a:t>
                      </a:r>
                      <a:br>
                        <a:rPr lang="en-US" sz="1200" b="1" i="1" dirty="0" smtClean="0">
                          <a:latin typeface="Calibri" pitchFamily="34" charset="0"/>
                          <a:cs typeface="Calibri" pitchFamily="34" charset="0"/>
                        </a:rPr>
                      </a:br>
                      <a:r>
                        <a:rPr lang="en-US" sz="1200" b="1" dirty="0" smtClean="0">
                          <a:solidFill>
                            <a:srgbClr val="1C11FD"/>
                          </a:solidFill>
                          <a:latin typeface="Calibri" pitchFamily="34" charset="0"/>
                        </a:rPr>
                        <a:t>*</a:t>
                      </a:r>
                      <a:r>
                        <a:rPr lang="en-US" sz="1200" b="1" i="1" dirty="0" smtClean="0">
                          <a:solidFill>
                            <a:srgbClr val="1C11FD"/>
                          </a:solidFill>
                          <a:latin typeface="Calibri" pitchFamily="34" charset="0"/>
                        </a:rPr>
                        <a:t>not</a:t>
                      </a:r>
                      <a:r>
                        <a:rPr lang="en-US" sz="1200" b="1" i="1" baseline="0" dirty="0" smtClean="0">
                          <a:solidFill>
                            <a:srgbClr val="1C11FD"/>
                          </a:solidFill>
                          <a:latin typeface="Calibri" pitchFamily="34" charset="0"/>
                        </a:rPr>
                        <a:t> constrained by SIDIS data    /   </a:t>
                      </a:r>
                      <a:r>
                        <a:rPr lang="en-US" sz="1200" b="1" baseline="30000" dirty="0" smtClean="0">
                          <a:latin typeface="Calibri" pitchFamily="34" charset="0"/>
                          <a:cs typeface="Calibri" pitchFamily="34" charset="0"/>
                        </a:rPr>
                        <a:t># </a:t>
                      </a:r>
                      <a:r>
                        <a:rPr lang="en-US" sz="1200" b="1" baseline="0" dirty="0" err="1" smtClean="0">
                          <a:latin typeface="Calibri" pitchFamily="34" charset="0"/>
                          <a:cs typeface="Calibri" pitchFamily="34" charset="0"/>
                        </a:rPr>
                        <a:t>rFOM</a:t>
                      </a:r>
                      <a:r>
                        <a:rPr lang="en-US" sz="1200" b="1" baseline="0" dirty="0" smtClean="0">
                          <a:latin typeface="Calibri" pitchFamily="34" charset="0"/>
                          <a:cs typeface="Calibri" pitchFamily="34" charset="0"/>
                        </a:rPr>
                        <a:t> = relative </a:t>
                      </a:r>
                      <a:r>
                        <a:rPr lang="en-US" sz="1200" b="1" baseline="0" dirty="0" err="1" smtClean="0">
                          <a:latin typeface="Calibri" pitchFamily="34" charset="0"/>
                          <a:cs typeface="Calibri" pitchFamily="34" charset="0"/>
                        </a:rPr>
                        <a:t>lumi</a:t>
                      </a:r>
                      <a:r>
                        <a:rPr lang="en-US" sz="1200" b="1" baseline="0" dirty="0" smtClean="0">
                          <a:latin typeface="Calibri" pitchFamily="34" charset="0"/>
                          <a:cs typeface="Calibri" pitchFamily="34" charset="0"/>
                        </a:rPr>
                        <a:t> * P</a:t>
                      </a:r>
                      <a:r>
                        <a:rPr lang="en-US" sz="1200" b="1" baseline="30000" dirty="0" smtClean="0">
                          <a:latin typeface="Calibri" pitchFamily="34" charset="0"/>
                          <a:cs typeface="Calibri" pitchFamily="34" charset="0"/>
                        </a:rPr>
                        <a:t>2 </a:t>
                      </a:r>
                      <a:r>
                        <a:rPr lang="en-US" sz="1200" b="1" baseline="0" dirty="0" smtClean="0">
                          <a:latin typeface="Calibri" pitchFamily="34" charset="0"/>
                          <a:cs typeface="Calibri" pitchFamily="34" charset="0"/>
                        </a:rPr>
                        <a:t>* f</a:t>
                      </a:r>
                      <a:r>
                        <a:rPr lang="en-US" sz="1200" b="1" baseline="30000" dirty="0" smtClean="0">
                          <a:latin typeface="Calibri" pitchFamily="34" charset="0"/>
                          <a:cs typeface="Calibri" pitchFamily="34" charset="0"/>
                        </a:rPr>
                        <a:t>2</a:t>
                      </a:r>
                      <a:r>
                        <a:rPr lang="en-US" sz="1200" b="1" baseline="0" dirty="0" smtClean="0">
                          <a:latin typeface="Calibri" pitchFamily="34" charset="0"/>
                          <a:cs typeface="Calibri" pitchFamily="34" charset="0"/>
                        </a:rPr>
                        <a:t>  </a:t>
                      </a:r>
                      <a:r>
                        <a:rPr lang="en-US" sz="1200" b="1" baseline="0" dirty="0" err="1" smtClean="0">
                          <a:latin typeface="Calibri" pitchFamily="34" charset="0"/>
                          <a:cs typeface="Calibri" pitchFamily="34" charset="0"/>
                        </a:rPr>
                        <a:t>wrt</a:t>
                      </a:r>
                      <a:r>
                        <a:rPr lang="en-US" sz="1200" b="1" baseline="0" dirty="0" smtClean="0">
                          <a:latin typeface="Calibri" pitchFamily="34" charset="0"/>
                          <a:cs typeface="Calibri" pitchFamily="34" charset="0"/>
                        </a:rPr>
                        <a:t> E-1027 (f=1 for </a:t>
                      </a:r>
                      <a:r>
                        <a:rPr lang="en-US" sz="1200" b="1" baseline="0" dirty="0" err="1" smtClean="0">
                          <a:latin typeface="Calibri" pitchFamily="34" charset="0"/>
                          <a:cs typeface="Calibri" pitchFamily="34" charset="0"/>
                        </a:rPr>
                        <a:t>pol</a:t>
                      </a:r>
                      <a:r>
                        <a:rPr lang="en-US" sz="1200" b="1" baseline="0" dirty="0" smtClean="0">
                          <a:latin typeface="Calibri" pitchFamily="34" charset="0"/>
                          <a:cs typeface="Calibri" pitchFamily="34" charset="0"/>
                        </a:rPr>
                        <a:t> p beams, f=0.22 for </a:t>
                      </a:r>
                      <a:r>
                        <a:rPr lang="en-US" sz="1200" b="1" baseline="0" dirty="0" smtClean="0">
                          <a:latin typeface="Symbol" pitchFamily="18" charset="2"/>
                          <a:cs typeface="Calibri" pitchFamily="34" charset="0"/>
                        </a:rPr>
                        <a:t>p</a:t>
                      </a:r>
                      <a:r>
                        <a:rPr lang="en-US" sz="1200" b="1" baseline="30000" dirty="0" smtClean="0">
                          <a:latin typeface="Symbol" pitchFamily="18" charset="2"/>
                          <a:cs typeface="Calibri" pitchFamily="34" charset="0"/>
                        </a:rPr>
                        <a:t>-</a:t>
                      </a:r>
                      <a:r>
                        <a:rPr lang="en-US" sz="1200" b="1" baseline="0" dirty="0" smtClean="0">
                          <a:latin typeface="Calibri" pitchFamily="34" charset="0"/>
                          <a:cs typeface="Calibri" pitchFamily="34" charset="0"/>
                        </a:rPr>
                        <a:t> beam on NH</a:t>
                      </a:r>
                      <a:r>
                        <a:rPr lang="en-US" sz="1200" b="1" baseline="-25000" dirty="0" smtClean="0">
                          <a:latin typeface="Calibri" pitchFamily="34" charset="0"/>
                          <a:cs typeface="Calibri" pitchFamily="34" charset="0"/>
                        </a:rPr>
                        <a:t>3</a:t>
                      </a:r>
                      <a:r>
                        <a:rPr lang="en-US" sz="1200" b="1" baseline="0" dirty="0" smtClean="0">
                          <a:latin typeface="Calibri" pitchFamily="34" charset="0"/>
                          <a:cs typeface="Calibri" pitchFamily="34" charset="0"/>
                        </a:rPr>
                        <a:t>)</a:t>
                      </a:r>
                    </a:p>
                  </a:txBody>
                  <a:tcPr anchor="ctr">
                    <a:solidFill>
                      <a:srgbClr val="8CFE8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Calibri" pitchFamily="34" charset="0"/>
                        <a:cs typeface="Calibri" pitchFamily="34" charset="0"/>
                      </a:endParaRPr>
                    </a:p>
                  </a:txBody>
                  <a:tcPr anchor="ctr">
                    <a:solidFill>
                      <a:srgbClr val="30C525"/>
                    </a:solidFill>
                  </a:tcPr>
                </a:tc>
                <a:tc hMerge="1">
                  <a:txBody>
                    <a:bodyPr/>
                    <a:lstStyle/>
                    <a:p>
                      <a:pPr algn="l"/>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baseline="30000"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graphicFrame>
        <p:nvGraphicFramePr>
          <p:cNvPr id="23" name="Object 4"/>
          <p:cNvGraphicFramePr>
            <a:graphicFrameLocks noChangeAspect="1"/>
          </p:cNvGraphicFramePr>
          <p:nvPr/>
        </p:nvGraphicFramePr>
        <p:xfrm>
          <a:off x="5410200" y="896779"/>
          <a:ext cx="393700" cy="321808"/>
        </p:xfrm>
        <a:graphic>
          <a:graphicData uri="http://schemas.openxmlformats.org/presentationml/2006/ole">
            <mc:AlternateContent xmlns:mc="http://schemas.openxmlformats.org/markup-compatibility/2006">
              <mc:Choice xmlns:v="urn:schemas-microsoft-com:vml" Requires="v">
                <p:oleObj spid="_x0000_s316212" name="Equation" r:id="rId8" imgW="368140" imgH="253890" progId="Equation.DSMT4">
                  <p:embed/>
                </p:oleObj>
              </mc:Choice>
              <mc:Fallback>
                <p:oleObj name="Equation" r:id="rId8" imgW="368140"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896779"/>
                        <a:ext cx="393700" cy="32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4" name="Straight Connector 23"/>
          <p:cNvCxnSpPr/>
          <p:nvPr/>
        </p:nvCxnSpPr>
        <p:spPr bwMode="auto">
          <a:xfrm>
            <a:off x="1941576" y="2439067"/>
            <a:ext cx="76200" cy="0"/>
          </a:xfrm>
          <a:prstGeom prst="line">
            <a:avLst/>
          </a:prstGeom>
          <a:solidFill>
            <a:srgbClr val="FFFFFF"/>
          </a:solidFill>
          <a:ln w="12700" cap="flat" cmpd="sng" algn="ctr">
            <a:solidFill>
              <a:srgbClr val="000000"/>
            </a:solidFill>
            <a:prstDash val="solid"/>
            <a:round/>
            <a:headEnd type="none" w="med" len="med"/>
            <a:tailEnd type="none" w="med" len="med"/>
          </a:ln>
          <a:effectLst/>
        </p:spPr>
      </p:cxnSp>
      <p:graphicFrame>
        <p:nvGraphicFramePr>
          <p:cNvPr id="25" name="Object 24"/>
          <p:cNvGraphicFramePr>
            <a:graphicFrameLocks noChangeAspect="1"/>
          </p:cNvGraphicFramePr>
          <p:nvPr/>
        </p:nvGraphicFramePr>
        <p:xfrm>
          <a:off x="6610350" y="3420904"/>
          <a:ext cx="114300" cy="177800"/>
        </p:xfrm>
        <a:graphic>
          <a:graphicData uri="http://schemas.openxmlformats.org/presentationml/2006/ole">
            <mc:AlternateContent xmlns:mc="http://schemas.openxmlformats.org/markup-compatibility/2006">
              <mc:Choice xmlns:v="urn:schemas-microsoft-com:vml" Requires="v">
                <p:oleObj spid="_x0000_s316213" name="Equation" r:id="rId9" imgW="114102" imgH="177492" progId="Equation.BREE4">
                  <p:embed/>
                </p:oleObj>
              </mc:Choice>
              <mc:Fallback>
                <p:oleObj name="Equation" r:id="rId9" imgW="114102" imgH="177492"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350" y="3420904"/>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553200" y="6459379"/>
            <a:ext cx="2438400" cy="246221"/>
          </a:xfrm>
          <a:prstGeom prst="rect">
            <a:avLst/>
          </a:prstGeom>
          <a:noFill/>
        </p:spPr>
        <p:txBody>
          <a:bodyPr wrap="square" rtlCol="0">
            <a:spAutoFit/>
          </a:bodyPr>
          <a:lstStyle/>
          <a:p>
            <a:pPr algn="r"/>
            <a:r>
              <a:rPr lang="en-US" sz="1000" b="1" dirty="0" smtClean="0">
                <a:solidFill>
                  <a:srgbClr val="C00000"/>
                </a:solidFill>
              </a:rPr>
              <a:t>W. Lorenzon (U-Michigan)  7/2016</a:t>
            </a:r>
            <a:endParaRPr lang="en-US" sz="1000" b="1" dirty="0">
              <a:solidFill>
                <a:srgbClr val="C00000"/>
              </a:solidFill>
            </a:endParaRPr>
          </a:p>
        </p:txBody>
      </p:sp>
      <p:cxnSp>
        <p:nvCxnSpPr>
          <p:cNvPr id="27" name="Straight Connector 26"/>
          <p:cNvCxnSpPr/>
          <p:nvPr/>
        </p:nvCxnSpPr>
        <p:spPr bwMode="auto">
          <a:xfrm>
            <a:off x="1630680" y="1917859"/>
            <a:ext cx="76200" cy="0"/>
          </a:xfrm>
          <a:prstGeom prst="line">
            <a:avLst/>
          </a:prstGeom>
          <a:solidFill>
            <a:srgbClr val="FFFFFF"/>
          </a:solidFill>
          <a:ln w="127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82216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667000" y="457200"/>
            <a:ext cx="3639682" cy="1335184"/>
            <a:chOff x="4876800" y="1893603"/>
            <a:chExt cx="3639682" cy="1335184"/>
          </a:xfrm>
        </p:grpSpPr>
        <p:pic>
          <p:nvPicPr>
            <p:cNvPr id="20" name="Picture 30"/>
            <p:cNvPicPr>
              <a:picLocks noChangeAspect="1" noChangeArrowheads="1"/>
            </p:cNvPicPr>
            <p:nvPr/>
          </p:nvPicPr>
          <p:blipFill>
            <a:blip r:embed="rId3" cstate="print"/>
            <a:srcRect/>
            <a:stretch>
              <a:fillRect/>
            </a:stretch>
          </p:blipFill>
          <p:spPr bwMode="auto">
            <a:xfrm>
              <a:off x="4876800" y="1893603"/>
              <a:ext cx="3639682" cy="1335184"/>
            </a:xfrm>
            <a:prstGeom prst="rect">
              <a:avLst/>
            </a:prstGeom>
            <a:noFill/>
            <a:ln w="9525">
              <a:noFill/>
              <a:miter lim="800000"/>
              <a:headEnd/>
              <a:tailEnd/>
            </a:ln>
          </p:spPr>
        </p:pic>
        <p:sp>
          <p:nvSpPr>
            <p:cNvPr id="21" name="TextBox 20"/>
            <p:cNvSpPr txBox="1"/>
            <p:nvPr/>
          </p:nvSpPr>
          <p:spPr>
            <a:xfrm>
              <a:off x="7048500" y="2037040"/>
              <a:ext cx="790575" cy="369332"/>
            </a:xfrm>
            <a:prstGeom prst="rect">
              <a:avLst/>
            </a:prstGeom>
            <a:solidFill>
              <a:schemeClr val="accent1"/>
            </a:solidFill>
          </p:spPr>
          <p:txBody>
            <a:bodyPr wrap="square" rtlCol="0">
              <a:spAutoFit/>
            </a:bodyPr>
            <a:lstStyle/>
            <a:p>
              <a:endParaRPr lang="en-US" b="1" dirty="0">
                <a:latin typeface="Adobe Heiti Std R" pitchFamily="34" charset="-128"/>
                <a:ea typeface="Adobe Heiti Std R" pitchFamily="34" charset="-128"/>
              </a:endParaRPr>
            </a:p>
          </p:txBody>
        </p:sp>
      </p:grpSp>
      <p:sp>
        <p:nvSpPr>
          <p:cNvPr id="15365" name="Rectangle 6"/>
          <p:cNvSpPr>
            <a:spLocks noGrp="1" noChangeArrowheads="1"/>
          </p:cNvSpPr>
          <p:nvPr>
            <p:ph type="title"/>
          </p:nvPr>
        </p:nvSpPr>
        <p:spPr bwMode="auto">
          <a:xfrm>
            <a:off x="914400" y="76200"/>
            <a:ext cx="7848600" cy="4572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smtClean="0"/>
              <a:t>Current and Future DY </a:t>
            </a:r>
            <a:r>
              <a:rPr lang="en-US" sz="2800" dirty="0" smtClean="0">
                <a:solidFill>
                  <a:srgbClr val="1C11FD"/>
                </a:solidFill>
              </a:rPr>
              <a:t>Program at FNAL </a:t>
            </a:r>
            <a:endParaRPr lang="en-US" sz="2400" dirty="0" smtClean="0"/>
          </a:p>
        </p:txBody>
      </p:sp>
      <p:sp>
        <p:nvSpPr>
          <p:cNvPr id="44" name="Rectangle 7"/>
          <p:cNvSpPr txBox="1">
            <a:spLocks noChangeArrowheads="1"/>
          </p:cNvSpPr>
          <p:nvPr/>
        </p:nvSpPr>
        <p:spPr bwMode="auto">
          <a:xfrm>
            <a:off x="381000" y="3962400"/>
            <a:ext cx="8525933" cy="24384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defRPr/>
            </a:pPr>
            <a:r>
              <a:rPr lang="en-US" b="1" dirty="0">
                <a:solidFill>
                  <a:srgbClr val="C00000"/>
                </a:solidFill>
              </a:rPr>
              <a:t>Polarized Beam and/or Target w/ </a:t>
            </a:r>
            <a:r>
              <a:rPr lang="en-US" b="1" dirty="0" err="1">
                <a:solidFill>
                  <a:srgbClr val="C00000"/>
                </a:solidFill>
              </a:rPr>
              <a:t>SeaQuest</a:t>
            </a:r>
            <a:r>
              <a:rPr lang="en-US" b="1" dirty="0">
                <a:solidFill>
                  <a:srgbClr val="C00000"/>
                </a:solidFill>
              </a:rPr>
              <a:t> </a:t>
            </a:r>
            <a:r>
              <a:rPr lang="en-US" b="1" dirty="0" smtClean="0">
                <a:solidFill>
                  <a:srgbClr val="C00000"/>
                </a:solidFill>
              </a:rPr>
              <a:t>detector</a:t>
            </a:r>
            <a:endParaRPr lang="en-US" sz="1600" b="1" kern="0" dirty="0">
              <a:solidFill>
                <a:srgbClr val="C00000"/>
              </a:solidFill>
              <a:sym typeface="Arial" pitchFamily="34" charset="0"/>
            </a:endParaRPr>
          </a:p>
          <a:p>
            <a:pPr marL="368300" lvl="1" algn="l">
              <a:spcBef>
                <a:spcPts val="600"/>
              </a:spcBef>
              <a:buClr>
                <a:srgbClr val="0000FF"/>
              </a:buClr>
              <a:buSzPct val="150000"/>
              <a:tabLst>
                <a:tab pos="815975" algn="l"/>
                <a:tab pos="1192213" algn="l"/>
              </a:tabLst>
              <a:defRPr/>
            </a:pPr>
            <a:r>
              <a:rPr lang="en-US" kern="0" dirty="0">
                <a:solidFill>
                  <a:srgbClr val="1C11FD"/>
                </a:solidFill>
                <a:sym typeface="Arial" pitchFamily="34" charset="0"/>
              </a:rPr>
              <a:t>→ </a:t>
            </a:r>
            <a:r>
              <a:rPr lang="en-US" kern="0" dirty="0" smtClean="0">
                <a:solidFill>
                  <a:srgbClr val="1C11FD"/>
                </a:solidFill>
                <a:sym typeface="Arial" pitchFamily="34" charset="0"/>
              </a:rPr>
              <a:t>development of </a:t>
            </a:r>
            <a:r>
              <a:rPr lang="en-US" b="1" kern="0" dirty="0" smtClean="0">
                <a:solidFill>
                  <a:srgbClr val="1C11FD"/>
                </a:solidFill>
                <a:sym typeface="Arial" pitchFamily="34" charset="0"/>
              </a:rPr>
              <a:t>high-luminosity</a:t>
            </a:r>
            <a:r>
              <a:rPr lang="en-US" kern="0" dirty="0" smtClean="0">
                <a:solidFill>
                  <a:srgbClr val="1C11FD"/>
                </a:solidFill>
                <a:sym typeface="Arial" pitchFamily="34" charset="0"/>
              </a:rPr>
              <a:t> facility for </a:t>
            </a:r>
            <a:r>
              <a:rPr lang="en-US" b="1" kern="0" dirty="0" smtClean="0">
                <a:solidFill>
                  <a:srgbClr val="1C11FD"/>
                </a:solidFill>
                <a:sym typeface="Arial" pitchFamily="34" charset="0"/>
              </a:rPr>
              <a:t>polarized </a:t>
            </a:r>
            <a:r>
              <a:rPr lang="en-US" b="1" kern="0" dirty="0" err="1" smtClean="0">
                <a:solidFill>
                  <a:srgbClr val="1C11FD"/>
                </a:solidFill>
                <a:sym typeface="Arial" pitchFamily="34" charset="0"/>
              </a:rPr>
              <a:t>Drell</a:t>
            </a:r>
            <a:r>
              <a:rPr lang="en-US" b="1" kern="0" dirty="0">
                <a:solidFill>
                  <a:srgbClr val="1C11FD"/>
                </a:solidFill>
                <a:sym typeface="Arial" pitchFamily="34" charset="0"/>
              </a:rPr>
              <a:t> </a:t>
            </a:r>
            <a:r>
              <a:rPr lang="en-US" b="1" kern="0" dirty="0" smtClean="0">
                <a:solidFill>
                  <a:srgbClr val="1C11FD"/>
                </a:solidFill>
                <a:sym typeface="Arial" pitchFamily="34" charset="0"/>
              </a:rPr>
              <a:t>Yan</a:t>
            </a:r>
            <a:br>
              <a:rPr lang="en-US" b="1" kern="0" dirty="0" smtClean="0">
                <a:solidFill>
                  <a:srgbClr val="1C11FD"/>
                </a:solidFill>
                <a:sym typeface="Arial" pitchFamily="34" charset="0"/>
              </a:rPr>
            </a:br>
            <a:r>
              <a:rPr lang="en-US" sz="1000" b="1" kern="0" dirty="0" smtClean="0">
                <a:solidFill>
                  <a:srgbClr val="1C11FD"/>
                </a:solidFill>
                <a:sym typeface="Arial" pitchFamily="34" charset="0"/>
              </a:rPr>
              <a:t>  </a:t>
            </a:r>
            <a:endParaRPr lang="en-US" sz="1000" b="1" dirty="0" smtClean="0">
              <a:latin typeface="+mn-lt"/>
            </a:endParaRPr>
          </a:p>
          <a:p>
            <a:pPr marL="334963" indent="-334963" algn="l">
              <a:spcBef>
                <a:spcPts val="600"/>
              </a:spcBef>
              <a:buSzPct val="200000"/>
              <a:buFont typeface="Arial" pitchFamily="34" charset="0"/>
              <a:buChar char="•"/>
              <a:tabLst>
                <a:tab pos="815975" algn="l"/>
                <a:tab pos="1192213" algn="l"/>
              </a:tabLst>
              <a:defRPr/>
            </a:pPr>
            <a:r>
              <a:rPr lang="en-US" b="1" kern="0" dirty="0" smtClean="0">
                <a:sym typeface="Arial" pitchFamily="34" charset="0"/>
              </a:rPr>
              <a:t>E-1039</a:t>
            </a:r>
            <a:r>
              <a:rPr lang="en-US" kern="0" dirty="0" smtClean="0">
                <a:sym typeface="Arial" pitchFamily="34" charset="0"/>
              </a:rPr>
              <a:t>: </a:t>
            </a:r>
            <a:r>
              <a:rPr lang="en-US" kern="0" dirty="0" err="1" smtClean="0">
                <a:sym typeface="Arial" pitchFamily="34" charset="0"/>
              </a:rPr>
              <a:t>SeaQuest</a:t>
            </a:r>
            <a:r>
              <a:rPr lang="en-US" kern="0" dirty="0" smtClean="0">
                <a:sym typeface="Arial" pitchFamily="34" charset="0"/>
              </a:rPr>
              <a:t> w/ pol NH</a:t>
            </a:r>
            <a:r>
              <a:rPr lang="en-US" kern="0" baseline="-25000" dirty="0" smtClean="0">
                <a:sym typeface="Arial" pitchFamily="34" charset="0"/>
              </a:rPr>
              <a:t>3</a:t>
            </a:r>
            <a:r>
              <a:rPr lang="en-US" kern="0" dirty="0" smtClean="0">
                <a:sym typeface="Arial" pitchFamily="34" charset="0"/>
              </a:rPr>
              <a:t>/ND</a:t>
            </a:r>
            <a:r>
              <a:rPr lang="en-US" kern="0" baseline="-25000" dirty="0" smtClean="0">
                <a:sym typeface="Arial" pitchFamily="34" charset="0"/>
              </a:rPr>
              <a:t>3 </a:t>
            </a:r>
            <a:r>
              <a:rPr lang="en-US" kern="0" dirty="0" smtClean="0">
                <a:sym typeface="Arial" pitchFamily="34" charset="0"/>
              </a:rPr>
              <a:t>targets </a:t>
            </a:r>
            <a:r>
              <a:rPr lang="en-US" sz="1100" kern="0" dirty="0">
                <a:sym typeface="Arial" pitchFamily="34" charset="0"/>
              </a:rPr>
              <a:t>(</a:t>
            </a:r>
            <a:r>
              <a:rPr lang="en-US" sz="1100" kern="0" dirty="0" smtClean="0">
                <a:sym typeface="Arial" pitchFamily="34" charset="0"/>
              </a:rPr>
              <a:t>2018-2019?) </a:t>
            </a:r>
            <a:endParaRPr lang="en-US" sz="1100" b="1" kern="0" dirty="0" smtClean="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a:t>
            </a:r>
            <a:r>
              <a:rPr lang="en-US" sz="1600" kern="0" dirty="0" smtClean="0">
                <a:solidFill>
                  <a:srgbClr val="1C11FD"/>
                </a:solidFill>
                <a:latin typeface="+mn-lt"/>
                <a:ea typeface="+mn-ea"/>
                <a:cs typeface="+mn-cs"/>
                <a:sym typeface="Arial" pitchFamily="34" charset="0"/>
              </a:rPr>
              <a:t>probe sea quark distributions</a:t>
            </a:r>
            <a:br>
              <a:rPr lang="en-US" sz="1600" kern="0" dirty="0" smtClean="0">
                <a:solidFill>
                  <a:srgbClr val="1C11FD"/>
                </a:solidFill>
                <a:latin typeface="+mn-lt"/>
                <a:ea typeface="+mn-ea"/>
                <a:cs typeface="+mn-cs"/>
                <a:sym typeface="Arial" pitchFamily="34" charset="0"/>
              </a:rPr>
            </a:br>
            <a:r>
              <a:rPr lang="en-US" sz="1000" kern="0" dirty="0" smtClean="0">
                <a:solidFill>
                  <a:srgbClr val="1C11FD"/>
                </a:solidFill>
                <a:latin typeface="+mn-lt"/>
                <a:ea typeface="+mn-ea"/>
                <a:cs typeface="+mn-cs"/>
                <a:sym typeface="Arial" pitchFamily="34" charset="0"/>
              </a:rPr>
              <a:t>  </a:t>
            </a:r>
            <a:endParaRPr lang="en-US" sz="1000" kern="0" dirty="0" smtClean="0">
              <a:latin typeface="+mn-lt"/>
              <a:ea typeface="+mn-ea"/>
              <a:cs typeface="+mn-cs"/>
              <a:sym typeface="Arial" pitchFamily="34" charset="0"/>
            </a:endParaRPr>
          </a:p>
          <a:p>
            <a:pPr marL="334963" indent="-334963" algn="l">
              <a:spcBef>
                <a:spcPts val="600"/>
              </a:spcBef>
              <a:buSzPct val="200000"/>
              <a:buFont typeface="Arial" pitchFamily="34" charset="0"/>
              <a:buChar char="•"/>
              <a:tabLst>
                <a:tab pos="815975" algn="l"/>
                <a:tab pos="1192213" algn="l"/>
              </a:tabLst>
              <a:defRPr/>
            </a:pPr>
            <a:r>
              <a:rPr lang="en-US" b="1" dirty="0" smtClean="0"/>
              <a:t>E-1027</a:t>
            </a:r>
            <a:r>
              <a:rPr lang="en-US" dirty="0" smtClean="0"/>
              <a:t>: pol p beam on (un)pol </a:t>
            </a:r>
            <a:r>
              <a:rPr lang="en-US" dirty="0" err="1" smtClean="0"/>
              <a:t>tgt</a:t>
            </a:r>
            <a:r>
              <a:rPr lang="en-US" kern="0" dirty="0" smtClean="0">
                <a:sym typeface="Arial" pitchFamily="34" charset="0"/>
              </a:rPr>
              <a:t> </a:t>
            </a:r>
            <a:r>
              <a:rPr lang="en-US" sz="1100" kern="0" dirty="0" smtClean="0">
                <a:sym typeface="Arial" pitchFamily="34" charset="0"/>
              </a:rPr>
              <a:t>(2020-2021?) </a:t>
            </a:r>
            <a:endParaRPr lang="en-US" sz="1100" b="1" kern="0" dirty="0" smtClean="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b="1" kern="0" dirty="0" smtClean="0">
                <a:solidFill>
                  <a:srgbClr val="1C11FD"/>
                </a:solidFill>
                <a:sym typeface="Arial" pitchFamily="34" charset="0"/>
              </a:rPr>
              <a:t>Sivers </a:t>
            </a:r>
            <a:r>
              <a:rPr lang="en-US" sz="1600" b="1" kern="0" dirty="0">
                <a:solidFill>
                  <a:srgbClr val="1C11FD"/>
                </a:solidFill>
                <a:sym typeface="Arial" pitchFamily="34" charset="0"/>
              </a:rPr>
              <a:t>sign change </a:t>
            </a:r>
            <a:r>
              <a:rPr lang="en-US" sz="1600" kern="0" dirty="0">
                <a:solidFill>
                  <a:srgbClr val="1C11FD"/>
                </a:solidFill>
                <a:sym typeface="Arial" pitchFamily="34" charset="0"/>
              </a:rPr>
              <a:t>(valence quark</a:t>
            </a:r>
            <a:r>
              <a:rPr lang="en-US" sz="1600" kern="0" dirty="0" smtClean="0">
                <a:solidFill>
                  <a:srgbClr val="1C11FD"/>
                </a:solidFill>
                <a:sym typeface="Arial" pitchFamily="34" charset="0"/>
              </a:rPr>
              <a:t>)</a:t>
            </a:r>
            <a:r>
              <a:rPr lang="en-US" sz="1600" kern="0" dirty="0" smtClean="0">
                <a:solidFill>
                  <a:srgbClr val="1C11FD"/>
                </a:solidFill>
                <a:latin typeface="+mn-lt"/>
                <a:ea typeface="+mn-ea"/>
                <a:cs typeface="+mn-cs"/>
                <a:sym typeface="Arial" pitchFamily="34" charset="0"/>
              </a:rPr>
              <a:t> </a:t>
            </a:r>
          </a:p>
        </p:txBody>
      </p:sp>
      <p:sp>
        <p:nvSpPr>
          <p:cNvPr id="12" name="Rectangle 7"/>
          <p:cNvSpPr txBox="1">
            <a:spLocks noChangeArrowheads="1"/>
          </p:cNvSpPr>
          <p:nvPr/>
        </p:nvSpPr>
        <p:spPr bwMode="auto">
          <a:xfrm>
            <a:off x="390525" y="1676400"/>
            <a:ext cx="8220075" cy="19812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defRPr/>
            </a:pPr>
            <a:r>
              <a:rPr lang="en-US" b="1" dirty="0" err="1" smtClean="0">
                <a:solidFill>
                  <a:srgbClr val="C00000"/>
                </a:solidFill>
              </a:rPr>
              <a:t>Unpolarized</a:t>
            </a:r>
            <a:r>
              <a:rPr lang="en-US" b="1" dirty="0" smtClean="0">
                <a:solidFill>
                  <a:srgbClr val="C00000"/>
                </a:solidFill>
              </a:rPr>
              <a:t> Beam and Target w/ </a:t>
            </a:r>
            <a:r>
              <a:rPr lang="en-US" b="1" dirty="0" err="1" smtClean="0">
                <a:solidFill>
                  <a:srgbClr val="C00000"/>
                </a:solidFill>
              </a:rPr>
              <a:t>SeaQuest</a:t>
            </a:r>
            <a:r>
              <a:rPr lang="en-US" b="1" dirty="0" smtClean="0">
                <a:solidFill>
                  <a:srgbClr val="C00000"/>
                </a:solidFill>
              </a:rPr>
              <a:t> detector</a:t>
            </a:r>
            <a:endParaRPr lang="en-US" b="1" dirty="0" smtClean="0">
              <a:latin typeface="+mn-lt"/>
            </a:endParaRPr>
          </a:p>
          <a:p>
            <a:pPr marL="334963" indent="-334963" algn="l">
              <a:spcBef>
                <a:spcPts val="600"/>
              </a:spcBef>
              <a:buSzPct val="200000"/>
              <a:buFont typeface="Arial" pitchFamily="34" charset="0"/>
              <a:buChar char="•"/>
              <a:tabLst>
                <a:tab pos="815975" algn="l"/>
                <a:tab pos="1192213" algn="l"/>
              </a:tabLst>
              <a:defRPr/>
            </a:pPr>
            <a:r>
              <a:rPr lang="en-US" b="1" dirty="0" smtClean="0"/>
              <a:t>E-906</a:t>
            </a:r>
            <a:r>
              <a:rPr lang="en-US" dirty="0" smtClean="0"/>
              <a:t>: 120 GeV p from Main Injector on LH</a:t>
            </a:r>
            <a:r>
              <a:rPr lang="en-US" baseline="-25000" dirty="0" smtClean="0"/>
              <a:t>2</a:t>
            </a:r>
            <a:r>
              <a:rPr lang="en-US" dirty="0" smtClean="0"/>
              <a:t>,LD</a:t>
            </a:r>
            <a:r>
              <a:rPr lang="en-US" baseline="-25000" dirty="0" smtClean="0"/>
              <a:t>2</a:t>
            </a:r>
            <a:r>
              <a:rPr lang="en-US" dirty="0" smtClean="0"/>
              <a:t>, </a:t>
            </a:r>
            <a:r>
              <a:rPr lang="en-US" dirty="0" err="1" smtClean="0"/>
              <a:t>C,Fe,W</a:t>
            </a:r>
            <a:r>
              <a:rPr lang="en-US" dirty="0" smtClean="0"/>
              <a:t> targets </a:t>
            </a:r>
            <a:r>
              <a:rPr lang="en-US" kern="0" dirty="0" smtClean="0">
                <a:solidFill>
                  <a:srgbClr val="1C11FD"/>
                </a:solidFill>
                <a:sym typeface="Arial" pitchFamily="34" charset="0"/>
              </a:rPr>
              <a:t>→ </a:t>
            </a:r>
            <a:r>
              <a:rPr lang="en-US" b="1" kern="0" dirty="0" smtClean="0">
                <a:solidFill>
                  <a:srgbClr val="1C11FD"/>
                </a:solidFill>
                <a:sym typeface="Arial" pitchFamily="34" charset="0"/>
              </a:rPr>
              <a:t>high-x </a:t>
            </a:r>
            <a:r>
              <a:rPr lang="en-US" b="1" kern="0" dirty="0" err="1" smtClean="0">
                <a:solidFill>
                  <a:srgbClr val="1C11FD"/>
                </a:solidFill>
                <a:sym typeface="Arial" pitchFamily="34" charset="0"/>
              </a:rPr>
              <a:t>Drell</a:t>
            </a:r>
            <a:r>
              <a:rPr lang="en-US" b="1" kern="0" dirty="0">
                <a:solidFill>
                  <a:srgbClr val="1C11FD"/>
                </a:solidFill>
                <a:sym typeface="Arial" pitchFamily="34" charset="0"/>
              </a:rPr>
              <a:t> </a:t>
            </a:r>
            <a:r>
              <a:rPr lang="en-US" b="1" kern="0" dirty="0" smtClean="0">
                <a:solidFill>
                  <a:srgbClr val="1C11FD"/>
                </a:solidFill>
                <a:sym typeface="Arial" pitchFamily="34" charset="0"/>
              </a:rPr>
              <a:t>Yan</a:t>
            </a:r>
            <a:endParaRPr lang="en-US" b="1" kern="0" dirty="0" smtClean="0">
              <a:sym typeface="Arial" pitchFamily="34" charset="0"/>
            </a:endParaRPr>
          </a:p>
          <a:p>
            <a:pPr marL="334963" indent="-334963" algn="l">
              <a:spcBef>
                <a:spcPts val="600"/>
              </a:spcBef>
              <a:buSzPct val="200000"/>
              <a:buFont typeface="Arial" pitchFamily="34" charset="0"/>
              <a:buChar char="•"/>
              <a:tabLst>
                <a:tab pos="815975" algn="l"/>
                <a:tab pos="1192213" algn="l"/>
              </a:tabLst>
              <a:defRPr/>
            </a:pPr>
            <a:r>
              <a:rPr lang="en-US" kern="0" dirty="0" smtClean="0">
                <a:sym typeface="Arial" pitchFamily="34" charset="0"/>
              </a:rPr>
              <a:t>Science run: March 2014   -  July 2017</a:t>
            </a:r>
            <a:endParaRPr lang="en-US" b="1" kern="0" dirty="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ym typeface="Arial" pitchFamily="34" charset="0"/>
              </a:rPr>
              <a:t>2015 data set: preliminary results</a:t>
            </a:r>
            <a:endParaRPr lang="en-US" kern="0" dirty="0">
              <a:sym typeface="Arial" pitchFamily="34" charset="0"/>
            </a:endParaRPr>
          </a:p>
        </p:txBody>
      </p:sp>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pPr>
                <a:defRPr/>
              </a:pPr>
              <a:t>9</a:t>
            </a:fld>
            <a:endParaRPr lang="en-US" dirty="0"/>
          </a:p>
        </p:txBody>
      </p:sp>
      <p:pic>
        <p:nvPicPr>
          <p:cNvPr id="10" name="Picture 29"/>
          <p:cNvPicPr>
            <a:picLocks noChangeAspect="1" noChangeArrowheads="1"/>
          </p:cNvPicPr>
          <p:nvPr/>
        </p:nvPicPr>
        <p:blipFill>
          <a:blip r:embed="rId4" cstate="print"/>
          <a:srcRect/>
          <a:stretch>
            <a:fillRect/>
          </a:stretch>
        </p:blipFill>
        <p:spPr bwMode="auto">
          <a:xfrm>
            <a:off x="0" y="0"/>
            <a:ext cx="969969" cy="969969"/>
          </a:xfrm>
          <a:prstGeom prst="rect">
            <a:avLst/>
          </a:prstGeom>
          <a:noFill/>
          <a:ln w="9525">
            <a:noFill/>
            <a:miter lim="800000"/>
            <a:headEnd/>
            <a:tailEnd/>
          </a:ln>
        </p:spPr>
      </p:pic>
    </p:spTree>
    <p:extLst>
      <p:ext uri="{BB962C8B-B14F-4D97-AF65-F5344CB8AC3E}">
        <p14:creationId xmlns:p14="http://schemas.microsoft.com/office/powerpoint/2010/main" val="328909764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heme/theme1.xml><?xml version="1.0" encoding="utf-8"?>
<a:theme xmlns:a="http://schemas.openxmlformats.org/drawingml/2006/main" name="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g Title &amp;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Reg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46992</TotalTime>
  <Pages>0</Pages>
  <Words>3708</Words>
  <Characters>0</Characters>
  <Application>Microsoft Office PowerPoint</Application>
  <PresentationFormat>On-screen Show (4:3)</PresentationFormat>
  <Lines>0</Lines>
  <Paragraphs>598</Paragraphs>
  <Slides>35</Slides>
  <Notes>35</Notes>
  <HiddenSlides>0</HiddenSlides>
  <MMClips>0</MMClips>
  <ScaleCrop>false</ScaleCrop>
  <HeadingPairs>
    <vt:vector size="8" baseType="variant">
      <vt:variant>
        <vt:lpstr>Fonts Used</vt:lpstr>
      </vt:variant>
      <vt:variant>
        <vt:i4>19</vt:i4>
      </vt:variant>
      <vt:variant>
        <vt:lpstr>Theme</vt:lpstr>
      </vt:variant>
      <vt:variant>
        <vt:i4>9</vt:i4>
      </vt:variant>
      <vt:variant>
        <vt:lpstr>Embedded OLE Servers</vt:lpstr>
      </vt:variant>
      <vt:variant>
        <vt:i4>1</vt:i4>
      </vt:variant>
      <vt:variant>
        <vt:lpstr>Slide Titles</vt:lpstr>
      </vt:variant>
      <vt:variant>
        <vt:i4>35</vt:i4>
      </vt:variant>
    </vt:vector>
  </HeadingPairs>
  <TitlesOfParts>
    <vt:vector size="64" baseType="lpstr">
      <vt:lpstr>Arial</vt:lpstr>
      <vt:lpstr>Times New Roman</vt:lpstr>
      <vt:lpstr>ヒラギノ角ゴ ProN W3</vt:lpstr>
      <vt:lpstr>Zapf Dingbats</vt:lpstr>
      <vt:lpstr>Apple Chancery</vt:lpstr>
      <vt:lpstr>Lucida Grande</vt:lpstr>
      <vt:lpstr>ヒラギノ角ゴ ProN W6</vt:lpstr>
      <vt:lpstr>ＭＳ Ｐゴシック</vt:lpstr>
      <vt:lpstr>Arial Rounded MT Bold</vt:lpstr>
      <vt:lpstr>Calibri</vt:lpstr>
      <vt:lpstr>Symbol</vt:lpstr>
      <vt:lpstr>Helvetica</vt:lpstr>
      <vt:lpstr>Cambria Math</vt:lpstr>
      <vt:lpstr>Euclid Symbol</vt:lpstr>
      <vt:lpstr>Wingdings</vt:lpstr>
      <vt:lpstr>新細明體</vt:lpstr>
      <vt:lpstr>Adobe Fan Heiti Std B</vt:lpstr>
      <vt:lpstr>Courier New</vt:lpstr>
      <vt:lpstr>Adobe Heiti Std R</vt:lpstr>
      <vt:lpstr>E906 Title &amp; Box</vt:lpstr>
      <vt:lpstr>Reg Title &amp; Box</vt:lpstr>
      <vt:lpstr>Office Theme</vt:lpstr>
      <vt:lpstr>1_Office Theme</vt:lpstr>
      <vt:lpstr>2_Office Theme</vt:lpstr>
      <vt:lpstr>3_Office Theme</vt:lpstr>
      <vt:lpstr>4_Office Theme</vt:lpstr>
      <vt:lpstr>5_Office Theme</vt:lpstr>
      <vt:lpstr>1_E906 Title &amp; Box</vt:lpstr>
      <vt:lpstr>Equation</vt:lpstr>
      <vt:lpstr>Fixed-target Drell Yan -- Present &amp;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and Future DY Program at FNAL </vt:lpstr>
      <vt:lpstr>SeaQuest Experiment</vt:lpstr>
      <vt:lpstr>SeaQuest Spectrometer</vt:lpstr>
      <vt:lpstr>Event Selection &amp; Reconstruction</vt:lpstr>
      <vt:lpstr>Fixed Target Drell-Yan:  Sensitivity to sea quarks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Status and Plans for E-1039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SeaQuest Nuclear Dependence (Preview)</vt:lpstr>
      <vt:lpstr>SeaQuest Quark Energy Loss (Preview)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Fermilab E906:   Drell-Yan Measurements of Nucleon and Nuclear Structure with the Fermilab Main Injector</dc:title>
  <dc:creator>Lorenzon, Wolfgang</dc:creator>
  <cp:lastModifiedBy>Lorenzon, Wolfgang</cp:lastModifiedBy>
  <cp:revision>1148</cp:revision>
  <cp:lastPrinted>2016-11-26T21:12:10Z</cp:lastPrinted>
  <dcterms:modified xsi:type="dcterms:W3CDTF">2016-12-02T06:54:22Z</dcterms:modified>
</cp:coreProperties>
</file>