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49" r:id="rId2"/>
    <p:sldMasterId id="2147484292" r:id="rId3"/>
    <p:sldMasterId id="2147484303" r:id="rId4"/>
    <p:sldMasterId id="2147484316" r:id="rId5"/>
    <p:sldMasterId id="2147484329" r:id="rId6"/>
    <p:sldMasterId id="2147484342" r:id="rId7"/>
  </p:sldMasterIdLst>
  <p:notesMasterIdLst>
    <p:notesMasterId r:id="rId15"/>
  </p:notesMasterIdLst>
  <p:handoutMasterIdLst>
    <p:handoutMasterId r:id="rId16"/>
  </p:handoutMasterIdLst>
  <p:sldIdLst>
    <p:sldId id="256" r:id="rId8"/>
    <p:sldId id="536" r:id="rId9"/>
    <p:sldId id="537" r:id="rId10"/>
    <p:sldId id="538" r:id="rId11"/>
    <p:sldId id="539" r:id="rId12"/>
    <p:sldId id="502" r:id="rId13"/>
    <p:sldId id="540" r:id="rId14"/>
  </p:sldIdLst>
  <p:sldSz cx="9144000" cy="6858000" type="screen4x3"/>
  <p:notesSz cx="6881813" cy="9296400"/>
  <p:embeddedFontLst>
    <p:embeddedFont>
      <p:font typeface="Helvetica" panose="020B0604020202020204" pitchFamily="34" charset="0"/>
      <p:regular r:id="rId17"/>
      <p:bold r:id="rId18"/>
      <p:italic r:id="rId19"/>
      <p:boldItalic r:id="rId20"/>
    </p:embeddedFont>
    <p:embeddedFont>
      <p:font typeface="ＭＳ Ｐゴシック" panose="020B0600070205080204" pitchFamily="34" charset="-12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E Reimer" initials="PE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7030A0"/>
    <a:srgbClr val="800000"/>
    <a:srgbClr val="009900"/>
    <a:srgbClr val="66FF33"/>
    <a:srgbClr val="FFFFCC"/>
    <a:srgbClr val="CC3399"/>
    <a:srgbClr val="190EFF"/>
    <a:srgbClr val="CCFFCC"/>
    <a:srgbClr val="253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 autoAdjust="0"/>
    <p:restoredTop sz="95374" autoAdjust="0"/>
  </p:normalViewPr>
  <p:slideViewPr>
    <p:cSldViewPr>
      <p:cViewPr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418" cy="464205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902" y="2"/>
            <a:ext cx="2982418" cy="464205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37D05D3D-AC2B-4159-94B7-18F81C9F1CBD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59"/>
            <a:ext cx="2982418" cy="464205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902" y="8830659"/>
            <a:ext cx="2982418" cy="464205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D18D7D70-509E-4484-8177-F32E0CC63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4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8497" y="4416113"/>
            <a:ext cx="5504820" cy="41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560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Helvetica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COMPASS</a:t>
            </a:r>
            <a:r>
              <a:rPr lang="en-US" baseline="0" dirty="0" smtClean="0"/>
              <a:t> scheduled t run from April-Dec 2015, 2018 not confirmed yet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3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926F-4BEB-4613-8E58-5ED9E20E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E29A-21DC-4102-8975-20FB2D211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0444-1986-421D-94A0-EDC0B2666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D179-CBDD-4D79-9274-13165AB19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074F-B110-4AA1-8C87-DE1E060A1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2C0F-0E52-43E8-A430-E0A60A054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E67-E18A-4120-B7DB-BB237C1ED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7BFF-4111-4877-B8B6-AC5E132AE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9953-D453-4AA4-B867-7EA257486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B544-FF5C-4DDD-A626-0F1B331CF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A811-6BCE-40AF-897B-27753D60E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AFA57-C119-4E06-AE4F-B0421F69E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E1A1-019D-4FB0-9B11-92B951D95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AF4380-7BD2-4176-9D35-FAE448E6DABB}" type="datetime1">
              <a:rPr lang="en-US"/>
              <a:pPr/>
              <a:t>3/5/2015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B3E84-C9F1-4836-B987-2B5ECC8AD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926F-4BEB-4613-8E58-5ED9E20E4B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076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AFA57-C119-4E06-AE4F-B0421F69E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8330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CCA5-7B95-450D-94E6-5EB225C552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503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8B54-CD89-4175-86CE-29B7897482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9298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7966-0576-4F50-9EF8-221CBD746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177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B13A-AE74-4FD0-A1D1-3E874C772D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043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B824-5B94-4A83-B508-84430CBA61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0648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D615-8471-43BE-97A7-428F0D971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954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CCA5-7B95-450D-94E6-5EB225C55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5B32-8DA3-4537-8A66-CD2BD49EB1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9837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E29A-21DC-4102-8975-20FB2D211A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1988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0444-1986-421D-94A0-EDC0B266649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6978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D179-CBDD-4D79-9274-13165AB1922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18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074F-B110-4AA1-8C87-DE1E060A15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5061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2C0F-0E52-43E8-A430-E0A60A0541F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6011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E67-E18A-4120-B7DB-BB237C1ED85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5571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7BFF-4111-4877-B8B6-AC5E132AEA8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0872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9953-D453-4AA4-B867-7EA257486EF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6449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B544-FF5C-4DDD-A626-0F1B331CF0D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558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8B54-CD89-4175-86CE-29B789748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A811-6BCE-40AF-897B-27753D60ED6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6706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E1A1-019D-4FB0-9B11-92B951D9521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7186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52B3-0DE6-4093-A944-B21B197099F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xfrm>
            <a:off x="1284288" y="6381750"/>
            <a:ext cx="130651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xfrm>
            <a:off x="2590800" y="6381750"/>
            <a:ext cx="619601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DY Workshop, Santa Fe 2010</a:t>
            </a:r>
          </a:p>
        </p:txBody>
      </p:sp>
    </p:spTree>
    <p:extLst>
      <p:ext uri="{BB962C8B-B14F-4D97-AF65-F5344CB8AC3E}">
        <p14:creationId xmlns:p14="http://schemas.microsoft.com/office/powerpoint/2010/main" val="772270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AF4380-7BD2-4176-9D35-FAE448E6DABB}" type="datetime1">
              <a:rPr lang="en-US">
                <a:solidFill>
                  <a:prstClr val="black"/>
                </a:solidFill>
              </a:rPr>
              <a:pPr/>
              <a:t>3/5/2015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B3E84-C9F1-4836-B987-2B5ECC8AD6B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57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0444-1986-421D-94A0-EDC0B266649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8506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D179-CBDD-4D79-9274-13165AB1922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4654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074F-B110-4AA1-8C87-DE1E060A15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592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2C0F-0E52-43E8-A430-E0A60A0541F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2153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E67-E18A-4120-B7DB-BB237C1ED85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03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7BFF-4111-4877-B8B6-AC5E132AEA8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410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7966-0576-4F50-9EF8-221CBD746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9953-D453-4AA4-B867-7EA257486EF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1399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B544-FF5C-4DDD-A626-0F1B331CF0D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0736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A811-6BCE-40AF-897B-27753D60ED6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8765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E1A1-019D-4FB0-9B11-92B951D9521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668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52B3-0DE6-4093-A944-B21B197099F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xfrm>
            <a:off x="1284288" y="6381750"/>
            <a:ext cx="130651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xfrm>
            <a:off x="2590800" y="6381750"/>
            <a:ext cx="619601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DY Workshop, Santa Fe 2010</a:t>
            </a:r>
          </a:p>
        </p:txBody>
      </p:sp>
    </p:spTree>
    <p:extLst>
      <p:ext uri="{BB962C8B-B14F-4D97-AF65-F5344CB8AC3E}">
        <p14:creationId xmlns:p14="http://schemas.microsoft.com/office/powerpoint/2010/main" val="16237238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AF4380-7BD2-4176-9D35-FAE448E6DABB}" type="datetime1">
              <a:rPr lang="en-US">
                <a:solidFill>
                  <a:prstClr val="black"/>
                </a:solidFill>
              </a:rPr>
              <a:pPr/>
              <a:t>3/5/2015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B3E84-C9F1-4836-B987-2B5ECC8AD6B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45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0444-1986-421D-94A0-EDC0B266649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269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D179-CBDD-4D79-9274-13165AB1922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8667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074F-B110-4AA1-8C87-DE1E060A15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0706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2C0F-0E52-43E8-A430-E0A60A0541F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331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B13A-AE74-4FD0-A1D1-3E874C772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E67-E18A-4120-B7DB-BB237C1ED85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5352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7BFF-4111-4877-B8B6-AC5E132AEA8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5462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9953-D453-4AA4-B867-7EA257486EF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5704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B544-FF5C-4DDD-A626-0F1B331CF0D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3163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A811-6BCE-40AF-897B-27753D60ED6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497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E1A1-019D-4FB0-9B11-92B951D9521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5544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52B3-0DE6-4093-A944-B21B197099F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xfrm>
            <a:off x="1284288" y="6381750"/>
            <a:ext cx="130651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xfrm>
            <a:off x="2590800" y="6381750"/>
            <a:ext cx="619601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DY Workshop, Santa Fe 2010</a:t>
            </a:r>
          </a:p>
        </p:txBody>
      </p:sp>
    </p:spTree>
    <p:extLst>
      <p:ext uri="{BB962C8B-B14F-4D97-AF65-F5344CB8AC3E}">
        <p14:creationId xmlns:p14="http://schemas.microsoft.com/office/powerpoint/2010/main" val="33303397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AF4380-7BD2-4176-9D35-FAE448E6DABB}" type="datetime1">
              <a:rPr lang="en-US">
                <a:solidFill>
                  <a:prstClr val="black"/>
                </a:solidFill>
              </a:rPr>
              <a:pPr/>
              <a:t>3/5/2015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B3E84-C9F1-4836-B987-2B5ECC8AD6B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485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0444-1986-421D-94A0-EDC0B26664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2822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D179-CBDD-4D79-9274-13165AB192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905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B824-5B94-4A83-B508-84430CBA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074F-B110-4AA1-8C87-DE1E060A15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9789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2C0F-0E52-43E8-A430-E0A60A0541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3976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E67-E18A-4120-B7DB-BB237C1ED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8983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7BFF-4111-4877-B8B6-AC5E132AEA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2997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9953-D453-4AA4-B867-7EA257486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545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B544-FF5C-4DDD-A626-0F1B331CF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0407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A811-6BCE-40AF-897B-27753D60ED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2898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E1A1-019D-4FB0-9B11-92B951D95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5120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52B3-0DE6-4093-A944-B21B197099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xfrm>
            <a:off x="1284288" y="6381750"/>
            <a:ext cx="130651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xfrm>
            <a:off x="2590800" y="6381750"/>
            <a:ext cx="619601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DY Workshop, Santa Fe 2010</a:t>
            </a:r>
          </a:p>
        </p:txBody>
      </p:sp>
    </p:spTree>
    <p:extLst>
      <p:ext uri="{BB962C8B-B14F-4D97-AF65-F5344CB8AC3E}">
        <p14:creationId xmlns:p14="http://schemas.microsoft.com/office/powerpoint/2010/main" val="8825875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AF4380-7BD2-4176-9D35-FAE448E6DABB}" type="datetime1">
              <a:rPr lang="en-US">
                <a:solidFill>
                  <a:srgbClr val="000000"/>
                </a:solidFill>
              </a:rPr>
              <a:pPr/>
              <a:t>3/5/2015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B3E84-C9F1-4836-B987-2B5ECC8AD6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2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D615-8471-43BE-97A7-428F0D971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5B32-8DA3-4537-8A66-CD2BD49EB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4"/>
            <a:r>
              <a:rPr lang="en-US" smtClean="0">
                <a:sym typeface="Arial" pitchFamily="34" charset="0"/>
              </a:rPr>
              <a:t>Fourth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B0D9C6B8-7D3E-4921-B20D-F8A1D493E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41500" y="241300"/>
            <a:ext cx="5445125" cy="469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99999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2BB66582-31F0-4181-B0B8-B4BBA174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1" r:id="rId11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4"/>
            <a:r>
              <a:rPr lang="en-US" smtClean="0">
                <a:sym typeface="Arial" pitchFamily="34" charset="0"/>
              </a:rPr>
              <a:t>Fourth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B0D9C6B8-7D3E-4921-B20D-F8A1D493E2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41500" y="241300"/>
            <a:ext cx="5445125" cy="469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99999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2BB66582-31F0-4181-B0B8-B4BBA174A3D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1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41500" y="241300"/>
            <a:ext cx="5445125" cy="469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99999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2BB66582-31F0-4181-B0B8-B4BBA174A3D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6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41500" y="241300"/>
            <a:ext cx="5445125" cy="469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99999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2BB66582-31F0-4181-B0B8-B4BBA174A3D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8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  <p:sldLayoutId id="2147484341" r:id="rId12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41500" y="241300"/>
            <a:ext cx="5445125" cy="469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99999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2BB66582-31F0-4181-B0B8-B4BBA174A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1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2625852"/>
            <a:ext cx="6324600" cy="354634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</a:t>
            </a:r>
            <a:r>
              <a:rPr lang="en-US" dirty="0" err="1"/>
              <a:t>Sivers</a:t>
            </a:r>
            <a:r>
              <a:rPr lang="en-US" dirty="0"/>
              <a:t> Function in </a:t>
            </a:r>
            <a:r>
              <a:rPr lang="en-US" dirty="0">
                <a:solidFill>
                  <a:srgbClr val="7030A0"/>
                </a:solidFill>
              </a:rPr>
              <a:t>Polarized </a:t>
            </a:r>
            <a:r>
              <a:rPr lang="en-US" dirty="0" err="1">
                <a:solidFill>
                  <a:srgbClr val="7030A0"/>
                </a:solidFill>
              </a:rPr>
              <a:t>Drell</a:t>
            </a:r>
            <a:r>
              <a:rPr lang="en-US" dirty="0">
                <a:solidFill>
                  <a:srgbClr val="7030A0"/>
                </a:solidFill>
              </a:rPr>
              <a:t>-Yan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/>
              <a:t> fundamental QCD prediction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7030A0"/>
                </a:solidFill>
              </a:rPr>
              <a:t>Polarized </a:t>
            </a:r>
            <a:r>
              <a:rPr lang="en-US" dirty="0" err="1" smtClean="0">
                <a:solidFill>
                  <a:srgbClr val="7030A0"/>
                </a:solidFill>
              </a:rPr>
              <a:t>Drell</a:t>
            </a:r>
            <a:r>
              <a:rPr lang="en-US" dirty="0" smtClean="0">
                <a:solidFill>
                  <a:srgbClr val="7030A0"/>
                </a:solidFill>
              </a:rPr>
              <a:t>-Yan </a:t>
            </a:r>
            <a:r>
              <a:rPr lang="en-US" dirty="0" smtClean="0"/>
              <a:t>at Fermilab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polarized </a:t>
            </a:r>
            <a:r>
              <a:rPr lang="en-US" dirty="0">
                <a:solidFill>
                  <a:srgbClr val="FF0000"/>
                </a:solidFill>
              </a:rPr>
              <a:t>Target</a:t>
            </a:r>
            <a:r>
              <a:rPr lang="en-US" dirty="0">
                <a:solidFill>
                  <a:srgbClr val="7030A0"/>
                </a:solidFill>
              </a:rPr>
              <a:t> (E-1039</a:t>
            </a:r>
            <a:r>
              <a:rPr lang="en-US" dirty="0" smtClean="0">
                <a:solidFill>
                  <a:srgbClr val="7030A0"/>
                </a:solidFill>
              </a:rPr>
              <a:t>) and </a:t>
            </a:r>
            <a:r>
              <a:rPr lang="en-US" dirty="0" smtClean="0">
                <a:solidFill>
                  <a:srgbClr val="3333FF"/>
                </a:solidFill>
              </a:rPr>
              <a:t>Beam </a:t>
            </a:r>
            <a:r>
              <a:rPr lang="en-US" dirty="0" smtClean="0">
                <a:solidFill>
                  <a:srgbClr val="7030A0"/>
                </a:solidFill>
              </a:rPr>
              <a:t>(E-1027) 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/>
              <a:t>Main Injector Polarization Scheme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present status &amp; plans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> 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1300"/>
            <a:ext cx="7315200" cy="10541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863600" algn="l"/>
              </a:tabLst>
            </a:pPr>
            <a:r>
              <a:rPr lang="en-US" sz="2800" dirty="0" smtClean="0"/>
              <a:t>Polarized Dell-Yan at </a:t>
            </a:r>
            <a:r>
              <a:rPr lang="en-US" sz="2800" dirty="0" err="1" smtClean="0"/>
              <a:t>Fermilab</a:t>
            </a:r>
            <a:r>
              <a:rPr lang="en-US" sz="2800" dirty="0" smtClean="0"/>
              <a:t> MI </a:t>
            </a:r>
            <a:endParaRPr lang="en-US" sz="2400" dirty="0" smtClean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04B64-8782-488E-B9CE-B57B49B52B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3" name="Rectangle 1"/>
          <p:cNvSpPr>
            <a:spLocks/>
          </p:cNvSpPr>
          <p:nvPr/>
        </p:nvSpPr>
        <p:spPr bwMode="auto">
          <a:xfrm>
            <a:off x="2895600" y="1447800"/>
            <a:ext cx="3048000" cy="630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tabLst>
                <a:tab pos="749300" algn="l"/>
              </a:tabLst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Project Briefing</a:t>
            </a:r>
          </a:p>
          <a:p>
            <a:pPr>
              <a:spcBef>
                <a:spcPts val="600"/>
              </a:spcBef>
              <a:tabLst>
                <a:tab pos="749300" algn="l"/>
              </a:tabLst>
            </a:pP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(Mar 6, 2015)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400" y="6276201"/>
            <a:ext cx="23622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dirty="0">
                <a:solidFill>
                  <a:srgbClr val="7030A0"/>
                </a:solidFill>
                <a:latin typeface="+mn-lt"/>
              </a:rPr>
              <a:t>This work is supported by </a:t>
            </a:r>
          </a:p>
        </p:txBody>
      </p:sp>
      <p:pic>
        <p:nvPicPr>
          <p:cNvPr id="39" name="Picture 35" descr="C:\Documents and Settings\lorenzon\My Documents\Personal-web\ns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3900" y="6096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6" descr="C:\Documents and Settings\lorenzon\Desktop\doe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6060948"/>
            <a:ext cx="651510" cy="6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887438"/>
              </p:ext>
            </p:extLst>
          </p:nvPr>
        </p:nvGraphicFramePr>
        <p:xfrm>
          <a:off x="1689100" y="3489325"/>
          <a:ext cx="25908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2" name="Equation" r:id="rId6" imgW="1295280" imgH="304560" progId="Equation.DSMT4">
                  <p:embed/>
                </p:oleObj>
              </mc:Choice>
              <mc:Fallback>
                <p:oleObj name="Equation" r:id="rId6" imgW="129528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3489325"/>
                        <a:ext cx="25908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idx="1"/>
          </p:nvPr>
        </p:nvSpPr>
        <p:spPr>
          <a:xfrm>
            <a:off x="228600" y="2057400"/>
            <a:ext cx="8077200" cy="44196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solidFill>
                  <a:srgbClr val="1C11FD"/>
                </a:solidFill>
              </a:rPr>
              <a:t>fundamental prediction of QCD (</a:t>
            </a:r>
            <a:r>
              <a:rPr lang="en-US" sz="1400" dirty="0" smtClean="0"/>
              <a:t>in non-</a:t>
            </a:r>
            <a:r>
              <a:rPr lang="en-US" sz="1400" dirty="0" err="1" smtClean="0"/>
              <a:t>perturbative</a:t>
            </a:r>
            <a:r>
              <a:rPr lang="en-US" sz="1400" dirty="0" smtClean="0"/>
              <a:t> regime</a:t>
            </a:r>
            <a:r>
              <a:rPr lang="en-US" dirty="0" smtClean="0">
                <a:solidFill>
                  <a:srgbClr val="1C11FD"/>
                </a:solidFill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 </a:t>
            </a:r>
            <a:r>
              <a:rPr lang="en-US" sz="1600" dirty="0" smtClean="0"/>
              <a:t>goes to heart of gauge formulation of field theory</a:t>
            </a:r>
          </a:p>
          <a:p>
            <a:pPr lvl="1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>
                <a:solidFill>
                  <a:srgbClr val="1C11FD"/>
                </a:solidFill>
              </a:rPr>
              <a:t>“Smoking gun” prediction of </a:t>
            </a:r>
            <a:r>
              <a:rPr lang="en-US" b="1" dirty="0" smtClean="0">
                <a:solidFill>
                  <a:srgbClr val="1C11FD"/>
                </a:solidFill>
              </a:rPr>
              <a:t>Transverse Momentum PDF formalism</a:t>
            </a:r>
            <a:endParaRPr lang="en-US" dirty="0" smtClean="0">
              <a:solidFill>
                <a:srgbClr val="1C11FD"/>
              </a:solidFill>
            </a:endParaRPr>
          </a:p>
          <a:p>
            <a:pPr>
              <a:spcBef>
                <a:spcPts val="600"/>
              </a:spcBef>
              <a:defRPr/>
            </a:pPr>
            <a:endParaRPr lang="en-US" dirty="0">
              <a:solidFill>
                <a:srgbClr val="1C11FD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GB" altLang="en-US" b="1" dirty="0">
                <a:solidFill>
                  <a:srgbClr val="1C11FD"/>
                </a:solidFill>
              </a:rPr>
              <a:t>Universality test includes not only the </a:t>
            </a:r>
            <a:r>
              <a:rPr lang="en-GB" altLang="en-US" b="1" dirty="0" smtClean="0">
                <a:solidFill>
                  <a:srgbClr val="1C11FD"/>
                </a:solidFill>
              </a:rPr>
              <a:t>sign-reversal </a:t>
            </a:r>
            <a:r>
              <a:rPr lang="en-GB" altLang="en-US" b="1" dirty="0">
                <a:solidFill>
                  <a:srgbClr val="1C11FD"/>
                </a:solidFill>
              </a:rPr>
              <a:t>character of the TMDs but also the comparison of the amplitude as well as the shape of the </a:t>
            </a:r>
            <a:r>
              <a:rPr lang="en-GB" altLang="en-US" b="1" dirty="0" smtClean="0">
                <a:solidFill>
                  <a:srgbClr val="1C11FD"/>
                </a:solidFill>
              </a:rPr>
              <a:t>corresponding TMDs</a:t>
            </a:r>
            <a:endParaRPr lang="en-US" b="1" dirty="0" smtClean="0">
              <a:solidFill>
                <a:srgbClr val="1C11FD"/>
              </a:solidFill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b="1" dirty="0" smtClean="0"/>
              <a:t>NSAC</a:t>
            </a:r>
            <a:r>
              <a:rPr lang="en-US" dirty="0" smtClean="0"/>
              <a:t> Milestone HP13 (2015):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“Test </a:t>
            </a:r>
            <a:r>
              <a:rPr lang="en-US" dirty="0">
                <a:solidFill>
                  <a:srgbClr val="C00000"/>
                </a:solidFill>
              </a:rPr>
              <a:t>unique QCD predictions for relations between single-transverse spin phenomena in p-p scattering and those observed in deep-inelastic lepton </a:t>
            </a:r>
            <a:r>
              <a:rPr lang="en-US" dirty="0" smtClean="0">
                <a:solidFill>
                  <a:srgbClr val="C00000"/>
                </a:solidFill>
              </a:rPr>
              <a:t>scattering”</a:t>
            </a:r>
            <a:endParaRPr lang="en-US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>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Arial"/>
                <a:ea typeface="+mj-ea"/>
                <a:cs typeface="+mj-cs"/>
                <a:sym typeface="Arial" charset="0"/>
              </a:rPr>
              <a:t>The Sign Change</a:t>
            </a:r>
            <a:endParaRPr lang="en-US" sz="2400" b="1" kern="0" dirty="0">
              <a:solidFill>
                <a:srgbClr val="190EFF"/>
              </a:solidFill>
              <a:latin typeface="Arial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10946"/>
              </p:ext>
            </p:extLst>
          </p:nvPr>
        </p:nvGraphicFramePr>
        <p:xfrm>
          <a:off x="752475" y="819150"/>
          <a:ext cx="741203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0" name="Equation" r:id="rId4" imgW="2057400" imgH="304560" progId="Equation.DSMT4">
                  <p:embed/>
                </p:oleObj>
              </mc:Choice>
              <mc:Fallback>
                <p:oleObj name="Equation" r:id="rId4" imgW="2057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819150"/>
                        <a:ext cx="7412038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34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B7904B64-8782-488E-B9CE-B57B49B52B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31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D52B3-0DE6-4093-A944-B21B197099F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71600" y="228600"/>
            <a:ext cx="655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Arial"/>
                <a:ea typeface="+mj-ea"/>
                <a:cs typeface="+mj-cs"/>
                <a:sym typeface="Arial" pitchFamily="34" charset="0"/>
              </a:rPr>
              <a:t>Planned Polarized </a:t>
            </a:r>
            <a:r>
              <a:rPr lang="en-US" sz="2400" b="1" kern="0" dirty="0" err="1">
                <a:solidFill>
                  <a:srgbClr val="190EFF"/>
                </a:solidFill>
                <a:latin typeface="Arial"/>
                <a:ea typeface="+mj-ea"/>
                <a:cs typeface="+mj-cs"/>
                <a:sym typeface="Arial" pitchFamily="34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Arial"/>
                <a:ea typeface="+mj-ea"/>
                <a:cs typeface="+mj-cs"/>
                <a:sym typeface="Arial" pitchFamily="34" charset="0"/>
              </a:rPr>
              <a:t>-Yan Experiments</a:t>
            </a:r>
            <a:endParaRPr lang="en-US" sz="2400" b="1" kern="0" dirty="0">
              <a:solidFill>
                <a:srgbClr val="A50021"/>
              </a:solidFill>
              <a:latin typeface="Arial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3733800"/>
            <a:ext cx="8686800" cy="1066800"/>
          </a:xfrm>
          <a:prstGeom prst="rect">
            <a:avLst/>
          </a:prstGeom>
          <a:solidFill>
            <a:srgbClr val="FFFFFF">
              <a:alpha val="51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749300" algn="l"/>
              </a:tabLst>
            </a:pPr>
            <a:endParaRPr lang="en-US" smtClean="0">
              <a:solidFill>
                <a:prstClr val="black"/>
              </a:solidFill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5334000" y="1219202"/>
          <a:ext cx="393700" cy="32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8" name="Equation" r:id="rId4" imgW="368140" imgH="253890" progId="Equation.DSMT4">
                  <p:embed/>
                </p:oleObj>
              </mc:Choice>
              <mc:Fallback>
                <p:oleObj name="Equation" r:id="rId4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219202"/>
                        <a:ext cx="393700" cy="321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534150" y="3743327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9" name="Equation" r:id="rId6" imgW="114102" imgH="177492" progId="Equation.BREE4">
                  <p:embed/>
                </p:oleObj>
              </mc:Choice>
              <mc:Fallback>
                <p:oleObj name="Equation" r:id="rId6" imgW="114102" imgH="177492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3743327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809241"/>
              </p:ext>
            </p:extLst>
          </p:nvPr>
        </p:nvGraphicFramePr>
        <p:xfrm>
          <a:off x="228600" y="820579"/>
          <a:ext cx="8686800" cy="563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762000"/>
                <a:gridCol w="914400"/>
                <a:gridCol w="1219200"/>
                <a:gridCol w="914400"/>
                <a:gridCol w="609600"/>
                <a:gridCol w="1066800"/>
                <a:gridCol w="914400"/>
                <a:gridCol w="1066800"/>
              </a:tblGrid>
              <a:tr h="35492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Experiment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Particles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Energy</a:t>
                      </a:r>
                      <a:br>
                        <a:rPr lang="en-US" sz="1000" b="1" dirty="0" smtClean="0"/>
                      </a:br>
                      <a:r>
                        <a:rPr lang="en-US" sz="1000" b="1" dirty="0" smtClean="0">
                          <a:latin typeface="Calibri" pitchFamily="34" charset="0"/>
                        </a:rPr>
                        <a:t>(</a:t>
                      </a:r>
                      <a:r>
                        <a:rPr lang="en-US" sz="1000" b="1" dirty="0" err="1" smtClean="0">
                          <a:latin typeface="Calibri" pitchFamily="34" charset="0"/>
                        </a:rPr>
                        <a:t>GeV</a:t>
                      </a:r>
                      <a:r>
                        <a:rPr lang="en-US" sz="1000" b="1" dirty="0" smtClean="0">
                          <a:latin typeface="Calibri" pitchFamily="34" charset="0"/>
                        </a:rPr>
                        <a:t>)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b</a:t>
                      </a:r>
                      <a:r>
                        <a:rPr lang="en-US" sz="1000" b="1" baseline="0" dirty="0" smtClean="0"/>
                        <a:t>  or  </a:t>
                      </a: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t</a:t>
                      </a:r>
                      <a:r>
                        <a:rPr lang="en-US" sz="1000" b="1" baseline="0" dirty="0" smtClean="0"/>
                        <a:t>  </a:t>
                      </a:r>
                      <a:endParaRPr lang="en-US" sz="1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Luminosity</a:t>
                      </a:r>
                      <a:br>
                        <a:rPr lang="en-US" sz="1000" b="1" dirty="0" smtClean="0"/>
                      </a:br>
                      <a:r>
                        <a:rPr lang="en-US" sz="1000" b="1" dirty="0" smtClean="0"/>
                        <a:t>(</a:t>
                      </a:r>
                      <a:r>
                        <a:rPr lang="en-US" sz="1000" b="1" baseline="0" dirty="0" smtClean="0">
                          <a:latin typeface="Calibri" pitchFamily="34" charset="0"/>
                          <a:cs typeface="Calibri" pitchFamily="34" charset="0"/>
                        </a:rPr>
                        <a:t>cm</a:t>
                      </a:r>
                      <a:r>
                        <a:rPr lang="en-US" sz="10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0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0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r>
                        <a:rPr lang="en-US" sz="1000" b="1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err="1" smtClean="0"/>
                        <a:t>P</a:t>
                      </a:r>
                      <a:r>
                        <a:rPr lang="en-US" sz="1000" b="1" baseline="-25000" dirty="0" err="1" smtClean="0"/>
                        <a:t>b</a:t>
                      </a:r>
                      <a:r>
                        <a:rPr lang="en-US" sz="1000" b="1" baseline="0" dirty="0" smtClean="0"/>
                        <a:t>  or  P</a:t>
                      </a:r>
                      <a:r>
                        <a:rPr lang="en-US" sz="1000" b="1" baseline="-25000" dirty="0" smtClean="0"/>
                        <a:t>t</a:t>
                      </a:r>
                      <a:r>
                        <a:rPr lang="en-US" sz="1000" b="1" baseline="0" dirty="0" smtClean="0"/>
                        <a:t> (f)</a:t>
                      </a:r>
                      <a:endParaRPr lang="en-US" sz="1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>
                          <a:latin typeface="+mn-lt"/>
                          <a:cs typeface="Calibri" pitchFamily="34" charset="0"/>
                        </a:rPr>
                        <a:t>rFOM</a:t>
                      </a:r>
                      <a:r>
                        <a:rPr lang="en-US" sz="10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#</a:t>
                      </a:r>
                      <a:endParaRPr lang="en-US" sz="1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Timeline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COMPASS</a:t>
                      </a:r>
                      <a:b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CERN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r>
                        <a:rPr lang="en-US" sz="1400" b="1" baseline="5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50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160 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17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= 0.1 – 0.3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endParaRPr lang="en-US" sz="1400" b="1" baseline="30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0.14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= 90%</a:t>
                      </a:r>
                    </a:p>
                    <a:p>
                      <a:pPr algn="ctr"/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 = 0.22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1.1 x 10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-3</a:t>
                      </a:r>
                      <a:endParaRPr lang="en-US" sz="1400" b="1" baseline="30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2015,  2018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PANDA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GSI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 +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15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5.5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 – 0.4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0.07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 90%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 = 0.22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1.1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-4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PAX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GSI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 p 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0.9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0.06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 </a:t>
                      </a:r>
                      <a:r>
                        <a:rPr lang="en-US" sz="1400" b="1" baseline="0" smtClean="0">
                          <a:latin typeface="Calibri" pitchFamily="34" charset="0"/>
                          <a:cs typeface="Calibri" pitchFamily="34" charset="0"/>
                        </a:rPr>
                        <a:t>90%</a:t>
                      </a:r>
                      <a:endParaRPr lang="en-US" sz="1400" b="1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2.3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-5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&gt;2020?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NICA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JINR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0.04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 70%</a:t>
                      </a:r>
                      <a:endPara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6.8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-5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PHENIX/STAR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RHIC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510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0.05 – 0.1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0.08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60% </a:t>
                      </a:r>
                      <a:endPara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1.0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-3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fsPHENIX</a:t>
                      </a:r>
                      <a:endParaRPr lang="en-US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RHIC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200</a:t>
                      </a:r>
                      <a:endParaRPr lang="en-US" sz="1400" b="1" dirty="0" smtClean="0">
                        <a:latin typeface="Calibri" pitchFamily="34" charset="0"/>
                        <a:cs typeface="Calibri" pitchFamily="34" charset="0"/>
                        <a:sym typeface="Symbol"/>
                      </a:endParaRPr>
                    </a:p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510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0.5</a:t>
                      </a:r>
                      <a:b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0.05 – 0.6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8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b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6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0.08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60%</a:t>
                      </a:r>
                      <a:b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50% </a:t>
                      </a:r>
                      <a:endPara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4.0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-4</a:t>
                      </a:r>
                      <a:b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2.1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-3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&gt;2021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SeaQuest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br>
                        <a:rPr lang="en-US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FNAL: E-906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3000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= 0.35 – 0.9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= 0.1 – 0.45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3.4 x 10</a:t>
                      </a:r>
                      <a:r>
                        <a:rPr lang="en-US" sz="1400" b="1" baseline="3000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en-US" sz="1400" b="1" baseline="3000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---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2012 - 2016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Pol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tgt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DY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‡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FNAL: E-1039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0.45</a:t>
                      </a:r>
                      <a:endParaRPr lang="en-US" sz="1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3.1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0 – </a:t>
                      </a:r>
                      <a:br>
                        <a:rPr lang="en-US" sz="1400" b="1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0.2*</a:t>
                      </a:r>
                      <a:endParaRPr lang="en-US" sz="1400" b="1" dirty="0">
                        <a:solidFill>
                          <a:srgbClr val="1C11FD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80%</a:t>
                      </a:r>
                      <a:b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 = 0.176</a:t>
                      </a:r>
                      <a:endParaRPr lang="en-US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2017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-2018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33"/>
                    </a:solidFil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Pol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beam DY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§ 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FNAL: 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E-1027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0.35 – 0.9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0.04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60% </a:t>
                      </a:r>
                      <a:endPara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&gt;2019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C525"/>
                    </a:solidFill>
                  </a:tcPr>
                </a:tc>
              </a:tr>
              <a:tr h="573334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‡ </a:t>
                      </a:r>
                      <a:r>
                        <a:rPr lang="en-US" sz="1200" b="1" i="1" baseline="0" dirty="0" smtClean="0">
                          <a:latin typeface="Calibri" pitchFamily="34" charset="0"/>
                          <a:cs typeface="Calibri" pitchFamily="34" charset="0"/>
                        </a:rPr>
                        <a:t>8 cm NH</a:t>
                      </a:r>
                      <a:r>
                        <a:rPr lang="en-US" sz="1200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sz="1200" b="1" i="1" baseline="0" dirty="0" smtClean="0">
                          <a:latin typeface="Calibri" pitchFamily="34" charset="0"/>
                          <a:cs typeface="Calibri" pitchFamily="34" charset="0"/>
                        </a:rPr>
                        <a:t> target 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   </a:t>
                      </a:r>
                      <a:r>
                        <a:rPr lang="en-US" sz="1200" b="1" i="1" baseline="0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/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   </a:t>
                      </a: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§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L= 1 x 10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-1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(LH</a:t>
                      </a:r>
                      <a:r>
                        <a:rPr lang="en-US" sz="1200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i="1" dirty="0" err="1" smtClean="0">
                          <a:latin typeface="Calibri" pitchFamily="34" charset="0"/>
                          <a:cs typeface="Calibri" pitchFamily="34" charset="0"/>
                        </a:rPr>
                        <a:t>tgt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limited)   /  L= 2 x 10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-1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(10% of MI beam limited)   </a:t>
                      </a:r>
                      <a:b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*</a:t>
                      </a:r>
                      <a:r>
                        <a:rPr lang="en-US" sz="1200" b="1" i="1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not</a:t>
                      </a:r>
                      <a:r>
                        <a:rPr lang="en-US" sz="1200" b="1" i="1" baseline="0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 constrained by SIDIS data    /   </a:t>
                      </a: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#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rFOM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= relative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lumi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* P</a:t>
                      </a: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2 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* f</a:t>
                      </a: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wrt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E-1027 (f=1 for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pol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p beams, f=0.22 for </a:t>
                      </a:r>
                      <a:r>
                        <a:rPr lang="en-US" sz="1200" b="1" baseline="0" dirty="0" smtClean="0">
                          <a:latin typeface="Symbol" pitchFamily="18" charset="2"/>
                          <a:cs typeface="Calibri" pitchFamily="34" charset="0"/>
                        </a:rPr>
                        <a:t>p</a:t>
                      </a:r>
                      <a:r>
                        <a:rPr lang="en-US" sz="1200" b="1" baseline="30000" dirty="0" smtClean="0">
                          <a:latin typeface="Symbol" pitchFamily="18" charset="2"/>
                          <a:cs typeface="Calibri" pitchFamily="34" charset="0"/>
                        </a:rPr>
                        <a:t>-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beam on NH</a:t>
                      </a:r>
                      <a:r>
                        <a:rPr lang="en-US" sz="12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8CFE8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5410200" y="896779"/>
          <a:ext cx="393700" cy="32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0" name="Equation" r:id="rId8" imgW="368140" imgH="253890" progId="Equation.DSMT4">
                  <p:embed/>
                </p:oleObj>
              </mc:Choice>
              <mc:Fallback>
                <p:oleObj name="Equation" r:id="rId8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896779"/>
                        <a:ext cx="393700" cy="321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 bwMode="auto">
          <a:xfrm>
            <a:off x="1941576" y="2439067"/>
            <a:ext cx="762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610350" y="3420904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1" name="Equation" r:id="rId9" imgW="114102" imgH="177492" progId="Equation.BREE4">
                  <p:embed/>
                </p:oleObj>
              </mc:Choice>
              <mc:Fallback>
                <p:oleObj name="Equation" r:id="rId9" imgW="114102" imgH="177492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420904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53200" y="6459379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C00000"/>
                </a:solidFill>
              </a:rPr>
              <a:t>W. Lorenzon (U-Michigan)  2/2015</a:t>
            </a:r>
            <a:endParaRPr lang="en-US" sz="1000" b="1" dirty="0">
              <a:solidFill>
                <a:srgbClr val="C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630680" y="1917859"/>
            <a:ext cx="762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28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7127" y="4705677"/>
            <a:ext cx="4190673" cy="1923723"/>
          </a:xfrm>
          <a:prstGeom prst="rect">
            <a:avLst/>
          </a:prstGeom>
          <a:noFill/>
        </p:spPr>
      </p:pic>
      <p:pic>
        <p:nvPicPr>
          <p:cNvPr id="16" name="Picture 1" descr="comparison_7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056451"/>
            <a:ext cx="3505200" cy="221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5240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kern="0" dirty="0" smtClean="0">
              <a:solidFill>
                <a:prstClr val="black"/>
              </a:solidFill>
              <a:latin typeface="Arial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1066800"/>
            <a:ext cx="8305800" cy="5257800"/>
          </a:xfrm>
          <a:prstGeom prst="rect">
            <a:avLst/>
          </a:prstGeom>
        </p:spPr>
        <p:txBody>
          <a:bodyPr/>
          <a:lstStyle/>
          <a:p>
            <a:pPr algn="l" eaLnBrk="0" hangingPunct="0">
              <a:spcBef>
                <a:spcPts val="600"/>
              </a:spcBef>
              <a:spcAft>
                <a:spcPts val="0"/>
              </a:spcAft>
              <a:buSzPct val="200000"/>
              <a:tabLst>
                <a:tab pos="815975" algn="l"/>
                <a:tab pos="1192213" algn="l"/>
              </a:tabLst>
              <a:defRPr/>
            </a:pPr>
            <a:endParaRPr lang="en-US" sz="800" kern="0" dirty="0" smtClean="0">
              <a:solidFill>
                <a:prstClr val="black"/>
              </a:solidFill>
              <a:latin typeface="Arial"/>
              <a:sym typeface="Arial" pitchFamily="34" charset="0"/>
            </a:endParaRPr>
          </a:p>
          <a:p>
            <a:pPr marL="334963" indent="-334963" algn="l" eaLnBrk="0" hangingPunct="0">
              <a:spcBef>
                <a:spcPts val="600"/>
              </a:spcBef>
              <a:spcAft>
                <a:spcPts val="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Arial"/>
                <a:sym typeface="Arial" pitchFamily="34" charset="0"/>
              </a:rPr>
              <a:t>Extraordinary opportunity at Fermilab (best place for polarized DY)</a:t>
            </a:r>
            <a:r>
              <a:rPr lang="en-US" sz="1600" kern="0" dirty="0" smtClean="0">
                <a:solidFill>
                  <a:prstClr val="black"/>
                </a:solidFill>
                <a:sym typeface="Arial" pitchFamily="34" charset="0"/>
              </a:rPr>
              <a:t> : </a:t>
            </a:r>
          </a:p>
          <a:p>
            <a:pPr marL="703263" lvl="1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rPr>
              <a:t> high luminosity, large x-coverage</a:t>
            </a:r>
          </a:p>
          <a:p>
            <a:pPr marL="703263" lvl="1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rPr>
              <a:t> (</a:t>
            </a:r>
            <a:r>
              <a:rPr lang="en-US" sz="1600" dirty="0" err="1" smtClean="0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rPr>
              <a:t>SeaQuest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rPr>
              <a:t>) spectrometer already setup and running       </a:t>
            </a:r>
          </a:p>
          <a:p>
            <a:pPr marL="703263" lvl="1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olidFill>
                  <a:prstClr val="black"/>
                </a:solidFill>
                <a:latin typeface="Arial"/>
                <a:sym typeface="Arial" pitchFamily="34" charset="0"/>
              </a:rPr>
              <a:t> run alongside neutrino program (w/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rPr>
              <a:t>10% of beam)</a:t>
            </a:r>
            <a:endParaRPr lang="en-US" sz="16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rPr>
              <a:t> experimental sensitivity:</a:t>
            </a:r>
            <a:endParaRPr lang="en-US" sz="16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/>
              </a:rPr>
              <a:t>2 yrs at 50%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</a:rPr>
              <a:t>eff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sz="1400" baseline="-25000" dirty="0" err="1" smtClean="0">
                <a:solidFill>
                  <a:prstClr val="black"/>
                </a:solidFill>
                <a:latin typeface="Arial"/>
              </a:rPr>
              <a:t>b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= 60%,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I</a:t>
            </a:r>
            <a:r>
              <a:rPr lang="en-US" sz="1400" baseline="-25000" dirty="0" err="1" smtClean="0">
                <a:solidFill>
                  <a:prstClr val="black"/>
                </a:solidFill>
              </a:rPr>
              <a:t>av</a:t>
            </a:r>
            <a:r>
              <a:rPr lang="en-US" sz="1400" baseline="-250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= 15 </a:t>
            </a:r>
            <a:r>
              <a:rPr lang="en-US" sz="1400" dirty="0" err="1" smtClean="0">
                <a:solidFill>
                  <a:prstClr val="black"/>
                </a:solidFill>
              </a:rPr>
              <a:t>nA</a:t>
            </a:r>
            <a:endParaRPr lang="en-US" sz="1400" dirty="0" smtClean="0">
              <a:solidFill>
                <a:prstClr val="black"/>
              </a:solidFill>
              <a:latin typeface="Arial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/>
              </a:rPr>
              <a:t>luminosity: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</a:rPr>
              <a:t>L</a:t>
            </a:r>
            <a:r>
              <a:rPr lang="en-US" sz="1400" baseline="-25000" dirty="0" err="1" smtClean="0">
                <a:solidFill>
                  <a:prstClr val="black"/>
                </a:solidFill>
                <a:latin typeface="Arial"/>
              </a:rPr>
              <a:t>av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= 2 x 10</a:t>
            </a:r>
            <a:r>
              <a:rPr lang="en-US" sz="1400" baseline="30000" dirty="0" smtClean="0">
                <a:solidFill>
                  <a:prstClr val="black"/>
                </a:solidFill>
                <a:latin typeface="Arial"/>
              </a:rPr>
              <a:t>35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/cm</a:t>
            </a:r>
            <a:r>
              <a:rPr lang="en-US" sz="1400" baseline="30000" dirty="0" smtClean="0">
                <a:solidFill>
                  <a:prstClr val="black"/>
                </a:solidFill>
                <a:latin typeface="Arial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/s</a:t>
            </a: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m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easure sign, size &amp; shape of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</a:rPr>
              <a:t>Sivers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function</a:t>
            </a:r>
          </a:p>
          <a:p>
            <a:pPr marL="334963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olidFill>
                  <a:prstClr val="black"/>
                </a:solidFill>
                <a:sym typeface="Arial" pitchFamily="34" charset="0"/>
              </a:rPr>
              <a:t>Path to polarized proton beam at Main Injector </a:t>
            </a:r>
            <a:endParaRPr lang="en-US" sz="16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perform detailed design studies</a:t>
            </a:r>
          </a:p>
          <a:p>
            <a:pPr marL="1160463" lvl="2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proof 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that single-snake concept works</a:t>
            </a:r>
          </a:p>
          <a:p>
            <a:pPr marL="1160463" lvl="2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applications for JPARC, NICA, ….</a:t>
            </a:r>
          </a:p>
          <a:p>
            <a:pPr marL="703263" lvl="1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ommunity support</a:t>
            </a:r>
            <a:endParaRPr lang="en-US" sz="14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334963" indent="-334963" algn="l" eaLnBrk="0" hangingPunct="0">
              <a:spcBef>
                <a:spcPts val="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Arial"/>
                <a:sym typeface="Arial" pitchFamily="34" charset="0"/>
              </a:rPr>
              <a:t>Cost estimate to polarize Main Injector:</a:t>
            </a:r>
            <a:endParaRPr lang="en-US" sz="16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rPr>
              <a:t>$6M (M&amp;S, labor), + $4M (project </a:t>
            </a:r>
            <a:br>
              <a:rPr lang="en-US" sz="1600" dirty="0" smtClean="0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rPr>
              <a:t>management &amp; contingency) </a:t>
            </a: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endParaRPr lang="en-US" sz="1600" kern="0" dirty="0" smtClean="0">
              <a:solidFill>
                <a:prstClr val="black"/>
              </a:solidFill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endParaRPr lang="en-US" sz="16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endParaRPr lang="en-US" sz="1600" dirty="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rPr>
            </a:br>
            <a:endParaRPr lang="en-US" sz="1600" dirty="0" smtClean="0">
              <a:solidFill>
                <a:prstClr val="black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Arial"/>
                <a:ea typeface="+mj-ea"/>
                <a:cs typeface="+mj-cs"/>
                <a:sym typeface="Arial" charset="0"/>
              </a:rPr>
              <a:t>Polarized </a:t>
            </a:r>
            <a:r>
              <a:rPr lang="en-US" sz="2400" b="1" kern="0" dirty="0" smtClean="0">
                <a:solidFill>
                  <a:srgbClr val="190EFF"/>
                </a:solidFill>
                <a:latin typeface="Arial"/>
                <a:ea typeface="+mj-ea"/>
                <a:cs typeface="+mj-cs"/>
                <a:sym typeface="Arial" charset="0"/>
              </a:rPr>
              <a:t>Beam </a:t>
            </a:r>
            <a:r>
              <a:rPr lang="en-US" sz="2400" b="1" kern="0" dirty="0" err="1" smtClean="0">
                <a:solidFill>
                  <a:srgbClr val="190EFF"/>
                </a:solidFill>
                <a:latin typeface="Arial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Arial"/>
                <a:ea typeface="+mj-ea"/>
                <a:cs typeface="+mj-cs"/>
                <a:sym typeface="Arial" charset="0"/>
              </a:rPr>
              <a:t>-Yan </a:t>
            </a:r>
            <a:r>
              <a:rPr lang="en-US" sz="2400" b="1" kern="0" dirty="0">
                <a:solidFill>
                  <a:srgbClr val="190EFF"/>
                </a:solidFill>
                <a:latin typeface="Arial"/>
                <a:ea typeface="+mj-ea"/>
                <a:cs typeface="+mj-cs"/>
                <a:sym typeface="Arial" charset="0"/>
              </a:rPr>
              <a:t>at </a:t>
            </a:r>
            <a:r>
              <a:rPr lang="en-US" sz="2400" b="1" kern="0" dirty="0" smtClean="0">
                <a:solidFill>
                  <a:srgbClr val="190EFF"/>
                </a:solidFill>
                <a:latin typeface="Arial"/>
                <a:ea typeface="+mj-ea"/>
                <a:cs typeface="+mj-cs"/>
                <a:sym typeface="Arial" charset="0"/>
              </a:rPr>
              <a:t>Fermilab (E-1027)</a:t>
            </a:r>
            <a:endParaRPr lang="en-US" sz="2400" b="1" kern="0" dirty="0">
              <a:solidFill>
                <a:srgbClr val="190EFF"/>
              </a:solidFill>
              <a:latin typeface="Arial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201020">
            <a:off x="6342352" y="3176996"/>
            <a:ext cx="15044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Fermilab</a:t>
            </a:r>
            <a:endParaRPr lang="en-US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029200" y="4953000"/>
            <a:ext cx="762000" cy="76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749300" algn="l"/>
              </a:tabLst>
            </a:pPr>
            <a:endParaRPr lang="en-US" smtClean="0">
              <a:solidFill>
                <a:prstClr val="black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467600" y="4800600"/>
            <a:ext cx="762000" cy="76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749300" algn="l"/>
              </a:tabLst>
            </a:pPr>
            <a:endParaRPr lang="en-US" smtClean="0">
              <a:solidFill>
                <a:prstClr val="black"/>
              </a:solidFill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2296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Arial"/>
                <a:ea typeface="+mj-ea"/>
                <a:cs typeface="+mj-cs"/>
                <a:sym typeface="Arial" charset="0"/>
              </a:rPr>
              <a:t>A Novel, Compact  Siberian Snake for the Main Injector</a:t>
            </a:r>
            <a:endParaRPr lang="en-US" sz="2400" b="1" kern="0" dirty="0">
              <a:solidFill>
                <a:srgbClr val="190EFF"/>
              </a:solidFill>
              <a:latin typeface="Arial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990600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  <a:latin typeface="Arial"/>
              </a:rPr>
              <a:t>Single snake design (5.8m long):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 1 helical dipole + 2 conv. dipoles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 helix:      4T /   4.2 m / 4” ID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 dipoles:  4T / 0.62 m / 4” ID </a:t>
            </a:r>
          </a:p>
          <a:p>
            <a:pPr lvl="1" algn="l">
              <a:buFontTx/>
              <a:buChar char="-"/>
            </a:pPr>
            <a:endParaRPr lang="en-US" sz="1600" dirty="0" smtClean="0">
              <a:solidFill>
                <a:prstClr val="black"/>
              </a:solidFill>
            </a:endParaRPr>
          </a:p>
          <a:p>
            <a:pPr algn="l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use 4-twist magnets 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 8</a:t>
            </a:r>
            <a:r>
              <a:rPr lang="en-US" sz="1600" dirty="0" smtClean="0">
                <a:solidFill>
                  <a:prstClr val="black"/>
                </a:solidFill>
                <a:latin typeface="Symbol" pitchFamily="18" charset="2"/>
              </a:rPr>
              <a:t>p </a:t>
            </a:r>
            <a:r>
              <a:rPr lang="en-US" sz="1600" dirty="0" smtClean="0">
                <a:solidFill>
                  <a:prstClr val="black"/>
                </a:solidFill>
                <a:latin typeface="Arial"/>
              </a:rPr>
              <a:t>rotation of B field</a:t>
            </a:r>
          </a:p>
          <a:p>
            <a:pPr lvl="1" algn="l">
              <a:buFontTx/>
              <a:buChar char="-"/>
            </a:pPr>
            <a:endParaRPr lang="en-US" sz="1600" dirty="0" smtClean="0">
              <a:solidFill>
                <a:prstClr val="black"/>
              </a:solidFill>
              <a:latin typeface="Arial"/>
            </a:endParaRPr>
          </a:p>
          <a:p>
            <a:pPr algn="l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 never done before in a high energy ring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 RHIC uses snake pairs 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 4 single-twist magnets (</a:t>
            </a:r>
            <a:r>
              <a:rPr lang="en-US" sz="1600" dirty="0" smtClean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Symbol" pitchFamily="18" charset="2"/>
              </a:rPr>
              <a:t>p </a:t>
            </a:r>
            <a:r>
              <a:rPr lang="en-US" sz="1600" dirty="0" smtClean="0">
                <a:solidFill>
                  <a:prstClr val="black"/>
                </a:solidFill>
              </a:rPr>
              <a:t>rotation)</a:t>
            </a:r>
          </a:p>
          <a:p>
            <a:pPr lvl="1" algn="l">
              <a:buFontTx/>
              <a:buChar char="-"/>
            </a:pPr>
            <a:endParaRPr lang="en-US" sz="1600" dirty="0">
              <a:solidFill>
                <a:prstClr val="black"/>
              </a:solidFill>
            </a:endParaRPr>
          </a:p>
          <a:p>
            <a:pPr algn="l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 location: MI-30</a:t>
            </a:r>
          </a:p>
          <a:p>
            <a:pPr algn="l">
              <a:buFontTx/>
              <a:buChar char="-"/>
            </a:pPr>
            <a:endParaRPr lang="en-US" dirty="0">
              <a:solidFill>
                <a:prstClr val="black"/>
              </a:solidFill>
            </a:endParaRPr>
          </a:p>
          <a:p>
            <a:pPr algn="l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 max beam excursions:</a:t>
            </a:r>
          </a:p>
          <a:p>
            <a:pPr lvl="1" algn="l"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8.9 GeV: 17 mm</a:t>
            </a:r>
          </a:p>
          <a:p>
            <a:pPr lvl="1" algn="l">
              <a:buFontTx/>
              <a:buChar char="-"/>
            </a:pP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120 GeV: 1.3 mm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29400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6" descr="C:\Users\lorenzon\Documents\talks\pol-DY\pics\8.9GeV-vertical-initial-sp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495801" cy="4648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10200" y="6019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190EFF"/>
                </a:solidFill>
              </a:rPr>
              <a:t>beam excursions shrink w/ beam energy</a:t>
            </a:r>
            <a:endParaRPr lang="en-US" sz="1600" dirty="0">
              <a:solidFill>
                <a:srgbClr val="190E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1676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8.9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5" name="Picture 7" descr="C:\Users\lorenzon\Documents\talks\pol-DY\pics\120GeV-vertical-initial-sp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4448175" cy="469423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00600" y="1676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120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103304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/>
            <a:r>
              <a:rPr lang="en-US" sz="1600" b="1" dirty="0" smtClean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initial design studies</a:t>
            </a:r>
            <a:endParaRPr lang="en-US" sz="1400" b="1" dirty="0" smtClean="0">
              <a:solidFill>
                <a:srgbClr val="C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20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6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The Path to a polarized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1600200"/>
            <a:ext cx="8763000" cy="4800600"/>
          </a:xfrm>
          <a:prstGeom prst="rect">
            <a:avLst/>
          </a:prstGeom>
        </p:spPr>
        <p:txBody>
          <a:bodyPr/>
          <a:lstStyle/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Collaboration with A.S.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Belov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at INR and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Dubna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to develop polarized source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r>
              <a:rPr lang="en-US" sz="8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Detailed machine design and costing using 1 snake in MI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err="1">
                <a:ea typeface="ＭＳ Ｐゴシック" charset="0"/>
                <a:cs typeface="ＭＳ Ｐゴシック" charset="0"/>
              </a:rPr>
              <a:t>Spin@Fermi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 collaboration provide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design</a:t>
            </a: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 get latest lattice for NOVA: </a:t>
            </a: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translate “mad8” optics file to spin tracking code (“</a:t>
            </a:r>
            <a:r>
              <a:rPr lang="en-US" sz="1600" kern="0" dirty="0" err="1" smtClean="0">
                <a:sym typeface="Arial" pitchFamily="34" charset="0"/>
              </a:rPr>
              <a:t>zgoubi</a:t>
            </a:r>
            <a:r>
              <a:rPr lang="en-US" sz="1600" kern="0" dirty="0" smtClean="0">
                <a:sym typeface="Arial" pitchFamily="34" charset="0"/>
              </a:rPr>
              <a:t>”)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 determine intrinsic resonance strength from depolarization calculations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 do single particle tracking with </a:t>
            </a:r>
            <a:r>
              <a:rPr lang="en-US" sz="1600" kern="0" dirty="0" smtClean="0">
                <a:sym typeface="Arial" pitchFamily="34" charset="0"/>
              </a:rPr>
              <a:t>“</a:t>
            </a:r>
            <a:r>
              <a:rPr lang="en-US" sz="1600" kern="0" dirty="0" err="1" smtClean="0">
                <a:sym typeface="Arial" pitchFamily="34" charset="0"/>
              </a:rPr>
              <a:t>zgoubi</a:t>
            </a:r>
            <a:r>
              <a:rPr lang="en-US" sz="1600" kern="0" dirty="0" smtClean="0">
                <a:sym typeface="Arial" pitchFamily="34" charset="0"/>
              </a:rPr>
              <a:t>” 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 set up mechanism for adding errors into the lattice:</a:t>
            </a: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orbit errors, </a:t>
            </a:r>
            <a:r>
              <a:rPr lang="en-US" sz="1600" kern="0" dirty="0" err="1" smtClean="0">
                <a:sym typeface="Arial" pitchFamily="34" charset="0"/>
              </a:rPr>
              <a:t>quadrupole</a:t>
            </a:r>
            <a:r>
              <a:rPr lang="en-US" sz="1600" kern="0" dirty="0" smtClean="0">
                <a:sym typeface="Arial" pitchFamily="34" charset="0"/>
              </a:rPr>
              <a:t> </a:t>
            </a:r>
            <a:r>
              <a:rPr lang="en-US" sz="1600" kern="0" dirty="0" err="1" smtClean="0">
                <a:sym typeface="Arial" pitchFamily="34" charset="0"/>
              </a:rPr>
              <a:t>mis</a:t>
            </a:r>
            <a:r>
              <a:rPr lang="en-US" sz="1600" kern="0" dirty="0" smtClean="0">
                <a:sym typeface="Arial" pitchFamily="34" charset="0"/>
              </a:rPr>
              <a:t>-alignments/rolls, etc.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 perform systematic spin tracking</a:t>
            </a:r>
            <a:endParaRPr lang="en-US" sz="1600" kern="0" dirty="0" smtClean="0">
              <a:sym typeface="Arial" pitchFamily="34" charset="0"/>
            </a:endParaRP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explore tolerances on beam </a:t>
            </a:r>
            <a:r>
              <a:rPr lang="en-US" sz="1600" kern="0" dirty="0" err="1" smtClean="0">
                <a:ea typeface="ＭＳ Ｐゴシック" charset="0"/>
                <a:cs typeface="ＭＳ Ｐゴシック" charset="0"/>
                <a:sym typeface="Arial" pitchFamily="34" charset="0"/>
              </a:rPr>
              <a:t>emittance</a:t>
            </a:r>
            <a:endParaRPr lang="en-US" sz="1600" kern="0" dirty="0" smtClean="0">
              <a:ea typeface="ＭＳ Ｐゴシック" charset="0"/>
              <a:cs typeface="ＭＳ Ｐゴシック" charset="0"/>
              <a:sym typeface="Arial" pitchFamily="34" charset="0"/>
            </a:endParaRP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explore tolerances on various imperfections:    orbit / snake / etc</a:t>
            </a:r>
            <a:b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ea typeface="ＭＳ Ｐゴシック" charset="0"/>
              </a:rPr>
              <a:t>Fermilab (AD) does verification &amp; costing</a:t>
            </a: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914400"/>
            <a:ext cx="563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Stage 1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ea typeface="ＭＳ Ｐゴシック" charset="0"/>
                <a:cs typeface="ＭＳ Ｐゴシック" charset="0"/>
              </a:rPr>
              <a:t>approval</a:t>
            </a:r>
            <a:r>
              <a:rPr lang="en-US" dirty="0">
                <a:ea typeface="ＭＳ Ｐゴシック" charset="0"/>
                <a:cs typeface="ＭＳ Ｐゴシック" charset="0"/>
              </a:rPr>
              <a:t> from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Fermilab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14-November-2012</a:t>
            </a:r>
            <a:endParaRPr lang="en-US" kern="0" dirty="0" smtClean="0">
              <a:latin typeface="+mn-lt"/>
              <a:sym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0600" y="2819400"/>
            <a:ext cx="7086600" cy="1295400"/>
          </a:xfrm>
          <a:prstGeom prst="rect">
            <a:avLst/>
          </a:prstGeom>
          <a:solidFill>
            <a:srgbClr val="66FF33">
              <a:alpha val="2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1C11FD"/>
                </a:solidFill>
              </a:rPr>
              <a:t>Polarized Beam in Main Injector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use </a:t>
            </a:r>
            <a:r>
              <a:rPr lang="en-US" sz="1600" dirty="0" err="1" smtClean="0"/>
              <a:t>SeaQuest</a:t>
            </a:r>
            <a:r>
              <a:rPr lang="en-US" sz="1600" dirty="0" smtClean="0"/>
              <a:t> spectrometer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use </a:t>
            </a:r>
            <a:r>
              <a:rPr lang="en-US" sz="1600" dirty="0" err="1" smtClean="0"/>
              <a:t>SeaQuest</a:t>
            </a:r>
            <a:r>
              <a:rPr lang="en-US" sz="1600" dirty="0" smtClean="0"/>
              <a:t> target </a:t>
            </a:r>
          </a:p>
          <a:p>
            <a:pPr marL="1389063" lvl="2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liquid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target can take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~5 x 10</a:t>
            </a:r>
            <a:r>
              <a:rPr lang="en-US" sz="1400" baseline="30000" dirty="0" smtClean="0"/>
              <a:t>11 </a:t>
            </a:r>
            <a:r>
              <a:rPr lang="en-US" sz="1400" dirty="0" smtClean="0"/>
              <a:t>p/s (=80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1 </a:t>
            </a:r>
            <a:r>
              <a:rPr lang="en-US" sz="1600" dirty="0" err="1" smtClean="0"/>
              <a:t>mA</a:t>
            </a:r>
            <a:r>
              <a:rPr lang="en-US" sz="1600" dirty="0" smtClean="0"/>
              <a:t> at polarized source can deliver about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av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 ~1 x 10</a:t>
            </a:r>
            <a:r>
              <a:rPr lang="en-US" sz="1600" baseline="30000" dirty="0" smtClean="0"/>
              <a:t>12 </a:t>
            </a:r>
            <a:r>
              <a:rPr lang="en-US" sz="1600" dirty="0" smtClean="0"/>
              <a:t>p/s (=150 </a:t>
            </a:r>
            <a:r>
              <a:rPr lang="en-US" sz="1600" dirty="0" err="1" smtClean="0"/>
              <a:t>nA</a:t>
            </a:r>
            <a:r>
              <a:rPr lang="en-US" sz="1600" dirty="0" smtClean="0"/>
              <a:t>) </a:t>
            </a:r>
            <a:br>
              <a:rPr lang="en-US" sz="1600" dirty="0" smtClean="0"/>
            </a:br>
            <a:r>
              <a:rPr lang="en-US" sz="1600" dirty="0" smtClean="0"/>
              <a:t>for 100% of available beam time </a:t>
            </a:r>
            <a:r>
              <a:rPr lang="en-US" sz="1100" i="1" dirty="0" smtClean="0"/>
              <a:t>(</a:t>
            </a:r>
            <a:r>
              <a:rPr lang="en-US" sz="1100" i="1" dirty="0" smtClean="0">
                <a:solidFill>
                  <a:srgbClr val="C00000"/>
                </a:solidFill>
              </a:rPr>
              <a:t>A. Krisch: </a:t>
            </a:r>
            <a:r>
              <a:rPr lang="en-US" sz="1100" i="1" dirty="0" err="1" smtClean="0">
                <a:solidFill>
                  <a:srgbClr val="C00000"/>
                </a:solidFill>
              </a:rPr>
              <a:t>Spin@Fermi</a:t>
            </a:r>
            <a:r>
              <a:rPr lang="en-US" sz="1100" i="1" dirty="0" smtClean="0">
                <a:solidFill>
                  <a:srgbClr val="C00000"/>
                </a:solidFill>
              </a:rPr>
              <a:t> report in (Aug 2011): arXiv:1110.3042 [</a:t>
            </a:r>
            <a:r>
              <a:rPr lang="en-US" sz="1100" i="1" dirty="0" err="1" smtClean="0">
                <a:solidFill>
                  <a:srgbClr val="C00000"/>
                </a:solidFill>
              </a:rPr>
              <a:t>physics.acc</a:t>
            </a:r>
            <a:r>
              <a:rPr lang="en-US" sz="1100" i="1" dirty="0" smtClean="0">
                <a:solidFill>
                  <a:srgbClr val="C00000"/>
                </a:solidFill>
              </a:rPr>
              <a:t>-ph]</a:t>
            </a:r>
            <a:r>
              <a:rPr lang="en-US" sz="1100" i="1" dirty="0" smtClean="0"/>
              <a:t>)</a:t>
            </a:r>
          </a:p>
          <a:p>
            <a:pPr lvl="2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26</a:t>
            </a:r>
            <a:r>
              <a:rPr lang="el-GR" sz="1400" dirty="0" smtClean="0"/>
              <a:t> μ</a:t>
            </a:r>
            <a:r>
              <a:rPr lang="en-US" sz="1400" dirty="0" smtClean="0"/>
              <a:t>s </a:t>
            </a:r>
            <a:r>
              <a:rPr lang="en-US" sz="1400" dirty="0" err="1" smtClean="0"/>
              <a:t>linac</a:t>
            </a:r>
            <a:r>
              <a:rPr lang="en-US" sz="1400" dirty="0" smtClean="0"/>
              <a:t> pulses, 15 Hz rep rate, 12 turn injection into booster, 6 booster pulses into Recycler Ring, followed by 6 more pulses using slip stacking in MI</a:t>
            </a:r>
          </a:p>
          <a:p>
            <a:pPr lvl="2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1 MI pulse = 1.9 x 10</a:t>
            </a:r>
            <a:r>
              <a:rPr lang="en-US" sz="1400" baseline="30000" dirty="0" smtClean="0"/>
              <a:t>12 </a:t>
            </a:r>
            <a:r>
              <a:rPr lang="en-US" sz="1400" dirty="0" smtClean="0"/>
              <a:t>p</a:t>
            </a:r>
          </a:p>
          <a:p>
            <a:pPr lvl="2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using three 2-s cycles (1.33-s ramp time, 0.67-s slow extraction) /min (=10% of beam time):</a:t>
            </a:r>
            <a:br>
              <a:rPr lang="en-US" sz="1400" dirty="0" smtClean="0"/>
            </a:br>
            <a:r>
              <a:rPr lang="en-US" sz="1400" dirty="0" smtClean="0">
                <a:latin typeface="Times New Roman"/>
                <a:cs typeface="Times New Roman"/>
              </a:rPr>
              <a:t>→ </a:t>
            </a:r>
            <a:r>
              <a:rPr lang="en-US" sz="1400" dirty="0" smtClean="0"/>
              <a:t>2.8 x 10</a:t>
            </a:r>
            <a:r>
              <a:rPr lang="en-US" sz="1400" baseline="30000" dirty="0" smtClean="0"/>
              <a:t>12 </a:t>
            </a:r>
            <a:r>
              <a:rPr lang="en-US" sz="1400" dirty="0" smtClean="0"/>
              <a:t>p/s (=450 </a:t>
            </a:r>
            <a:r>
              <a:rPr lang="en-US" sz="1400" dirty="0" err="1" smtClean="0"/>
              <a:t>nA</a:t>
            </a:r>
            <a:r>
              <a:rPr lang="en-US" sz="1400" dirty="0" smtClean="0"/>
              <a:t>) instantaneous beam current , and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~0.95 x 10</a:t>
            </a:r>
            <a:r>
              <a:rPr lang="en-US" sz="1400" baseline="30000" dirty="0" smtClean="0"/>
              <a:t>11 </a:t>
            </a:r>
            <a:r>
              <a:rPr lang="en-US" sz="1400" dirty="0" smtClean="0"/>
              <a:t>p/s (=15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Scenarios:</a:t>
            </a:r>
          </a:p>
          <a:p>
            <a:pPr marL="1389063" lvl="2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L = </a:t>
            </a:r>
            <a:r>
              <a:rPr lang="en-US" sz="1400" dirty="0" smtClean="0">
                <a:solidFill>
                  <a:srgbClr val="7030A0"/>
                </a:solidFill>
              </a:rPr>
              <a:t>2.0 x 10</a:t>
            </a:r>
            <a:r>
              <a:rPr lang="en-US" sz="1400" baseline="30000" dirty="0" smtClean="0">
                <a:solidFill>
                  <a:srgbClr val="7030A0"/>
                </a:solidFill>
              </a:rPr>
              <a:t>35 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/s    (</a:t>
            </a:r>
            <a:r>
              <a:rPr lang="en-US" sz="1400" dirty="0" smtClean="0">
                <a:solidFill>
                  <a:srgbClr val="7030A0"/>
                </a:solidFill>
              </a:rPr>
              <a:t>10%</a:t>
            </a:r>
            <a:r>
              <a:rPr lang="en-US" sz="1400" dirty="0" smtClean="0"/>
              <a:t> of available beam time: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15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  <a:endParaRPr lang="en-US" sz="1400" b="1" dirty="0" smtClean="0"/>
          </a:p>
          <a:p>
            <a:pPr marL="1389063" lvl="2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L = </a:t>
            </a:r>
            <a:r>
              <a:rPr lang="en-US" sz="1400" dirty="0" smtClean="0">
                <a:solidFill>
                  <a:srgbClr val="C00000"/>
                </a:solidFill>
              </a:rPr>
              <a:t>1 x 10</a:t>
            </a:r>
            <a:r>
              <a:rPr lang="en-US" sz="1400" baseline="30000" dirty="0" smtClean="0">
                <a:solidFill>
                  <a:srgbClr val="C00000"/>
                </a:solidFill>
              </a:rPr>
              <a:t>36 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/s</a:t>
            </a:r>
            <a:r>
              <a:rPr lang="en-US" sz="1400" b="1" dirty="0" smtClean="0"/>
              <a:t>      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C00000"/>
                </a:solidFill>
              </a:rPr>
              <a:t>50%</a:t>
            </a:r>
            <a:r>
              <a:rPr lang="en-US" sz="1400" dirty="0" smtClean="0"/>
              <a:t> of available beam time: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75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i="1" dirty="0" smtClean="0"/>
              <a:t>x</a:t>
            </a:r>
            <a:r>
              <a:rPr lang="en-US" sz="1600" dirty="0" smtClean="0"/>
              <a:t>-range: </a:t>
            </a:r>
          </a:p>
          <a:p>
            <a:pPr marL="1389063" lvl="2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i="1" dirty="0" err="1" smtClean="0">
                <a:solidFill>
                  <a:srgbClr val="3333CC"/>
                </a:solidFill>
              </a:rPr>
              <a:t>x</a:t>
            </a:r>
            <a:r>
              <a:rPr lang="en-US" sz="1400" baseline="-25000" dirty="0" err="1" smtClean="0">
                <a:solidFill>
                  <a:srgbClr val="3333CC"/>
                </a:solidFill>
              </a:rPr>
              <a:t>b</a:t>
            </a:r>
            <a:r>
              <a:rPr lang="en-US" sz="1400" dirty="0" smtClean="0"/>
              <a:t> = 0.35 – 0.85  (valence quarks)                 </a:t>
            </a:r>
            <a:r>
              <a:rPr lang="en-US" sz="1400" i="1" dirty="0" err="1" smtClean="0">
                <a:solidFill>
                  <a:srgbClr val="CC3399"/>
                </a:solidFill>
              </a:rPr>
              <a:t>x</a:t>
            </a:r>
            <a:r>
              <a:rPr lang="en-US" sz="1400" baseline="-25000" dirty="0" err="1" smtClean="0">
                <a:solidFill>
                  <a:srgbClr val="CC3399"/>
                </a:solidFill>
              </a:rPr>
              <a:t>t</a:t>
            </a:r>
            <a:r>
              <a:rPr lang="en-US" sz="1400" dirty="0" smtClean="0"/>
              <a:t> = 0.1 – 0.35 (sea quarks)         </a:t>
            </a: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Arial"/>
                <a:ea typeface="+mj-ea"/>
                <a:cs typeface="+mj-cs"/>
                <a:sym typeface="Arial" charset="0"/>
              </a:rPr>
              <a:t>Polarized </a:t>
            </a:r>
            <a:r>
              <a:rPr lang="en-US" sz="2400" b="1" kern="0" dirty="0" err="1">
                <a:solidFill>
                  <a:srgbClr val="190EFF"/>
                </a:solidFill>
                <a:latin typeface="Arial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Arial"/>
                <a:ea typeface="+mj-ea"/>
                <a:cs typeface="+mj-cs"/>
                <a:sym typeface="Arial" charset="0"/>
              </a:rPr>
              <a:t>-Yan at </a:t>
            </a:r>
            <a:r>
              <a:rPr lang="en-US" sz="2400" b="1" kern="0" dirty="0" err="1">
                <a:solidFill>
                  <a:srgbClr val="190EFF"/>
                </a:solidFill>
                <a:latin typeface="Arial"/>
                <a:ea typeface="+mj-ea"/>
                <a:cs typeface="+mj-cs"/>
                <a:sym typeface="Arial" charset="0"/>
              </a:rPr>
              <a:t>Fermilab</a:t>
            </a:r>
            <a:r>
              <a:rPr lang="en-US" sz="2400" b="1" kern="0" dirty="0">
                <a:solidFill>
                  <a:srgbClr val="190EFF"/>
                </a:solidFill>
                <a:latin typeface="Arial"/>
                <a:ea typeface="+mj-ea"/>
                <a:cs typeface="+mj-cs"/>
                <a:sym typeface="Arial" charset="0"/>
              </a:rPr>
              <a:t> Main </a:t>
            </a:r>
            <a:r>
              <a:rPr lang="en-US" sz="2400" b="1" kern="0" dirty="0" smtClean="0">
                <a:solidFill>
                  <a:srgbClr val="190EFF"/>
                </a:solidFill>
                <a:latin typeface="Arial"/>
                <a:ea typeface="+mj-ea"/>
                <a:cs typeface="+mj-cs"/>
                <a:sym typeface="Arial" charset="0"/>
              </a:rPr>
              <a:t>Injector - II</a:t>
            </a:r>
            <a:endParaRPr lang="en-US" sz="2400" b="1" kern="0" dirty="0">
              <a:solidFill>
                <a:srgbClr val="190EFF"/>
              </a:solidFill>
              <a:latin typeface="Arial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60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906 Title &amp; Box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E906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E906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g Title &amp; 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Reg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906 Title &amp; Box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E906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E906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eg Title &amp; 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Reg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Reg Title &amp; 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Reg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Reg Title &amp; 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Reg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Reg Title &amp; Box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g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Reg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24493</TotalTime>
  <Pages>0</Pages>
  <Words>759</Words>
  <Characters>0</Characters>
  <Application>Microsoft Office PowerPoint</Application>
  <PresentationFormat>On-screen Show (4:3)</PresentationFormat>
  <Lines>0</Lines>
  <Paragraphs>206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Arial</vt:lpstr>
      <vt:lpstr>Helvetica</vt:lpstr>
      <vt:lpstr>Lucida Grande</vt:lpstr>
      <vt:lpstr>ＭＳ Ｐゴシック</vt:lpstr>
      <vt:lpstr>Calibri</vt:lpstr>
      <vt:lpstr>Symbol</vt:lpstr>
      <vt:lpstr>Zapf Dingbats</vt:lpstr>
      <vt:lpstr>Times New Roman</vt:lpstr>
      <vt:lpstr>ヒラギノ角ゴ ProN W3</vt:lpstr>
      <vt:lpstr>ヒラギノ角ゴ ProN W6</vt:lpstr>
      <vt:lpstr>E906 Title &amp; Box</vt:lpstr>
      <vt:lpstr>Reg Title &amp; Box</vt:lpstr>
      <vt:lpstr>1_E906 Title &amp; Box</vt:lpstr>
      <vt:lpstr>1_Reg Title &amp; Box</vt:lpstr>
      <vt:lpstr>2_Reg Title &amp; Box</vt:lpstr>
      <vt:lpstr>3_Reg Title &amp; Box</vt:lpstr>
      <vt:lpstr>4_Reg Title &amp; Box</vt:lpstr>
      <vt:lpstr>Equation</vt:lpstr>
      <vt:lpstr>Polarized Dell-Yan at Fermilab MI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Fermilab E906:   Drell-Yan Measurements of Nucleon and Nuclear Structure with the Fermilab Main Injector</dc:title>
  <dc:creator>Lorenzon, Wolfgang</dc:creator>
  <cp:lastModifiedBy>Lorenzon, Wolfgang</cp:lastModifiedBy>
  <cp:revision>640</cp:revision>
  <cp:lastPrinted>2015-03-06T04:47:19Z</cp:lastPrinted>
  <dcterms:modified xsi:type="dcterms:W3CDTF">2015-03-06T04:52:14Z</dcterms:modified>
</cp:coreProperties>
</file>