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3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8.bin" ContentType="application/vnd.openxmlformats-officedocument.oleObject"/>
  <Override PartName="/ppt/notesSlides/notesSlide9.xml" ContentType="application/vnd.openxmlformats-officedocument.presentationml.notesSlide+xml"/>
  <Override PartName="/ppt/embeddings/oleObject19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22.bin" ContentType="application/vnd.openxmlformats-officedocument.oleObject"/>
  <Override PartName="/ppt/notesSlides/notesSlide17.xml" ContentType="application/vnd.openxmlformats-officedocument.presentationml.notesSlide+xml"/>
  <Override PartName="/ppt/embeddings/oleObject23.bin" ContentType="application/vnd.openxmlformats-officedocument.oleObject"/>
  <Override PartName="/ppt/notesSlides/notesSlide18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9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20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2" r:id="rId3"/>
    <p:sldId id="320" r:id="rId4"/>
    <p:sldId id="324" r:id="rId5"/>
    <p:sldId id="276" r:id="rId6"/>
    <p:sldId id="269" r:id="rId7"/>
    <p:sldId id="271" r:id="rId8"/>
    <p:sldId id="303" r:id="rId9"/>
    <p:sldId id="278" r:id="rId10"/>
    <p:sldId id="296" r:id="rId11"/>
    <p:sldId id="294" r:id="rId12"/>
    <p:sldId id="281" r:id="rId13"/>
    <p:sldId id="282" r:id="rId14"/>
    <p:sldId id="288" r:id="rId15"/>
    <p:sldId id="284" r:id="rId16"/>
    <p:sldId id="292" r:id="rId17"/>
    <p:sldId id="283" r:id="rId18"/>
    <p:sldId id="322" r:id="rId19"/>
    <p:sldId id="323" r:id="rId20"/>
    <p:sldId id="285" r:id="rId21"/>
    <p:sldId id="286" r:id="rId22"/>
    <p:sldId id="312" r:id="rId23"/>
    <p:sldId id="314" r:id="rId24"/>
    <p:sldId id="316" r:id="rId25"/>
    <p:sldId id="290" r:id="rId26"/>
    <p:sldId id="321" r:id="rId27"/>
    <p:sldId id="291" r:id="rId28"/>
    <p:sldId id="299" r:id="rId29"/>
    <p:sldId id="301" r:id="rId30"/>
    <p:sldId id="317" r:id="rId31"/>
    <p:sldId id="318" r:id="rId32"/>
    <p:sldId id="293" r:id="rId33"/>
    <p:sldId id="304" r:id="rId34"/>
    <p:sldId id="305" r:id="rId35"/>
    <p:sldId id="307" r:id="rId36"/>
    <p:sldId id="308" r:id="rId37"/>
    <p:sldId id="315" r:id="rId38"/>
    <p:sldId id="309" r:id="rId39"/>
    <p:sldId id="310" r:id="rId40"/>
    <p:sldId id="311" r:id="rId41"/>
    <p:sldId id="313" r:id="rId42"/>
    <p:sldId id="31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668" autoAdjust="0"/>
  </p:normalViewPr>
  <p:slideViewPr>
    <p:cSldViewPr snapToGrid="0" snapToObjects="1">
      <p:cViewPr>
        <p:scale>
          <a:sx n="75" d="100"/>
          <a:sy n="75" d="100"/>
        </p:scale>
        <p:origin x="-17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Relationship Id="rId2" Type="http://schemas.openxmlformats.org/officeDocument/2006/relationships/image" Target="../media/image8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Relationship Id="rId2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4" Type="http://schemas.openxmlformats.org/officeDocument/2006/relationships/image" Target="../media/image98.wmf"/><Relationship Id="rId5" Type="http://schemas.openxmlformats.org/officeDocument/2006/relationships/image" Target="../media/image99.wmf"/><Relationship Id="rId6" Type="http://schemas.openxmlformats.org/officeDocument/2006/relationships/image" Target="../media/image100.wmf"/><Relationship Id="rId7" Type="http://schemas.openxmlformats.org/officeDocument/2006/relationships/image" Target="../media/image101.wmf"/><Relationship Id="rId8" Type="http://schemas.openxmlformats.org/officeDocument/2006/relationships/image" Target="../media/image102.wmf"/><Relationship Id="rId1" Type="http://schemas.openxmlformats.org/officeDocument/2006/relationships/image" Target="../media/image95.wmf"/><Relationship Id="rId2" Type="http://schemas.openxmlformats.org/officeDocument/2006/relationships/image" Target="../media/image9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emf"/><Relationship Id="rId1" Type="http://schemas.openxmlformats.org/officeDocument/2006/relationships/image" Target="../media/image106.emf"/><Relationship Id="rId2" Type="http://schemas.openxmlformats.org/officeDocument/2006/relationships/image" Target="../media/image10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Relationship Id="rId2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Relationship Id="rId2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DFDDD-8626-E843-A460-7D0E1F043B9E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39BF9-25AD-6D45-9E74-ECE743D7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9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r>
              <a:rPr lang="en-US" baseline="0" dirty="0" smtClean="0"/>
              <a:t> lots of experiment to determine the quark polarization, getting more info on the gluon</a:t>
            </a:r>
          </a:p>
          <a:p>
            <a:r>
              <a:rPr lang="en-US" baseline="0" dirty="0" smtClean="0"/>
              <a:t>Looks like we are 50% short.</a:t>
            </a:r>
          </a:p>
          <a:p>
            <a:r>
              <a:rPr lang="en-US" baseline="0" dirty="0" smtClean="0"/>
              <a:t>Not very satisfactory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60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μ- wave: 132 J/min, beam 14J/minute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100 liter liquid </a:t>
            </a:r>
            <a:r>
              <a:rPr lang="en-US" dirty="0" smtClean="0"/>
              <a:t>He/day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Requires </a:t>
            </a:r>
            <a:r>
              <a:rPr lang="en-US" b="1" dirty="0" smtClean="0"/>
              <a:t>12,000 m</a:t>
            </a:r>
            <a:r>
              <a:rPr lang="en-US" b="1" baseline="30000" dirty="0" smtClean="0"/>
              <a:t>3</a:t>
            </a:r>
            <a:r>
              <a:rPr lang="en-US" b="1" dirty="0" smtClean="0"/>
              <a:t>/</a:t>
            </a:r>
            <a:r>
              <a:rPr lang="en-US" b="1" dirty="0" err="1" smtClean="0"/>
              <a:t>hr</a:t>
            </a:r>
            <a:r>
              <a:rPr lang="en-US" b="1" dirty="0" smtClean="0"/>
              <a:t> </a:t>
            </a:r>
            <a:r>
              <a:rPr lang="en-US" b="1" baseline="30000" dirty="0" smtClean="0"/>
              <a:t> </a:t>
            </a:r>
            <a:r>
              <a:rPr lang="en-US" dirty="0" smtClean="0"/>
              <a:t>pumping capacity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special requirements because of beam duty cycle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vertical scale with</a:t>
            </a:r>
            <a:r>
              <a:rPr lang="en-US" baseline="0" dirty="0" smtClean="0"/>
              <a:t> polarization</a:t>
            </a:r>
          </a:p>
          <a:p>
            <a:r>
              <a:rPr lang="en-US" baseline="0" dirty="0" smtClean="0"/>
              <a:t>----- Meeting Notes (7/10/2014 12:08) -----</a:t>
            </a:r>
          </a:p>
          <a:p>
            <a:r>
              <a:rPr lang="en-US" baseline="0" dirty="0" smtClean="0"/>
              <a:t>20'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24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Labesl</a:t>
            </a:r>
            <a:r>
              <a:rPr lang="en-US" dirty="0" smtClean="0"/>
              <a:t> of plots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62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18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Beam in picture</a:t>
            </a:r>
          </a:p>
          <a:p>
            <a:r>
              <a:rPr lang="en-US" dirty="0" smtClean="0"/>
              <a:t>Label bottom</a:t>
            </a:r>
            <a:r>
              <a:rPr lang="en-US" baseline="0" dirty="0" smtClean="0"/>
              <a:t>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08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60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 </a:t>
            </a:r>
            <a:r>
              <a:rPr lang="en-US" dirty="0" err="1" smtClean="0"/>
              <a:t>relativsitic</a:t>
            </a:r>
            <a:r>
              <a:rPr lang="en-US" dirty="0" smtClean="0"/>
              <a:t> quark model: boosts and rotations commute: </a:t>
            </a:r>
            <a:r>
              <a:rPr lang="en-US" dirty="0" err="1" smtClean="0"/>
              <a:t>transversity</a:t>
            </a:r>
            <a:r>
              <a:rPr lang="en-US" dirty="0" smtClean="0"/>
              <a:t> distributions equal to </a:t>
            </a:r>
            <a:r>
              <a:rPr lang="en-US" dirty="0" err="1" smtClean="0"/>
              <a:t>helicty</a:t>
            </a:r>
            <a:r>
              <a:rPr lang="en-US" dirty="0" smtClean="0"/>
              <a:t> distributions.</a:t>
            </a:r>
          </a:p>
          <a:p>
            <a:r>
              <a:rPr lang="en-US" dirty="0" smtClean="0"/>
              <a:t>Any difference</a:t>
            </a:r>
            <a:r>
              <a:rPr lang="en-US" baseline="0" dirty="0" smtClean="0"/>
              <a:t> reflects </a:t>
            </a:r>
            <a:r>
              <a:rPr lang="en-US" baseline="0" dirty="0" err="1" smtClean="0"/>
              <a:t>relativsitic</a:t>
            </a:r>
            <a:r>
              <a:rPr lang="en-US" baseline="0" smtClean="0"/>
              <a:t> nature.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21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045C-704B-D948-95A8-260B1AA90E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28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47738" y="623888"/>
            <a:ext cx="4154487" cy="31162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05118" y="3948546"/>
            <a:ext cx="4840941" cy="3740727"/>
          </a:xfrm>
          <a:noFill/>
          <a:ln/>
        </p:spPr>
        <p:txBody>
          <a:bodyPr wrap="none" anchor="ctr"/>
          <a:lstStyle/>
          <a:p>
            <a:endParaRPr lang="en-US" dirty="0">
              <a:latin typeface="Times New Roman" pitchFamily="26" charset="0"/>
            </a:endParaRPr>
          </a:p>
          <a:p>
            <a:r>
              <a:rPr lang="en-US" dirty="0">
                <a:latin typeface="Times New Roman" pitchFamily="26" charset="0"/>
              </a:rPr>
              <a:t>----- Meeting Notes (7/10/2014 12:09) -----</a:t>
            </a:r>
          </a:p>
          <a:p>
            <a:r>
              <a:rPr lang="en-US" dirty="0">
                <a:latin typeface="Times New Roman" pitchFamily="26" charset="0"/>
              </a:rPr>
              <a:t>transverse proton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PPT: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Length of the target = 8 cm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Diameter of the target = 2 cm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Density of the solid NH3 target = 0.817 g/cm^3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Density of the NH3 beads = 0.554 g/cm^3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Nitrogen dilution factor = D_N = 0.823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Density of hydrogen = [0.554(1-0.823)] g/cm^3 = 0.098 g/cm^3 (need to calculate L1 for NH3 first)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L1 =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N_p</a:t>
            </a:r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 * I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where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N_p</a:t>
            </a:r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 = number of protons = 0.554 * 6.023e23 * 8/cm^2 = 2.7e24/cm^2.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And I = 1.6e11 p/s (E906 approved conditions)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So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L1 = 4.4e35/cm^2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Helvetica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LH2 target: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length=50.8 cm,  density = 0.0678 g/cm^3</a:t>
            </a:r>
          </a:p>
          <a:p>
            <a:r>
              <a:rPr lang="en-US" b="0" dirty="0" smtClean="0">
                <a:solidFill>
                  <a:srgbClr val="C00000"/>
                </a:solidFill>
              </a:rPr>
              <a:t>So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0" dirty="0" err="1" smtClean="0">
                <a:solidFill>
                  <a:srgbClr val="C00000"/>
                </a:solidFill>
              </a:rPr>
              <a:t>N_p</a:t>
            </a:r>
            <a:r>
              <a:rPr lang="en-US" b="0" dirty="0" smtClean="0">
                <a:solidFill>
                  <a:srgbClr val="C00000"/>
                </a:solidFill>
              </a:rPr>
              <a:t> = 2.1e24/cm^2</a:t>
            </a:r>
          </a:p>
          <a:p>
            <a:r>
              <a:rPr lang="en-US" b="0" dirty="0" smtClean="0">
                <a:solidFill>
                  <a:srgbClr val="C00000"/>
                </a:solidFill>
              </a:rPr>
              <a:t>And I=0.95e11 p/s (expected</a:t>
            </a:r>
            <a:r>
              <a:rPr lang="en-US" b="0" baseline="0" dirty="0" smtClean="0">
                <a:solidFill>
                  <a:srgbClr val="C00000"/>
                </a:solidFill>
              </a:rPr>
              <a:t> from </a:t>
            </a:r>
            <a:r>
              <a:rPr lang="en-US" b="0" baseline="0" dirty="0" err="1" smtClean="0">
                <a:solidFill>
                  <a:srgbClr val="C00000"/>
                </a:solidFill>
              </a:rPr>
              <a:t>pol</a:t>
            </a:r>
            <a:r>
              <a:rPr lang="en-US" b="0" baseline="0" dirty="0" smtClean="0">
                <a:solidFill>
                  <a:srgbClr val="C00000"/>
                </a:solidFill>
              </a:rPr>
              <a:t> beam - see proposal for details)</a:t>
            </a:r>
            <a:endParaRPr lang="en-US" b="0" dirty="0" smtClean="0">
              <a:solidFill>
                <a:srgbClr val="C00000"/>
              </a:solidFill>
            </a:endParaRPr>
          </a:p>
          <a:p>
            <a:r>
              <a:rPr lang="en-US" b="0" dirty="0" smtClean="0">
                <a:solidFill>
                  <a:srgbClr val="C00000"/>
                </a:solidFill>
              </a:rPr>
              <a:t>So </a:t>
            </a:r>
            <a:r>
              <a:rPr lang="en-US" b="1" dirty="0" smtClean="0">
                <a:solidFill>
                  <a:srgbClr val="C00000"/>
                </a:solidFill>
              </a:rPr>
              <a:t>L2 = 2.0e35/cm^2</a:t>
            </a:r>
          </a:p>
          <a:p>
            <a:endParaRPr lang="en-US" dirty="0" smtClean="0"/>
          </a:p>
          <a:p>
            <a:r>
              <a:rPr lang="en-US" dirty="0" smtClean="0"/>
              <a:t>Ratio of </a:t>
            </a:r>
            <a:r>
              <a:rPr lang="en-US" dirty="0" err="1" smtClean="0"/>
              <a:t>pol</a:t>
            </a:r>
            <a:r>
              <a:rPr lang="en-US" dirty="0" smtClean="0"/>
              <a:t> </a:t>
            </a:r>
            <a:r>
              <a:rPr lang="en-US" dirty="0" err="1" smtClean="0"/>
              <a:t>tgt</a:t>
            </a:r>
            <a:r>
              <a:rPr lang="en-US" dirty="0" smtClean="0"/>
              <a:t> to </a:t>
            </a:r>
            <a:r>
              <a:rPr lang="en-US" dirty="0" err="1" smtClean="0"/>
              <a:t>pol</a:t>
            </a:r>
            <a:r>
              <a:rPr lang="en-US" dirty="0" smtClean="0"/>
              <a:t> beam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lumi</a:t>
            </a:r>
            <a:r>
              <a:rPr lang="en-US" baseline="0" dirty="0" smtClean="0"/>
              <a:t> = 2.2 (does include all nucleons); 0.38 for only polarized p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</a:t>
            </a:r>
            <a:r>
              <a:rPr lang="en-US" baseline="0" dirty="0" smtClean="0"/>
              <a:t> analyzing power was An=</a:t>
            </a:r>
            <a:r>
              <a:rPr lang="en-US" baseline="0" dirty="0" err="1" smtClean="0"/>
              <a:t>Pol_beam</a:t>
            </a:r>
            <a:r>
              <a:rPr lang="en-US" baseline="0" dirty="0" smtClean="0"/>
              <a:t>*(</a:t>
            </a:r>
            <a:r>
              <a:rPr lang="en-US" baseline="0" dirty="0" err="1" smtClean="0"/>
              <a:t>p_beam</a:t>
            </a:r>
            <a:r>
              <a:rPr lang="en-US" baseline="0" dirty="0" smtClean="0"/>
              <a:t> x </a:t>
            </a:r>
            <a:r>
              <a:rPr lang="en-US" baseline="0" dirty="0" err="1" smtClean="0"/>
              <a:t>p_pion</a:t>
            </a:r>
            <a:r>
              <a:rPr lang="en-US" baseline="0" dirty="0" smtClean="0"/>
              <a:t>)</a:t>
            </a:r>
            <a:r>
              <a:rPr lang="en-US" baseline="0" dirty="0" err="1" smtClean="0"/>
              <a:t>whih</a:t>
            </a:r>
            <a:r>
              <a:rPr lang="en-US" baseline="0" dirty="0" smtClean="0"/>
              <a:t> is Odd under </a:t>
            </a:r>
            <a:r>
              <a:rPr lang="en-US" baseline="0" dirty="0" err="1" smtClean="0"/>
              <a:t>na</a:t>
            </a:r>
            <a:r>
              <a:rPr lang="nl-NL" baseline="0" dirty="0" err="1" smtClean="0"/>
              <a:t>ï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Time reversal. To produce such an observable (T even) need interference of </a:t>
            </a:r>
            <a:r>
              <a:rPr lang="en-US" baseline="0" dirty="0" err="1" smtClean="0"/>
              <a:t>Teven</a:t>
            </a:r>
            <a:r>
              <a:rPr lang="en-US" baseline="0" dirty="0" smtClean="0"/>
              <a:t> amplitudes which have different </a:t>
            </a:r>
            <a:r>
              <a:rPr lang="en-US" baseline="0" dirty="0" err="1" smtClean="0"/>
              <a:t>helicity</a:t>
            </a:r>
            <a:r>
              <a:rPr lang="en-US" baseline="0" dirty="0" smtClean="0"/>
              <a:t> structures, one spin flip one non spin-flip, interference of Lz,Lz+1 </a:t>
            </a:r>
            <a:r>
              <a:rPr lang="en-US" baseline="0" dirty="0" smtClean="0"/>
              <a:t>states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E704 was transverse polarized p and </a:t>
            </a:r>
            <a:r>
              <a:rPr lang="en-US" baseline="0" dirty="0" err="1" smtClean="0"/>
              <a:t>antip</a:t>
            </a:r>
            <a:r>
              <a:rPr lang="en-US" baseline="0" dirty="0" smtClean="0"/>
              <a:t> beam on </a:t>
            </a:r>
            <a:r>
              <a:rPr lang="en-US" baseline="0" dirty="0" err="1" smtClean="0"/>
              <a:t>unpolarized</a:t>
            </a:r>
            <a:r>
              <a:rPr lang="en-US" baseline="0" dirty="0" smtClean="0"/>
              <a:t> target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62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Accepted event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66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(7/10/2014 12:08) -----</a:t>
            </a:r>
          </a:p>
          <a:p>
            <a:r>
              <a:rPr lang="en-US"/>
              <a:t>8.25'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6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045C-704B-D948-95A8-260B1AA90E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61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red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75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details from p906 proposal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30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label color, more station label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0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Create paramagnetic centers through irradiation since NH</a:t>
            </a:r>
            <a:r>
              <a:rPr lang="en-US" baseline="-25000" dirty="0" smtClean="0"/>
              <a:t>3 </a:t>
            </a:r>
            <a:r>
              <a:rPr lang="en-US" dirty="0" smtClean="0"/>
              <a:t>is not paramagnetic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dipole-dipole interaction=&gt; Hyperfine Splitting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Pump on electrons with 140 GHz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τ</a:t>
            </a:r>
            <a:r>
              <a:rPr lang="en-US" baseline="-25000" dirty="0" err="1" smtClean="0"/>
              <a:t>e</a:t>
            </a:r>
            <a:r>
              <a:rPr lang="en-US" dirty="0" smtClean="0"/>
              <a:t> &lt;&lt;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   </a:t>
            </a:r>
            <a:r>
              <a:rPr lang="en-US" dirty="0" smtClean="0"/>
              <a:t>=&gt; Large Polarization (</a:t>
            </a:r>
            <a:r>
              <a:rPr lang="en-US" dirty="0" err="1" smtClean="0"/>
              <a:t>τ</a:t>
            </a:r>
            <a:r>
              <a:rPr lang="en-US" dirty="0" smtClean="0"/>
              <a:t> Relaxation times)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28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9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3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0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7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7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6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8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4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5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8960-0C3D-8247-B672-7EE8C21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0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599" cy="565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0066"/>
            <a:ext cx="8229600" cy="5216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7ED8E-CF7F-DC4C-913F-12BA67857796}" type="datetimeFigureOut">
              <a:rPr lang="en-US" smtClean="0"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Andi</a:t>
            </a:r>
            <a:r>
              <a:rPr lang="en-US" dirty="0" smtClean="0"/>
              <a:t> Klein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18960-0C3D-8247-B672-7EE8C2119E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9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b="0" i="1" kern="1200">
          <a:solidFill>
            <a:srgbClr val="0000FF"/>
          </a:solidFill>
          <a:latin typeface="Arial Rounded MT Bol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1.jp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51.jpg"/><Relationship Id="rId5" Type="http://schemas.openxmlformats.org/officeDocument/2006/relationships/image" Target="../media/image62.png"/><Relationship Id="rId6" Type="http://schemas.openxmlformats.org/officeDocument/2006/relationships/oleObject" Target="../embeddings/oleObject18.bin"/><Relationship Id="rId7" Type="http://schemas.openxmlformats.org/officeDocument/2006/relationships/image" Target="../media/image6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63.emf"/><Relationship Id="rId6" Type="http://schemas.openxmlformats.org/officeDocument/2006/relationships/image" Target="../media/image64.tiff"/><Relationship Id="rId7" Type="http://schemas.openxmlformats.org/officeDocument/2006/relationships/image" Target="../media/image65.tif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emf"/><Relationship Id="rId7" Type="http://schemas.openxmlformats.org/officeDocument/2006/relationships/image" Target="../media/image3.emf"/><Relationship Id="rId8" Type="http://schemas.openxmlformats.org/officeDocument/2006/relationships/image" Target="../media/image4.png"/><Relationship Id="rId9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4" Type="http://schemas.openxmlformats.org/officeDocument/2006/relationships/image" Target="../media/image70.png"/><Relationship Id="rId5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77.jpe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75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7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78.png"/><Relationship Id="rId5" Type="http://schemas.openxmlformats.org/officeDocument/2006/relationships/image" Target="../media/image54.png"/><Relationship Id="rId6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9.jp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8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82.emf"/><Relationship Id="rId6" Type="http://schemas.openxmlformats.org/officeDocument/2006/relationships/image" Target="../media/image80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8.emf"/><Relationship Id="rId9" Type="http://schemas.openxmlformats.org/officeDocument/2006/relationships/image" Target="../media/image9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9.png"/><Relationship Id="rId5" Type="http://schemas.openxmlformats.org/officeDocument/2006/relationships/image" Target="../media/image89.png"/><Relationship Id="rId6" Type="http://schemas.openxmlformats.org/officeDocument/2006/relationships/oleObject" Target="../embeddings/oleObject24.bin"/><Relationship Id="rId7" Type="http://schemas.openxmlformats.org/officeDocument/2006/relationships/image" Target="../media/image87.e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88.emf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5.emf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93.wmf"/><Relationship Id="rId6" Type="http://schemas.openxmlformats.org/officeDocument/2006/relationships/oleObject" Target="../embeddings/oleObject27.bin"/><Relationship Id="rId7" Type="http://schemas.openxmlformats.org/officeDocument/2006/relationships/image" Target="../media/image94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wmf"/><Relationship Id="rId12" Type="http://schemas.openxmlformats.org/officeDocument/2006/relationships/oleObject" Target="../embeddings/oleObject32.bin"/><Relationship Id="rId13" Type="http://schemas.openxmlformats.org/officeDocument/2006/relationships/image" Target="../media/image99.wmf"/><Relationship Id="rId14" Type="http://schemas.openxmlformats.org/officeDocument/2006/relationships/oleObject" Target="../embeddings/oleObject33.bin"/><Relationship Id="rId15" Type="http://schemas.openxmlformats.org/officeDocument/2006/relationships/image" Target="../media/image100.wmf"/><Relationship Id="rId16" Type="http://schemas.openxmlformats.org/officeDocument/2006/relationships/oleObject" Target="../embeddings/oleObject34.bin"/><Relationship Id="rId17" Type="http://schemas.openxmlformats.org/officeDocument/2006/relationships/image" Target="../media/image101.wmf"/><Relationship Id="rId18" Type="http://schemas.openxmlformats.org/officeDocument/2006/relationships/oleObject" Target="../embeddings/oleObject35.bin"/><Relationship Id="rId19" Type="http://schemas.openxmlformats.org/officeDocument/2006/relationships/image" Target="../media/image102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95.wmf"/><Relationship Id="rId6" Type="http://schemas.openxmlformats.org/officeDocument/2006/relationships/oleObject" Target="../embeddings/oleObject29.bin"/><Relationship Id="rId7" Type="http://schemas.openxmlformats.org/officeDocument/2006/relationships/image" Target="../media/image96.wmf"/><Relationship Id="rId8" Type="http://schemas.openxmlformats.org/officeDocument/2006/relationships/oleObject" Target="../embeddings/oleObject30.bin"/><Relationship Id="rId9" Type="http://schemas.openxmlformats.org/officeDocument/2006/relationships/image" Target="../media/image97.wmf"/><Relationship Id="rId10" Type="http://schemas.openxmlformats.org/officeDocument/2006/relationships/oleObject" Target="../embeddings/oleObject31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emf"/><Relationship Id="rId12" Type="http://schemas.openxmlformats.org/officeDocument/2006/relationships/image" Target="../media/image112.png"/><Relationship Id="rId13" Type="http://schemas.openxmlformats.org/officeDocument/2006/relationships/oleObject" Target="../embeddings/oleObject40.bin"/><Relationship Id="rId14" Type="http://schemas.openxmlformats.org/officeDocument/2006/relationships/image" Target="../media/image11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1.png"/><Relationship Id="rId4" Type="http://schemas.openxmlformats.org/officeDocument/2006/relationships/oleObject" Target="../embeddings/oleObject36.bin"/><Relationship Id="rId5" Type="http://schemas.openxmlformats.org/officeDocument/2006/relationships/image" Target="../media/image106.e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107.emf"/><Relationship Id="rId8" Type="http://schemas.openxmlformats.org/officeDocument/2006/relationships/oleObject" Target="../embeddings/oleObject38.bin"/><Relationship Id="rId9" Type="http://schemas.openxmlformats.org/officeDocument/2006/relationships/image" Target="../media/image108.emf"/><Relationship Id="rId10" Type="http://schemas.openxmlformats.org/officeDocument/2006/relationships/oleObject" Target="../embeddings/oleObject3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14.png"/><Relationship Id="rId5" Type="http://schemas.openxmlformats.org/officeDocument/2006/relationships/oleObject" Target="../embeddings/oleObject41.bin"/><Relationship Id="rId6" Type="http://schemas.openxmlformats.org/officeDocument/2006/relationships/image" Target="../media/image113.emf"/><Relationship Id="rId7" Type="http://schemas.openxmlformats.org/officeDocument/2006/relationships/image" Target="../media/image115.png"/><Relationship Id="rId8" Type="http://schemas.openxmlformats.org/officeDocument/2006/relationships/oleObject" Target="../embeddings/oleObject42.bin"/><Relationship Id="rId9" Type="http://schemas.openxmlformats.org/officeDocument/2006/relationships/image" Target="../media/image30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11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e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24.emf"/><Relationship Id="rId14" Type="http://schemas.openxmlformats.org/officeDocument/2006/relationships/image" Target="../media/image28.png"/><Relationship Id="rId15" Type="http://schemas.openxmlformats.org/officeDocument/2006/relationships/oleObject" Target="../embeddings/oleObject10.bin"/><Relationship Id="rId16" Type="http://schemas.openxmlformats.org/officeDocument/2006/relationships/image" Target="../media/image25.emf"/><Relationship Id="rId17" Type="http://schemas.openxmlformats.org/officeDocument/2006/relationships/image" Target="../media/image29.png"/><Relationship Id="rId18" Type="http://schemas.openxmlformats.org/officeDocument/2006/relationships/oleObject" Target="../embeddings/oleObject11.bin"/><Relationship Id="rId19" Type="http://schemas.openxmlformats.org/officeDocument/2006/relationships/image" Target="../media/image2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png"/><Relationship Id="rId5" Type="http://schemas.openxmlformats.org/officeDocument/2006/relationships/image" Target="../media/image27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21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32.emf"/><Relationship Id="rId13" Type="http://schemas.openxmlformats.org/officeDocument/2006/relationships/oleObject" Target="../embeddings/oleObject15.bin"/><Relationship Id="rId14" Type="http://schemas.openxmlformats.org/officeDocument/2006/relationships/image" Target="../media/image33.emf"/><Relationship Id="rId15" Type="http://schemas.openxmlformats.org/officeDocument/2006/relationships/image" Target="../media/image3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5" Type="http://schemas.openxmlformats.org/officeDocument/2006/relationships/image" Target="../media/image36.png"/><Relationship Id="rId6" Type="http://schemas.openxmlformats.org/officeDocument/2006/relationships/image" Target="../media/image37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30.e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4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39.emf"/><Relationship Id="rId8" Type="http://schemas.openxmlformats.org/officeDocument/2006/relationships/image" Target="../media/image43.png"/><Relationship Id="rId9" Type="http://schemas.openxmlformats.org/officeDocument/2006/relationships/image" Target="../media/image44.emf"/><Relationship Id="rId10" Type="http://schemas.openxmlformats.org/officeDocument/2006/relationships/image" Target="../media/image4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10.jp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625" y="2130425"/>
            <a:ext cx="8810625" cy="1470025"/>
          </a:xfrm>
        </p:spPr>
        <p:txBody>
          <a:bodyPr/>
          <a:lstStyle/>
          <a:p>
            <a:r>
              <a:rPr lang="en-US" sz="3200" b="1" dirty="0" smtClean="0"/>
              <a:t>E1039 @ FNAL: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Measuring the Sea Quark </a:t>
            </a:r>
            <a:r>
              <a:rPr lang="en-US" dirty="0" err="1" smtClean="0"/>
              <a:t>Sivers</a:t>
            </a:r>
            <a:r>
              <a:rPr lang="en-US" dirty="0" smtClean="0"/>
              <a:t> Asymmetry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Andi</a:t>
            </a:r>
            <a:r>
              <a:rPr lang="en-US" dirty="0" smtClean="0"/>
              <a:t> Klein</a:t>
            </a:r>
          </a:p>
          <a:p>
            <a:r>
              <a:rPr lang="en-US" dirty="0" smtClean="0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1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48000" cy="580941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E</a:t>
            </a:r>
            <a:r>
              <a:rPr lang="en-US" sz="2400" b="1" dirty="0" smtClean="0"/>
              <a:t>-1039 Collaboration: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D958-2351-D645-A811-13F62787A1DF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16331" y="107820"/>
            <a:ext cx="8288421" cy="6647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D. </a:t>
            </a:r>
            <a:r>
              <a:rPr lang="en-US" sz="1200" dirty="0" err="1"/>
              <a:t>Geesaman</a:t>
            </a:r>
            <a:r>
              <a:rPr lang="en-US" sz="1200" dirty="0"/>
              <a:t>, P. Reimer</a:t>
            </a:r>
          </a:p>
          <a:p>
            <a:pPr algn="ctr"/>
            <a:r>
              <a:rPr lang="en-US" sz="1200" i="1" dirty="0"/>
              <a:t>Argonne National Laboratory, Argonne, IL 60439</a:t>
            </a:r>
            <a:endParaRPr lang="en-US" sz="1200" dirty="0"/>
          </a:p>
          <a:p>
            <a:pPr algn="ctr"/>
            <a:r>
              <a:rPr lang="en-US" sz="1200" dirty="0"/>
              <a:t>C. Brown , D. Christian</a:t>
            </a:r>
          </a:p>
          <a:p>
            <a:pPr algn="ctr"/>
            <a:r>
              <a:rPr lang="en-US" sz="1200" i="1" dirty="0"/>
              <a:t>Fermi National Accelerator Laboratory, Batavia IL 60510</a:t>
            </a:r>
            <a:endParaRPr lang="en-US" sz="1200" dirty="0"/>
          </a:p>
          <a:p>
            <a:pPr algn="ctr"/>
            <a:r>
              <a:rPr lang="en-US" sz="1200" dirty="0"/>
              <a:t>M. </a:t>
            </a:r>
            <a:r>
              <a:rPr lang="en-US" sz="1200" dirty="0" err="1"/>
              <a:t>Diefenthaler</a:t>
            </a:r>
            <a:r>
              <a:rPr lang="en-US" sz="1200" dirty="0"/>
              <a:t>, J.-C. </a:t>
            </a:r>
            <a:r>
              <a:rPr lang="en-US" sz="1200" dirty="0" err="1"/>
              <a:t>Peng</a:t>
            </a:r>
            <a:endParaRPr lang="en-US" sz="1200" dirty="0"/>
          </a:p>
          <a:p>
            <a:pPr algn="ctr"/>
            <a:r>
              <a:rPr lang="en-US" sz="1200" i="1" dirty="0"/>
              <a:t>University of Illinois, Urbana, IL 61081</a:t>
            </a:r>
            <a:endParaRPr lang="en-US" sz="1200" dirty="0"/>
          </a:p>
          <a:p>
            <a:pPr algn="ctr"/>
            <a:r>
              <a:rPr lang="en-US" sz="1200" dirty="0"/>
              <a:t>W.-C. Chang, Y.-C. Chen</a:t>
            </a:r>
          </a:p>
          <a:p>
            <a:pPr algn="ctr"/>
            <a:r>
              <a:rPr lang="en-US" sz="1200" i="1" dirty="0"/>
              <a:t>Institute of Physics, Academia </a:t>
            </a:r>
            <a:r>
              <a:rPr lang="en-US" sz="1200" i="1" dirty="0" err="1"/>
              <a:t>Sinica</a:t>
            </a:r>
            <a:r>
              <a:rPr lang="en-US" sz="1200" i="1" dirty="0"/>
              <a:t>, Taiwan </a:t>
            </a:r>
            <a:endParaRPr lang="en-US" sz="1200" dirty="0"/>
          </a:p>
          <a:p>
            <a:pPr algn="ctr"/>
            <a:r>
              <a:rPr lang="en-US" sz="1200" dirty="0"/>
              <a:t>S. Sawada</a:t>
            </a:r>
          </a:p>
          <a:p>
            <a:pPr algn="ctr"/>
            <a:r>
              <a:rPr lang="en-US" sz="1200" i="1" dirty="0"/>
              <a:t>KEK, Tsukuba, Ibaraki 305-0801, Japan</a:t>
            </a:r>
            <a:endParaRPr lang="en-US" sz="1200" dirty="0"/>
          </a:p>
          <a:p>
            <a:pPr algn="ctr"/>
            <a:r>
              <a:rPr lang="en-US" sz="1200" dirty="0"/>
              <a:t>T.-H. Chang</a:t>
            </a:r>
          </a:p>
          <a:p>
            <a:pPr algn="ctr"/>
            <a:r>
              <a:rPr lang="en-US" sz="1200" i="1" dirty="0"/>
              <a:t>Ling-Tung University, Taiwan</a:t>
            </a:r>
            <a:endParaRPr lang="en-US" sz="1200" dirty="0"/>
          </a:p>
          <a:p>
            <a:pPr algn="ctr"/>
            <a:r>
              <a:rPr lang="en-US" sz="1200" dirty="0"/>
              <a:t>J. Huang, X. Jiang, M. Leitch, A. Klein, K. Liu, M. Liu, P. </a:t>
            </a:r>
            <a:r>
              <a:rPr lang="en-US" sz="1200" dirty="0" err="1"/>
              <a:t>McGaughey</a:t>
            </a:r>
            <a:endParaRPr lang="en-US" sz="1200" dirty="0"/>
          </a:p>
          <a:p>
            <a:pPr algn="ctr"/>
            <a:r>
              <a:rPr lang="en-US" sz="1200" i="1" dirty="0"/>
              <a:t>Los Alamos National Laboratory, Los Alamos, NM 87545</a:t>
            </a:r>
            <a:endParaRPr lang="en-US" sz="1200" dirty="0"/>
          </a:p>
          <a:p>
            <a:pPr algn="ctr"/>
            <a:r>
              <a:rPr lang="en-US" sz="1200" dirty="0"/>
              <a:t>E. </a:t>
            </a:r>
            <a:r>
              <a:rPr lang="en-US" sz="1200" dirty="0" err="1"/>
              <a:t>Beise</a:t>
            </a:r>
            <a:r>
              <a:rPr lang="en-US" sz="1200" dirty="0"/>
              <a:t>, K. Nakahara</a:t>
            </a:r>
          </a:p>
          <a:p>
            <a:pPr algn="ctr"/>
            <a:r>
              <a:rPr lang="en-US" sz="1200" i="1" dirty="0"/>
              <a:t>University of Maryland, College Park, MD 20742 </a:t>
            </a:r>
            <a:endParaRPr lang="en-US" sz="1200" dirty="0"/>
          </a:p>
          <a:p>
            <a:pPr algn="ctr"/>
            <a:r>
              <a:rPr lang="en-US" sz="1200" dirty="0"/>
              <a:t>C. </a:t>
            </a:r>
            <a:r>
              <a:rPr lang="en-US" sz="1200" dirty="0" err="1"/>
              <a:t>Aidala</a:t>
            </a:r>
            <a:r>
              <a:rPr lang="en-US" sz="1200" dirty="0"/>
              <a:t>, W. </a:t>
            </a:r>
            <a:r>
              <a:rPr lang="en-US" sz="1200" dirty="0" err="1"/>
              <a:t>Lorenzon</a:t>
            </a:r>
            <a:r>
              <a:rPr lang="en-US" sz="1200" dirty="0"/>
              <a:t>, R. Raymond</a:t>
            </a:r>
          </a:p>
          <a:p>
            <a:pPr algn="ctr"/>
            <a:r>
              <a:rPr lang="en-US" sz="1200" i="1" dirty="0"/>
              <a:t>University of Michigan, Ann Arbor, MI 48109-1040</a:t>
            </a:r>
            <a:endParaRPr lang="en-US" sz="1200" dirty="0"/>
          </a:p>
          <a:p>
            <a:pPr algn="ctr"/>
            <a:r>
              <a:rPr lang="en-US" sz="1200" dirty="0"/>
              <a:t>T. </a:t>
            </a:r>
            <a:r>
              <a:rPr lang="en-US" sz="1200" dirty="0" err="1"/>
              <a:t>Badman</a:t>
            </a:r>
            <a:r>
              <a:rPr lang="en-US" sz="1200" dirty="0"/>
              <a:t>, E. Long, K. </a:t>
            </a:r>
            <a:r>
              <a:rPr lang="en-US" sz="1200" dirty="0" err="1"/>
              <a:t>Slifer</a:t>
            </a:r>
            <a:r>
              <a:rPr lang="en-US" sz="1200" dirty="0"/>
              <a:t>, R. Zielinski</a:t>
            </a:r>
          </a:p>
          <a:p>
            <a:pPr algn="ctr"/>
            <a:r>
              <a:rPr lang="en-US" sz="1200" i="1" dirty="0"/>
              <a:t>University of New Hampshire, Durham, NH 03824</a:t>
            </a:r>
            <a:endParaRPr lang="en-US" sz="1200" dirty="0"/>
          </a:p>
          <a:p>
            <a:pPr algn="ctr"/>
            <a:r>
              <a:rPr lang="en-US" sz="1200" dirty="0"/>
              <a:t>R.-S. </a:t>
            </a:r>
            <a:r>
              <a:rPr lang="en-US" sz="1200" dirty="0" err="1"/>
              <a:t>Guo</a:t>
            </a:r>
            <a:endParaRPr lang="en-US" sz="1200" dirty="0"/>
          </a:p>
          <a:p>
            <a:pPr algn="ctr"/>
            <a:r>
              <a:rPr lang="en-US" sz="1200" i="1" dirty="0"/>
              <a:t>National Kaohsiung Normal University, Taiwan</a:t>
            </a:r>
            <a:endParaRPr lang="en-US" sz="1200" dirty="0"/>
          </a:p>
          <a:p>
            <a:pPr algn="ctr"/>
            <a:r>
              <a:rPr lang="en-US" sz="1200" dirty="0"/>
              <a:t>Y. </a:t>
            </a:r>
            <a:r>
              <a:rPr lang="en-US" sz="1200" dirty="0" err="1"/>
              <a:t>Goto</a:t>
            </a:r>
            <a:endParaRPr lang="en-US" sz="1200" dirty="0"/>
          </a:p>
          <a:p>
            <a:pPr algn="ctr"/>
            <a:r>
              <a:rPr lang="en-US" sz="1200" i="1" dirty="0"/>
              <a:t>RIKEN, Wako, Saitama 351-01, Japan</a:t>
            </a:r>
            <a:endParaRPr lang="en-US" sz="1200" dirty="0"/>
          </a:p>
          <a:p>
            <a:pPr algn="ctr"/>
            <a:r>
              <a:rPr lang="en-US" sz="1200" dirty="0"/>
              <a:t>L. El </a:t>
            </a:r>
            <a:r>
              <a:rPr lang="en-US" sz="1200" dirty="0" err="1"/>
              <a:t>Fassi</a:t>
            </a:r>
            <a:r>
              <a:rPr lang="en-US" sz="1200" dirty="0"/>
              <a:t>, R. Gilman, K. Myers, R. </a:t>
            </a:r>
            <a:r>
              <a:rPr lang="en-US" sz="1200" dirty="0" err="1"/>
              <a:t>Ransome</a:t>
            </a:r>
            <a:r>
              <a:rPr lang="en-US" sz="1200" dirty="0"/>
              <a:t>, A. </a:t>
            </a:r>
            <a:r>
              <a:rPr lang="en-US" sz="1200" dirty="0" err="1"/>
              <a:t>Tadepalli</a:t>
            </a:r>
            <a:r>
              <a:rPr lang="en-US" sz="1200" dirty="0"/>
              <a:t>, B. Tice</a:t>
            </a:r>
          </a:p>
          <a:p>
            <a:pPr algn="ctr"/>
            <a:r>
              <a:rPr lang="en-US" sz="1200" i="1" dirty="0"/>
              <a:t>Rutgers University, Rutgers NJ 08544</a:t>
            </a:r>
            <a:endParaRPr lang="en-US" sz="1200" dirty="0"/>
          </a:p>
          <a:p>
            <a:pPr algn="ctr"/>
            <a:r>
              <a:rPr lang="en-US" sz="1200" dirty="0"/>
              <a:t>J.-P. Chen, C. Keith</a:t>
            </a:r>
          </a:p>
          <a:p>
            <a:pPr algn="ctr"/>
            <a:r>
              <a:rPr lang="en-US" sz="1200" i="1" dirty="0"/>
              <a:t>Thomas Jefferson National Accelerator Facility, Newport News, VA 23606</a:t>
            </a:r>
            <a:endParaRPr lang="en-US" sz="1200" dirty="0"/>
          </a:p>
          <a:p>
            <a:pPr algn="ctr"/>
            <a:r>
              <a:rPr lang="en-US" sz="1200" dirty="0"/>
              <a:t>K. Nakano, T.-A. Shibata</a:t>
            </a:r>
          </a:p>
          <a:p>
            <a:pPr algn="ctr"/>
            <a:r>
              <a:rPr lang="en-US" sz="1200" i="1" dirty="0"/>
              <a:t>Tokyo Institute of Technology, Tokyo 152-8551, Japan</a:t>
            </a:r>
            <a:endParaRPr lang="en-US" sz="1200" dirty="0"/>
          </a:p>
          <a:p>
            <a:pPr algn="ctr"/>
            <a:r>
              <a:rPr lang="en-US" sz="1200" dirty="0"/>
              <a:t>D. </a:t>
            </a:r>
            <a:r>
              <a:rPr lang="en-US" sz="1200" dirty="0" err="1"/>
              <a:t>Crabb</a:t>
            </a:r>
            <a:r>
              <a:rPr lang="en-US" sz="1200" dirty="0"/>
              <a:t>, D. Day, D. Keller, O. </a:t>
            </a:r>
            <a:r>
              <a:rPr lang="en-US" sz="1200" dirty="0" err="1"/>
              <a:t>Rondon</a:t>
            </a:r>
            <a:endParaRPr lang="en-US" sz="1200" dirty="0"/>
          </a:p>
          <a:p>
            <a:pPr algn="ctr"/>
            <a:r>
              <a:rPr lang="en-US" sz="1200" i="1" dirty="0"/>
              <a:t>University of Virginia, Charlottesville, VA 22904</a:t>
            </a:r>
            <a:endParaRPr lang="en-US" sz="1200" dirty="0"/>
          </a:p>
          <a:p>
            <a:pPr algn="ctr"/>
            <a:r>
              <a:rPr lang="en-US" sz="1200" dirty="0"/>
              <a:t>N. </a:t>
            </a:r>
            <a:r>
              <a:rPr lang="en-US" sz="1200" dirty="0" err="1"/>
              <a:t>Doshita</a:t>
            </a:r>
            <a:r>
              <a:rPr lang="en-US" sz="1200" dirty="0"/>
              <a:t>, Y. </a:t>
            </a:r>
            <a:r>
              <a:rPr lang="en-US" sz="1200" dirty="0" err="1"/>
              <a:t>Miyachi</a:t>
            </a:r>
            <a:endParaRPr lang="en-US" sz="1200" dirty="0"/>
          </a:p>
          <a:p>
            <a:pPr algn="ctr"/>
            <a:r>
              <a:rPr lang="en-US" sz="1200" i="1" dirty="0"/>
              <a:t>Yamagata University, Yamagata 990-8560, Japan</a:t>
            </a:r>
            <a:endParaRPr lang="en-US" sz="1200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636" y="629429"/>
            <a:ext cx="321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Co-Spokespersons: A. Klein, X. </a:t>
            </a:r>
            <a:r>
              <a:rPr lang="en-US" sz="1600" b="1" dirty="0" smtClean="0"/>
              <a:t>Jiang </a:t>
            </a:r>
            <a:r>
              <a:rPr lang="en-US" sz="1600" dirty="0"/>
              <a:t>Los Alamos </a:t>
            </a:r>
            <a:r>
              <a:rPr lang="en-US" sz="1600" dirty="0" smtClean="0"/>
              <a:t>National Lab </a:t>
            </a:r>
            <a:r>
              <a:rPr lang="en-US" sz="1600" dirty="0"/>
              <a:t>Laboratory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14206"/>
            <a:ext cx="4000500" cy="1896266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31" y="2983471"/>
            <a:ext cx="861127" cy="1378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4900" y="3272135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✚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356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@FNAL</a:t>
            </a:r>
            <a:endParaRPr lang="en-US" dirty="0"/>
          </a:p>
        </p:txBody>
      </p:sp>
      <p:pic>
        <p:nvPicPr>
          <p:cNvPr id="5" name="Picture 4" descr="fermilab_ma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841797"/>
            <a:ext cx="8111066" cy="588803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132667" y="1591733"/>
            <a:ext cx="1794933" cy="17272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95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08484" y="3292508"/>
            <a:ext cx="220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E906 Spectrometer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0" y="2991443"/>
            <a:ext cx="2590800" cy="6436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08438" y="26924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503638" y="2807048"/>
            <a:ext cx="304800" cy="3425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8400" y="25077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90800" y="2974330"/>
            <a:ext cx="406400" cy="372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47033" y="3782568"/>
            <a:ext cx="455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1*10</a:t>
            </a:r>
            <a:r>
              <a:rPr lang="en-US" baseline="30000" dirty="0" smtClean="0"/>
              <a:t>13</a:t>
            </a:r>
            <a:r>
              <a:rPr lang="en-US" dirty="0" smtClean="0"/>
              <a:t> p/spill, one 5s spill/minute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Kinematic Range 4 &lt; M &lt;8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 rot="20802724">
            <a:off x="-4587" y="354179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beam 120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925" y="52812"/>
            <a:ext cx="8229599" cy="4045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we measure the </a:t>
            </a:r>
            <a:r>
              <a:rPr lang="en-US" dirty="0" err="1" smtClean="0"/>
              <a:t>Sivers</a:t>
            </a:r>
            <a:r>
              <a:rPr lang="en-US" dirty="0" smtClean="0"/>
              <a:t> A</a:t>
            </a:r>
            <a:endParaRPr lang="en-US" dirty="0"/>
          </a:p>
        </p:txBody>
      </p:sp>
      <p:pic>
        <p:nvPicPr>
          <p:cNvPr id="2" name="Picture 1" descr="phot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9" y="4105733"/>
            <a:ext cx="3411164" cy="23775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035295" y="4501931"/>
            <a:ext cx="2682094" cy="2286022"/>
            <a:chOff x="1238895" y="4317893"/>
            <a:chExt cx="2751701" cy="2470915"/>
          </a:xfrm>
        </p:grpSpPr>
        <p:pic>
          <p:nvPicPr>
            <p:cNvPr id="22" name="Picture 21" descr="e866d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895" y="4317893"/>
              <a:ext cx="2751701" cy="247091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693087" y="4469125"/>
              <a:ext cx="9504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E866</a:t>
              </a:r>
              <a:endParaRPr lang="en-US" sz="1600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833241" y="5150068"/>
            <a:ext cx="543035" cy="1271952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 rot="7193334">
            <a:off x="2150181" y="3656359"/>
            <a:ext cx="1080814" cy="2977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mag_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17" y="360109"/>
            <a:ext cx="1324229" cy="2120011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2156536" y="2008986"/>
            <a:ext cx="583768" cy="94226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1461353" y="1839364"/>
            <a:ext cx="193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B-Field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304" y="457399"/>
            <a:ext cx="4897007" cy="283510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438012">
            <a:off x="3268134" y="1940253"/>
            <a:ext cx="1278900" cy="36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20432038">
            <a:off x="4574804" y="1453343"/>
            <a:ext cx="118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KMAG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9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</a:t>
            </a:r>
            <a:endParaRPr lang="en-US" dirty="0"/>
          </a:p>
        </p:txBody>
      </p:sp>
      <p:pic>
        <p:nvPicPr>
          <p:cNvPr id="3" name="Picture 2" descr="e906_schematic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3" y="840061"/>
            <a:ext cx="7123151" cy="479332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0" y="3391120"/>
            <a:ext cx="1111206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71987" y="2438721"/>
            <a:ext cx="1024619" cy="1847078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solidFill>
              <a:schemeClr val="accent4">
                <a:lumMod val="60000"/>
                <a:lumOff val="4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6200000">
            <a:off x="1684851" y="2918493"/>
            <a:ext cx="519525" cy="945252"/>
          </a:xfrm>
          <a:prstGeom prst="triangle">
            <a:avLst>
              <a:gd name="adj" fmla="val 555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5677" y="3194951"/>
            <a:ext cx="109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Dump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68425" y="1572903"/>
            <a:ext cx="360781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5844656" y="1566570"/>
            <a:ext cx="259762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6169357" y="1587332"/>
            <a:ext cx="129881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32600" y="1803787"/>
            <a:ext cx="432937" cy="3145806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71987" y="4285799"/>
            <a:ext cx="1024619" cy="663794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71987" y="1774927"/>
            <a:ext cx="1024619" cy="663794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71987" y="4574405"/>
            <a:ext cx="1024619" cy="37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FMAG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2269982" y="3466216"/>
            <a:ext cx="229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KMAG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31373" y="5902911"/>
            <a:ext cx="7906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4 scintillator </a:t>
            </a:r>
            <a:r>
              <a:rPr lang="en-US" dirty="0" err="1"/>
              <a:t>hodoscope</a:t>
            </a:r>
            <a:r>
              <a:rPr lang="en-US" dirty="0"/>
              <a:t> stations (x and y)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4 tracking stations (x and stereos</a:t>
            </a:r>
            <a:r>
              <a:rPr lang="en-US" dirty="0" smtClean="0"/>
              <a:t>) MWPC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5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D958-2351-D645-A811-13F62787A1DF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0" y="440797"/>
            <a:ext cx="9144000" cy="6080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62907">
            <a:off x="6691587" y="1532760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FMAG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807266">
            <a:off x="5958831" y="2224689"/>
            <a:ext cx="141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KMAG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20191752">
            <a:off x="1122903" y="2347594"/>
            <a:ext cx="6028900" cy="404409"/>
          </a:xfrm>
          <a:prstGeom prst="leftArrow">
            <a:avLst/>
          </a:prstGeom>
          <a:solidFill>
            <a:srgbClr val="FF66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752654">
            <a:off x="7214174" y="1979063"/>
            <a:ext cx="117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ST1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752654">
            <a:off x="5983071" y="3185949"/>
            <a:ext cx="117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ST2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766365">
            <a:off x="4623509" y="3184005"/>
            <a:ext cx="60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CCFFCC"/>
                </a:solidFill>
              </a:rPr>
              <a:t>ST3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510008">
            <a:off x="3315495" y="4005208"/>
            <a:ext cx="60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ST4</a:t>
            </a:r>
            <a:endParaRPr lang="en-US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4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The Polarized Target System</a:t>
            </a:r>
            <a:endParaRPr lang="en-US" sz="2400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pic>
        <p:nvPicPr>
          <p:cNvPr id="4" name="Content Placeholder 3" descr="Slide1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55" r="-73428"/>
          <a:stretch/>
        </p:blipFill>
        <p:spPr>
          <a:xfrm>
            <a:off x="757238" y="1722437"/>
            <a:ext cx="8229600" cy="4691363"/>
          </a:xfrm>
        </p:spPr>
      </p:pic>
      <p:sp>
        <p:nvSpPr>
          <p:cNvPr id="5" name="TextBox 4"/>
          <p:cNvSpPr txBox="1"/>
          <p:nvPr/>
        </p:nvSpPr>
        <p:spPr>
          <a:xfrm>
            <a:off x="5993874" y="1417638"/>
            <a:ext cx="299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polarization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0118" y="2361658"/>
            <a:ext cx="273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Roots pump system used to pump on </a:t>
            </a:r>
            <a:r>
              <a:rPr lang="en-US" baseline="30000" dirty="0" smtClean="0"/>
              <a:t>4</a:t>
            </a:r>
            <a:r>
              <a:rPr lang="en-US" dirty="0" smtClean="0"/>
              <a:t>He</a:t>
            </a:r>
            <a:r>
              <a:rPr lang="en-US" baseline="30000" dirty="0" smtClean="0"/>
              <a:t> </a:t>
            </a:r>
            <a:r>
              <a:rPr lang="en-US" dirty="0" smtClean="0"/>
              <a:t>vapor to reach 1K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95220" y="3542712"/>
            <a:ext cx="2317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Superconducting Coils for Magnet: 5T</a:t>
            </a:r>
          </a:p>
          <a:p>
            <a:r>
              <a:rPr lang="en-US" dirty="0" smtClean="0"/>
              <a:t>Rotation needed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35822" y="6186721"/>
            <a:ext cx="422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material: frozen NH</a:t>
            </a:r>
            <a:r>
              <a:rPr lang="en-US" baseline="-25000" dirty="0" smtClean="0"/>
              <a:t>3</a:t>
            </a:r>
          </a:p>
          <a:p>
            <a:r>
              <a:rPr lang="en-US" dirty="0" smtClean="0"/>
              <a:t>Irradiation  @ NIST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0539" y="1786970"/>
            <a:ext cx="2729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Microwave: Induces electron spin flips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Tube + Power equip: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0539" y="2938464"/>
            <a:ext cx="229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Cryostat: </a:t>
            </a:r>
            <a:r>
              <a:rPr lang="en-US" dirty="0" err="1" smtClean="0"/>
              <a:t>UVa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rot="19541475">
            <a:off x="5607325" y="1718609"/>
            <a:ext cx="442093" cy="13672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2501161" y="1888187"/>
            <a:ext cx="857859" cy="1596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 rot="20578031">
            <a:off x="2244200" y="4082439"/>
            <a:ext cx="2143918" cy="15770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20002998">
            <a:off x="5447962" y="4121795"/>
            <a:ext cx="1047257" cy="17823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78337" y="4554897"/>
            <a:ext cx="1514243" cy="2203563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7620000" y="4467138"/>
            <a:ext cx="254000" cy="5815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67300" y="2667000"/>
            <a:ext cx="706967" cy="13123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53410" y="2590800"/>
            <a:ext cx="1020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12,000 m</a:t>
            </a:r>
            <a:r>
              <a:rPr lang="en-US" sz="1050" baseline="30000" dirty="0" smtClean="0"/>
              <a:t>3</a:t>
            </a:r>
            <a:r>
              <a:rPr lang="en-US" sz="1050" dirty="0" smtClean="0"/>
              <a:t>/</a:t>
            </a:r>
            <a:r>
              <a:rPr lang="en-US" sz="1050" dirty="0" err="1" smtClean="0"/>
              <a:t>hr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1651000" y="1206500"/>
            <a:ext cx="288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 from LANL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03799" y="3169572"/>
            <a:ext cx="219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4</a:t>
            </a:r>
            <a:endParaRPr lang="en-US" sz="1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9" y="3340066"/>
            <a:ext cx="2043961" cy="34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5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The magnet</a:t>
            </a:r>
            <a:endParaRPr lang="en-US" dirty="0"/>
          </a:p>
        </p:txBody>
      </p:sp>
      <p:pic>
        <p:nvPicPr>
          <p:cNvPr id="3" name="Picture 2" descr="P10000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97" y="1094061"/>
            <a:ext cx="3959917" cy="2969939"/>
          </a:xfrm>
          <a:prstGeom prst="rect">
            <a:avLst/>
          </a:prstGeom>
        </p:spPr>
      </p:pic>
      <p:pic>
        <p:nvPicPr>
          <p:cNvPr id="5" name="Picture 4" descr="mag_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359"/>
            <a:ext cx="3704293" cy="5131766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194" y="3803421"/>
            <a:ext cx="4419286" cy="319205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854700" y="5902211"/>
            <a:ext cx="285750" cy="254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812340"/>
              </p:ext>
            </p:extLst>
          </p:nvPr>
        </p:nvGraphicFramePr>
        <p:xfrm>
          <a:off x="3216392" y="5780107"/>
          <a:ext cx="1229802" cy="1077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Equation" r:id="rId6" imgW="622300" imgH="546100" progId="Equation.3">
                  <p:embed/>
                </p:oleObj>
              </mc:Choice>
              <mc:Fallback>
                <p:oleObj name="Equation" r:id="rId6" imgW="6223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16392" y="5780107"/>
                        <a:ext cx="1229802" cy="1077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399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788"/>
            <a:ext cx="8229600" cy="70556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Principle of </a:t>
            </a:r>
            <a:r>
              <a:rPr lang="en-US" sz="2400" dirty="0" smtClean="0">
                <a:solidFill>
                  <a:srgbClr val="FF0000"/>
                </a:solidFill>
                <a:latin typeface="Tekton Pro Bold"/>
                <a:cs typeface="Tekton Pro Bold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ynamic </a:t>
            </a:r>
            <a:r>
              <a:rPr lang="en-US" sz="2400" dirty="0" smtClean="0">
                <a:solidFill>
                  <a:srgbClr val="FF0000"/>
                </a:solidFill>
                <a:latin typeface="Tekton Pro Bold"/>
                <a:cs typeface="Tekton Pro Bold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uclear </a:t>
            </a:r>
            <a:r>
              <a:rPr lang="en-US" sz="2400" dirty="0" smtClean="0">
                <a:solidFill>
                  <a:srgbClr val="FF0000"/>
                </a:solidFill>
                <a:latin typeface="Tekton Pro Bold"/>
                <a:cs typeface="Tekton Pro Bold"/>
              </a:rPr>
              <a:t>P</a:t>
            </a:r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olarization:</a:t>
            </a:r>
            <a:endParaRPr lang="en-US" sz="2400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910308"/>
              </p:ext>
            </p:extLst>
          </p:nvPr>
        </p:nvGraphicFramePr>
        <p:xfrm>
          <a:off x="192282" y="1455738"/>
          <a:ext cx="2089151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5" name="Equation" r:id="rId4" imgW="1193800" imgH="469900" progId="Equation.DSMT4">
                  <p:embed/>
                </p:oleObj>
              </mc:Choice>
              <mc:Fallback>
                <p:oleObj name="Equation" r:id="rId4" imgW="11938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282" y="1455738"/>
                        <a:ext cx="2089151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29242" y="1253750"/>
            <a:ext cx="3197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Equilibrium TE: T=1K, H=5T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e</a:t>
            </a:r>
            <a:r>
              <a:rPr lang="en-US" dirty="0" smtClean="0"/>
              <a:t> = .998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 </a:t>
            </a:r>
            <a:r>
              <a:rPr lang="en-US" dirty="0" smtClean="0"/>
              <a:t>=.005 since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N</a:t>
            </a:r>
            <a:r>
              <a:rPr lang="en-US" baseline="-25000" dirty="0" smtClean="0"/>
              <a:t> </a:t>
            </a:r>
            <a:r>
              <a:rPr lang="en-US" dirty="0" smtClean="0"/>
              <a:t>/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~ 10</a:t>
            </a:r>
            <a:r>
              <a:rPr lang="en-US" baseline="30000" dirty="0" smtClean="0"/>
              <a:t>-3</a:t>
            </a:r>
            <a:endParaRPr lang="en-US" dirty="0"/>
          </a:p>
        </p:txBody>
      </p:sp>
      <p:pic>
        <p:nvPicPr>
          <p:cNvPr id="26" name="Picture 25" descr="TE_measur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47" y="813357"/>
            <a:ext cx="2979039" cy="2127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599" y="813357"/>
            <a:ext cx="496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Polarization </a:t>
            </a:r>
            <a:r>
              <a:rPr lang="en-US" i="1" dirty="0" smtClean="0"/>
              <a:t>P for paramagnetic materials:</a:t>
            </a:r>
            <a:endParaRPr lang="en-US" dirty="0"/>
          </a:p>
        </p:txBody>
      </p:sp>
      <p:cxnSp>
        <p:nvCxnSpPr>
          <p:cNvPr id="73" name="Straight Connector 72"/>
          <p:cNvCxnSpPr/>
          <p:nvPr/>
        </p:nvCxnSpPr>
        <p:spPr>
          <a:xfrm>
            <a:off x="5211946" y="3800792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142072" y="3526268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142072" y="4084163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5940147" y="3534762"/>
            <a:ext cx="201926" cy="2745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940147" y="3809286"/>
            <a:ext cx="201926" cy="2833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211946" y="5471411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142072" y="5196886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142072" y="5754782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940147" y="5205381"/>
            <a:ext cx="201926" cy="2745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940147" y="5479905"/>
            <a:ext cx="201926" cy="2833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35839" y="3534762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235839" y="4092657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235839" y="5205381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7235839" y="5763276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8315867" y="3543256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8315867" y="4101152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8315867" y="5213875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8315867" y="5771770"/>
            <a:ext cx="728201" cy="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Up Arrow 90"/>
          <p:cNvSpPr/>
          <p:nvPr/>
        </p:nvSpPr>
        <p:spPr>
          <a:xfrm rot="10800000" flipH="1">
            <a:off x="5503874" y="5247851"/>
            <a:ext cx="122731" cy="452900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Up Arrow 91"/>
          <p:cNvSpPr/>
          <p:nvPr/>
        </p:nvSpPr>
        <p:spPr>
          <a:xfrm flipH="1">
            <a:off x="5503874" y="3526268"/>
            <a:ext cx="122730" cy="452900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Up Arrow 92"/>
          <p:cNvSpPr/>
          <p:nvPr/>
        </p:nvSpPr>
        <p:spPr>
          <a:xfrm rot="10800000" flipH="1">
            <a:off x="6229450" y="4970436"/>
            <a:ext cx="122731" cy="452900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Up Arrow 93"/>
          <p:cNvSpPr/>
          <p:nvPr/>
        </p:nvSpPr>
        <p:spPr>
          <a:xfrm rot="10800000" flipH="1">
            <a:off x="6229449" y="5553814"/>
            <a:ext cx="122732" cy="452900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Up Arrow 94"/>
          <p:cNvSpPr/>
          <p:nvPr/>
        </p:nvSpPr>
        <p:spPr>
          <a:xfrm flipH="1">
            <a:off x="6229452" y="3296928"/>
            <a:ext cx="122730" cy="452900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Up Arrow 95"/>
          <p:cNvSpPr/>
          <p:nvPr/>
        </p:nvSpPr>
        <p:spPr>
          <a:xfrm flipH="1">
            <a:off x="6229449" y="3883196"/>
            <a:ext cx="122730" cy="452900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Up Arrow 96"/>
          <p:cNvSpPr/>
          <p:nvPr/>
        </p:nvSpPr>
        <p:spPr>
          <a:xfrm rot="10800000" flipH="1">
            <a:off x="6499457" y="5052665"/>
            <a:ext cx="204551" cy="348257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Up Arrow 97"/>
          <p:cNvSpPr/>
          <p:nvPr/>
        </p:nvSpPr>
        <p:spPr>
          <a:xfrm rot="10800000" flipH="1">
            <a:off x="6499457" y="3377621"/>
            <a:ext cx="204551" cy="348257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Up Arrow 98"/>
          <p:cNvSpPr/>
          <p:nvPr/>
        </p:nvSpPr>
        <p:spPr>
          <a:xfrm flipH="1">
            <a:off x="6499457" y="3910034"/>
            <a:ext cx="204551" cy="348257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Up Arrow 99"/>
          <p:cNvSpPr/>
          <p:nvPr/>
        </p:nvSpPr>
        <p:spPr>
          <a:xfrm flipH="1">
            <a:off x="6499456" y="5553814"/>
            <a:ext cx="204551" cy="348257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/>
          <p:cNvCxnSpPr/>
          <p:nvPr/>
        </p:nvCxnSpPr>
        <p:spPr>
          <a:xfrm flipH="1" flipV="1">
            <a:off x="7568371" y="3551750"/>
            <a:ext cx="8182" cy="2211526"/>
          </a:xfrm>
          <a:prstGeom prst="straightConnector1">
            <a:avLst/>
          </a:prstGeom>
          <a:ln w="57150" cmpd="sng">
            <a:solidFill>
              <a:schemeClr val="tx1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 flipV="1">
            <a:off x="8653956" y="4101152"/>
            <a:ext cx="8183" cy="1121218"/>
          </a:xfrm>
          <a:prstGeom prst="straightConnector1">
            <a:avLst/>
          </a:prstGeom>
          <a:ln w="57150" cmpd="sng">
            <a:solidFill>
              <a:schemeClr val="tx1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Up Arrow 102"/>
          <p:cNvSpPr/>
          <p:nvPr/>
        </p:nvSpPr>
        <p:spPr>
          <a:xfrm>
            <a:off x="4786481" y="3910034"/>
            <a:ext cx="343645" cy="1469651"/>
          </a:xfrm>
          <a:prstGeom prst="upArrow">
            <a:avLst/>
          </a:prstGeom>
          <a:solidFill>
            <a:srgbClr val="3366FF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4770423" y="5601888"/>
            <a:ext cx="343645" cy="445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719232" y="3809286"/>
            <a:ext cx="0" cy="16706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5113917" y="4488812"/>
            <a:ext cx="1590090" cy="516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ν</a:t>
            </a:r>
            <a:r>
              <a:rPr lang="en-US" sz="2400" baseline="-25000" dirty="0" err="1" smtClean="0"/>
              <a:t>e</a:t>
            </a:r>
            <a:r>
              <a:rPr lang="en-US" sz="2400" baseline="-25000" dirty="0" smtClean="0"/>
              <a:t> =</a:t>
            </a:r>
            <a:r>
              <a:rPr lang="en-US" sz="2400" dirty="0" smtClean="0"/>
              <a:t> </a:t>
            </a:r>
            <a:r>
              <a:rPr lang="en-US" dirty="0" smtClean="0"/>
              <a:t>140GHz</a:t>
            </a:r>
            <a:endParaRPr lang="en-US" dirty="0"/>
          </a:p>
        </p:txBody>
      </p:sp>
      <p:cxnSp>
        <p:nvCxnSpPr>
          <p:cNvPr id="107" name="Straight Arrow Connector 106"/>
          <p:cNvCxnSpPr/>
          <p:nvPr/>
        </p:nvCxnSpPr>
        <p:spPr>
          <a:xfrm>
            <a:off x="8850325" y="3551750"/>
            <a:ext cx="0" cy="55789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6887215" y="6047775"/>
            <a:ext cx="123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ν</a:t>
            </a:r>
            <a:r>
              <a:rPr lang="en-US" sz="2800" baseline="-25000" dirty="0" smtClean="0"/>
              <a:t>e</a:t>
            </a:r>
            <a:r>
              <a:rPr lang="en-US" sz="2800" dirty="0" smtClean="0"/>
              <a:t>+</a:t>
            </a:r>
            <a:r>
              <a:rPr lang="el-GR" sz="2800" dirty="0" smtClean="0"/>
              <a:t>ν</a:t>
            </a:r>
            <a:r>
              <a:rPr lang="en-US" sz="2800" baseline="-25000" dirty="0"/>
              <a:t>p</a:t>
            </a:r>
            <a:endParaRPr lang="en-US" sz="2800" dirty="0"/>
          </a:p>
        </p:txBody>
      </p:sp>
      <p:sp>
        <p:nvSpPr>
          <p:cNvPr id="109" name="Rectangle 108"/>
          <p:cNvSpPr/>
          <p:nvPr/>
        </p:nvSpPr>
        <p:spPr>
          <a:xfrm>
            <a:off x="8391068" y="6047775"/>
            <a:ext cx="632856" cy="398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/>
              <a:t>ν</a:t>
            </a:r>
            <a:r>
              <a:rPr lang="el-GR" sz="2800" baseline="-25000" dirty="0" smtClean="0"/>
              <a:t>e</a:t>
            </a:r>
            <a:r>
              <a:rPr lang="en-US" sz="2800" dirty="0" smtClean="0"/>
              <a:t>-</a:t>
            </a:r>
            <a:r>
              <a:rPr lang="el-GR" sz="2800" dirty="0" smtClean="0"/>
              <a:t>ν</a:t>
            </a:r>
            <a:r>
              <a:rPr lang="en-US" sz="2800" baseline="-25000" dirty="0" smtClean="0"/>
              <a:t>p</a:t>
            </a:r>
            <a:endParaRPr lang="en-US" sz="2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6887215" y="6489196"/>
            <a:ext cx="2153650" cy="281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 wave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5113917" y="5847162"/>
            <a:ext cx="1440037" cy="281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electrons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6499456" y="4361497"/>
            <a:ext cx="11791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protons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867657" y="6343878"/>
            <a:ext cx="1517897" cy="413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Hydrogen</a:t>
            </a:r>
            <a:endParaRPr lang="en-US" dirty="0"/>
          </a:p>
        </p:txBody>
      </p:sp>
      <p:sp>
        <p:nvSpPr>
          <p:cNvPr id="114" name="Right Arrow 113"/>
          <p:cNvSpPr/>
          <p:nvPr/>
        </p:nvSpPr>
        <p:spPr>
          <a:xfrm>
            <a:off x="4231264" y="1455362"/>
            <a:ext cx="1765305" cy="822324"/>
          </a:xfrm>
          <a:prstGeom prst="rightArrow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114" descr="Pol_measure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2" y="3481594"/>
            <a:ext cx="3272565" cy="241943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40048" y="5901024"/>
            <a:ext cx="3652253" cy="459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Keith et al. NIM A 501 (2003), 327 JLAB</a:t>
            </a:r>
          </a:p>
          <a:p>
            <a:r>
              <a:rPr lang="en-US" sz="1400" dirty="0" smtClean="0"/>
              <a:t>Well established technology: SLAC, JLAB,  PSI …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250922" y="3112262"/>
            <a:ext cx="394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Polarization Measurement P~92 %</a:t>
            </a:r>
            <a:endParaRPr lang="en-US" dirty="0"/>
          </a:p>
        </p:txBody>
      </p:sp>
      <p:sp>
        <p:nvSpPr>
          <p:cNvPr id="118" name="Right Arrow 117"/>
          <p:cNvSpPr/>
          <p:nvPr/>
        </p:nvSpPr>
        <p:spPr>
          <a:xfrm rot="10800000">
            <a:off x="3181321" y="4238662"/>
            <a:ext cx="1390679" cy="595828"/>
          </a:xfrm>
          <a:prstGeom prst="rightArrow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64040" y="1253750"/>
            <a:ext cx="57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3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LANL Q-meter Design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E64-18BA-F749-8BCA-E3CA19B2D7AB}" type="datetime1">
              <a:rPr lang="en-US" smtClean="0"/>
              <a:pPr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 Yan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BD08-AE3E-5343-AD33-8D343E951F0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5900" y="1093371"/>
            <a:ext cx="87249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Follow general Liverpool design, but:</a:t>
            </a:r>
          </a:p>
          <a:p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800000"/>
                </a:solidFill>
              </a:rPr>
              <a:t>Use modern RF microwave electronics from Mini-Circuits, etc.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	Use 16 bit ADCs and DACs from Analog Devices, etc.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	Replace mechanical controls/adjustments  with electronic 			ones (DACs or digital)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	On </a:t>
            </a:r>
            <a:r>
              <a:rPr lang="en-US" sz="2400" dirty="0">
                <a:solidFill>
                  <a:srgbClr val="800000"/>
                </a:solidFill>
              </a:rPr>
              <a:t>board temperature and voltage </a:t>
            </a:r>
            <a:r>
              <a:rPr lang="en-US" sz="2400" dirty="0" smtClean="0">
                <a:solidFill>
                  <a:srgbClr val="800000"/>
                </a:solidFill>
              </a:rPr>
              <a:t>monitors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House in double wide VME modules and VME crate -</a:t>
            </a:r>
          </a:p>
          <a:p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800000"/>
                </a:solidFill>
              </a:rPr>
              <a:t>VME module has 1 analog and 1 digital circuit board 		Includes RF and analog processing, ADCs + DACs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	USB </a:t>
            </a:r>
            <a:r>
              <a:rPr lang="en-US" sz="2400" dirty="0">
                <a:solidFill>
                  <a:srgbClr val="800000"/>
                </a:solidFill>
              </a:rPr>
              <a:t>interface on each module for standalone </a:t>
            </a:r>
            <a:r>
              <a:rPr lang="en-US" sz="2400" dirty="0" smtClean="0">
                <a:solidFill>
                  <a:srgbClr val="800000"/>
                </a:solidFill>
              </a:rPr>
              <a:t>testing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Ethernet &lt;-&gt; VME interface module for readout and controls 		using </a:t>
            </a:r>
            <a:r>
              <a:rPr lang="en-US" sz="2400" dirty="0" err="1" smtClean="0">
                <a:solidFill>
                  <a:srgbClr val="0000FF"/>
                </a:solidFill>
              </a:rPr>
              <a:t>LabVIEW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</a:rPr>
              <a:t>Power and forced air cooling from crate, &lt;7 W per VME module</a:t>
            </a:r>
          </a:p>
        </p:txBody>
      </p:sp>
    </p:spTree>
    <p:extLst>
      <p:ext uri="{BB962C8B-B14F-4D97-AF65-F5344CB8AC3E}">
        <p14:creationId xmlns:p14="http://schemas.microsoft.com/office/powerpoint/2010/main" val="350311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of new NMR</a:t>
            </a:r>
            <a:endParaRPr lang="en-US" dirty="0"/>
          </a:p>
        </p:txBody>
      </p:sp>
      <p:pic>
        <p:nvPicPr>
          <p:cNvPr id="5" name="Picture 4" descr="P10004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0061"/>
            <a:ext cx="3860800" cy="2895600"/>
          </a:xfrm>
          <a:prstGeom prst="rect">
            <a:avLst/>
          </a:prstGeom>
        </p:spPr>
      </p:pic>
      <p:pic>
        <p:nvPicPr>
          <p:cNvPr id="6" name="Picture 5" descr="P10005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2" y="840061"/>
            <a:ext cx="3996267" cy="2997200"/>
          </a:xfrm>
          <a:prstGeom prst="rect">
            <a:avLst/>
          </a:prstGeom>
        </p:spPr>
      </p:pic>
      <p:pic>
        <p:nvPicPr>
          <p:cNvPr id="7" name="Picture 6" descr="P100048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199" y="3735661"/>
            <a:ext cx="4182533" cy="3136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933" y="4131733"/>
            <a:ext cx="39793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Successfully tested at </a:t>
            </a:r>
            <a:r>
              <a:rPr lang="en-US" dirty="0" err="1" smtClean="0"/>
              <a:t>Uva</a:t>
            </a:r>
            <a:r>
              <a:rPr lang="en-US" dirty="0" smtClean="0"/>
              <a:t> with NH3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Extremely low noise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excellent thermal stability, no need for additional cooling fan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Currently working on VME design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69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 today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" y="150684"/>
            <a:ext cx="2626807" cy="2432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8540" y="1366756"/>
            <a:ext cx="436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53581" y="1130116"/>
            <a:ext cx="58332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½   =   </a:t>
            </a:r>
            <a:r>
              <a:rPr lang="en-US" sz="3200" dirty="0" smtClean="0">
                <a:solidFill>
                  <a:srgbClr val="FF0000"/>
                </a:solidFill>
              </a:rPr>
              <a:t>½  ΔΣ</a:t>
            </a:r>
            <a:r>
              <a:rPr lang="en-US" sz="3200" dirty="0" smtClean="0"/>
              <a:t> +</a:t>
            </a:r>
            <a:r>
              <a:rPr lang="en-US" sz="3200" dirty="0" smtClean="0">
                <a:solidFill>
                  <a:srgbClr val="0000FF"/>
                </a:solidFill>
              </a:rPr>
              <a:t> ΔG </a:t>
            </a:r>
            <a:r>
              <a:rPr lang="en-US" sz="3200" dirty="0" smtClean="0"/>
              <a:t>+</a:t>
            </a:r>
            <a:r>
              <a:rPr lang="en-US" sz="3200" dirty="0" err="1" smtClean="0">
                <a:solidFill>
                  <a:srgbClr val="008000"/>
                </a:solidFill>
              </a:rPr>
              <a:t>L</a:t>
            </a:r>
            <a:r>
              <a:rPr lang="en-US" sz="3200" baseline="-25000" dirty="0" err="1" smtClean="0">
                <a:solidFill>
                  <a:srgbClr val="008000"/>
                </a:solidFill>
              </a:rPr>
              <a:t>q</a:t>
            </a:r>
            <a:r>
              <a:rPr lang="en-US" sz="3200" dirty="0" smtClean="0">
                <a:solidFill>
                  <a:srgbClr val="008000"/>
                </a:solidFill>
              </a:rPr>
              <a:t> + </a:t>
            </a:r>
            <a:r>
              <a:rPr lang="en-US" sz="3200" dirty="0" err="1" smtClean="0">
                <a:solidFill>
                  <a:srgbClr val="008000"/>
                </a:solidFill>
              </a:rPr>
              <a:t>L</a:t>
            </a:r>
            <a:r>
              <a:rPr lang="en-US" sz="3200" baseline="-25000" dirty="0" err="1" smtClean="0">
                <a:solidFill>
                  <a:srgbClr val="008000"/>
                </a:solidFill>
              </a:rPr>
              <a:t>g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3963060" y="1100235"/>
            <a:ext cx="1441474" cy="674448"/>
          </a:xfrm>
          <a:prstGeom prst="donut">
            <a:avLst>
              <a:gd name="adj" fmla="val 6945"/>
            </a:avLst>
          </a:prstGeom>
          <a:solidFill>
            <a:srgbClr val="FF0000">
              <a:alpha val="61000"/>
            </a:srgbClr>
          </a:solidFill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2607801"/>
            <a:ext cx="264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 contribution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98750" y="1854642"/>
            <a:ext cx="1538365" cy="8101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onut 13"/>
          <p:cNvSpPr/>
          <p:nvPr/>
        </p:nvSpPr>
        <p:spPr>
          <a:xfrm>
            <a:off x="5517476" y="1151311"/>
            <a:ext cx="916350" cy="584777"/>
          </a:xfrm>
          <a:prstGeom prst="donut">
            <a:avLst>
              <a:gd name="adj" fmla="val 6945"/>
            </a:avLst>
          </a:prstGeom>
          <a:solidFill>
            <a:srgbClr val="0000FF">
              <a:alpha val="61000"/>
            </a:srgbClr>
          </a:solidFill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1509" y="2481834"/>
            <a:ext cx="1529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Gluon contribution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963310" y="1994391"/>
            <a:ext cx="0" cy="67039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onut 17"/>
          <p:cNvSpPr/>
          <p:nvPr/>
        </p:nvSpPr>
        <p:spPr>
          <a:xfrm>
            <a:off x="6433826" y="950489"/>
            <a:ext cx="1760987" cy="1043902"/>
          </a:xfrm>
          <a:prstGeom prst="donut">
            <a:avLst>
              <a:gd name="adj" fmla="val 6945"/>
            </a:avLst>
          </a:prstGeom>
          <a:solidFill>
            <a:srgbClr val="008000">
              <a:alpha val="61000"/>
            </a:srgbClr>
          </a:solidFill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3826" y="2485709"/>
            <a:ext cx="310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Angular Momentum of </a:t>
            </a:r>
            <a:r>
              <a:rPr lang="en-US" dirty="0" err="1" smtClean="0">
                <a:solidFill>
                  <a:srgbClr val="008000"/>
                </a:solidFill>
              </a:rPr>
              <a:t>q,g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804283" y="1994391"/>
            <a:ext cx="542345" cy="51561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609398"/>
              </p:ext>
            </p:extLst>
          </p:nvPr>
        </p:nvGraphicFramePr>
        <p:xfrm>
          <a:off x="705108" y="6231497"/>
          <a:ext cx="1872456" cy="45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1" name="Equation" r:id="rId5" imgW="939800" imgH="228600" progId="Equation.3">
                  <p:embed/>
                </p:oleObj>
              </mc:Choice>
              <mc:Fallback>
                <p:oleObj name="Equation" r:id="rId5" imgW="939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5108" y="6231497"/>
                        <a:ext cx="1872456" cy="455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26774" y="5851452"/>
            <a:ext cx="339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Quark Polarization from all flavors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2" name="Picture 21" descr="g1vsx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" y="2977133"/>
            <a:ext cx="3008586" cy="3008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3386" y="2977133"/>
            <a:ext cx="3088363" cy="3054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4928" y="3670744"/>
            <a:ext cx="74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RHIC</a:t>
            </a:r>
            <a:endParaRPr lang="en-US" dirty="0"/>
          </a:p>
        </p:txBody>
      </p:sp>
      <p:pic>
        <p:nvPicPr>
          <p:cNvPr id="24" name="Picture 23"/>
          <p:cNvPicPr/>
          <p:nvPr/>
        </p:nvPicPr>
        <p:blipFill>
          <a:blip r:embed="rId9"/>
          <a:stretch>
            <a:fillRect/>
          </a:stretch>
        </p:blipFill>
        <p:spPr>
          <a:xfrm>
            <a:off x="4174371" y="6090748"/>
            <a:ext cx="2897378" cy="593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8323" y="6024164"/>
            <a:ext cx="169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=50% 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4359" y="6198671"/>
            <a:ext cx="471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Zapf Dingbats"/>
                <a:ea typeface="Zapf Dingbats"/>
                <a:cs typeface="Zapf Dingbats"/>
              </a:rPr>
              <a:t>✚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175000" y="6216135"/>
            <a:ext cx="808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51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BD08-AE3E-5343-AD33-8D343E951F04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target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3474" y="1868915"/>
            <a:ext cx="3955009" cy="20406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04372" y="393734"/>
            <a:ext cx="340058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ekton Pro Bold"/>
                <a:ea typeface="Lucida Grande"/>
                <a:cs typeface="Tekton Pro Bold"/>
              </a:rPr>
              <a:t>NH</a:t>
            </a:r>
            <a:r>
              <a:rPr lang="en-US" sz="2400" baseline="-25000" dirty="0" smtClean="0">
                <a:solidFill>
                  <a:srgbClr val="0000FF"/>
                </a:solidFill>
                <a:latin typeface="Tekton Pro Bold"/>
                <a:ea typeface="Lucida Grande"/>
                <a:cs typeface="Tekton Pro Bold"/>
              </a:rPr>
              <a:t>3</a:t>
            </a:r>
            <a:r>
              <a:rPr lang="en-US" sz="2400" dirty="0" smtClean="0">
                <a:solidFill>
                  <a:srgbClr val="0000FF"/>
                </a:solidFill>
                <a:latin typeface="Tekton Pro Bold"/>
                <a:ea typeface="Lucida Grande"/>
                <a:cs typeface="Tekton Pro Bold"/>
              </a:rPr>
              <a:t> Target Parameters</a:t>
            </a:r>
            <a:r>
              <a:rPr lang="en-US" sz="2400" dirty="0" smtClean="0">
                <a:latin typeface="Tekton Pro Bold"/>
                <a:ea typeface="Lucida Grande"/>
                <a:cs typeface="Tekton Pro Bold"/>
              </a:rPr>
              <a:t>:</a:t>
            </a:r>
          </a:p>
          <a:p>
            <a:endParaRPr lang="en-US" sz="2400" dirty="0" smtClean="0">
              <a:latin typeface="Tekton Pro Bold"/>
              <a:ea typeface="Lucida Grande"/>
              <a:cs typeface="Tekton Pro Bold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  <a:ea typeface="Lucida Grande"/>
                <a:cs typeface="Lucida Grande"/>
              </a:rPr>
              <a:t>Cylinder</a:t>
            </a:r>
            <a:r>
              <a:rPr lang="en-US" sz="2000" b="1" dirty="0" smtClean="0">
                <a:latin typeface="+mj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j-lt"/>
                <a:ea typeface="Lucida Grande"/>
                <a:cs typeface="Lucida Grande"/>
              </a:rPr>
              <a:t>Φ</a:t>
            </a:r>
            <a:r>
              <a:rPr lang="en-US" sz="2000" dirty="0" smtClean="0">
                <a:latin typeface="+mj-lt"/>
                <a:ea typeface="Lucida Grande"/>
                <a:cs typeface="Lucida Grande"/>
              </a:rPr>
              <a:t> </a:t>
            </a:r>
            <a:r>
              <a:rPr lang="en-US" sz="2000" b="1" dirty="0" smtClean="0">
                <a:latin typeface="+mj-lt"/>
                <a:ea typeface="Lucida Grande"/>
                <a:cs typeface="Lucida Grande"/>
              </a:rPr>
              <a:t>: </a:t>
            </a:r>
            <a:r>
              <a:rPr lang="en-US" sz="2000" dirty="0">
                <a:latin typeface="+mj-lt"/>
                <a:ea typeface="Lucida Grande"/>
                <a:cs typeface="Lucida Grande"/>
              </a:rPr>
              <a:t>2</a:t>
            </a:r>
            <a:r>
              <a:rPr lang="en-US" sz="2000" dirty="0" smtClean="0">
                <a:latin typeface="+mj-lt"/>
                <a:ea typeface="Lucida Grande"/>
                <a:cs typeface="Lucida Grande"/>
              </a:rPr>
              <a:t>cm (</a:t>
            </a:r>
            <a:r>
              <a:rPr lang="en-US" sz="2000" dirty="0" err="1" smtClean="0">
                <a:latin typeface="+mj-lt"/>
                <a:ea typeface="Lucida Grande"/>
                <a:cs typeface="Lucida Grande"/>
              </a:rPr>
              <a:t>x,y</a:t>
            </a:r>
            <a:r>
              <a:rPr lang="en-US" sz="2000" dirty="0" smtClean="0">
                <a:latin typeface="+mj-lt"/>
                <a:ea typeface="Lucida Grande"/>
                <a:cs typeface="Lucida Grande"/>
              </a:rPr>
              <a:t>),        length 8cm (z)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+mj-lt"/>
              </a:rPr>
              <a:t>ρ</a:t>
            </a:r>
            <a:r>
              <a:rPr lang="en-US" sz="2000" dirty="0" smtClean="0">
                <a:latin typeface="+mj-lt"/>
              </a:rPr>
              <a:t>= .89 g/cm</a:t>
            </a:r>
            <a:r>
              <a:rPr lang="en-US" sz="2000" baseline="30000" dirty="0">
                <a:latin typeface="+mj-lt"/>
              </a:rPr>
              <a:t>3</a:t>
            </a:r>
            <a:r>
              <a:rPr lang="en-US" sz="2000" baseline="30000" dirty="0" smtClean="0">
                <a:latin typeface="+mj-lt"/>
              </a:rPr>
              <a:t>  </a:t>
            </a:r>
            <a:r>
              <a:rPr lang="en-US" sz="2000" dirty="0" smtClean="0">
                <a:latin typeface="+mj-lt"/>
              </a:rPr>
              <a:t>frozen NH</a:t>
            </a:r>
            <a:r>
              <a:rPr lang="en-US" sz="2000" baseline="-25000" dirty="0" smtClean="0">
                <a:latin typeface="+mj-lt"/>
              </a:rPr>
              <a:t>3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Packing Fraction = .6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Dilution Factor = 3/17 NH</a:t>
            </a:r>
            <a:r>
              <a:rPr lang="en-US" sz="2000" baseline="-25000" dirty="0" smtClean="0">
                <a:latin typeface="+mj-lt"/>
              </a:rPr>
              <a:t>3</a:t>
            </a:r>
            <a:endParaRPr lang="en-US" sz="2000" dirty="0" smtClean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5.1 g/cm</a:t>
            </a:r>
            <a:r>
              <a:rPr lang="en-US" sz="2000" baseline="30000" dirty="0" smtClean="0">
                <a:latin typeface="+mj-lt"/>
              </a:rPr>
              <a:t>2</a:t>
            </a:r>
            <a:r>
              <a:rPr lang="en-US" sz="2000" dirty="0" smtClean="0">
                <a:latin typeface="+mj-lt"/>
              </a:rPr>
              <a:t> (NH</a:t>
            </a:r>
            <a:r>
              <a:rPr lang="en-US" sz="2000" baseline="-25000" dirty="0" smtClean="0">
                <a:latin typeface="+mj-lt"/>
              </a:rPr>
              <a:t>3</a:t>
            </a:r>
            <a:r>
              <a:rPr lang="en-US" sz="2000" dirty="0" smtClean="0">
                <a:latin typeface="+mj-lt"/>
              </a:rPr>
              <a:t>) + .44 g/cm</a:t>
            </a:r>
            <a:r>
              <a:rPr lang="en-US" sz="2000" baseline="30000" dirty="0" smtClean="0">
                <a:latin typeface="+mj-lt"/>
              </a:rPr>
              <a:t>2</a:t>
            </a:r>
            <a:r>
              <a:rPr lang="en-US" sz="2000" dirty="0" smtClean="0">
                <a:latin typeface="+mj-lt"/>
              </a:rPr>
              <a:t> He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4.2 * 10</a:t>
            </a:r>
            <a:r>
              <a:rPr lang="en-US" sz="2000" baseline="30000" dirty="0" smtClean="0">
                <a:latin typeface="+mj-lt"/>
              </a:rPr>
              <a:t>23</a:t>
            </a:r>
            <a:r>
              <a:rPr lang="en-US" sz="2000" dirty="0" smtClean="0">
                <a:latin typeface="+mj-lt"/>
              </a:rPr>
              <a:t> H/cm</a:t>
            </a:r>
            <a:r>
              <a:rPr lang="en-US" sz="2000" baseline="30000" dirty="0" smtClean="0">
                <a:latin typeface="+mj-lt"/>
              </a:rPr>
              <a:t>2</a:t>
            </a:r>
            <a:endParaRPr lang="en-US" sz="2000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</p:txBody>
      </p:sp>
      <p:sp>
        <p:nvSpPr>
          <p:cNvPr id="10" name="Left Arrow 9"/>
          <p:cNvSpPr/>
          <p:nvPr/>
        </p:nvSpPr>
        <p:spPr>
          <a:xfrm rot="18998800">
            <a:off x="1320763" y="1332531"/>
            <a:ext cx="1272275" cy="232015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57967" y="3980713"/>
            <a:ext cx="153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μ-wave horn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416052" y="393734"/>
            <a:ext cx="0" cy="324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600200" y="3523003"/>
            <a:ext cx="596900" cy="6171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0500" y="5143500"/>
            <a:ext cx="1752600" cy="36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JLAB target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57" y="0"/>
            <a:ext cx="3660261" cy="5461378"/>
          </a:xfrm>
          <a:prstGeom prst="rect">
            <a:avLst/>
          </a:prstGeom>
        </p:spPr>
      </p:pic>
      <p:pic>
        <p:nvPicPr>
          <p:cNvPr id="20" name="Picture 19" descr="IMG_307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97" y="4421686"/>
            <a:ext cx="3066385" cy="2299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3750" y="5778500"/>
            <a:ext cx="268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Refrigerator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2114" y="2919198"/>
            <a:ext cx="3994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Polarization as a function of accumulated beam </a:t>
            </a:r>
            <a:r>
              <a:rPr lang="en-US" dirty="0" smtClean="0"/>
              <a:t>dose 2.5T target</a:t>
            </a:r>
          </a:p>
          <a:p>
            <a:r>
              <a:rPr lang="en-US" dirty="0" smtClean="0"/>
              <a:t>(D. Crab private communication)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64815" y="739120"/>
            <a:ext cx="5011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Anneal every 24 hours ~ 1hr at 80K (yellow line)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Replace </a:t>
            </a:r>
            <a:r>
              <a:rPr lang="en-US" dirty="0"/>
              <a:t>t</a:t>
            </a:r>
            <a:r>
              <a:rPr lang="en-US" dirty="0" smtClean="0"/>
              <a:t>arget material every 10 days (two active targets) , will take one shift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Replace target stick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Cool down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perform TE measurement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Turn on microwave, measure again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3855791"/>
            <a:ext cx="66736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Systematics control: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Reverse Polarization Direction once a day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Reverse magnet field of </a:t>
            </a:r>
            <a:r>
              <a:rPr lang="en-US" dirty="0" err="1" smtClean="0"/>
              <a:t>Fmag</a:t>
            </a:r>
            <a:r>
              <a:rPr lang="en-US" dirty="0" smtClean="0"/>
              <a:t> and </a:t>
            </a:r>
            <a:r>
              <a:rPr lang="en-US" dirty="0" err="1" smtClean="0"/>
              <a:t>Kmag</a:t>
            </a:r>
            <a:r>
              <a:rPr lang="en-US" dirty="0" smtClean="0"/>
              <a:t> every two days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Reverse magnetic field of target magnet every target replacement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Background measurements every shift with target out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433020"/>
            <a:ext cx="7543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Systematic errors: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Absolute: 1%  (Luminosity precision on different pol directions)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ΔA/A ~ 4%  (Dominant effect polarization measurement)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0950" y="215900"/>
            <a:ext cx="55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Beam effects on polarized Target</a:t>
            </a:r>
            <a:endParaRPr lang="en-US" sz="2400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pic>
        <p:nvPicPr>
          <p:cNvPr id="11" name="Picture 10" descr="pol_deca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" y="251544"/>
            <a:ext cx="3533136" cy="266765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1130300" y="596900"/>
            <a:ext cx="2734515" cy="2921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511300" y="749300"/>
            <a:ext cx="2353515" cy="1397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276600" y="1219200"/>
            <a:ext cx="588215" cy="27940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7814" y="342900"/>
            <a:ext cx="349386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104520" y="1034534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8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and Beam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Target</a:t>
            </a:r>
          </a:p>
          <a:p>
            <a:r>
              <a:rPr lang="en-US" sz="2000" dirty="0" smtClean="0"/>
              <a:t>Polarization: 85%</a:t>
            </a:r>
          </a:p>
          <a:p>
            <a:r>
              <a:rPr lang="en-US" sz="2000" dirty="0" smtClean="0"/>
              <a:t>Packing fraction .6</a:t>
            </a:r>
          </a:p>
          <a:p>
            <a:r>
              <a:rPr lang="en-US" sz="2000" dirty="0" smtClean="0"/>
              <a:t>Dilution factor: .176</a:t>
            </a:r>
          </a:p>
          <a:p>
            <a:r>
              <a:rPr lang="en-US" sz="2000" dirty="0" smtClean="0"/>
              <a:t>Density: .89 g/cm</a:t>
            </a:r>
            <a:r>
              <a:rPr lang="en-US" sz="2000" baseline="30000" dirty="0" smtClean="0"/>
              <a:t>3</a:t>
            </a:r>
          </a:p>
          <a:p>
            <a:endParaRPr lang="en-US" sz="2000" baseline="30000" dirty="0" smtClean="0"/>
          </a:p>
          <a:p>
            <a:pPr marL="0" indent="0">
              <a:buNone/>
            </a:pPr>
            <a:r>
              <a:rPr lang="en-US" sz="2000" dirty="0" smtClean="0"/>
              <a:t>Beam</a:t>
            </a:r>
          </a:p>
          <a:p>
            <a:r>
              <a:rPr lang="en-US" sz="2000" dirty="0" smtClean="0"/>
              <a:t>Beam: 1*</a:t>
            </a:r>
            <a:r>
              <a:rPr lang="en-US" sz="2000" dirty="0"/>
              <a:t>10</a:t>
            </a:r>
            <a:r>
              <a:rPr lang="en-US" sz="2000" baseline="30000" dirty="0"/>
              <a:t>13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 p/spill; spill is 5 s</a:t>
            </a:r>
          </a:p>
          <a:p>
            <a:r>
              <a:rPr lang="en-US" sz="2000" dirty="0" smtClean="0"/>
              <a:t>Luminosity: 4.4*10</a:t>
            </a:r>
            <a:r>
              <a:rPr lang="en-US" sz="2000" baseline="30000" dirty="0" smtClean="0"/>
              <a:t>35</a:t>
            </a:r>
            <a:r>
              <a:rPr lang="en-US" sz="2000" dirty="0" smtClean="0"/>
              <a:t> /cm^2/sec</a:t>
            </a:r>
            <a:endParaRPr lang="en-US" sz="2000" dirty="0"/>
          </a:p>
          <a:p>
            <a:pPr marL="285750" indent="-285750"/>
            <a:r>
              <a:rPr lang="en-US" sz="2000" dirty="0"/>
              <a:t>120 </a:t>
            </a:r>
            <a:r>
              <a:rPr lang="en-US" sz="2000" dirty="0" err="1"/>
              <a:t>GeV</a:t>
            </a:r>
            <a:r>
              <a:rPr lang="en-US" sz="2000" dirty="0"/>
              <a:t> protons </a:t>
            </a:r>
            <a:endParaRPr lang="en-US" sz="2000" dirty="0" smtClean="0"/>
          </a:p>
          <a:p>
            <a:pPr marL="285750" indent="-285750"/>
            <a:r>
              <a:rPr lang="en-US" sz="2000" dirty="0" err="1" smtClean="0"/>
              <a:t>KTev</a:t>
            </a:r>
            <a:r>
              <a:rPr lang="en-US" sz="2000" dirty="0" smtClean="0"/>
              <a:t> </a:t>
            </a:r>
            <a:r>
              <a:rPr lang="en-US" sz="2000" dirty="0"/>
              <a:t>beam line</a:t>
            </a:r>
          </a:p>
          <a:p>
            <a:pPr marL="285750" indent="-285750"/>
            <a:r>
              <a:rPr lang="en-US" sz="2000" dirty="0"/>
              <a:t>√s = 15 </a:t>
            </a:r>
            <a:r>
              <a:rPr lang="en-US" sz="2000" dirty="0" err="1"/>
              <a:t>GeV</a:t>
            </a:r>
            <a:endParaRPr lang="en-US" sz="2000" dirty="0" smtClean="0"/>
          </a:p>
          <a:p>
            <a:pPr marL="285750" indent="-285750"/>
            <a:r>
              <a:rPr lang="en-US" sz="2200" dirty="0" smtClean="0"/>
              <a:t>One </a:t>
            </a:r>
            <a:r>
              <a:rPr lang="en-US" sz="2200" dirty="0"/>
              <a:t>year </a:t>
            </a:r>
            <a:r>
              <a:rPr lang="en-US" sz="2200" dirty="0">
                <a:latin typeface="Apple Chancery"/>
                <a:cs typeface="Apple Chancery"/>
              </a:rPr>
              <a:t>L </a:t>
            </a:r>
            <a:r>
              <a:rPr lang="en-US" sz="2200" dirty="0">
                <a:cs typeface="Apple Chancery"/>
              </a:rPr>
              <a:t>= </a:t>
            </a:r>
            <a:r>
              <a:rPr lang="en-US" sz="2200" dirty="0" smtClean="0">
                <a:cs typeface="Apple Chancery"/>
              </a:rPr>
              <a:t>7.2 </a:t>
            </a:r>
            <a:r>
              <a:rPr lang="en-US" sz="2200" dirty="0">
                <a:cs typeface="Apple Chancery"/>
              </a:rPr>
              <a:t>*</a:t>
            </a:r>
            <a:r>
              <a:rPr lang="en-US" sz="2200" dirty="0" smtClean="0">
                <a:cs typeface="Apple Chancery"/>
              </a:rPr>
              <a:t>10</a:t>
            </a:r>
            <a:r>
              <a:rPr lang="en-US" sz="2200" baseline="30000" dirty="0" smtClean="0">
                <a:cs typeface="Apple Chancery"/>
              </a:rPr>
              <a:t>42</a:t>
            </a:r>
            <a:r>
              <a:rPr lang="en-US" sz="2200" dirty="0" smtClean="0">
                <a:cs typeface="Apple Chancery"/>
              </a:rPr>
              <a:t>/</a:t>
            </a:r>
            <a:r>
              <a:rPr lang="en-US" sz="2200" dirty="0">
                <a:cs typeface="Apple Chancery"/>
              </a:rPr>
              <a:t>cm</a:t>
            </a:r>
            <a:r>
              <a:rPr lang="en-US" sz="2200" baseline="30000" dirty="0">
                <a:cs typeface="Apple Chancery"/>
              </a:rPr>
              <a:t>2</a:t>
            </a:r>
            <a:endParaRPr lang="en-US" sz="2200" dirty="0">
              <a:cs typeface="Apple Chancery"/>
            </a:endParaRPr>
          </a:p>
          <a:p>
            <a:pPr marL="285750" indent="-285750"/>
            <a:r>
              <a:rPr lang="en-US" sz="2200" dirty="0">
                <a:cs typeface="Apple Chancery"/>
              </a:rPr>
              <a:t>POT = 2.7*</a:t>
            </a:r>
            <a:r>
              <a:rPr lang="en-US" sz="2200" dirty="0" smtClean="0">
                <a:cs typeface="Apple Chancery"/>
              </a:rPr>
              <a:t>10</a:t>
            </a:r>
            <a:r>
              <a:rPr lang="en-US" sz="2200" baseline="30000" dirty="0" smtClean="0">
                <a:cs typeface="Apple Chancery"/>
              </a:rPr>
              <a:t>18 </a:t>
            </a:r>
            <a:r>
              <a:rPr lang="en-US" sz="2200" dirty="0" smtClean="0">
                <a:cs typeface="Apple Chancery"/>
              </a:rPr>
              <a:t>(187 days)</a:t>
            </a:r>
            <a:endParaRPr lang="en-US" sz="2200" dirty="0">
              <a:cs typeface="Apple Chancery"/>
            </a:endParaRP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14" y="840061"/>
            <a:ext cx="3341586" cy="226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15" y="3670600"/>
            <a:ext cx="3798786" cy="257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74266" y="6274630"/>
            <a:ext cx="291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Vertex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09733" y="3185067"/>
            <a:ext cx="230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Resolution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68435" y="1297001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ea typeface="ＭＳ Ｐゴシック" charset="0"/>
              </a:rPr>
              <a:t>σ</a:t>
            </a:r>
            <a:r>
              <a:rPr lang="en-US" dirty="0">
                <a:ea typeface="ＭＳ Ｐゴシック" charset="0"/>
              </a:rPr>
              <a:t> = 310 MeV</a:t>
            </a:r>
          </a:p>
        </p:txBody>
      </p:sp>
    </p:spTree>
    <p:extLst>
      <p:ext uri="{BB962C8B-B14F-4D97-AF65-F5344CB8AC3E}">
        <p14:creationId xmlns:p14="http://schemas.microsoft.com/office/powerpoint/2010/main" val="75339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56B78-E598-3543-83ED-4372A7E40A2F}" type="slidenum">
              <a:rPr lang="en-US"/>
              <a:pPr/>
              <a:t>23</a:t>
            </a:fld>
            <a:endParaRPr lang="en-US"/>
          </a:p>
        </p:txBody>
      </p:sp>
      <p:graphicFrame>
        <p:nvGraphicFramePr>
          <p:cNvPr id="18433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848365"/>
              </p:ext>
            </p:extLst>
          </p:nvPr>
        </p:nvGraphicFramePr>
        <p:xfrm>
          <a:off x="756760" y="598124"/>
          <a:ext cx="7494303" cy="2302141"/>
        </p:xfrm>
        <a:graphic>
          <a:graphicData uri="http://schemas.openxmlformats.org/drawingml/2006/table">
            <a:tbl>
              <a:tblPr/>
              <a:tblGrid>
                <a:gridCol w="4714216"/>
                <a:gridCol w="1390043"/>
                <a:gridCol w="1390044"/>
              </a:tblGrid>
              <a:tr h="5942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Cuts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Efficiency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Yield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  <a:tr h="42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All DY in the kinematic range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100%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1.34E+08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µ</a:t>
                      </a:r>
                      <a:r>
                        <a:rPr kumimoji="0" lang="en-US" sz="1300" b="0" i="1" u="none" strike="noStrike" cap="none" normalizeH="0" baseline="3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+</a:t>
                      </a:r>
                      <a:r>
                        <a:rPr kumimoji="0" lang="en-US" sz="13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µ</a:t>
                      </a:r>
                      <a:r>
                        <a:rPr kumimoji="0" lang="en-US" sz="1300" b="0" i="1" u="none" strike="noStrike" cap="none" normalizeH="0" baseline="3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-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 accepted by all detectors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2%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2.78E+06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Accepted by trigger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50%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1.39E+06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µ</a:t>
                      </a:r>
                      <a:r>
                        <a:rPr kumimoji="0" lang="en-US" sz="1300" b="0" i="1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+</a:t>
                      </a:r>
                      <a:r>
                        <a:rPr kumimoji="0" lang="en-US" sz="13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µ</a:t>
                      </a:r>
                      <a:r>
                        <a:rPr kumimoji="0" lang="en-US" sz="1300" b="0" i="1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-</a:t>
                      </a: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 pair reconstructed (with target/dump separation cut)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33%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4.59E+05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07949" y="144125"/>
            <a:ext cx="525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Tekton Pro Bold"/>
                <a:cs typeface="Tekton Pro Bold"/>
              </a:rPr>
              <a:t>Yield and Asymmetry estimates</a:t>
            </a:r>
            <a:endParaRPr lang="en-US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605008"/>
              </p:ext>
            </p:extLst>
          </p:nvPr>
        </p:nvGraphicFramePr>
        <p:xfrm>
          <a:off x="4674205" y="5976701"/>
          <a:ext cx="1815477" cy="554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3" name="Equation" r:id="rId5" imgW="914400" imgH="279400" progId="Equation.3">
                  <p:embed/>
                </p:oleObj>
              </mc:Choice>
              <mc:Fallback>
                <p:oleObj name="Equation" r:id="rId5" imgW="914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4205" y="5976701"/>
                        <a:ext cx="1815477" cy="554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663871" y="5976701"/>
            <a:ext cx="204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 = .6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 = .85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18405" y="5968662"/>
            <a:ext cx="184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measuring time for  given ΔA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083572"/>
              </p:ext>
            </p:extLst>
          </p:nvPr>
        </p:nvGraphicFramePr>
        <p:xfrm>
          <a:off x="756760" y="2976465"/>
          <a:ext cx="6096000" cy="18542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Range x</a:t>
                      </a:r>
                      <a:r>
                        <a:rPr lang="en-US" baseline="-25000" dirty="0" smtClean="0"/>
                        <a:t>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 x</a:t>
                      </a:r>
                      <a:r>
                        <a:rPr lang="en-US" baseline="-25000" dirty="0" smtClean="0"/>
                        <a:t>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 events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ΔA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Heiti SC Light" charset="0"/>
                          <a:cs typeface="Gill Sans"/>
                          <a:sym typeface="Gill Sans" charset="0"/>
                        </a:rPr>
                        <a:t>0.1-0.14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Heiti SC Light" charset="0"/>
                          <a:cs typeface="Gill Sans"/>
                          <a:sym typeface="Gill Sans" charset="0"/>
                        </a:rPr>
                        <a:t>0.123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159097.2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Gill Sans"/>
                          <a:cs typeface="Gill Sans"/>
                        </a:rPr>
                        <a:t>0.016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Heiti SC Light" charset="0"/>
                          <a:cs typeface="Gill Sans"/>
                          <a:sym typeface="Gill Sans" charset="0"/>
                        </a:rPr>
                        <a:t>0.14-0.17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Heiti SC Light" charset="0"/>
                          <a:cs typeface="Gill Sans"/>
                          <a:sym typeface="Gill Sans" charset="0"/>
                        </a:rPr>
                        <a:t>0.154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136557.6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Gill Sans"/>
                          <a:cs typeface="Gill Sans"/>
                        </a:rPr>
                        <a:t>0.017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Heiti SC Light" charset="0"/>
                          <a:cs typeface="Gill Sans"/>
                          <a:sym typeface="Gill Sans" charset="0"/>
                        </a:rPr>
                        <a:t>0.17-0.21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Heiti SC Light" charset="0"/>
                          <a:cs typeface="Gill Sans"/>
                          <a:sym typeface="Gill Sans" charset="0"/>
                        </a:rPr>
                        <a:t>0.188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123566.4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Gill Sans"/>
                          <a:cs typeface="Gill Sans"/>
                        </a:rPr>
                        <a:t>0.018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Heiti SC Light" charset="0"/>
                          <a:cs typeface="Gill Sans"/>
                          <a:sym typeface="Gill Sans" charset="0"/>
                        </a:rPr>
                        <a:t>0.21-0.5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50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Heiti SC Light" charset="0"/>
                          <a:cs typeface="Gill Sans"/>
                          <a:sym typeface="Gill Sans" charset="0"/>
                        </a:rPr>
                        <a:t>0.258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119508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Gill Sans"/>
                          <a:cs typeface="Gill Sans"/>
                        </a:rPr>
                        <a:t>0.019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760" y="5070304"/>
            <a:ext cx="4306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err="1" smtClean="0"/>
              <a:t>Exp</a:t>
            </a:r>
            <a:r>
              <a:rPr lang="en-US" dirty="0" smtClean="0"/>
              <a:t> + Beam </a:t>
            </a:r>
            <a:r>
              <a:rPr lang="en-US" dirty="0"/>
              <a:t>availability from E906 = .6</a:t>
            </a:r>
          </a:p>
          <a:p>
            <a:pPr marL="285750" indent="-285750"/>
            <a:r>
              <a:rPr lang="en-US" dirty="0"/>
              <a:t>efficiency due to pol target =.8 </a:t>
            </a:r>
          </a:p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011132"/>
              </p:ext>
            </p:extLst>
          </p:nvPr>
        </p:nvGraphicFramePr>
        <p:xfrm>
          <a:off x="5469467" y="5070304"/>
          <a:ext cx="2823684" cy="76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4" name="Equation" r:id="rId7" imgW="1130300" imgH="457200" progId="Equation.3">
                  <p:embed/>
                </p:oleObj>
              </mc:Choice>
              <mc:Fallback>
                <p:oleObj name="Equation" r:id="rId7" imgW="1130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69467" y="5070304"/>
                        <a:ext cx="2823684" cy="76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05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65150"/>
          </a:xfrm>
        </p:spPr>
        <p:txBody>
          <a:bodyPr/>
          <a:lstStyle/>
          <a:p>
            <a:pPr algn="l"/>
            <a:r>
              <a:rPr lang="en-US" dirty="0" smtClean="0"/>
              <a:t>Changes under study</a:t>
            </a:r>
            <a:endParaRPr lang="en-US" dirty="0"/>
          </a:p>
        </p:txBody>
      </p:sp>
      <p:pic>
        <p:nvPicPr>
          <p:cNvPr id="10" name="Picture 9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72" y="2071602"/>
            <a:ext cx="501915" cy="840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71648" y="1032933"/>
            <a:ext cx="1296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SM0 2Tm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736698" y="2325224"/>
            <a:ext cx="1240769" cy="4603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0939726">
            <a:off x="5159731" y="2612398"/>
            <a:ext cx="129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cm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339" y="3102403"/>
            <a:ext cx="4274304" cy="29754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102403"/>
            <a:ext cx="4927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Add third magnet SM0 ~500cm upstream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accent4"/>
                </a:solidFill>
              </a:rPr>
              <a:t>Improves Dump-Target separation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accent4"/>
                </a:solidFill>
              </a:rPr>
              <a:t>Moves &lt;x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2</a:t>
            </a:r>
            <a:r>
              <a:rPr lang="en-US" sz="2000" b="1" dirty="0" smtClean="0">
                <a:solidFill>
                  <a:schemeClr val="accent4"/>
                </a:solidFill>
              </a:rPr>
              <a:t> &gt; from .21 to .176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Reduces overall acceptance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Adds shielding problems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64208" y="2497667"/>
            <a:ext cx="1574800" cy="28786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1008336">
            <a:off x="1371601" y="1990271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2939" y="5885831"/>
            <a:ext cx="1776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x</a:t>
            </a:r>
            <a:r>
              <a:rPr lang="en-US" sz="2400" baseline="-25000" dirty="0" err="1" smtClean="0"/>
              <a:t>Target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196" y="9085"/>
            <a:ext cx="4000603" cy="2316139"/>
          </a:xfrm>
          <a:prstGeom prst="rect">
            <a:avLst/>
          </a:prstGeom>
        </p:spPr>
      </p:pic>
      <p:pic>
        <p:nvPicPr>
          <p:cNvPr id="20" name="Picture 19" descr="magne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94" y="1402265"/>
            <a:ext cx="1770303" cy="15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0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12701"/>
            <a:ext cx="8668135" cy="71119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ekton Pro Bold"/>
                <a:cs typeface="Tekton Pro Bold"/>
              </a:rPr>
              <a:t>P</a:t>
            </a:r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rojected  Statistical Precision with a Polarized Target at </a:t>
            </a:r>
            <a:r>
              <a:rPr lang="en-US" sz="2400" dirty="0" err="1" smtClean="0">
                <a:solidFill>
                  <a:srgbClr val="0000FF"/>
                </a:solidFill>
                <a:latin typeface="Tekton Pro Bold"/>
                <a:cs typeface="Tekton Pro Bold"/>
              </a:rPr>
              <a:t>SeaQuest</a:t>
            </a:r>
            <a:endParaRPr lang="en-US" sz="2400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5604933" y="5750004"/>
            <a:ext cx="3539067" cy="971471"/>
          </a:xfrm>
        </p:spPr>
        <p:txBody>
          <a:bodyPr/>
          <a:lstStyle/>
          <a:p>
            <a:pPr lvl="0" algn="l"/>
            <a:r>
              <a:rPr lang="en-US" sz="1800" dirty="0">
                <a:solidFill>
                  <a:prstClr val="black"/>
                </a:solidFill>
              </a:rPr>
              <a:t>Existing data do not  put enough  constraints on the sea quark </a:t>
            </a:r>
            <a:r>
              <a:rPr lang="en-US" sz="1800" dirty="0" err="1">
                <a:solidFill>
                  <a:prstClr val="black"/>
                </a:solidFill>
              </a:rPr>
              <a:t>Sivers</a:t>
            </a:r>
            <a:r>
              <a:rPr lang="en-US" sz="1800" dirty="0">
                <a:solidFill>
                  <a:prstClr val="black"/>
                </a:solidFill>
              </a:rPr>
              <a:t> distribution, neither in sign nor value.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3099" y="5750004"/>
            <a:ext cx="5188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Statistics shown for one calendar year of running : </a:t>
            </a:r>
          </a:p>
          <a:p>
            <a:r>
              <a:rPr lang="en-US" sz="1600" dirty="0" smtClean="0"/>
              <a:t> </a:t>
            </a:r>
            <a:r>
              <a:rPr lang="en-US" sz="1600" dirty="0">
                <a:latin typeface="Apple Chancery"/>
                <a:cs typeface="Apple Chancery"/>
              </a:rPr>
              <a:t>L </a:t>
            </a:r>
            <a:r>
              <a:rPr lang="en-US" sz="1600" dirty="0">
                <a:cs typeface="Apple Chancery"/>
              </a:rPr>
              <a:t>= </a:t>
            </a:r>
            <a:r>
              <a:rPr lang="en-US" sz="1600" dirty="0" smtClean="0">
                <a:cs typeface="Apple Chancery"/>
              </a:rPr>
              <a:t>7.2 </a:t>
            </a:r>
            <a:r>
              <a:rPr lang="en-US" sz="1600" dirty="0">
                <a:cs typeface="Apple Chancery"/>
              </a:rPr>
              <a:t>*</a:t>
            </a:r>
            <a:r>
              <a:rPr lang="en-US" sz="1600" dirty="0" smtClean="0">
                <a:cs typeface="Apple Chancery"/>
              </a:rPr>
              <a:t>10</a:t>
            </a:r>
            <a:r>
              <a:rPr lang="en-US" sz="1600" baseline="30000" dirty="0" smtClean="0">
                <a:cs typeface="Apple Chancery"/>
              </a:rPr>
              <a:t>42 </a:t>
            </a:r>
            <a:r>
              <a:rPr lang="en-US" sz="1600" dirty="0">
                <a:cs typeface="Apple Chancery"/>
              </a:rPr>
              <a:t>/</a:t>
            </a:r>
            <a:r>
              <a:rPr lang="en-US" sz="1600" dirty="0" smtClean="0">
                <a:cs typeface="Apple Chancery"/>
              </a:rPr>
              <a:t>cm</a:t>
            </a:r>
            <a:r>
              <a:rPr lang="en-US" sz="1600" baseline="30000" dirty="0" smtClean="0">
                <a:cs typeface="Apple Chancery"/>
              </a:rPr>
              <a:t>2</a:t>
            </a:r>
            <a:r>
              <a:rPr lang="en-US" sz="1600" dirty="0" smtClean="0">
                <a:cs typeface="Apple Chancery"/>
              </a:rPr>
              <a:t> 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sz="1600" dirty="0" smtClean="0">
                <a:cs typeface="Apple Chancery"/>
              </a:rPr>
              <a:t> POT = 2.7*10</a:t>
            </a:r>
            <a:r>
              <a:rPr lang="en-US" sz="1600" baseline="30000" dirty="0" smtClean="0">
                <a:cs typeface="Apple Chancery"/>
              </a:rPr>
              <a:t> 18          </a:t>
            </a:r>
            <a:endParaRPr lang="en-US" sz="1600" baseline="30000" dirty="0">
              <a:cs typeface="Apple Chancery"/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Running will be two </a:t>
            </a:r>
            <a:r>
              <a:rPr lang="en-US" sz="1600" b="1" dirty="0">
                <a:solidFill>
                  <a:srgbClr val="FF0000"/>
                </a:solidFill>
              </a:rPr>
              <a:t>calendar years of beam time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09692" y="723899"/>
            <a:ext cx="5920101" cy="4891323"/>
            <a:chOff x="1447800" y="0"/>
            <a:chExt cx="6231548" cy="6858000"/>
          </a:xfrm>
        </p:grpSpPr>
        <p:pic>
          <p:nvPicPr>
            <p:cNvPr id="13" name="Picture 12" descr="DY_AN_FYuan_nopoints051314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0"/>
              <a:ext cx="6231548" cy="685800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557992" y="4022555"/>
              <a:ext cx="2332567" cy="300737"/>
              <a:chOff x="2557992" y="4022555"/>
              <a:chExt cx="2332567" cy="30073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557992" y="4026626"/>
                <a:ext cx="120650" cy="273050"/>
                <a:chOff x="2162175" y="4004733"/>
                <a:chExt cx="120650" cy="302684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4769909" y="4049628"/>
                <a:ext cx="120650" cy="273050"/>
                <a:chOff x="2162175" y="4004733"/>
                <a:chExt cx="120650" cy="30268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>
                  <a:stCxn id="25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3704167" y="4050242"/>
                <a:ext cx="120650" cy="273050"/>
                <a:chOff x="2162175" y="4004733"/>
                <a:chExt cx="120650" cy="302684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>
                  <a:stCxn id="22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3068108" y="4022555"/>
                <a:ext cx="120650" cy="273050"/>
                <a:chOff x="2162175" y="4004733"/>
                <a:chExt cx="120650" cy="302684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0" name="Straight Connector 19"/>
                <p:cNvCxnSpPr>
                  <a:stCxn id="19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TextBox 2"/>
          <p:cNvSpPr txBox="1"/>
          <p:nvPr/>
        </p:nvSpPr>
        <p:spPr>
          <a:xfrm>
            <a:off x="5604933" y="1898034"/>
            <a:ext cx="3691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First Sea Quark </a:t>
            </a:r>
            <a:r>
              <a:rPr lang="en-US" b="1" dirty="0" err="1" smtClean="0"/>
              <a:t>Sivers</a:t>
            </a:r>
            <a:r>
              <a:rPr lang="en-US" b="1" dirty="0" smtClean="0"/>
              <a:t> Measurement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Determine sign and value of </a:t>
            </a:r>
            <a:r>
              <a:rPr lang="en-US" b="1" dirty="0" err="1"/>
              <a:t>ubar</a:t>
            </a:r>
            <a:r>
              <a:rPr lang="en-US" b="1" dirty="0"/>
              <a:t> </a:t>
            </a:r>
            <a:r>
              <a:rPr lang="en-US" b="1" dirty="0" err="1"/>
              <a:t>Sivers</a:t>
            </a:r>
            <a:r>
              <a:rPr lang="en-US" b="1" dirty="0"/>
              <a:t>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8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Extension with polarized beam</a:t>
            </a:r>
            <a:endParaRPr lang="en-US" dirty="0"/>
          </a:p>
        </p:txBody>
      </p:sp>
      <p:pic>
        <p:nvPicPr>
          <p:cNvPr id="6" name="Picture 5" descr="e8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37" y="1284470"/>
            <a:ext cx="3123044" cy="2474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332" y="1284470"/>
            <a:ext cx="54356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Measure </a:t>
            </a:r>
            <a:r>
              <a:rPr lang="en-US" dirty="0" err="1" smtClean="0"/>
              <a:t>Sivers</a:t>
            </a:r>
            <a:r>
              <a:rPr lang="en-US" dirty="0" smtClean="0"/>
              <a:t> on n (</a:t>
            </a:r>
            <a:r>
              <a:rPr lang="en-US" dirty="0" err="1" smtClean="0"/>
              <a:t>unpol</a:t>
            </a:r>
            <a:r>
              <a:rPr lang="en-US" dirty="0" smtClean="0"/>
              <a:t> beam)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Many different models explaining flavor asymmetry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Make also predictions for polarized sea symmetry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904344"/>
              </p:ext>
            </p:extLst>
          </p:nvPr>
        </p:nvGraphicFramePr>
        <p:xfrm>
          <a:off x="169332" y="3049032"/>
          <a:ext cx="5199905" cy="1045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3" name="Equation" r:id="rId5" imgW="2336800" imgH="469900" progId="Equation.DSMT4">
                  <p:embed/>
                </p:oleObj>
              </mc:Choice>
              <mc:Fallback>
                <p:oleObj name="Equation" r:id="rId5" imgW="23368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332" y="3049032"/>
                        <a:ext cx="5199905" cy="1045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199" y="4060798"/>
            <a:ext cx="43518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non-relativistic quark model: </a:t>
            </a:r>
            <a:r>
              <a:rPr lang="en-US" sz="2000" dirty="0" err="1" smtClean="0"/>
              <a:t>transversity</a:t>
            </a:r>
            <a:r>
              <a:rPr lang="en-US" sz="2000" dirty="0" smtClean="0"/>
              <a:t> = </a:t>
            </a:r>
            <a:r>
              <a:rPr lang="en-US" sz="2000" dirty="0" err="1" smtClean="0"/>
              <a:t>helicity</a:t>
            </a:r>
            <a:r>
              <a:rPr lang="en-US" sz="2000" dirty="0" smtClean="0"/>
              <a:t> distributions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E1039 can easily measure this through NH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and ND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targets. 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R</a:t>
            </a:r>
            <a:r>
              <a:rPr lang="en-US" sz="2000" smtClean="0"/>
              <a:t>equires only new </a:t>
            </a:r>
            <a:r>
              <a:rPr lang="en-US" sz="2000" dirty="0" smtClean="0"/>
              <a:t>NMR coil and material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tube, horn all the same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Polarization of D ~ 35-40%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809066" y="4250266"/>
            <a:ext cx="408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 and Peng,arXiv:1406.1260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0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55800" y="319444"/>
            <a:ext cx="5295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Summary</a:t>
            </a:r>
            <a:endParaRPr lang="en-US" sz="3200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485900"/>
            <a:ext cx="654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000" y="904220"/>
            <a:ext cx="8864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First Measurement of p-p </a:t>
            </a:r>
            <a:r>
              <a:rPr lang="en-US" sz="2000" b="1" dirty="0" err="1" smtClean="0">
                <a:solidFill>
                  <a:srgbClr val="FF0000"/>
                </a:solidFill>
              </a:rPr>
              <a:t>Drell</a:t>
            </a:r>
            <a:r>
              <a:rPr lang="en-US" sz="2000" b="1" dirty="0" smtClean="0">
                <a:solidFill>
                  <a:srgbClr val="FF0000"/>
                </a:solidFill>
              </a:rPr>
              <a:t> Yan with a polarized target.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Measure Single Spin Asymmetry for Sea Quarks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Access Quark Angular momentum through </a:t>
            </a:r>
            <a:r>
              <a:rPr lang="en-US" sz="2000" b="1" dirty="0" err="1" smtClean="0">
                <a:solidFill>
                  <a:srgbClr val="FF0000"/>
                </a:solidFill>
              </a:rPr>
              <a:t>Sivers</a:t>
            </a:r>
            <a:r>
              <a:rPr lang="en-US" sz="2000" b="1" dirty="0" smtClean="0">
                <a:solidFill>
                  <a:srgbClr val="FF0000"/>
                </a:solidFill>
              </a:rPr>
              <a:t> Distribution.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Help solve the nucleon spin puzzle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Establish sign of </a:t>
            </a:r>
            <a:r>
              <a:rPr lang="en-US" sz="2000" b="1" dirty="0" err="1">
                <a:solidFill>
                  <a:srgbClr val="FF0000"/>
                </a:solidFill>
              </a:rPr>
              <a:t>Sivers</a:t>
            </a:r>
            <a:r>
              <a:rPr lang="en-US" sz="2000" b="1" dirty="0">
                <a:solidFill>
                  <a:srgbClr val="FF0000"/>
                </a:solidFill>
              </a:rPr>
              <a:t> Distribution, if nonzero</a:t>
            </a: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If </a:t>
            </a:r>
            <a:r>
              <a:rPr lang="en-US" sz="2000" b="1" dirty="0">
                <a:solidFill>
                  <a:srgbClr val="008000"/>
                </a:solidFill>
              </a:rPr>
              <a:t>A</a:t>
            </a:r>
            <a:r>
              <a:rPr lang="en-US" sz="2000" b="1" baseline="-25000" dirty="0">
                <a:solidFill>
                  <a:srgbClr val="008000"/>
                </a:solidFill>
              </a:rPr>
              <a:t>N</a:t>
            </a:r>
            <a:r>
              <a:rPr lang="en-US" sz="2000" b="1" dirty="0">
                <a:solidFill>
                  <a:srgbClr val="008000"/>
                </a:solidFill>
              </a:rPr>
              <a:t>≠0, major discovery</a:t>
            </a:r>
            <a:r>
              <a:rPr lang="en-US" sz="2000" b="1" dirty="0" smtClean="0">
                <a:solidFill>
                  <a:srgbClr val="008000"/>
                </a:solidFill>
              </a:rPr>
              <a:t>: “</a:t>
            </a:r>
            <a:r>
              <a:rPr lang="en-US" sz="2000" b="1" dirty="0">
                <a:solidFill>
                  <a:srgbClr val="008000"/>
                </a:solidFill>
              </a:rPr>
              <a:t>Smoking Gun” evidence for L</a:t>
            </a:r>
            <a:r>
              <a:rPr lang="en-US" sz="2000" b="1" baseline="-25000" dirty="0">
                <a:solidFill>
                  <a:srgbClr val="008000"/>
                </a:solidFill>
              </a:rPr>
              <a:t>ubar</a:t>
            </a:r>
            <a:r>
              <a:rPr lang="en-US" sz="2000" b="1" dirty="0">
                <a:solidFill>
                  <a:srgbClr val="008000"/>
                </a:solidFill>
              </a:rPr>
              <a:t>≠0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If </a:t>
            </a:r>
            <a:r>
              <a:rPr lang="en-US" sz="2000" b="1" dirty="0">
                <a:solidFill>
                  <a:srgbClr val="008000"/>
                </a:solidFill>
              </a:rPr>
              <a:t>A</a:t>
            </a:r>
            <a:r>
              <a:rPr lang="en-US" sz="2000" b="1" baseline="-25000" dirty="0">
                <a:solidFill>
                  <a:srgbClr val="008000"/>
                </a:solidFill>
              </a:rPr>
              <a:t>N</a:t>
            </a:r>
            <a:r>
              <a:rPr lang="en-US" sz="2000" b="1" dirty="0">
                <a:solidFill>
                  <a:srgbClr val="008000"/>
                </a:solidFill>
              </a:rPr>
              <a:t>=0</a:t>
            </a:r>
            <a:r>
              <a:rPr lang="en-US" sz="2000" b="1" dirty="0" smtClean="0">
                <a:solidFill>
                  <a:srgbClr val="008000"/>
                </a:solidFill>
              </a:rPr>
              <a:t>: </a:t>
            </a:r>
            <a:r>
              <a:rPr lang="en-US" sz="2000" b="1" dirty="0" err="1" smtClean="0">
                <a:solidFill>
                  <a:srgbClr val="008000"/>
                </a:solidFill>
              </a:rPr>
              <a:t>L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ubar</a:t>
            </a:r>
            <a:r>
              <a:rPr lang="en-US" sz="2000" b="1" dirty="0">
                <a:solidFill>
                  <a:srgbClr val="008000"/>
                </a:solidFill>
              </a:rPr>
              <a:t>=0,  spin puzzle more dramatic ?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b="1" dirty="0" smtClean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Approved experiment E1039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2 </a:t>
            </a:r>
            <a:r>
              <a:rPr lang="en-US" sz="2000" b="1" dirty="0" smtClean="0">
                <a:solidFill>
                  <a:srgbClr val="0000FF"/>
                </a:solidFill>
              </a:rPr>
              <a:t>calendar years </a:t>
            </a:r>
            <a:r>
              <a:rPr lang="en-US" sz="2000" b="1" dirty="0">
                <a:solidFill>
                  <a:srgbClr val="0000FF"/>
                </a:solidFill>
              </a:rPr>
              <a:t>of beam </a:t>
            </a:r>
            <a:r>
              <a:rPr lang="en-US" sz="2000" b="1" dirty="0" smtClean="0">
                <a:solidFill>
                  <a:srgbClr val="0000FF"/>
                </a:solidFill>
              </a:rPr>
              <a:t>time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Start of a spin program at FNAL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585199"/>
              </p:ext>
            </p:extLst>
          </p:nvPr>
        </p:nvGraphicFramePr>
        <p:xfrm>
          <a:off x="6308072" y="319444"/>
          <a:ext cx="2598455" cy="494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" name="Equation" r:id="rId4" imgW="1333500" imgH="254000" progId="Equation.3">
                  <p:embed/>
                </p:oleObj>
              </mc:Choice>
              <mc:Fallback>
                <p:oleObj name="Equation" r:id="rId4" imgW="1333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08072" y="319444"/>
                        <a:ext cx="2598455" cy="494944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808132" y="3606800"/>
            <a:ext cx="2573867" cy="2556933"/>
            <a:chOff x="1447800" y="0"/>
            <a:chExt cx="6231548" cy="6858000"/>
          </a:xfrm>
        </p:grpSpPr>
        <p:pic>
          <p:nvPicPr>
            <p:cNvPr id="10" name="Picture 9" descr="DY_AN_FYuan_nopoints051314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0"/>
              <a:ext cx="6231548" cy="68580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557992" y="4022555"/>
              <a:ext cx="2332567" cy="300737"/>
              <a:chOff x="2557992" y="4022555"/>
              <a:chExt cx="2332567" cy="30073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557992" y="4026626"/>
                <a:ext cx="120650" cy="273050"/>
                <a:chOff x="2162175" y="4004733"/>
                <a:chExt cx="120650" cy="302684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7" name="Straight Connector 26"/>
                <p:cNvCxnSpPr>
                  <a:stCxn id="26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4769909" y="4049628"/>
                <a:ext cx="120650" cy="273050"/>
                <a:chOff x="2162175" y="4004733"/>
                <a:chExt cx="120650" cy="302684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>
                  <a:stCxn id="23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3704167" y="4050242"/>
                <a:ext cx="120650" cy="273050"/>
                <a:chOff x="2162175" y="4004733"/>
                <a:chExt cx="120650" cy="302684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>
                  <a:stCxn id="20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3068108" y="4022555"/>
                <a:ext cx="120650" cy="273050"/>
                <a:chOff x="2162175" y="4004733"/>
                <a:chExt cx="120650" cy="302684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8" name="Straight Connector 17"/>
                <p:cNvCxnSpPr>
                  <a:stCxn id="17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29244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9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AHMS_pbarKnegativeSS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31800"/>
            <a:ext cx="6019800" cy="6019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BCFA-8EB2-E24A-B07B-3F41CABF6FF9}" type="datetime1">
              <a:rPr lang="en-US" smtClean="0"/>
              <a:t>5/10/2014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Polarized Drell Yan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8800" y="6356350"/>
            <a:ext cx="508000" cy="365125"/>
          </a:xfrm>
        </p:spPr>
        <p:txBody>
          <a:bodyPr/>
          <a:lstStyle/>
          <a:p>
            <a:fld id="{C319BD08-AE3E-5343-AD33-8D343E951F04}" type="slidenum">
              <a:rPr lang="en-US" smtClean="0"/>
              <a:t>29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999" y="-38100"/>
            <a:ext cx="8916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Hints of Non-Vanishing Sea Quark </a:t>
            </a:r>
            <a:r>
              <a:rPr lang="en-US" sz="2800" dirty="0" err="1" smtClean="0">
                <a:solidFill>
                  <a:srgbClr val="0000FF"/>
                </a:solidFill>
                <a:latin typeface="Tekton Pro Bold"/>
                <a:cs typeface="Tekton Pro Bold"/>
              </a:rPr>
              <a:t>Sivers</a:t>
            </a:r>
            <a:r>
              <a:rPr lang="en-US" sz="28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 Distribution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1800" y="1840850"/>
            <a:ext cx="355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 quark generates left-right bias 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Left-right bias generated through fragmentation process ?</a:t>
            </a:r>
            <a:endParaRPr lang="en-US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75" y="1770244"/>
            <a:ext cx="927782" cy="36576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2215599"/>
            <a:ext cx="941090" cy="2926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472649"/>
            <a:ext cx="1765300" cy="2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2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Indication of Angular Momentum:</a:t>
            </a:r>
            <a:br>
              <a:rPr lang="en-US" dirty="0"/>
            </a:br>
            <a:r>
              <a:rPr lang="en-US" dirty="0"/>
              <a:t>Results from E866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77182" y="6365838"/>
            <a:ext cx="213097" cy="14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26661" y="5893655"/>
            <a:ext cx="128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Target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610420"/>
              </p:ext>
            </p:extLst>
          </p:nvPr>
        </p:nvGraphicFramePr>
        <p:xfrm>
          <a:off x="4651967" y="2733675"/>
          <a:ext cx="243205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2" name="Equation" r:id="rId3" imgW="889000" imgH="228600" progId="Equation.3">
                  <p:embed/>
                </p:oleObj>
              </mc:Choice>
              <mc:Fallback>
                <p:oleObj name="Equation" r:id="rId3" imgW="889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51967" y="2733675"/>
                        <a:ext cx="243205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325962"/>
              </p:ext>
            </p:extLst>
          </p:nvPr>
        </p:nvGraphicFramePr>
        <p:xfrm>
          <a:off x="4439832" y="4878227"/>
          <a:ext cx="4345984" cy="719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3" name="Equation" r:id="rId5" imgW="1917700" imgH="317500" progId="Equation.3">
                  <p:embed/>
                </p:oleObj>
              </mc:Choice>
              <mc:Fallback>
                <p:oleObj name="Equation" r:id="rId5" imgW="1917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9832" y="4878227"/>
                        <a:ext cx="4345984" cy="719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86586" y="5893655"/>
            <a:ext cx="397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not symmetric: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Pion cloud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2291847" y="495725"/>
            <a:ext cx="213097" cy="14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898233"/>
              </p:ext>
            </p:extLst>
          </p:nvPr>
        </p:nvGraphicFramePr>
        <p:xfrm>
          <a:off x="1131888" y="1617663"/>
          <a:ext cx="67087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4" name="Equation" r:id="rId7" imgW="3771900" imgH="469900" progId="Equation.DSMT4">
                  <p:embed/>
                </p:oleObj>
              </mc:Choice>
              <mc:Fallback>
                <p:oleObj name="Equation" r:id="rId7" imgW="37719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31888" y="1617663"/>
                        <a:ext cx="6708775" cy="83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5515" y="1087601"/>
            <a:ext cx="392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Gottfried Sum Rule: =</a:t>
            </a:r>
            <a:r>
              <a:rPr lang="en-US" sz="2400" b="1" dirty="0" smtClean="0">
                <a:solidFill>
                  <a:srgbClr val="FF0000"/>
                </a:solidFill>
              </a:rPr>
              <a:t>1/3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5667112" y="1087601"/>
            <a:ext cx="3078493" cy="1646536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4254497" y="1216412"/>
            <a:ext cx="1113928" cy="25762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83126" y="1087601"/>
            <a:ext cx="108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=0</a:t>
            </a:r>
            <a:endParaRPr lang="en-US" sz="2400" dirty="0"/>
          </a:p>
        </p:txBody>
      </p:sp>
      <p:pic>
        <p:nvPicPr>
          <p:cNvPr id="15" name="Picture 14" descr="e86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1" y="2695944"/>
            <a:ext cx="3805375" cy="29018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932" y="5616656"/>
            <a:ext cx="2411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Phys</a:t>
            </a:r>
            <a:r>
              <a:rPr lang="en-US" sz="1200" dirty="0" smtClean="0"/>
              <a:t> Rev </a:t>
            </a:r>
            <a:r>
              <a:rPr lang="en-US" sz="1200" b="1" dirty="0" smtClean="0"/>
              <a:t>D71 </a:t>
            </a:r>
            <a:r>
              <a:rPr lang="en-US" sz="1200" dirty="0" smtClean="0"/>
              <a:t>094015 (2005)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1864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5436" y="977900"/>
            <a:ext cx="3403895" cy="4587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609600"/>
            <a:ext cx="2696357" cy="5029200"/>
          </a:xfrm>
          <a:prstGeom prst="rect">
            <a:avLst/>
          </a:prstGeom>
        </p:spPr>
      </p:pic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4095360" y="3012796"/>
          <a:ext cx="103680" cy="195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3" r:id="rId6" imgW="114548" imgH="216016" progId="Equation.3">
                  <p:embed/>
                </p:oleObj>
              </mc:Choice>
              <mc:Fallback>
                <p:oleObj r:id="rId6" imgW="114548" imgH="216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360" y="3012796"/>
                        <a:ext cx="103680" cy="1958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41" name="Text Box 11"/>
          <p:cNvSpPr txBox="1">
            <a:spLocks noChangeArrowheads="1"/>
          </p:cNvSpPr>
          <p:nvPr/>
        </p:nvSpPr>
        <p:spPr bwMode="auto">
          <a:xfrm>
            <a:off x="375137" y="5685707"/>
            <a:ext cx="8476764" cy="5880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000" b="1" dirty="0" smtClean="0">
                <a:solidFill>
                  <a:schemeClr val="accent2"/>
                </a:solidFill>
                <a:latin typeface="+mj-lt"/>
              </a:rPr>
              <a:t>Valence quarks have a clear  left-right bias due to orbital angular momentum</a:t>
            </a:r>
            <a:r>
              <a:rPr lang="en-US" sz="2000" b="1" dirty="0" smtClean="0">
                <a:solidFill>
                  <a:schemeClr val="accent2"/>
                </a:solidFill>
              </a:rPr>
              <a:t>.</a:t>
            </a:r>
            <a:endParaRPr lang="en-US" sz="2000" b="1" dirty="0">
              <a:solidFill>
                <a:schemeClr val="accent2"/>
              </a:solidFill>
            </a:endParaRPr>
          </a:p>
          <a:p>
            <a:pPr algn="ctr"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400" b="1" dirty="0" smtClean="0">
              <a:solidFill>
                <a:srgbClr val="B80047"/>
              </a:solidFill>
              <a:latin typeface="+mj-lt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399698" y="4241800"/>
            <a:ext cx="3064602" cy="1206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1600" dirty="0" err="1" smtClean="0">
                <a:latin typeface="+mj-lt"/>
              </a:rPr>
              <a:t>Sivers</a:t>
            </a:r>
            <a:r>
              <a:rPr lang="en-US" sz="1600" dirty="0" smtClean="0">
                <a:latin typeface="+mj-lt"/>
              </a:rPr>
              <a:t> effect:  quark’s transverse motion generates a left-right bias.</a:t>
            </a:r>
            <a:endParaRPr lang="en-GB" sz="1600" dirty="0" smtClean="0">
              <a:latin typeface="+mj-lt"/>
            </a:endParaRPr>
          </a:p>
          <a:p>
            <a:pPr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1600" dirty="0"/>
              <a:t>u</a:t>
            </a:r>
            <a:r>
              <a:rPr lang="en-GB" sz="1600" dirty="0" smtClean="0"/>
              <a:t>p</a:t>
            </a:r>
            <a:r>
              <a:rPr lang="en-GB" sz="1600" dirty="0"/>
              <a:t>-quarks </a:t>
            </a:r>
            <a:r>
              <a:rPr lang="en-GB" sz="1600" dirty="0" err="1"/>
              <a:t>favor</a:t>
            </a:r>
            <a:r>
              <a:rPr lang="en-GB" sz="1600" dirty="0"/>
              <a:t> the left, down-quarks </a:t>
            </a:r>
            <a:r>
              <a:rPr lang="en-GB" sz="1600" dirty="0" err="1"/>
              <a:t>favor</a:t>
            </a:r>
            <a:r>
              <a:rPr lang="en-GB" sz="1600" dirty="0"/>
              <a:t> the </a:t>
            </a:r>
            <a:r>
              <a:rPr lang="en-GB" sz="1600" dirty="0" smtClean="0"/>
              <a:t>right </a:t>
            </a:r>
            <a:r>
              <a:rPr lang="en-GB" sz="1600" dirty="0"/>
              <a:t>(</a:t>
            </a:r>
            <a:r>
              <a:rPr lang="en-US" sz="1600" dirty="0"/>
              <a:t>L</a:t>
            </a:r>
            <a:r>
              <a:rPr lang="en-US" sz="1600" baseline="-25000" dirty="0"/>
              <a:t>u </a:t>
            </a:r>
            <a:r>
              <a:rPr lang="en-US" sz="1600" dirty="0"/>
              <a:t>≈ - </a:t>
            </a:r>
            <a:r>
              <a:rPr lang="en-US" sz="1600" dirty="0" err="1"/>
              <a:t>L</a:t>
            </a:r>
            <a:r>
              <a:rPr lang="en-US" sz="1600" baseline="-25000" dirty="0" err="1"/>
              <a:t>d</a:t>
            </a:r>
            <a:r>
              <a:rPr lang="en-US" sz="1600" dirty="0"/>
              <a:t>)</a:t>
            </a:r>
            <a:endParaRPr lang="en-GB" sz="1600" dirty="0" smtClean="0">
              <a:latin typeface="+mj-lt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3735273" y="2209800"/>
          <a:ext cx="2055927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4" name="Equation" r:id="rId8" imgW="1257300" imgH="1117600" progId="Equation.3">
                  <p:embed/>
                </p:oleObj>
              </mc:Choice>
              <mc:Fallback>
                <p:oleObj name="Equation" r:id="rId8" imgW="1257300" imgH="1117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5273" y="2209800"/>
                        <a:ext cx="2055927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78377">
            <a:off x="3086687" y="218125"/>
            <a:ext cx="3428960" cy="274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5674" y="0"/>
            <a:ext cx="7448064" cy="510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Quark </a:t>
            </a:r>
            <a:r>
              <a:rPr lang="en-GB" sz="2400" dirty="0" err="1" smtClean="0">
                <a:solidFill>
                  <a:srgbClr val="0000FF"/>
                </a:solidFill>
                <a:latin typeface="Tekton Pro Bold"/>
                <a:cs typeface="Tekton Pro Bold"/>
              </a:rPr>
              <a:t>Sivers</a:t>
            </a:r>
            <a:r>
              <a:rPr lang="en-GB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 Distribution Leads to Left-Right </a:t>
            </a:r>
            <a:r>
              <a:rPr lang="en-GB" sz="2400" dirty="0">
                <a:solidFill>
                  <a:srgbClr val="0000FF"/>
                </a:solidFill>
                <a:latin typeface="Tekton Pro Bold"/>
                <a:cs typeface="Tekton Pro Bold"/>
              </a:rPr>
              <a:t>B</a:t>
            </a:r>
            <a:r>
              <a:rPr lang="en-GB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ias     </a:t>
            </a:r>
            <a:endParaRPr lang="en-GB" sz="2400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08564" y="83346"/>
            <a:ext cx="1579796" cy="3478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40401" y="609600"/>
            <a:ext cx="3047300" cy="35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GB" sz="1400" dirty="0" smtClean="0">
                <a:latin typeface="Comic Sans MS" charset="0"/>
              </a:rPr>
              <a:t> </a:t>
            </a:r>
            <a:r>
              <a:rPr lang="en-GB" sz="1400" dirty="0" smtClean="0">
                <a:latin typeface="+mj-lt"/>
              </a:rPr>
              <a:t>E704  </a:t>
            </a:r>
            <a:r>
              <a:rPr lang="en-GB" sz="1400" dirty="0" smtClean="0">
                <a:latin typeface="+mj-lt"/>
                <a:cs typeface="Comic Sans MS" charset="0"/>
              </a:rPr>
              <a:t>√</a:t>
            </a:r>
            <a:r>
              <a:rPr lang="en-GB" sz="1400" dirty="0">
                <a:latin typeface="+mj-lt"/>
                <a:cs typeface="Comic Sans MS" charset="0"/>
              </a:rPr>
              <a:t>s </a:t>
            </a:r>
            <a:r>
              <a:rPr lang="en-GB" sz="1400" dirty="0">
                <a:latin typeface="+mj-lt"/>
              </a:rPr>
              <a:t>=20 </a:t>
            </a:r>
            <a:r>
              <a:rPr lang="en-GB" sz="1400" dirty="0" err="1">
                <a:latin typeface="+mj-lt"/>
              </a:rPr>
              <a:t>GeV</a:t>
            </a:r>
            <a:r>
              <a:rPr lang="en-GB" sz="1400" dirty="0" smtClean="0">
                <a:latin typeface="+mj-lt"/>
              </a:rPr>
              <a:t>.  PLB </a:t>
            </a:r>
            <a:r>
              <a:rPr lang="en-GB" sz="1400" dirty="0">
                <a:latin typeface="+mj-lt"/>
              </a:rPr>
              <a:t>264 (1991) 462.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D958-2351-D645-A811-13F62787A1DF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90111" y="6273801"/>
            <a:ext cx="513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Sea quark </a:t>
            </a:r>
            <a:r>
              <a:rPr lang="en-US" sz="2800" b="1" dirty="0" err="1" smtClean="0">
                <a:solidFill>
                  <a:srgbClr val="FF0000"/>
                </a:solidFill>
              </a:rPr>
              <a:t>Sivers</a:t>
            </a:r>
            <a:r>
              <a:rPr lang="en-US" sz="2800" b="1" dirty="0">
                <a:solidFill>
                  <a:srgbClr val="FF0000"/>
                </a:solidFill>
              </a:rPr>
              <a:t> d</a:t>
            </a:r>
            <a:r>
              <a:rPr lang="en-US" sz="2800" b="1" dirty="0" smtClean="0">
                <a:solidFill>
                  <a:srgbClr val="FF0000"/>
                </a:solidFill>
              </a:rPr>
              <a:t>istribution =0 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402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445307" y="5242528"/>
            <a:ext cx="3583962" cy="8344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4442" y="5380134"/>
            <a:ext cx="459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same quark </a:t>
            </a:r>
            <a:r>
              <a:rPr lang="en-US" sz="2000" dirty="0" err="1" smtClean="0"/>
              <a:t>Sivers</a:t>
            </a:r>
            <a:r>
              <a:rPr lang="en-US" sz="2000" dirty="0" smtClean="0"/>
              <a:t> distribution in both processes, but with</a:t>
            </a:r>
            <a:r>
              <a:rPr lang="en-US" sz="2000" dirty="0" smtClean="0">
                <a:solidFill>
                  <a:srgbClr val="0000FF"/>
                </a:solidFill>
              </a:rPr>
              <a:t> opposite sign 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5424247"/>
            <a:ext cx="3170336" cy="47042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999" y="-88900"/>
            <a:ext cx="8916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  <a:latin typeface="Tekton Pro Bold"/>
                <a:cs typeface="Tekton Pro Bold"/>
              </a:rPr>
              <a:t>A</a:t>
            </a:r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ccessing the quark </a:t>
            </a:r>
            <a:r>
              <a:rPr lang="en-US" sz="2400" dirty="0" err="1" smtClean="0">
                <a:solidFill>
                  <a:srgbClr val="0000FF"/>
                </a:solidFill>
                <a:latin typeface="Tekton Pro Bold"/>
                <a:cs typeface="Tekton Pro Bold"/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 distribution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9941" y="676184"/>
            <a:ext cx="8313671" cy="4171396"/>
            <a:chOff x="609941" y="790484"/>
            <a:chExt cx="8313671" cy="4171396"/>
          </a:xfrm>
        </p:grpSpPr>
        <p:grpSp>
          <p:nvGrpSpPr>
            <p:cNvPr id="3" name="Group 2"/>
            <p:cNvGrpSpPr/>
            <p:nvPr/>
          </p:nvGrpSpPr>
          <p:grpSpPr>
            <a:xfrm>
              <a:off x="820763" y="2347737"/>
              <a:ext cx="7017910" cy="2370496"/>
              <a:chOff x="851148" y="2042643"/>
              <a:chExt cx="7470338" cy="262189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1148" y="2042644"/>
                <a:ext cx="3109999" cy="2448120"/>
              </a:xfrm>
              <a:prstGeom prst="rect">
                <a:avLst/>
              </a:prstGeom>
            </p:spPr>
          </p:pic>
          <p:pic>
            <p:nvPicPr>
              <p:cNvPr id="6" name="Picture 8" descr="dy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410002" y="2042643"/>
                <a:ext cx="2911484" cy="2077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1945" y="4203022"/>
                <a:ext cx="2026766" cy="4382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3825" y="4253056"/>
                <a:ext cx="2328409" cy="411486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674736" y="1392295"/>
              <a:ext cx="39720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Left-right asymmetry in Semi-Inclusive </a:t>
              </a:r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eep </a:t>
              </a:r>
              <a:r>
                <a:rPr lang="en-US" dirty="0">
                  <a:solidFill>
                    <a:srgbClr val="000000"/>
                  </a:solidFill>
                </a:rPr>
                <a:t>I</a:t>
              </a:r>
              <a:r>
                <a:rPr lang="en-US" dirty="0" smtClean="0">
                  <a:solidFill>
                    <a:srgbClr val="000000"/>
                  </a:solidFill>
                </a:rPr>
                <a:t>nelastic </a:t>
              </a:r>
              <a:r>
                <a:rPr lang="en-US" dirty="0">
                  <a:solidFill>
                    <a:srgbClr val="000000"/>
                  </a:solidFill>
                </a:rPr>
                <a:t>S</a:t>
              </a:r>
              <a:r>
                <a:rPr lang="en-US" dirty="0" smtClean="0">
                  <a:solidFill>
                    <a:srgbClr val="000000"/>
                  </a:solidFill>
                </a:rPr>
                <a:t>cattering (SIDIS) on a polarized nucleon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0595" y="1392779"/>
              <a:ext cx="429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Left-right asymmetry in </a:t>
              </a:r>
              <a:r>
                <a:rPr lang="en-US" dirty="0" err="1" smtClean="0">
                  <a:solidFill>
                    <a:srgbClr val="000000"/>
                  </a:solidFill>
                </a:rPr>
                <a:t>Drell</a:t>
              </a:r>
              <a:r>
                <a:rPr lang="en-US" dirty="0" smtClean="0">
                  <a:solidFill>
                    <a:srgbClr val="000000"/>
                  </a:solidFill>
                </a:rPr>
                <a:t>-Yan di-</a:t>
              </a:r>
              <a:r>
                <a:rPr lang="en-US" dirty="0" err="1" smtClean="0">
                  <a:solidFill>
                    <a:srgbClr val="000000"/>
                  </a:solidFill>
                </a:rPr>
                <a:t>muon</a:t>
              </a:r>
              <a:r>
                <a:rPr lang="en-US" dirty="0" smtClean="0">
                  <a:solidFill>
                    <a:srgbClr val="000000"/>
                  </a:solidFill>
                </a:rPr>
                <a:t> production (DY) on a polarized nucleon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227321" y="2099314"/>
              <a:ext cx="4696291" cy="2862566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38673" y="3098797"/>
              <a:ext cx="7571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Never </a:t>
              </a:r>
            </a:p>
            <a:p>
              <a:r>
                <a:rPr lang="en-US" b="1" dirty="0" smtClean="0"/>
                <a:t>done</a:t>
              </a:r>
              <a:endParaRPr lang="en-US" b="1" dirty="0"/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609941" y="790484"/>
              <a:ext cx="8256958" cy="7304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</a:t>
              </a:r>
              <a:r>
                <a:rPr lang="en-US" sz="28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olarized target experiments</a:t>
              </a:r>
              <a:endPara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772311" y="4702084"/>
            <a:ext cx="8256958" cy="730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Cornerstone prediction of QCD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012" y="6211669"/>
            <a:ext cx="8729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 of repulsive initial state (DY) </a:t>
            </a:r>
            <a:r>
              <a:rPr lang="en-US" dirty="0" err="1" smtClean="0"/>
              <a:t>vs</a:t>
            </a:r>
            <a:r>
              <a:rPr lang="en-US" dirty="0" smtClean="0"/>
              <a:t> attractive final state (SIDIS) interaction</a:t>
            </a:r>
          </a:p>
          <a:p>
            <a:r>
              <a:rPr lang="en-US" dirty="0" err="1" smtClean="0"/>
              <a:t>Sivers</a:t>
            </a:r>
            <a:r>
              <a:rPr lang="en-US" dirty="0" smtClean="0"/>
              <a:t> =0 if no gluons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6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BD08-AE3E-5343-AD33-8D343E951F04}" type="slidenum">
              <a:rPr lang="en-US" smtClean="0"/>
              <a:t>32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77966" y="795482"/>
            <a:ext cx="48879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μ- wave: 132 J/min, beam 14J/minute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100 liter liquid </a:t>
            </a:r>
            <a:r>
              <a:rPr lang="en-US" dirty="0" smtClean="0"/>
              <a:t>He/day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Requires </a:t>
            </a:r>
            <a:r>
              <a:rPr lang="en-US" b="1" dirty="0" smtClean="0"/>
              <a:t>12,000 m</a:t>
            </a:r>
            <a:r>
              <a:rPr lang="en-US" b="1" baseline="30000" dirty="0" smtClean="0"/>
              <a:t>3</a:t>
            </a:r>
            <a:r>
              <a:rPr lang="en-US" b="1" dirty="0" smtClean="0"/>
              <a:t>/</a:t>
            </a:r>
            <a:r>
              <a:rPr lang="en-US" b="1" dirty="0" err="1" smtClean="0"/>
              <a:t>hr</a:t>
            </a:r>
            <a:r>
              <a:rPr lang="en-US" b="1" dirty="0" smtClean="0"/>
              <a:t> </a:t>
            </a:r>
            <a:r>
              <a:rPr lang="en-US" b="1" baseline="30000" dirty="0" smtClean="0"/>
              <a:t> </a:t>
            </a:r>
            <a:r>
              <a:rPr lang="en-US" dirty="0" smtClean="0"/>
              <a:t>pumping capacity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special requirements because of beam duty cycle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624" y="2183158"/>
            <a:ext cx="6799912" cy="417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99016"/>
            <a:ext cx="704294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ROOTS Pumping System</a:t>
            </a:r>
            <a:endParaRPr lang="en-US" sz="3200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058333" y="2508250"/>
            <a:ext cx="10584" cy="38481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24000" y="6721475"/>
            <a:ext cx="3005667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23826" y="4190999"/>
            <a:ext cx="141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ekton Pro Bold"/>
                <a:cs typeface="Tekton Pro Bold"/>
              </a:rPr>
              <a:t>180 cm</a:t>
            </a:r>
            <a:endParaRPr lang="en-US" b="1" dirty="0">
              <a:solidFill>
                <a:srgbClr val="FF0000"/>
              </a:solidFill>
              <a:latin typeface="Tekton Pro Bold"/>
              <a:cs typeface="Tekton Pro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1916" y="6251059"/>
            <a:ext cx="141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ekton Pro Bold"/>
                <a:cs typeface="Tekton Pro Bold"/>
              </a:rPr>
              <a:t>150 cm</a:t>
            </a:r>
            <a:endParaRPr lang="en-US" b="1" dirty="0">
              <a:solidFill>
                <a:srgbClr val="FF0000"/>
              </a:solidFill>
              <a:latin typeface="Tekton Pro Bold"/>
              <a:cs typeface="Tekton Pro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652" y="1424609"/>
            <a:ext cx="2175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6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5D52B3-0DE6-4093-A944-B21B197099F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371600" y="228600"/>
            <a:ext cx="655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200"/>
              </a:spcBef>
              <a:defRPr/>
            </a:pPr>
            <a:r>
              <a:rPr lang="en-US" sz="2400" b="1" kern="0" dirty="0">
                <a:solidFill>
                  <a:srgbClr val="190EFF"/>
                </a:solidFill>
                <a:latin typeface="+mj-lt"/>
                <a:ea typeface="+mj-ea"/>
                <a:cs typeface="+mj-cs"/>
                <a:sym typeface="Arial" pitchFamily="34" charset="0"/>
              </a:rPr>
              <a:t>Planned Polarized </a:t>
            </a:r>
            <a:r>
              <a:rPr lang="en-US" sz="2400" b="1" kern="0" dirty="0" err="1">
                <a:solidFill>
                  <a:srgbClr val="190EFF"/>
                </a:solidFill>
                <a:latin typeface="+mj-lt"/>
                <a:ea typeface="+mj-ea"/>
                <a:cs typeface="+mj-cs"/>
                <a:sym typeface="Arial" pitchFamily="34" charset="0"/>
              </a:rPr>
              <a:t>Drell</a:t>
            </a:r>
            <a:r>
              <a:rPr lang="en-US" sz="2400" b="1" kern="0" dirty="0">
                <a:solidFill>
                  <a:srgbClr val="190EFF"/>
                </a:solidFill>
                <a:latin typeface="+mj-lt"/>
                <a:ea typeface="+mj-ea"/>
                <a:cs typeface="+mj-cs"/>
                <a:sym typeface="Arial" pitchFamily="34" charset="0"/>
              </a:rPr>
              <a:t>-Yan Experiments</a:t>
            </a:r>
            <a:endParaRPr lang="en-US" sz="2400" b="1" kern="0" dirty="0">
              <a:solidFill>
                <a:srgbClr val="A50021"/>
              </a:solidFill>
              <a:latin typeface="+mj-lt"/>
              <a:ea typeface="+mj-ea"/>
              <a:cs typeface="+mj-cs"/>
              <a:sym typeface="Arial" pitchFamily="34" charset="0"/>
            </a:endParaRPr>
          </a:p>
        </p:txBody>
      </p:sp>
      <p:graphicFrame>
        <p:nvGraphicFramePr>
          <p:cNvPr id="8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895283"/>
              </p:ext>
            </p:extLst>
          </p:nvPr>
        </p:nvGraphicFramePr>
        <p:xfrm>
          <a:off x="152400" y="761998"/>
          <a:ext cx="8686800" cy="5025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762000"/>
                <a:gridCol w="914400"/>
                <a:gridCol w="1219200"/>
                <a:gridCol w="914400"/>
                <a:gridCol w="609600"/>
                <a:gridCol w="1066800"/>
                <a:gridCol w="914400"/>
                <a:gridCol w="1066800"/>
              </a:tblGrid>
              <a:tr h="38505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Experiment</a:t>
                      </a:r>
                      <a:endParaRPr lang="en-US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Particles</a:t>
                      </a:r>
                      <a:endParaRPr lang="en-US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Energy</a:t>
                      </a:r>
                      <a:br>
                        <a:rPr lang="en-US" sz="1000" b="1" dirty="0" smtClean="0"/>
                      </a:br>
                      <a:r>
                        <a:rPr lang="en-US" sz="1000" b="1" dirty="0" smtClean="0">
                          <a:latin typeface="Calibri" pitchFamily="34" charset="0"/>
                        </a:rPr>
                        <a:t>(</a:t>
                      </a:r>
                      <a:r>
                        <a:rPr lang="en-US" sz="1000" b="1" dirty="0" err="1" smtClean="0">
                          <a:latin typeface="Calibri" pitchFamily="34" charset="0"/>
                        </a:rPr>
                        <a:t>GeV</a:t>
                      </a:r>
                      <a:r>
                        <a:rPr lang="en-US" sz="1000" b="1" dirty="0" smtClean="0">
                          <a:latin typeface="Calibri" pitchFamily="34" charset="0"/>
                        </a:rPr>
                        <a:t>)</a:t>
                      </a:r>
                      <a:endParaRPr lang="en-US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/>
                        <a:t>x</a:t>
                      </a:r>
                      <a:r>
                        <a:rPr lang="en-US" sz="1000" b="1" baseline="-25000" dirty="0" err="1" smtClean="0"/>
                        <a:t>b</a:t>
                      </a:r>
                      <a:r>
                        <a:rPr lang="en-US" sz="1000" b="1" baseline="0" dirty="0" smtClean="0"/>
                        <a:t>  or  </a:t>
                      </a:r>
                      <a:r>
                        <a:rPr lang="en-US" sz="1000" b="1" dirty="0" err="1" smtClean="0"/>
                        <a:t>x</a:t>
                      </a:r>
                      <a:r>
                        <a:rPr lang="en-US" sz="1000" b="1" baseline="-25000" dirty="0" err="1" smtClean="0"/>
                        <a:t>t</a:t>
                      </a:r>
                      <a:r>
                        <a:rPr lang="en-US" sz="1000" b="1" baseline="0" dirty="0" smtClean="0"/>
                        <a:t>  </a:t>
                      </a:r>
                      <a:endParaRPr lang="en-US" sz="10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Luminosity</a:t>
                      </a:r>
                      <a:br>
                        <a:rPr lang="en-US" sz="1000" b="1" dirty="0" smtClean="0"/>
                      </a:br>
                      <a:r>
                        <a:rPr lang="en-US" sz="1000" b="1" dirty="0" smtClean="0"/>
                        <a:t>(</a:t>
                      </a:r>
                      <a:r>
                        <a:rPr lang="en-US" sz="1000" b="1" baseline="0" dirty="0" smtClean="0">
                          <a:latin typeface="Calibri" pitchFamily="34" charset="0"/>
                          <a:cs typeface="Calibri" pitchFamily="34" charset="0"/>
                        </a:rPr>
                        <a:t>cm</a:t>
                      </a:r>
                      <a:r>
                        <a:rPr lang="en-US" sz="10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-2</a:t>
                      </a:r>
                      <a:r>
                        <a:rPr lang="en-US" sz="1000" b="1" baseline="0" dirty="0" smtClean="0">
                          <a:latin typeface="Calibri" pitchFamily="34" charset="0"/>
                          <a:cs typeface="Calibri" pitchFamily="34" charset="0"/>
                        </a:rPr>
                        <a:t> s</a:t>
                      </a:r>
                      <a:r>
                        <a:rPr lang="en-US" sz="10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r>
                        <a:rPr lang="en-US" sz="1000" b="1" baseline="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err="1" smtClean="0"/>
                        <a:t>P</a:t>
                      </a:r>
                      <a:r>
                        <a:rPr lang="en-US" sz="1000" b="1" baseline="-25000" dirty="0" err="1" smtClean="0"/>
                        <a:t>b</a:t>
                      </a:r>
                      <a:r>
                        <a:rPr lang="en-US" sz="1000" b="1" baseline="0" dirty="0" smtClean="0"/>
                        <a:t>  or  P</a:t>
                      </a:r>
                      <a:r>
                        <a:rPr lang="en-US" sz="1000" b="1" baseline="-25000" dirty="0" smtClean="0"/>
                        <a:t>t</a:t>
                      </a:r>
                      <a:r>
                        <a:rPr lang="en-US" sz="1000" b="1" baseline="0" dirty="0" smtClean="0"/>
                        <a:t> (f)</a:t>
                      </a:r>
                      <a:endParaRPr lang="en-US" sz="10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latin typeface="+mn-lt"/>
                          <a:cs typeface="Calibri" pitchFamily="34" charset="0"/>
                        </a:rPr>
                        <a:t>rFOM</a:t>
                      </a:r>
                      <a:r>
                        <a:rPr lang="en-US" sz="10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#</a:t>
                      </a:r>
                      <a:endParaRPr lang="en-US" sz="10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Timeline</a:t>
                      </a:r>
                      <a:endParaRPr lang="en-US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935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COMPASS</a:t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200" b="1" dirty="0" smtClean="0">
                          <a:latin typeface="Calibri" pitchFamily="34" charset="0"/>
                          <a:cs typeface="Calibri" pitchFamily="34" charset="0"/>
                        </a:rPr>
                        <a:t>CERN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Symbol" pitchFamily="18" charset="2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50000" dirty="0" smtClean="0"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 +  p</a:t>
                      </a:r>
                      <a:r>
                        <a:rPr lang="en-US" sz="1400" b="1" baseline="50000" dirty="0" smtClean="0"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endParaRPr lang="en-US" sz="1400" b="1" baseline="5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160  </a:t>
                      </a: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GeV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/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s =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17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0.2 – 0.3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2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33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</a:rPr>
                        <a:t>0.14</a:t>
                      </a:r>
                      <a:endParaRPr lang="en-US" sz="1400" b="1" dirty="0">
                        <a:latin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-25000" dirty="0" smtClean="0"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90%</a:t>
                      </a:r>
                    </a:p>
                    <a:p>
                      <a:pPr algn="ctr"/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f = 0.22</a:t>
                      </a:r>
                      <a:endParaRPr lang="en-US" sz="1100" b="1" baseline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1.1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-3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2014, 2018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PANDA</a:t>
                      </a:r>
                    </a:p>
                    <a:p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200" b="1" dirty="0" smtClean="0">
                          <a:latin typeface="Calibri" pitchFamily="34" charset="0"/>
                          <a:cs typeface="Calibri" pitchFamily="34" charset="0"/>
                        </a:rPr>
                        <a:t>GSI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p + p</a:t>
                      </a:r>
                      <a:r>
                        <a:rPr lang="en-US" sz="1400" b="1" baseline="50000" dirty="0" smtClean="0"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15 </a:t>
                      </a: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GeV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/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s =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5.5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0.2 – 0.4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2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32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</a:rPr>
                        <a:t>0.07</a:t>
                      </a:r>
                      <a:endParaRPr lang="en-US" sz="1400" b="1" dirty="0">
                        <a:latin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-25000" dirty="0" smtClean="0"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 90%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f = 0.22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1.1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-4</a:t>
                      </a:r>
                      <a:endParaRPr lang="en-US" sz="1400" b="1" baseline="300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&gt;2018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PAX</a:t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200" b="1" dirty="0" smtClean="0">
                          <a:latin typeface="Calibri" pitchFamily="34" charset="0"/>
                          <a:cs typeface="Calibri" pitchFamily="34" charset="0"/>
                        </a:rPr>
                        <a:t>GSI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50000" dirty="0" smtClean="0"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+ p 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collider</a:t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s =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14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0.1 – 0.9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2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</a:rPr>
                        <a:t>0.06</a:t>
                      </a:r>
                      <a:endParaRPr lang="en-US" sz="1400" b="1" dirty="0">
                        <a:latin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 </a:t>
                      </a:r>
                      <a:r>
                        <a:rPr lang="en-US" sz="1400" b="1" baseline="0" smtClean="0">
                          <a:latin typeface="Calibri" pitchFamily="34" charset="0"/>
                          <a:cs typeface="Calibri" pitchFamily="34" charset="0"/>
                        </a:rPr>
                        <a:t>90%</a:t>
                      </a:r>
                      <a:endParaRPr lang="en-US" sz="1400" b="1" baseline="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2.3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-5</a:t>
                      </a:r>
                      <a:endParaRPr lang="en-US" sz="1400" b="1" baseline="300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&gt;2020?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NICA</a:t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200" b="1" dirty="0" smtClean="0">
                          <a:latin typeface="Calibri" pitchFamily="34" charset="0"/>
                          <a:cs typeface="Calibri" pitchFamily="34" charset="0"/>
                        </a:rPr>
                        <a:t>JINR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50000" dirty="0" smtClean="0"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+ p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collider</a:t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s =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26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0.1 – 0.8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1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31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</a:rPr>
                        <a:t>0.04</a:t>
                      </a:r>
                      <a:endParaRPr lang="en-US" sz="1400" b="1" dirty="0">
                        <a:latin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 70%</a:t>
                      </a: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6.8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-5</a:t>
                      </a:r>
                      <a:endParaRPr lang="en-US" sz="1400" b="1" baseline="300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&gt;2018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8768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PHENIX</a:t>
                      </a:r>
                    </a:p>
                    <a:p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200" b="1" dirty="0" smtClean="0">
                          <a:latin typeface="Calibri" pitchFamily="34" charset="0"/>
                          <a:cs typeface="Calibri" pitchFamily="34" charset="0"/>
                        </a:rPr>
                        <a:t>RHIC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50000" dirty="0" smtClean="0"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+ p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collider</a:t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s =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500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0.05 – 0.1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2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32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</a:rPr>
                        <a:t>0.06</a:t>
                      </a:r>
                      <a:endParaRPr lang="en-US" sz="1400" b="1" dirty="0">
                        <a:latin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60% </a:t>
                      </a: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3.6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-4</a:t>
                      </a:r>
                      <a:endParaRPr lang="en-US" sz="1400" b="1" baseline="300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&gt;2018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SeaQuest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200" b="1" dirty="0" smtClean="0">
                          <a:latin typeface="Calibri" pitchFamily="34" charset="0"/>
                          <a:cs typeface="Calibri" pitchFamily="34" charset="0"/>
                        </a:rPr>
                        <a:t>FNAL: E-906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+ p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120 </a:t>
                      </a: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GeV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/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s =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15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0.35 – 0.9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0.1 – 0.45</a:t>
                      </a:r>
                      <a:endParaRPr lang="en-US" sz="1400" b="1" baseline="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3.4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35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</a:rPr>
                        <a:t>---</a:t>
                      </a:r>
                      <a:endParaRPr lang="en-US" sz="1400" b="1" dirty="0">
                        <a:latin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2012 - 2015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Pol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tgt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 DY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‡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/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200" b="1" dirty="0" smtClean="0">
                          <a:latin typeface="Calibri" pitchFamily="34" charset="0"/>
                          <a:cs typeface="Calibri" pitchFamily="34" charset="0"/>
                        </a:rPr>
                        <a:t>FNAL: E-1039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+ p</a:t>
                      </a:r>
                      <a:r>
                        <a:rPr lang="en-US" sz="1400" b="1" baseline="50000" dirty="0" smtClean="0"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120 </a:t>
                      </a: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GeV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/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s =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15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0.1 – 0.45</a:t>
                      </a:r>
                      <a:endParaRPr lang="en-US" sz="1400" b="1" baseline="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4.4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35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1C11FD"/>
                          </a:solidFill>
                          <a:latin typeface="Calibri" pitchFamily="34" charset="0"/>
                        </a:rPr>
                        <a:t>0 – </a:t>
                      </a:r>
                      <a:br>
                        <a:rPr lang="en-US" sz="1400" b="1" dirty="0" smtClean="0">
                          <a:solidFill>
                            <a:srgbClr val="1C11FD"/>
                          </a:solidFill>
                          <a:latin typeface="Calibri" pitchFamily="34" charset="0"/>
                        </a:rPr>
                      </a:br>
                      <a:r>
                        <a:rPr lang="en-US" sz="1400" b="1" dirty="0" smtClean="0">
                          <a:solidFill>
                            <a:srgbClr val="1C11FD"/>
                          </a:solidFill>
                          <a:latin typeface="Calibri" pitchFamily="34" charset="0"/>
                        </a:rPr>
                        <a:t>0.2*</a:t>
                      </a:r>
                      <a:endParaRPr lang="en-US" sz="1400" b="1" dirty="0">
                        <a:solidFill>
                          <a:srgbClr val="1C11FD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-25000" dirty="0" smtClean="0"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80%</a:t>
                      </a:r>
                      <a:b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f = 0.176</a:t>
                      </a:r>
                      <a:endParaRPr lang="en-US" sz="11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0.13</a:t>
                      </a:r>
                      <a:endParaRPr lang="en-US" sz="1400" b="1" baseline="300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2016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FF33"/>
                    </a:solidFill>
                  </a:tcPr>
                </a:tc>
              </a:tr>
              <a:tr h="228599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Pol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 beam DY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§ </a:t>
                      </a:r>
                    </a:p>
                    <a:p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200" b="1" dirty="0" smtClean="0">
                          <a:latin typeface="Calibri" pitchFamily="34" charset="0"/>
                          <a:cs typeface="Calibri" pitchFamily="34" charset="0"/>
                        </a:rPr>
                        <a:t>FNAL: </a:t>
                      </a:r>
                      <a:r>
                        <a:rPr lang="en-US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E-1027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30C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50000" dirty="0" smtClean="0"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+ p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30C52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120 </a:t>
                      </a: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GeV</a:t>
                      </a: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/>
                      </a:r>
                      <a:b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s =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15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30C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0.35 – 0.9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30C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2 x 10</a:t>
                      </a:r>
                      <a:r>
                        <a:rPr lang="en-US" sz="14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35</a:t>
                      </a:r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30C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</a:rPr>
                        <a:t>0.04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0C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en-US" sz="1400" b="1" baseline="-25000" dirty="0" err="1" smtClean="0"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= 60% </a:t>
                      </a: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0C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0C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  <a:cs typeface="Calibri" pitchFamily="34" charset="0"/>
                        </a:rPr>
                        <a:t>2018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0C525"/>
                    </a:solidFill>
                  </a:tcPr>
                </a:tc>
              </a:tr>
              <a:tr h="228599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30C525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‡ </a:t>
                      </a:r>
                      <a:r>
                        <a:rPr lang="en-US" sz="1200" b="1" i="1" baseline="0" dirty="0" smtClean="0">
                          <a:latin typeface="Calibri" pitchFamily="34" charset="0"/>
                          <a:cs typeface="Calibri" pitchFamily="34" charset="0"/>
                        </a:rPr>
                        <a:t>8 cm NH</a:t>
                      </a:r>
                      <a:r>
                        <a:rPr lang="en-US" sz="1200" b="1" i="1" baseline="-25000" dirty="0" smtClean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r>
                        <a:rPr lang="en-US" sz="1200" b="1" i="1" baseline="0" dirty="0" smtClean="0">
                          <a:latin typeface="Calibri" pitchFamily="34" charset="0"/>
                          <a:cs typeface="Calibri" pitchFamily="34" charset="0"/>
                        </a:rPr>
                        <a:t> target  </a:t>
                      </a:r>
                      <a: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  <a:t>       </a:t>
                      </a:r>
                      <a:r>
                        <a:rPr lang="en-US" sz="12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§ </a:t>
                      </a:r>
                      <a: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  <a:t>L= 1 x 10</a:t>
                      </a:r>
                      <a:r>
                        <a:rPr lang="en-US" sz="1200" b="1" i="1" baseline="30000" dirty="0" smtClean="0">
                          <a:latin typeface="Calibri" pitchFamily="34" charset="0"/>
                          <a:cs typeface="Calibri" pitchFamily="34" charset="0"/>
                        </a:rPr>
                        <a:t>36</a:t>
                      </a:r>
                      <a: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  <a:t> cm</a:t>
                      </a:r>
                      <a:r>
                        <a:rPr lang="en-US" sz="1200" b="1" i="1" baseline="30000" dirty="0" smtClean="0">
                          <a:latin typeface="Calibri" pitchFamily="34" charset="0"/>
                          <a:cs typeface="Calibri" pitchFamily="34" charset="0"/>
                        </a:rPr>
                        <a:t>-2</a:t>
                      </a:r>
                      <a: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  <a:t> s</a:t>
                      </a:r>
                      <a:r>
                        <a:rPr lang="en-US" sz="1200" b="1" i="1" baseline="30000" dirty="0" smtClean="0">
                          <a:latin typeface="Calibri" pitchFamily="34" charset="0"/>
                          <a:cs typeface="Calibri" pitchFamily="34" charset="0"/>
                        </a:rPr>
                        <a:t>-1 </a:t>
                      </a:r>
                      <a: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  <a:t>(LH</a:t>
                      </a:r>
                      <a:r>
                        <a:rPr lang="en-US" sz="1200" b="1" i="1" baseline="-250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b="1" i="1" dirty="0" err="1" smtClean="0">
                          <a:latin typeface="Calibri" pitchFamily="34" charset="0"/>
                          <a:cs typeface="Calibri" pitchFamily="34" charset="0"/>
                        </a:rPr>
                        <a:t>tgt</a:t>
                      </a:r>
                      <a: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  <a:t> limited)   /  L= 2 x 10</a:t>
                      </a:r>
                      <a:r>
                        <a:rPr lang="en-US" sz="1200" b="1" i="1" baseline="30000" dirty="0" smtClean="0">
                          <a:latin typeface="Calibri" pitchFamily="34" charset="0"/>
                          <a:cs typeface="Calibri" pitchFamily="34" charset="0"/>
                        </a:rPr>
                        <a:t>35</a:t>
                      </a:r>
                      <a: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  <a:t> cm</a:t>
                      </a:r>
                      <a:r>
                        <a:rPr lang="en-US" sz="1200" b="1" i="1" baseline="30000" dirty="0" smtClean="0">
                          <a:latin typeface="Calibri" pitchFamily="34" charset="0"/>
                          <a:cs typeface="Calibri" pitchFamily="34" charset="0"/>
                        </a:rPr>
                        <a:t>-2</a:t>
                      </a:r>
                      <a: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  <a:t> s</a:t>
                      </a:r>
                      <a:r>
                        <a:rPr lang="en-US" sz="1200" b="1" i="1" baseline="30000" dirty="0" smtClean="0">
                          <a:latin typeface="Calibri" pitchFamily="34" charset="0"/>
                          <a:cs typeface="Calibri" pitchFamily="34" charset="0"/>
                        </a:rPr>
                        <a:t>-1 </a:t>
                      </a:r>
                      <a: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  <a:t>(10% of MI beam limited) </a:t>
                      </a:r>
                      <a:br>
                        <a:rPr lang="en-US" sz="1200" b="1" i="1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1C11FD"/>
                          </a:solidFill>
                          <a:latin typeface="Calibri" pitchFamily="34" charset="0"/>
                        </a:rPr>
                        <a:t>*</a:t>
                      </a:r>
                      <a:r>
                        <a:rPr lang="en-US" sz="1200" b="1" i="1" dirty="0" smtClean="0">
                          <a:solidFill>
                            <a:srgbClr val="1C11FD"/>
                          </a:solidFill>
                          <a:latin typeface="Calibri" pitchFamily="34" charset="0"/>
                        </a:rPr>
                        <a:t>not</a:t>
                      </a:r>
                      <a:r>
                        <a:rPr lang="en-US" sz="1200" b="1" i="1" baseline="0" dirty="0" smtClean="0">
                          <a:solidFill>
                            <a:srgbClr val="1C11FD"/>
                          </a:solidFill>
                          <a:latin typeface="Calibri" pitchFamily="34" charset="0"/>
                        </a:rPr>
                        <a:t> constrained by SIDIS data       /    </a:t>
                      </a:r>
                      <a:r>
                        <a:rPr lang="en-US" sz="12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# </a:t>
                      </a:r>
                      <a:r>
                        <a:rPr lang="en-US" sz="1200" b="1" baseline="0" dirty="0" err="1" smtClean="0">
                          <a:latin typeface="Calibri" pitchFamily="34" charset="0"/>
                          <a:cs typeface="Calibri" pitchFamily="34" charset="0"/>
                        </a:rPr>
                        <a:t>rFOM</a:t>
                      </a:r>
                      <a:r>
                        <a:rPr lang="en-US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 = relative </a:t>
                      </a:r>
                      <a:r>
                        <a:rPr lang="en-US" sz="1200" b="1" baseline="0" dirty="0" err="1" smtClean="0">
                          <a:latin typeface="Calibri" pitchFamily="34" charset="0"/>
                          <a:cs typeface="Calibri" pitchFamily="34" charset="0"/>
                        </a:rPr>
                        <a:t>lumi</a:t>
                      </a:r>
                      <a:r>
                        <a:rPr lang="en-US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 * P</a:t>
                      </a:r>
                      <a:r>
                        <a:rPr lang="en-US" sz="12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lang="en-US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 *f</a:t>
                      </a:r>
                      <a:r>
                        <a:rPr lang="en-US" sz="1200" b="1" baseline="300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lang="en-US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baseline="0" dirty="0" err="1" smtClean="0">
                          <a:latin typeface="Calibri" pitchFamily="34" charset="0"/>
                          <a:cs typeface="Calibri" pitchFamily="34" charset="0"/>
                        </a:rPr>
                        <a:t>wrt</a:t>
                      </a:r>
                      <a:r>
                        <a:rPr lang="en-US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 E-1027 (f=1 for </a:t>
                      </a:r>
                      <a:r>
                        <a:rPr lang="en-US" sz="1200" b="1" baseline="0" dirty="0" err="1" smtClean="0">
                          <a:latin typeface="Calibri" pitchFamily="34" charset="0"/>
                          <a:cs typeface="Calibri" pitchFamily="34" charset="0"/>
                        </a:rPr>
                        <a:t>pol</a:t>
                      </a:r>
                      <a:r>
                        <a:rPr lang="en-US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 p beams)</a:t>
                      </a:r>
                      <a:endParaRPr lang="en-US" sz="1200" b="1" baseline="0" dirty="0" smtClean="0">
                        <a:solidFill>
                          <a:srgbClr val="1C11FD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30C52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9380" name="Object 4"/>
          <p:cNvGraphicFramePr>
            <a:graphicFrameLocks noChangeAspect="1"/>
          </p:cNvGraphicFramePr>
          <p:nvPr/>
        </p:nvGraphicFramePr>
        <p:xfrm>
          <a:off x="5334000" y="762000"/>
          <a:ext cx="393700" cy="321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6" name="Equation" r:id="rId4" imgW="368280" imgH="253800" progId="Equation.DSMT4">
                  <p:embed/>
                </p:oleObj>
              </mc:Choice>
              <mc:Fallback>
                <p:oleObj name="Equation" r:id="rId4" imgW="368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762000"/>
                        <a:ext cx="393700" cy="321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 bwMode="auto">
          <a:xfrm>
            <a:off x="1883664" y="2423160"/>
            <a:ext cx="762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545336" y="1901952"/>
            <a:ext cx="762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534150" y="32861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7" name="Equation" r:id="rId6" imgW="114120" imgH="177480" progId="Equation.BREE4">
                  <p:embed/>
                </p:oleObj>
              </mc:Choice>
              <mc:Fallback>
                <p:oleObj name="Equation" r:id="rId6" imgW="114120" imgH="177480" progId="Equation.BREE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150" y="32861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934200" y="5791201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rgbClr val="C00000"/>
                </a:solidFill>
              </a:rPr>
              <a:t>W. Lorenzon (U-Michigan)</a:t>
            </a:r>
            <a:endParaRPr lang="en-US" sz="1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3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BD08-AE3E-5343-AD33-8D343E951F04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462512"/>
              </p:ext>
            </p:extLst>
          </p:nvPr>
        </p:nvGraphicFramePr>
        <p:xfrm>
          <a:off x="152400" y="1066800"/>
          <a:ext cx="8801101" cy="484397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81200"/>
                <a:gridCol w="914400"/>
                <a:gridCol w="914400"/>
                <a:gridCol w="1295400"/>
                <a:gridCol w="1219200"/>
                <a:gridCol w="838200"/>
                <a:gridCol w="838200"/>
                <a:gridCol w="800101"/>
              </a:tblGrid>
              <a:tr h="464288">
                <a:tc rowSpan="3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 Pol.</a:t>
                      </a:r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 Pol.</a:t>
                      </a:r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Favored Quarks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Physics Goals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98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(Sivers Function)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L</a:t>
                      </a:r>
                      <a:r>
                        <a:rPr lang="en-US" b="1" baseline="-25000" dirty="0" err="1" smtClean="0"/>
                        <a:t>sea</a:t>
                      </a:r>
                      <a:r>
                        <a:rPr lang="en-US" b="1" baseline="-25000" dirty="0" smtClean="0"/>
                        <a:t> </a:t>
                      </a:r>
                      <a:r>
                        <a:rPr lang="en-US" b="1" dirty="0" smtClean="0"/>
                        <a:t> </a:t>
                      </a:r>
                      <a:endParaRPr lang="en-US" b="1" baseline="-25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7E7"/>
                    </a:solidFill>
                  </a:tcPr>
                </a:tc>
              </a:tr>
              <a:tr h="433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sign</a:t>
                      </a:r>
                      <a:r>
                        <a:rPr lang="en-US" baseline="0" dirty="0" smtClean="0"/>
                        <a:t> change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size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shape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7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7979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</a:rPr>
                        <a:t>COMPASS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endParaRPr lang="en-US" sz="3200" dirty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 pitchFamily="34" charset="0"/>
                        </a:rPr>
                        <a:t>valence</a:t>
                      </a:r>
                      <a:endParaRPr lang="en-U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endParaRPr lang="en-US" sz="3200" dirty="0" smtClean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✕ </a:t>
                      </a:r>
                      <a:endParaRPr lang="en-US" sz="3200" dirty="0" smtClean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endParaRPr lang="en-US" sz="3200" dirty="0" smtClean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7979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</a:rPr>
                        <a:t>E-1027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endParaRPr lang="en-US" sz="3200" dirty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 pitchFamily="34" charset="0"/>
                        </a:rPr>
                        <a:t>valence</a:t>
                      </a:r>
                      <a:endParaRPr lang="en-U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>
                        <a:latin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endParaRPr lang="en-US" sz="3200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7979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itchFamily="34" charset="0"/>
                        </a:rPr>
                        <a:t>E-1039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endParaRPr lang="en-US" sz="3200" dirty="0" smtClean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 pitchFamily="34" charset="0"/>
                        </a:rPr>
                        <a:t>sea</a:t>
                      </a:r>
                      <a:endParaRPr lang="en-US" b="1" dirty="0">
                        <a:latin typeface="Calibri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endParaRPr lang="en-US" sz="3200" dirty="0" smtClean="0">
                        <a:latin typeface="Calibri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 smtClean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 smtClean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 smtClean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4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E-10XX</a:t>
                      </a:r>
                      <a:endParaRPr lang="en-US" sz="2400" b="1" dirty="0">
                        <a:solidFill>
                          <a:srgbClr val="009E47"/>
                        </a:solidFill>
                        <a:latin typeface="Calibri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200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sea &amp; valence</a:t>
                      </a:r>
                      <a:endParaRPr lang="en-US" b="1" dirty="0">
                        <a:solidFill>
                          <a:srgbClr val="009E47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Transversity</a:t>
                      </a:r>
                      <a:r>
                        <a:rPr lang="en-US" sz="2400" b="1" dirty="0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,</a:t>
                      </a:r>
                      <a:r>
                        <a:rPr lang="en-US" sz="2400" b="1" baseline="0" dirty="0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Helicity</a:t>
                      </a:r>
                      <a:r>
                        <a:rPr lang="en-US" sz="2400" b="1" dirty="0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, </a:t>
                      </a:r>
                      <a:br>
                        <a:rPr lang="en-US" sz="2400" b="1" dirty="0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</a:br>
                      <a:r>
                        <a:rPr lang="en-US" sz="2400" b="1" dirty="0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Other</a:t>
                      </a:r>
                      <a:r>
                        <a:rPr lang="en-US" sz="2400" b="1" baseline="0" dirty="0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 TMDs </a:t>
                      </a:r>
                      <a:r>
                        <a:rPr lang="en-US" sz="2400" b="1" dirty="0" smtClean="0">
                          <a:solidFill>
                            <a:srgbClr val="009E47"/>
                          </a:solidFill>
                          <a:latin typeface="Calibri" pitchFamily="34" charset="0"/>
                        </a:rPr>
                        <a:t>…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28"/>
          <p:cNvSpPr txBox="1">
            <a:spLocks/>
          </p:cNvSpPr>
          <p:nvPr/>
        </p:nvSpPr>
        <p:spPr>
          <a:xfrm>
            <a:off x="457200" y="228600"/>
            <a:ext cx="8001000" cy="4699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ts val="200"/>
              </a:spcBef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ekton Pro Bold"/>
              </a:rPr>
              <a:t>COMPASS, E-1027, E-1039 </a:t>
            </a:r>
            <a:r>
              <a:rPr lang="en-US" sz="2400" b="1" dirty="0" smtClean="0">
                <a:solidFill>
                  <a:srgbClr val="009E47"/>
                </a:solidFill>
                <a:latin typeface="+mj-lt"/>
                <a:cs typeface="Tekton Pro Bold"/>
              </a:rPr>
              <a:t>(and Beyond)</a:t>
            </a:r>
            <a:endParaRPr lang="en-US" sz="2400" b="1" kern="0" dirty="0">
              <a:solidFill>
                <a:srgbClr val="009E47"/>
              </a:solidFill>
              <a:latin typeface="+mj-lt"/>
              <a:ea typeface="+mj-ea"/>
              <a:cs typeface="+mj-cs"/>
              <a:sym typeface="Arial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134100" y="32766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2" name="Equation" r:id="rId4" imgW="914400" imgH="198720" progId="Equation.BREE4">
                  <p:embed/>
                </p:oleObj>
              </mc:Choice>
              <mc:Fallback>
                <p:oleObj name="Equation" r:id="rId4" imgW="914400" imgH="198720" progId="Equation.BREE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100" y="327660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683000" y="30353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3" name="Equation" r:id="rId6" imgW="914400" imgH="198720" progId="Equation.BREE4">
                  <p:embed/>
                </p:oleObj>
              </mc:Choice>
              <mc:Fallback>
                <p:oleObj name="Equation" r:id="rId6" imgW="914400" imgH="198720" progId="Equation.BREE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303530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683000" y="30353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4" name="Equation" r:id="rId8" imgW="914400" imgH="198720" progId="Equation.BREE4">
                  <p:embed/>
                </p:oleObj>
              </mc:Choice>
              <mc:Fallback>
                <p:oleObj name="Equation" r:id="rId8" imgW="914400" imgH="198720" progId="Equation.BREE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303530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01" name="Object 5"/>
          <p:cNvGraphicFramePr>
            <a:graphicFrameLocks noChangeAspect="1"/>
          </p:cNvGraphicFramePr>
          <p:nvPr/>
        </p:nvGraphicFramePr>
        <p:xfrm>
          <a:off x="304800" y="5257800"/>
          <a:ext cx="1664366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5" name="Equation" r:id="rId10" imgW="1054080" imgH="241200" progId="Equation.DSMT4">
                  <p:embed/>
                </p:oleObj>
              </mc:Choice>
              <mc:Fallback>
                <p:oleObj name="Equation" r:id="rId10" imgW="10540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257800"/>
                        <a:ext cx="1664366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683000" y="30353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6" name="Equation" r:id="rId12" imgW="914400" imgH="198720" progId="Equation.BREE4">
                  <p:embed/>
                </p:oleObj>
              </mc:Choice>
              <mc:Fallback>
                <p:oleObj name="Equation" r:id="rId12" imgW="914400" imgH="198720" progId="Equation.BREE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303530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03" name="Object 7"/>
          <p:cNvGraphicFramePr>
            <a:graphicFrameLocks noChangeAspect="1"/>
          </p:cNvGraphicFramePr>
          <p:nvPr/>
        </p:nvGraphicFramePr>
        <p:xfrm>
          <a:off x="365125" y="3657600"/>
          <a:ext cx="1543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7" name="Equation" r:id="rId14" imgW="977760" imgH="241200" progId="Equation.DSMT4">
                  <p:embed/>
                </p:oleObj>
              </mc:Choice>
              <mc:Fallback>
                <p:oleObj name="Equation" r:id="rId14" imgW="977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3657600"/>
                        <a:ext cx="1543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04" name="Object 8"/>
          <p:cNvGraphicFramePr>
            <a:graphicFrameLocks noChangeAspect="1"/>
          </p:cNvGraphicFramePr>
          <p:nvPr/>
        </p:nvGraphicFramePr>
        <p:xfrm>
          <a:off x="304800" y="2895600"/>
          <a:ext cx="16621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8" name="Equation" r:id="rId16" imgW="1054080" imgH="241200" progId="Equation.DSMT4">
                  <p:embed/>
                </p:oleObj>
              </mc:Choice>
              <mc:Fallback>
                <p:oleObj name="Equation" r:id="rId16" imgW="10540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95600"/>
                        <a:ext cx="16621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05" name="Object 9"/>
          <p:cNvGraphicFramePr>
            <a:graphicFrameLocks noChangeAspect="1"/>
          </p:cNvGraphicFramePr>
          <p:nvPr/>
        </p:nvGraphicFramePr>
        <p:xfrm>
          <a:off x="304800" y="4419600"/>
          <a:ext cx="15224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9" name="Equation" r:id="rId18" imgW="965160" imgH="241200" progId="Equation.DSMT4">
                  <p:embed/>
                </p:oleObj>
              </mc:Choice>
              <mc:Fallback>
                <p:oleObj name="Equation" r:id="rId18" imgW="965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19600"/>
                        <a:ext cx="15224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047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3302000" y="1134533"/>
            <a:ext cx="5841999" cy="3776135"/>
            <a:chOff x="135466" y="423333"/>
            <a:chExt cx="9008533" cy="4487335"/>
          </a:xfrm>
        </p:grpSpPr>
        <p:sp>
          <p:nvSpPr>
            <p:cNvPr id="4" name="Parallelogram 3"/>
            <p:cNvSpPr/>
            <p:nvPr/>
          </p:nvSpPr>
          <p:spPr>
            <a:xfrm>
              <a:off x="135466" y="2048934"/>
              <a:ext cx="9008533" cy="2861734"/>
            </a:xfrm>
            <a:prstGeom prst="parallelogram">
              <a:avLst>
                <a:gd name="adj" fmla="val 69444"/>
              </a:avLst>
            </a:prstGeom>
            <a:solidFill>
              <a:schemeClr val="accent4">
                <a:lumMod val="40000"/>
                <a:lumOff val="60000"/>
                <a:alpha val="5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4" idx="5"/>
            </p:cNvCxnSpPr>
            <p:nvPr/>
          </p:nvCxnSpPr>
          <p:spPr>
            <a:xfrm>
              <a:off x="1129117" y="3479801"/>
              <a:ext cx="3307416" cy="25399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4436533" y="1016000"/>
              <a:ext cx="0" cy="24638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436533" y="1134533"/>
              <a:ext cx="795867" cy="234526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436533" y="1354667"/>
              <a:ext cx="1862667" cy="212513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4436533" y="2489200"/>
              <a:ext cx="2353734" cy="1016000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4436533" y="2489200"/>
              <a:ext cx="795867" cy="1016000"/>
            </a:xfrm>
            <a:prstGeom prst="straightConnector1">
              <a:avLst/>
            </a:prstGeom>
            <a:ln w="571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/>
            <p:cNvSpPr/>
            <p:nvPr/>
          </p:nvSpPr>
          <p:spPr>
            <a:xfrm>
              <a:off x="4690533" y="1888067"/>
              <a:ext cx="778933" cy="660400"/>
            </a:xfrm>
            <a:prstGeom prst="arc">
              <a:avLst>
                <a:gd name="adj1" fmla="val 15377574"/>
                <a:gd name="adj2" fmla="val 21496686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44533" y="541867"/>
              <a:ext cx="66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</a:t>
              </a:r>
              <a:r>
                <a:rPr lang="en-US" sz="2400" b="1" baseline="-25000" dirty="0" smtClean="0"/>
                <a:t>T</a:t>
              </a:r>
              <a:endParaRPr lang="en-US" sz="24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90268" y="2184400"/>
              <a:ext cx="86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q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90066" y="2415232"/>
              <a:ext cx="829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q</a:t>
              </a:r>
              <a:r>
                <a:rPr lang="en-US" sz="2400" b="1" baseline="-25000" dirty="0" err="1" smtClean="0"/>
                <a:t>T</a:t>
              </a:r>
              <a:endParaRPr lang="en-US" sz="2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73132" y="1432174"/>
              <a:ext cx="1507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Φ</a:t>
              </a:r>
              <a:r>
                <a:rPr lang="en-US" sz="3600" baseline="-25000" dirty="0" smtClean="0"/>
                <a:t>S</a:t>
              </a:r>
              <a:endParaRPr lang="en-US" sz="3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62400" y="423333"/>
              <a:ext cx="474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y</a:t>
              </a:r>
              <a:endParaRPr lang="en-US" sz="2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28801" y="3018136"/>
              <a:ext cx="1831744" cy="54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Beam</a:t>
              </a:r>
              <a:endParaRPr lang="en-US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99200" y="884998"/>
              <a:ext cx="4910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4436533" y="3505200"/>
              <a:ext cx="13546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4" idx="2"/>
            </p:cNvCxnSpPr>
            <p:nvPr/>
          </p:nvCxnSpPr>
          <p:spPr>
            <a:xfrm flipV="1">
              <a:off x="4572000" y="3479801"/>
              <a:ext cx="3578348" cy="253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794748" y="3018136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z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319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Observables and Kinematics</a:t>
            </a:r>
            <a:endParaRPr lang="en-US" dirty="0"/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134" y="1107001"/>
            <a:ext cx="3461757" cy="207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Marco\Lavoro\Ricerca\FAIR\PANDA\Talks\2008.12.emg_gsi\materiale\pb\fig\dyk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57" y="3623733"/>
            <a:ext cx="4916009" cy="23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0134" y="3623733"/>
            <a:ext cx="259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SIDIS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533" y="923700"/>
            <a:ext cx="5553024" cy="225340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893733" y="110700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Drell</a:t>
            </a:r>
            <a:r>
              <a:rPr lang="en-US" dirty="0" smtClean="0"/>
              <a:t> Yan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995636" y="1476333"/>
            <a:ext cx="155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Frame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521200" y="6299200"/>
            <a:ext cx="370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Collins </a:t>
            </a:r>
            <a:r>
              <a:rPr lang="en-US" dirty="0" err="1" smtClean="0"/>
              <a:t>Soper</a:t>
            </a:r>
            <a:r>
              <a:rPr lang="en-US" dirty="0" smtClean="0"/>
              <a:t> frame: rest frame of virtual photon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0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E42EE-FD2A-3F46-8F6F-82F8D4AC02FA}" type="slidenum">
              <a:rPr lang="en-US"/>
              <a:pPr/>
              <a:t>37</a:t>
            </a:fld>
            <a:endParaRPr lang="en-US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5" y="2021459"/>
            <a:ext cx="3682380" cy="249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59" y="1989088"/>
            <a:ext cx="3773909" cy="255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/>
          </p:cNvSpPr>
          <p:nvPr/>
        </p:nvSpPr>
        <p:spPr bwMode="auto">
          <a:xfrm>
            <a:off x="5365626" y="2313652"/>
            <a:ext cx="4633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solidFill>
                  <a:srgbClr val="FF0000"/>
                </a:solidFill>
                <a:ea typeface="ＭＳ Ｐゴシック" charset="0"/>
                <a:cs typeface="Gill Sans" charset="0"/>
              </a:rPr>
              <a:t>Target</a:t>
            </a:r>
          </a:p>
          <a:p>
            <a:r>
              <a:rPr lang="en-US" sz="1300">
                <a:solidFill>
                  <a:srgbClr val="0000FF"/>
                </a:solidFill>
                <a:ea typeface="ＭＳ Ｐゴシック" charset="0"/>
                <a:cs typeface="Gill Sans" charset="0"/>
              </a:rPr>
              <a:t>Dump</a:t>
            </a:r>
          </a:p>
        </p:txBody>
      </p:sp>
      <p:sp>
        <p:nvSpPr>
          <p:cNvPr id="19460" name="Rectangle 4"/>
          <p:cNvSpPr>
            <a:spLocks/>
          </p:cNvSpPr>
          <p:nvPr/>
        </p:nvSpPr>
        <p:spPr bwMode="auto">
          <a:xfrm>
            <a:off x="3058418" y="2382902"/>
            <a:ext cx="12567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Lucida Grande" charset="0"/>
              </a:rPr>
              <a:t>σ = 310 MeV</a:t>
            </a:r>
          </a:p>
        </p:txBody>
      </p:sp>
    </p:spTree>
    <p:extLst>
      <p:ext uri="{BB962C8B-B14F-4D97-AF65-F5344CB8AC3E}">
        <p14:creationId xmlns:p14="http://schemas.microsoft.com/office/powerpoint/2010/main" val="41485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D958-2351-D645-A811-13F62787A1DF}" type="slidenum">
              <a:rPr lang="en-US" smtClean="0"/>
              <a:t>38</a:t>
            </a:fld>
            <a:endParaRPr lang="en-US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163468" y="62468"/>
            <a:ext cx="8929732" cy="890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3366FF"/>
                </a:solidFill>
                <a:latin typeface="Tekton Pro Bold"/>
                <a:cs typeface="Tekton Pro Bold"/>
              </a:rPr>
              <a:t>The meson cloud model explains the flavor asymmetry in the sea, and requires quarks to carry angular momentum.    </a:t>
            </a:r>
            <a:endParaRPr lang="en-US" sz="2400" dirty="0">
              <a:solidFill>
                <a:srgbClr val="3366FF"/>
              </a:solidFill>
              <a:latin typeface="Tekton Pro Bold"/>
              <a:cs typeface="Tekton Pro Bol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100" y="1489501"/>
            <a:ext cx="4762500" cy="4441399"/>
            <a:chOff x="42705" y="1748181"/>
            <a:chExt cx="5366753" cy="5098414"/>
          </a:xfrm>
        </p:grpSpPr>
        <p:pic>
          <p:nvPicPr>
            <p:cNvPr id="7" name="Picture 6" descr="00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5" y="1748181"/>
              <a:ext cx="5366753" cy="509841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52800" y="3124200"/>
              <a:ext cx="5351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</a:rPr>
                <a:t>π</a:t>
              </a:r>
              <a:r>
                <a:rPr lang="en-US" sz="3000" b="1" baseline="30000" dirty="0" smtClean="0">
                  <a:solidFill>
                    <a:schemeClr val="bg1"/>
                  </a:solidFill>
                </a:rPr>
                <a:t>+</a:t>
              </a:r>
              <a:endParaRPr lang="en-US" sz="30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8068" y="940915"/>
            <a:ext cx="3106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|p&gt;=p + Nπ + </a:t>
            </a:r>
            <a:r>
              <a:rPr lang="en-US" sz="2800" dirty="0" err="1" smtClean="0"/>
              <a:t>Δ</a:t>
            </a:r>
            <a:r>
              <a:rPr lang="en-US" sz="2800" dirty="0" smtClean="0"/>
              <a:t>π +…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87310" y="845321"/>
            <a:ext cx="4199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P</a:t>
            </a:r>
            <a:r>
              <a:rPr lang="en-US" sz="2200" dirty="0" err="1" smtClean="0"/>
              <a:t>ions</a:t>
            </a:r>
            <a:r>
              <a:rPr lang="en-US" sz="2200" dirty="0" smtClean="0"/>
              <a:t> </a:t>
            </a:r>
            <a:r>
              <a:rPr lang="en-US" sz="2200" dirty="0" err="1" smtClean="0"/>
              <a:t>J</a:t>
            </a:r>
            <a:r>
              <a:rPr lang="en-US" sz="2200" baseline="30000" dirty="0" err="1" smtClean="0"/>
              <a:t>p</a:t>
            </a:r>
            <a:r>
              <a:rPr lang="en-US" sz="2200" dirty="0" smtClean="0"/>
              <a:t>=0</a:t>
            </a:r>
            <a:r>
              <a:rPr lang="en-US" sz="2200" baseline="30000" dirty="0" smtClean="0"/>
              <a:t>-</a:t>
            </a:r>
            <a:r>
              <a:rPr lang="en-US" sz="2200" dirty="0" smtClean="0"/>
              <a:t> Negative Parity</a:t>
            </a:r>
          </a:p>
          <a:p>
            <a:r>
              <a:rPr lang="en-US" sz="2200" dirty="0" smtClean="0"/>
              <a:t>Need </a:t>
            </a:r>
            <a:r>
              <a:rPr lang="en-US" sz="2200" b="1" dirty="0" smtClean="0">
                <a:solidFill>
                  <a:srgbClr val="FF0000"/>
                </a:solidFill>
              </a:rPr>
              <a:t>L=1</a:t>
            </a:r>
            <a:r>
              <a:rPr lang="en-US" sz="2200" dirty="0" smtClean="0"/>
              <a:t> to get proton’s </a:t>
            </a:r>
            <a:r>
              <a:rPr lang="en-US" sz="2200" dirty="0" err="1" smtClean="0"/>
              <a:t>J</a:t>
            </a:r>
            <a:r>
              <a:rPr lang="en-US" sz="2200" baseline="30000" dirty="0" err="1" smtClean="0"/>
              <a:t>p</a:t>
            </a:r>
            <a:r>
              <a:rPr lang="en-US" sz="2200" dirty="0" smtClean="0"/>
              <a:t>=½</a:t>
            </a:r>
            <a:r>
              <a:rPr lang="en-US" sz="2200" baseline="30000" dirty="0" smtClean="0"/>
              <a:t>+</a:t>
            </a:r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sz="2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1727654"/>
            <a:ext cx="1936454" cy="992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654" y="1710757"/>
            <a:ext cx="1796961" cy="1079307"/>
          </a:xfrm>
          <a:prstGeom prst="rect">
            <a:avLst/>
          </a:prstGeom>
        </p:spPr>
      </p:pic>
      <p:pic>
        <p:nvPicPr>
          <p:cNvPr id="15" name="Picture 14" descr="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86" y="2827897"/>
            <a:ext cx="4005131" cy="30776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9173" y="6078034"/>
            <a:ext cx="8067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ea </a:t>
            </a:r>
            <a:r>
              <a:rPr lang="en-US" sz="2400" b="1" dirty="0">
                <a:solidFill>
                  <a:srgbClr val="FF0000"/>
                </a:solidFill>
              </a:rPr>
              <a:t>quarks </a:t>
            </a:r>
            <a:r>
              <a:rPr lang="en-US" sz="2400" b="1" dirty="0" smtClean="0">
                <a:solidFill>
                  <a:srgbClr val="FF0000"/>
                </a:solidFill>
              </a:rPr>
              <a:t>should carry orbital angular momentum.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4600" y="3327400"/>
            <a:ext cx="2362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</a:t>
            </a:r>
            <a:r>
              <a:rPr lang="en-US" sz="3200" b="1" baseline="-25000" dirty="0" smtClean="0">
                <a:solidFill>
                  <a:schemeClr val="bg1"/>
                </a:solidFill>
              </a:rPr>
              <a:t>π  </a:t>
            </a:r>
            <a:r>
              <a:rPr lang="en-US" sz="3200" b="1" dirty="0" smtClean="0">
                <a:solidFill>
                  <a:schemeClr val="bg1"/>
                </a:solidFill>
              </a:rPr>
              <a:t>= 1</a:t>
            </a:r>
            <a:endParaRPr lang="en-US" sz="32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2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Drell</a:t>
            </a:r>
            <a:r>
              <a:rPr lang="en-US" dirty="0" smtClean="0"/>
              <a:t> Yan Process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38" y="1839158"/>
            <a:ext cx="3652173" cy="2367294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513308"/>
              </p:ext>
            </p:extLst>
          </p:nvPr>
        </p:nvGraphicFramePr>
        <p:xfrm>
          <a:off x="5172301" y="2634257"/>
          <a:ext cx="2488980" cy="734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5" name="Equation" r:id="rId4" imgW="774700" imgH="228600" progId="Equation.3">
                  <p:embed/>
                </p:oleObj>
              </mc:Choice>
              <mc:Fallback>
                <p:oleObj name="Equation" r:id="rId4" imgW="774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72301" y="2634257"/>
                        <a:ext cx="2488980" cy="734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447600"/>
              </p:ext>
            </p:extLst>
          </p:nvPr>
        </p:nvGraphicFramePr>
        <p:xfrm>
          <a:off x="6805087" y="3465567"/>
          <a:ext cx="1803886" cy="614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6" name="Equation" r:id="rId6" imgW="596900" imgH="203200" progId="Equation.3">
                  <p:embed/>
                </p:oleObj>
              </mc:Choice>
              <mc:Fallback>
                <p:oleObj name="Equation" r:id="rId6" imgW="596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05087" y="3465567"/>
                        <a:ext cx="1803886" cy="614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203629"/>
              </p:ext>
            </p:extLst>
          </p:nvPr>
        </p:nvGraphicFramePr>
        <p:xfrm>
          <a:off x="4436371" y="1732381"/>
          <a:ext cx="1191529" cy="1052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7" name="Equation" r:id="rId8" imgW="546100" imgH="482600" progId="Equation.3">
                  <p:embed/>
                </p:oleObj>
              </mc:Choice>
              <mc:Fallback>
                <p:oleObj name="Equation" r:id="rId8" imgW="546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36371" y="1732381"/>
                        <a:ext cx="1191529" cy="1052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664530"/>
              </p:ext>
            </p:extLst>
          </p:nvPr>
        </p:nvGraphicFramePr>
        <p:xfrm>
          <a:off x="4231885" y="3465567"/>
          <a:ext cx="1292630" cy="504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8" name="Equation" r:id="rId10" imgW="520700" imgH="203200" progId="Equation.3">
                  <p:embed/>
                </p:oleObj>
              </mc:Choice>
              <mc:Fallback>
                <p:oleObj name="Equation" r:id="rId10" imgW="520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31885" y="3465567"/>
                        <a:ext cx="1292630" cy="504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82516" y="1076187"/>
            <a:ext cx="592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Drell</a:t>
            </a:r>
            <a:r>
              <a:rPr lang="en-US" dirty="0" smtClean="0"/>
              <a:t> and </a:t>
            </a:r>
            <a:r>
              <a:rPr lang="en-US" dirty="0" err="1" smtClean="0"/>
              <a:t>T.M.Yan</a:t>
            </a:r>
            <a:r>
              <a:rPr lang="en-US" dirty="0" smtClean="0"/>
              <a:t> Phys. Rev. </a:t>
            </a:r>
            <a:r>
              <a:rPr lang="en-US" dirty="0" err="1" smtClean="0"/>
              <a:t>Lett</a:t>
            </a:r>
            <a:r>
              <a:rPr lang="en-US" dirty="0" smtClean="0"/>
              <a:t> 25,</a:t>
            </a:r>
            <a:r>
              <a:rPr lang="en-US" b="1" dirty="0" smtClean="0"/>
              <a:t> 316 </a:t>
            </a:r>
            <a:r>
              <a:rPr lang="en-US" dirty="0" smtClean="0"/>
              <a:t>(1971)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7762" y="4541508"/>
            <a:ext cx="4805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= </a:t>
            </a:r>
            <a:r>
              <a:rPr lang="en-US" dirty="0" err="1" smtClean="0"/>
              <a:t>xP</a:t>
            </a:r>
            <a:r>
              <a:rPr lang="en-US" baseline="-25000" dirty="0" err="1"/>
              <a:t>L</a:t>
            </a:r>
            <a:r>
              <a:rPr lang="en-US" dirty="0" smtClean="0"/>
              <a:t>  momentum fraction of the nucleon carried by the quark</a:t>
            </a:r>
          </a:p>
          <a:p>
            <a:r>
              <a:rPr lang="en-US" baseline="30000" dirty="0" smtClean="0"/>
              <a:t>*</a:t>
            </a:r>
            <a:r>
              <a:rPr lang="en-US" dirty="0" smtClean="0"/>
              <a:t> : virtual heavy photon produced</a:t>
            </a:r>
          </a:p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,x</a:t>
            </a:r>
            <a:r>
              <a:rPr lang="en-US" baseline="-25000" dirty="0" smtClean="0"/>
              <a:t>2</a:t>
            </a:r>
            <a:r>
              <a:rPr lang="en-US" dirty="0" smtClean="0"/>
              <a:t>:refer to beam and target quark 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9060" y="6018836"/>
            <a:ext cx="3809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There are other DY processes: π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p,….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572212" y="4152561"/>
            <a:ext cx="6286786" cy="2705439"/>
            <a:chOff x="2572212" y="4152561"/>
            <a:chExt cx="6286786" cy="2705439"/>
          </a:xfrm>
        </p:grpSpPr>
        <p:pic>
          <p:nvPicPr>
            <p:cNvPr id="13" name="Picture 12" descr="CTEQ6_parton_distribution_functions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545" y="4445967"/>
              <a:ext cx="3444800" cy="2412033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>
              <a:off x="2572212" y="4848047"/>
              <a:ext cx="2600089" cy="33917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  <a:alpha val="6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64358" y="4152561"/>
              <a:ext cx="359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Parton Distribution Functions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76268" y="4614096"/>
              <a:ext cx="8287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gluon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49135" y="5029594"/>
              <a:ext cx="2845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u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74031" y="5768361"/>
              <a:ext cx="687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d</a:t>
              </a:r>
              <a:endPara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24515" y="6076138"/>
              <a:ext cx="6315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sea</a:t>
              </a:r>
              <a:endPara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592300"/>
              </p:ext>
            </p:extLst>
          </p:nvPr>
        </p:nvGraphicFramePr>
        <p:xfrm>
          <a:off x="107762" y="5157342"/>
          <a:ext cx="195263" cy="360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9" name="Equation" r:id="rId13" imgW="114300" imgH="165100" progId="Equation.3">
                  <p:embed/>
                </p:oleObj>
              </mc:Choice>
              <mc:Fallback>
                <p:oleObj name="Equation" r:id="rId1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7762" y="5157342"/>
                        <a:ext cx="195263" cy="360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995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D958-2351-D645-A811-13F62787A1DF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163468" y="62468"/>
            <a:ext cx="8929732" cy="890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3366FF"/>
                </a:solidFill>
                <a:latin typeface="Tekton Pro Bold"/>
                <a:cs typeface="Tekton Pro Bold"/>
              </a:rPr>
              <a:t>The meson cloud model explains the flavor asymmetry in the sea, and requires quarks to carry angular momentum.    </a:t>
            </a:r>
            <a:endParaRPr lang="en-US" sz="2400" dirty="0">
              <a:solidFill>
                <a:srgbClr val="3366FF"/>
              </a:solidFill>
              <a:latin typeface="Tekton Pro Bold"/>
              <a:cs typeface="Tekton Pro Bol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100" y="1489501"/>
            <a:ext cx="4762500" cy="4441399"/>
            <a:chOff x="42705" y="1748181"/>
            <a:chExt cx="5366753" cy="5098414"/>
          </a:xfrm>
        </p:grpSpPr>
        <p:pic>
          <p:nvPicPr>
            <p:cNvPr id="7" name="Picture 6" descr="00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5" y="1748181"/>
              <a:ext cx="5366753" cy="509841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52800" y="3124200"/>
              <a:ext cx="5351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</a:rPr>
                <a:t>π</a:t>
              </a:r>
              <a:r>
                <a:rPr lang="en-US" sz="3000" b="1" baseline="30000" dirty="0" smtClean="0">
                  <a:solidFill>
                    <a:schemeClr val="bg1"/>
                  </a:solidFill>
                </a:rPr>
                <a:t>+</a:t>
              </a:r>
              <a:endParaRPr lang="en-US" sz="30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8068" y="940915"/>
            <a:ext cx="3106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|p&gt;=p + Nπ + </a:t>
            </a:r>
            <a:r>
              <a:rPr lang="en-US" sz="2800" dirty="0" err="1" smtClean="0"/>
              <a:t>Δ</a:t>
            </a:r>
            <a:r>
              <a:rPr lang="en-US" sz="2800" dirty="0" smtClean="0"/>
              <a:t>π +…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87310" y="845321"/>
            <a:ext cx="4199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P</a:t>
            </a:r>
            <a:r>
              <a:rPr lang="en-US" sz="2200" dirty="0" err="1" smtClean="0"/>
              <a:t>ions</a:t>
            </a:r>
            <a:r>
              <a:rPr lang="en-US" sz="2200" dirty="0" smtClean="0"/>
              <a:t> </a:t>
            </a:r>
            <a:r>
              <a:rPr lang="en-US" sz="2200" dirty="0" err="1" smtClean="0"/>
              <a:t>J</a:t>
            </a:r>
            <a:r>
              <a:rPr lang="en-US" sz="2200" baseline="30000" dirty="0" err="1" smtClean="0"/>
              <a:t>p</a:t>
            </a:r>
            <a:r>
              <a:rPr lang="en-US" sz="2200" dirty="0" smtClean="0"/>
              <a:t>=0</a:t>
            </a:r>
            <a:r>
              <a:rPr lang="en-US" sz="2200" baseline="30000" dirty="0" smtClean="0"/>
              <a:t>-</a:t>
            </a:r>
            <a:r>
              <a:rPr lang="en-US" sz="2200" dirty="0" smtClean="0"/>
              <a:t> Negative Parity</a:t>
            </a:r>
          </a:p>
          <a:p>
            <a:r>
              <a:rPr lang="en-US" sz="2200" dirty="0" smtClean="0"/>
              <a:t>Need </a:t>
            </a:r>
            <a:r>
              <a:rPr lang="en-US" sz="2200" b="1" dirty="0" smtClean="0">
                <a:solidFill>
                  <a:srgbClr val="FF0000"/>
                </a:solidFill>
              </a:rPr>
              <a:t>L=1</a:t>
            </a:r>
            <a:r>
              <a:rPr lang="en-US" sz="2200" dirty="0" smtClean="0"/>
              <a:t> to get proton’s </a:t>
            </a:r>
            <a:r>
              <a:rPr lang="en-US" sz="2200" dirty="0" err="1" smtClean="0"/>
              <a:t>J</a:t>
            </a:r>
            <a:r>
              <a:rPr lang="en-US" sz="2200" baseline="30000" dirty="0" err="1" smtClean="0"/>
              <a:t>p</a:t>
            </a:r>
            <a:r>
              <a:rPr lang="en-US" sz="2200" dirty="0" smtClean="0"/>
              <a:t>=½</a:t>
            </a:r>
            <a:r>
              <a:rPr lang="en-US" sz="2200" baseline="30000" dirty="0" smtClean="0"/>
              <a:t>+</a:t>
            </a:r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sz="2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1727654"/>
            <a:ext cx="1936454" cy="992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654" y="1710757"/>
            <a:ext cx="1796961" cy="1079307"/>
          </a:xfrm>
          <a:prstGeom prst="rect">
            <a:avLst/>
          </a:prstGeom>
        </p:spPr>
      </p:pic>
      <p:pic>
        <p:nvPicPr>
          <p:cNvPr id="15" name="Picture 14" descr="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86" y="2827897"/>
            <a:ext cx="4005131" cy="30776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9173" y="6078034"/>
            <a:ext cx="8067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ea </a:t>
            </a:r>
            <a:r>
              <a:rPr lang="en-US" sz="2400" b="1" dirty="0">
                <a:solidFill>
                  <a:srgbClr val="FF0000"/>
                </a:solidFill>
              </a:rPr>
              <a:t>quarks </a:t>
            </a:r>
            <a:r>
              <a:rPr lang="en-US" sz="2400" b="1" dirty="0" smtClean="0">
                <a:solidFill>
                  <a:srgbClr val="FF0000"/>
                </a:solidFill>
              </a:rPr>
              <a:t>should carry orbital angular momentum.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4600" y="3327400"/>
            <a:ext cx="2362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</a:t>
            </a:r>
            <a:r>
              <a:rPr lang="en-US" sz="3200" b="1" baseline="-25000" dirty="0" smtClean="0">
                <a:solidFill>
                  <a:schemeClr val="bg1"/>
                </a:solidFill>
              </a:rPr>
              <a:t>π  </a:t>
            </a:r>
            <a:r>
              <a:rPr lang="en-US" sz="3200" b="1" dirty="0" smtClean="0">
                <a:solidFill>
                  <a:schemeClr val="bg1"/>
                </a:solidFill>
              </a:rPr>
              <a:t>= 1</a:t>
            </a:r>
            <a:endParaRPr lang="en-US" sz="32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6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685800"/>
            <a:ext cx="3109999" cy="228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7D82-D86E-524A-B3C5-10183429D4E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9700" y="97135"/>
            <a:ext cx="913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Quark </a:t>
            </a:r>
            <a:r>
              <a:rPr lang="en-US" sz="2400" dirty="0" err="1" smtClean="0">
                <a:solidFill>
                  <a:srgbClr val="0000FF"/>
                </a:solidFill>
                <a:latin typeface="Tekton Pro Bold"/>
                <a:cs typeface="Tekton Pro Bold"/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 Distributions: fit to HERMES and COMPASS data </a:t>
            </a:r>
            <a:r>
              <a:rPr lang="en-US" dirty="0" smtClean="0">
                <a:solidFill>
                  <a:srgbClr val="0000FF"/>
                </a:solidFill>
                <a:latin typeface="Tekton Pro Bold"/>
                <a:cs typeface="Tekton Pro Bold"/>
              </a:rPr>
              <a:t>(2009)</a:t>
            </a:r>
            <a:endParaRPr lang="en-US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12700" y="2971800"/>
            <a:ext cx="3528744" cy="3200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5800" y="5590401"/>
            <a:ext cx="92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2002-2004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0" y="5590401"/>
            <a:ext cx="92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2002-2004</a:t>
            </a:r>
            <a:endParaRPr lang="en-US" sz="12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446371"/>
              </p:ext>
            </p:extLst>
          </p:nvPr>
        </p:nvGraphicFramePr>
        <p:xfrm>
          <a:off x="495300" y="2438400"/>
          <a:ext cx="1127760" cy="375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9" name="Equation" r:id="rId5" imgW="609600" imgH="203200" progId="Equation.3">
                  <p:embed/>
                </p:oleObj>
              </mc:Choice>
              <mc:Fallback>
                <p:oleObj name="Equation" r:id="rId5" imgW="609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2438400"/>
                        <a:ext cx="1127760" cy="3759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ight Brace 18"/>
          <p:cNvSpPr/>
          <p:nvPr/>
        </p:nvSpPr>
        <p:spPr bwMode="auto">
          <a:xfrm>
            <a:off x="3737694" y="4495800"/>
            <a:ext cx="275506" cy="990600"/>
          </a:xfrm>
          <a:prstGeom prst="rightBrace">
            <a:avLst/>
          </a:prstGeom>
          <a:solidFill>
            <a:schemeClr val="bg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6420" y="444500"/>
            <a:ext cx="697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emi-Inclusive </a:t>
            </a:r>
            <a:r>
              <a:rPr lang="en-US" dirty="0"/>
              <a:t>D</a:t>
            </a:r>
            <a:r>
              <a:rPr lang="en-US" dirty="0" smtClean="0"/>
              <a:t>eep-Inelastic Scattering on transversely polarized targets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025900" y="3479800"/>
            <a:ext cx="4648200" cy="3291840"/>
            <a:chOff x="4267200" y="2882900"/>
            <a:chExt cx="4648200" cy="329184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lum/>
            </a:blip>
            <a:stretch>
              <a:fillRect/>
            </a:stretch>
          </p:blipFill>
          <p:spPr>
            <a:xfrm>
              <a:off x="4267200" y="2882900"/>
              <a:ext cx="2463034" cy="3291840"/>
            </a:xfrm>
            <a:prstGeom prst="rect">
              <a:avLst/>
            </a:prstGeom>
          </p:spPr>
        </p:pic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6934200" y="3810000"/>
              <a:ext cx="1981200" cy="1981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116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  <a:tab pos="7223147" algn="l"/>
                  <a:tab pos="7879796" algn="l"/>
                  <a:tab pos="8536446" algn="l"/>
                </a:tabLst>
              </a:pPr>
              <a:r>
                <a:rPr lang="en-GB" b="1" dirty="0" smtClean="0">
                  <a:solidFill>
                    <a:srgbClr val="B80047"/>
                  </a:solidFill>
                  <a:latin typeface="+mj-lt"/>
                </a:rPr>
                <a:t>up-quark </a:t>
              </a:r>
              <a:r>
                <a:rPr lang="en-GB" b="1" dirty="0" err="1" smtClean="0">
                  <a:solidFill>
                    <a:srgbClr val="B80047"/>
                  </a:solidFill>
                  <a:latin typeface="+mj-lt"/>
                </a:rPr>
                <a:t>favors</a:t>
              </a:r>
              <a:r>
                <a:rPr lang="en-GB" b="1" dirty="0" smtClean="0">
                  <a:solidFill>
                    <a:srgbClr val="B80047"/>
                  </a:solidFill>
                  <a:latin typeface="+mj-lt"/>
                </a:rPr>
                <a:t> left (L</a:t>
              </a:r>
              <a:r>
                <a:rPr lang="en-GB" b="1" baseline="-25000" dirty="0" smtClean="0">
                  <a:solidFill>
                    <a:srgbClr val="B80047"/>
                  </a:solidFill>
                  <a:latin typeface="+mj-lt"/>
                </a:rPr>
                <a:t>u</a:t>
              </a:r>
              <a:r>
                <a:rPr lang="en-GB" b="1" dirty="0" smtClean="0">
                  <a:solidFill>
                    <a:srgbClr val="B80047"/>
                  </a:solidFill>
                  <a:latin typeface="+mj-lt"/>
                </a:rPr>
                <a:t>&gt;0),</a:t>
              </a:r>
            </a:p>
            <a:p>
              <a:pPr>
                <a:lnSpc>
                  <a:spcPct val="116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  <a:tab pos="7223147" algn="l"/>
                  <a:tab pos="7879796" algn="l"/>
                  <a:tab pos="8536446" algn="l"/>
                </a:tabLst>
              </a:pPr>
              <a:endParaRPr lang="en-GB" b="1" dirty="0" smtClean="0">
                <a:solidFill>
                  <a:srgbClr val="B80047"/>
                </a:solidFill>
                <a:latin typeface="+mj-lt"/>
              </a:endParaRPr>
            </a:p>
            <a:p>
              <a:pPr>
                <a:lnSpc>
                  <a:spcPct val="116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  <a:tab pos="7223147" algn="l"/>
                  <a:tab pos="7879796" algn="l"/>
                  <a:tab pos="8536446" algn="l"/>
                </a:tabLst>
              </a:pPr>
              <a:r>
                <a:rPr lang="en-GB" b="1" dirty="0" smtClean="0">
                  <a:solidFill>
                    <a:srgbClr val="B80047"/>
                  </a:solidFill>
                  <a:latin typeface="+mj-lt"/>
                </a:rPr>
                <a:t>down-quark </a:t>
              </a:r>
              <a:r>
                <a:rPr lang="en-GB" b="1" dirty="0" err="1" smtClean="0">
                  <a:solidFill>
                    <a:srgbClr val="B80047"/>
                  </a:solidFill>
                  <a:latin typeface="+mj-lt"/>
                </a:rPr>
                <a:t>favors</a:t>
              </a:r>
              <a:r>
                <a:rPr lang="en-GB" b="1" dirty="0" smtClean="0">
                  <a:solidFill>
                    <a:srgbClr val="B80047"/>
                  </a:solidFill>
                  <a:latin typeface="+mj-lt"/>
                </a:rPr>
                <a:t> right (L</a:t>
              </a:r>
              <a:r>
                <a:rPr lang="en-GB" b="1" baseline="-25000" dirty="0" smtClean="0">
                  <a:solidFill>
                    <a:srgbClr val="B80047"/>
                  </a:solidFill>
                  <a:latin typeface="+mj-lt"/>
                </a:rPr>
                <a:t>d</a:t>
              </a:r>
              <a:r>
                <a:rPr lang="en-GB" b="1" dirty="0" smtClean="0">
                  <a:solidFill>
                    <a:srgbClr val="B80047"/>
                  </a:solidFill>
                  <a:latin typeface="+mj-lt"/>
                </a:rPr>
                <a:t>&lt;0). </a:t>
              </a:r>
            </a:p>
            <a:p>
              <a:pPr algn="ctr">
                <a:lnSpc>
                  <a:spcPct val="116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  <a:tab pos="7223147" algn="l"/>
                  <a:tab pos="7879796" algn="l"/>
                  <a:tab pos="8536446" algn="l"/>
                </a:tabLst>
              </a:pPr>
              <a:endParaRPr lang="en-GB" sz="3200" b="1" dirty="0" smtClean="0">
                <a:solidFill>
                  <a:srgbClr val="B80047"/>
                </a:solidFill>
                <a:latin typeface="+mj-l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973410" y="5402655"/>
              <a:ext cx="869837" cy="4062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6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  <a:tab pos="3939898" algn="l"/>
                  <a:tab pos="4596548" algn="l"/>
                  <a:tab pos="5253198" algn="l"/>
                  <a:tab pos="5909847" algn="l"/>
                  <a:tab pos="6566497" algn="l"/>
                  <a:tab pos="7223147" algn="l"/>
                  <a:tab pos="7879796" algn="l"/>
                  <a:tab pos="8536446" algn="l"/>
                </a:tabLst>
              </a:pPr>
              <a:r>
                <a:rPr lang="en-US" b="1" dirty="0">
                  <a:solidFill>
                    <a:schemeClr val="accent2"/>
                  </a:solidFill>
                </a:rPr>
                <a:t>L</a:t>
              </a:r>
              <a:r>
                <a:rPr lang="en-US" b="1" baseline="-25000" dirty="0">
                  <a:solidFill>
                    <a:schemeClr val="accent2"/>
                  </a:solidFill>
                </a:rPr>
                <a:t>u </a:t>
              </a:r>
              <a:r>
                <a:rPr lang="en-US" b="1" dirty="0">
                  <a:solidFill>
                    <a:schemeClr val="accent2"/>
                  </a:solidFill>
                </a:rPr>
                <a:t>≈ - </a:t>
              </a:r>
              <a:r>
                <a:rPr lang="en-US" b="1" dirty="0" err="1">
                  <a:solidFill>
                    <a:schemeClr val="accent2"/>
                  </a:solidFill>
                </a:rPr>
                <a:t>L</a:t>
              </a:r>
              <a:r>
                <a:rPr lang="en-US" b="1" baseline="-25000" dirty="0" err="1">
                  <a:solidFill>
                    <a:schemeClr val="accent2"/>
                  </a:solidFill>
                </a:rPr>
                <a:t>d</a:t>
              </a:r>
              <a:endParaRPr lang="en-US" b="1" baseline="-25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17900" y="1816100"/>
            <a:ext cx="546773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Involves </a:t>
            </a:r>
            <a:r>
              <a:rPr lang="en-US" b="1" dirty="0">
                <a:solidFill>
                  <a:srgbClr val="0000FF"/>
                </a:solidFill>
              </a:rPr>
              <a:t>quark fragmentation </a:t>
            </a:r>
            <a:r>
              <a:rPr lang="en-US" b="1" dirty="0" smtClean="0">
                <a:solidFill>
                  <a:srgbClr val="0000FF"/>
                </a:solidFill>
              </a:rPr>
              <a:t>functions.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Valence </a:t>
            </a:r>
            <a:r>
              <a:rPr lang="en-US" b="1" dirty="0">
                <a:solidFill>
                  <a:srgbClr val="0000FF"/>
                </a:solidFill>
              </a:rPr>
              <a:t>quark </a:t>
            </a:r>
            <a:r>
              <a:rPr lang="en-US" b="1" dirty="0" smtClean="0">
                <a:solidFill>
                  <a:srgbClr val="0000FF"/>
                </a:solidFill>
              </a:rPr>
              <a:t>overwhelmingly dominate.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Limited sensitivity to sea quark leads to zero sea quark </a:t>
            </a:r>
            <a:r>
              <a:rPr lang="en-US" b="1" dirty="0" err="1" smtClean="0">
                <a:solidFill>
                  <a:srgbClr val="0000FF"/>
                </a:solidFill>
              </a:rPr>
              <a:t>Sivers</a:t>
            </a:r>
            <a:r>
              <a:rPr lang="en-US" b="1" dirty="0" smtClean="0">
                <a:solidFill>
                  <a:srgbClr val="0000FF"/>
                </a:solidFill>
              </a:rPr>
              <a:t> distribution.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srgbClr val="0000FF"/>
                </a:solidFill>
              </a:rPr>
              <a:t> large uncertainties in </a:t>
            </a:r>
            <a:r>
              <a:rPr lang="en-US" b="1" dirty="0" err="1" smtClean="0">
                <a:solidFill>
                  <a:srgbClr val="0000FF"/>
                </a:solidFill>
              </a:rPr>
              <a:t>Sivers</a:t>
            </a:r>
            <a:r>
              <a:rPr lang="en-US" b="1" dirty="0" smtClean="0">
                <a:solidFill>
                  <a:srgbClr val="0000FF"/>
                </a:solidFill>
              </a:rPr>
              <a:t> distribution</a:t>
            </a:r>
          </a:p>
          <a:p>
            <a:endParaRPr lang="en-US" dirty="0"/>
          </a:p>
        </p:txBody>
      </p:sp>
      <p:graphicFrame>
        <p:nvGraphicFramePr>
          <p:cNvPr id="2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389597"/>
              </p:ext>
            </p:extLst>
          </p:nvPr>
        </p:nvGraphicFramePr>
        <p:xfrm>
          <a:off x="3643044" y="804862"/>
          <a:ext cx="3418156" cy="1120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0" name="Equation" r:id="rId8" imgW="1765300" imgH="584200" progId="Equation.3">
                  <p:embed/>
                </p:oleObj>
              </mc:Choice>
              <mc:Fallback>
                <p:oleObj name="Equation" r:id="rId8" imgW="17653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044" y="804862"/>
                        <a:ext cx="3418156" cy="1120818"/>
                      </a:xfrm>
                      <a:prstGeom prst="rect">
                        <a:avLst/>
                      </a:prstGeom>
                      <a:noFill/>
                      <a:effectLst>
                        <a:prstShdw prst="shdw17">
                          <a:schemeClr val="tx1">
                            <a:alpha val="74998"/>
                          </a:schemeClr>
                        </a:prst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467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@FNAL</a:t>
            </a:r>
            <a:endParaRPr lang="en-US" dirty="0"/>
          </a:p>
        </p:txBody>
      </p:sp>
      <p:pic>
        <p:nvPicPr>
          <p:cNvPr id="4" name="Picture 3" descr="Fermilab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" y="937174"/>
            <a:ext cx="2969173" cy="2043074"/>
          </a:xfrm>
          <a:prstGeom prst="rect">
            <a:avLst/>
          </a:prstGeom>
        </p:spPr>
      </p:pic>
      <p:pic>
        <p:nvPicPr>
          <p:cNvPr id="5" name="Picture 4" descr="fermilab_ma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05" y="3323376"/>
            <a:ext cx="4226035" cy="3067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2413" y="1103586"/>
            <a:ext cx="46426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1*10</a:t>
            </a:r>
            <a:r>
              <a:rPr lang="en-US" baseline="30000" dirty="0" smtClean="0"/>
              <a:t>13</a:t>
            </a:r>
            <a:r>
              <a:rPr lang="en-US" dirty="0" smtClean="0"/>
              <a:t> p / minute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5 s spill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120 </a:t>
            </a:r>
            <a:r>
              <a:rPr lang="en-US" dirty="0" err="1" smtClean="0"/>
              <a:t>GeV</a:t>
            </a:r>
            <a:r>
              <a:rPr lang="en-US" dirty="0" smtClean="0"/>
              <a:t> protons from main injector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KTev</a:t>
            </a:r>
            <a:r>
              <a:rPr lang="en-US" dirty="0" smtClean="0"/>
              <a:t> beam line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√s = 15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10% interaction length target</a:t>
            </a:r>
            <a:endParaRPr lang="en-US" dirty="0"/>
          </a:p>
        </p:txBody>
      </p:sp>
      <p:pic>
        <p:nvPicPr>
          <p:cNvPr id="7" name="Picture 6" descr="fermilab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" y="3415598"/>
            <a:ext cx="4028966" cy="28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Motivation and Current Situation</a:t>
            </a:r>
          </a:p>
          <a:p>
            <a:r>
              <a:rPr lang="en-US" i="1" dirty="0" smtClean="0"/>
              <a:t>Discussion of Experiment</a:t>
            </a:r>
          </a:p>
          <a:p>
            <a:r>
              <a:rPr lang="en-US" i="1" dirty="0" smtClean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11711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Lattice Calculations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589137" y="1105669"/>
            <a:ext cx="3891110" cy="4549445"/>
            <a:chOff x="4851734" y="800656"/>
            <a:chExt cx="4230071" cy="4549445"/>
          </a:xfrm>
        </p:grpSpPr>
        <p:graphicFrame>
          <p:nvGraphicFramePr>
            <p:cNvPr id="6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9549797"/>
                </p:ext>
              </p:extLst>
            </p:nvPr>
          </p:nvGraphicFramePr>
          <p:xfrm>
            <a:off x="5011633" y="3949700"/>
            <a:ext cx="4070172" cy="1400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44" name="Equation" r:id="rId3" imgW="2324100" imgH="800100" progId="Equation.3">
                    <p:embed/>
                  </p:oleObj>
                </mc:Choice>
                <mc:Fallback>
                  <p:oleObj name="Equation" r:id="rId3" imgW="2324100" imgH="800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1633" y="3949700"/>
                          <a:ext cx="4070172" cy="1400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4851734" y="800656"/>
              <a:ext cx="4165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Lattice QCD: K.-F. Liu </a:t>
              </a:r>
              <a:r>
                <a:rPr lang="en-US" i="1" dirty="0" smtClean="0"/>
                <a:t>et al</a:t>
              </a:r>
              <a:r>
                <a:rPr lang="en-US" dirty="0" smtClean="0"/>
                <a:t> </a:t>
              </a:r>
              <a:r>
                <a:rPr lang="en-US" dirty="0"/>
                <a:t>arXiv:1203.6388</a:t>
              </a:r>
            </a:p>
          </p:txBody>
        </p: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4884070" y="1206500"/>
              <a:ext cx="4107662" cy="2743200"/>
              <a:chOff x="415785" y="1596943"/>
              <a:chExt cx="5030228" cy="335931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5785" y="1596943"/>
                <a:ext cx="3966100" cy="3359313"/>
              </a:xfrm>
              <a:prstGeom prst="rect">
                <a:avLst/>
              </a:prstGeom>
            </p:spPr>
          </p:pic>
          <p:pic>
            <p:nvPicPr>
              <p:cNvPr id="11" name="Picture 10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6750" y="2070100"/>
                <a:ext cx="746760" cy="320040"/>
              </a:xfrm>
              <a:prstGeom prst="rect">
                <a:avLst/>
              </a:prstGeom>
            </p:spPr>
          </p:pic>
          <p:pic>
            <p:nvPicPr>
              <p:cNvPr id="12" name="Picture 11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6750" y="2415540"/>
                <a:ext cx="866273" cy="411480"/>
              </a:xfrm>
              <a:prstGeom prst="rect">
                <a:avLst/>
              </a:prstGeom>
            </p:spPr>
          </p:pic>
          <p:pic>
            <p:nvPicPr>
              <p:cNvPr id="13" name="Picture 12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4051" y="2921000"/>
                <a:ext cx="689045" cy="292608"/>
              </a:xfrm>
              <a:prstGeom prst="rect">
                <a:avLst/>
              </a:prstGeom>
            </p:spPr>
          </p:pic>
          <p:pic>
            <p:nvPicPr>
              <p:cNvPr id="14" name="Picture 13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6750" y="3377692"/>
                <a:ext cx="342900" cy="274320"/>
              </a:xfrm>
              <a:prstGeom prst="rect">
                <a:avLst/>
              </a:prstGeom>
            </p:spPr>
          </p:pic>
          <p:pic>
            <p:nvPicPr>
              <p:cNvPr id="15" name="Picture 14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6750" y="3714750"/>
                <a:ext cx="969263" cy="457200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819789" y="4648947"/>
              <a:ext cx="1660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L</a:t>
              </a:r>
              <a:r>
                <a:rPr lang="en-US" sz="2400" baseline="-25000" dirty="0" smtClean="0"/>
                <a:t>u </a:t>
              </a:r>
              <a:r>
                <a:rPr lang="en-US" sz="2400" dirty="0" smtClean="0"/>
                <a:t>≈ - </a:t>
              </a:r>
              <a:r>
                <a:rPr lang="en-US" sz="2400" dirty="0" err="1" smtClean="0"/>
                <a:t>L</a:t>
              </a:r>
              <a:r>
                <a:rPr lang="en-US" sz="2400" baseline="-25000" dirty="0" err="1" smtClean="0"/>
                <a:t>d</a:t>
              </a:r>
              <a:endParaRPr lang="en-US" sz="2400" baseline="-250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5332" y="2259849"/>
            <a:ext cx="368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When including disconnected diagrams, most orbital angular momentum (OAM) from sea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385542"/>
            <a:ext cx="4250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How  measure quark OAM ? 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449" y="4254713"/>
            <a:ext cx="4704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GPD: Generalized Parton Distribution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TMD Transverse Momentum Distribution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998483"/>
            <a:ext cx="3477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 </a:t>
            </a:r>
            <a:r>
              <a:rPr lang="en-US" dirty="0" err="1" smtClean="0"/>
              <a:t>perturbative</a:t>
            </a:r>
            <a:r>
              <a:rPr lang="en-US" dirty="0" smtClean="0"/>
              <a:t> approach to QCD; formulated on a grid of points in space and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7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" y="38100"/>
            <a:ext cx="7251699" cy="1041400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Quark Orbital Momentum and the </a:t>
            </a:r>
            <a:r>
              <a:rPr lang="en-US" sz="2500" dirty="0" err="1" smtClean="0">
                <a:solidFill>
                  <a:srgbClr val="0000FF"/>
                </a:solidFill>
                <a:latin typeface="Tekton Pro Bold"/>
                <a:cs typeface="Tekton Pro Bold"/>
              </a:rPr>
              <a:t>Sivers</a:t>
            </a:r>
            <a:r>
              <a:rPr lang="en-US" sz="25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 Function</a:t>
            </a:r>
            <a:endParaRPr lang="en-US" sz="2500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D958-2351-D645-A811-13F62787A1DF}" type="slidenum">
              <a:rPr lang="en-US" smtClean="0"/>
              <a:t>6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-25400" y="799446"/>
            <a:ext cx="676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Sivers</a:t>
            </a:r>
            <a:r>
              <a:rPr lang="en-US" sz="2000" dirty="0" smtClean="0"/>
              <a:t> function is the distribution of </a:t>
            </a:r>
            <a:r>
              <a:rPr lang="en-US" sz="2000" dirty="0" err="1" smtClean="0">
                <a:solidFill>
                  <a:srgbClr val="008000"/>
                </a:solidFill>
              </a:rPr>
              <a:t>unpolarized</a:t>
            </a:r>
            <a:r>
              <a:rPr lang="en-US" sz="2000" dirty="0" smtClean="0">
                <a:solidFill>
                  <a:srgbClr val="008000"/>
                </a:solidFill>
              </a:rPr>
              <a:t> quarks in a transversely polarized proton, </a:t>
            </a:r>
            <a:r>
              <a:rPr lang="en-US" sz="2000" dirty="0" smtClean="0"/>
              <a:t>one of 8</a:t>
            </a:r>
          </a:p>
          <a:p>
            <a:r>
              <a:rPr lang="en-US" sz="2000" dirty="0" smtClean="0">
                <a:latin typeface="Calibri"/>
                <a:cs typeface="Calibri"/>
              </a:rPr>
              <a:t>Transverse Momentum Distributions (TMDs)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00" y="-3271"/>
            <a:ext cx="1921881" cy="177945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-25400" y="2783239"/>
            <a:ext cx="446689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S: nucleon spin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0000FF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2400" baseline="-25000" dirty="0" smtClean="0">
                <a:solidFill>
                  <a:srgbClr val="0000FF"/>
                </a:solidFill>
              </a:rPr>
              <a:t>:</a:t>
            </a:r>
            <a:r>
              <a:rPr lang="en-US" sz="2400" dirty="0" smtClean="0">
                <a:solidFill>
                  <a:srgbClr val="0000FF"/>
                </a:solidFill>
              </a:rPr>
              <a:t> Transverse momentum</a:t>
            </a:r>
          </a:p>
          <a:p>
            <a:pPr marL="228600" indent="-228600"/>
            <a:r>
              <a:rPr lang="en-US" sz="2400" dirty="0" smtClean="0">
                <a:solidFill>
                  <a:srgbClr val="0000FF"/>
                </a:solidFill>
              </a:rPr>
              <a:t>   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650" y="2620169"/>
            <a:ext cx="872297" cy="90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68951" y="2685707"/>
            <a:ext cx="1513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Sivers</a:t>
            </a:r>
            <a:r>
              <a:rPr lang="en-US" sz="2000" dirty="0" smtClean="0"/>
              <a:t> distribution</a:t>
            </a:r>
            <a:endParaRPr lang="en-US" sz="20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767057"/>
              </p:ext>
            </p:extLst>
          </p:nvPr>
        </p:nvGraphicFramePr>
        <p:xfrm>
          <a:off x="2206625" y="1628193"/>
          <a:ext cx="6091238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9" name="Equation" r:id="rId6" imgW="2768600" imgH="571500" progId="Equation.3">
                  <p:embed/>
                </p:oleObj>
              </mc:Choice>
              <mc:Fallback>
                <p:oleObj name="Equation" r:id="rId6" imgW="27686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06625" y="1628193"/>
                        <a:ext cx="6091238" cy="113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onut 9"/>
          <p:cNvSpPr/>
          <p:nvPr/>
        </p:nvSpPr>
        <p:spPr>
          <a:xfrm>
            <a:off x="5193862" y="1491402"/>
            <a:ext cx="1821793" cy="1267091"/>
          </a:xfrm>
          <a:prstGeom prst="donut">
            <a:avLst>
              <a:gd name="adj" fmla="val 564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9178" y="3739567"/>
            <a:ext cx="112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T-odd =&gt;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flipH="1">
            <a:off x="6017172" y="3003445"/>
            <a:ext cx="201449" cy="67425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41926"/>
              </p:ext>
            </p:extLst>
          </p:nvPr>
        </p:nvGraphicFramePr>
        <p:xfrm>
          <a:off x="6834935" y="3632370"/>
          <a:ext cx="1468032" cy="55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0" name="Equation" r:id="rId8" imgW="609600" imgH="228600" progId="Equation.3">
                  <p:embed/>
                </p:oleObj>
              </mc:Choice>
              <mc:Fallback>
                <p:oleObj name="Equation" r:id="rId8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4935" y="3632370"/>
                        <a:ext cx="1468032" cy="550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34935" y="4459641"/>
            <a:ext cx="173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T-odd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919131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1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17364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2" name="Equation" r:id="rId12" imgW="114300" imgH="165100" progId="Equation.3">
                  <p:embed/>
                </p:oleObj>
              </mc:Choice>
              <mc:Fallback>
                <p:oleObj name="Equation" r:id="rId12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7535" y="2620169"/>
            <a:ext cx="1101416" cy="883117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49296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3" name="Equation" r:id="rId15" imgW="114300" imgH="165100" progId="Equation.3">
                  <p:embed/>
                </p:oleObj>
              </mc:Choice>
              <mc:Fallback>
                <p:oleObj name="Equation" r:id="rId1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128194" y="6271167"/>
            <a:ext cx="450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Sivers</a:t>
            </a:r>
            <a:r>
              <a:rPr lang="en-US" b="1" dirty="0">
                <a:solidFill>
                  <a:srgbClr val="FF0000"/>
                </a:solidFill>
              </a:rPr>
              <a:t> function = 0  </a:t>
            </a:r>
            <a:r>
              <a:rPr lang="en-US" b="1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  <a:r>
              <a:rPr lang="en-US" b="1" dirty="0" err="1">
                <a:solidFill>
                  <a:srgbClr val="FF0000"/>
                </a:solidFill>
              </a:rPr>
              <a:t>L</a:t>
            </a:r>
            <a:r>
              <a:rPr lang="en-US" b="1" baseline="-25000" dirty="0" err="1">
                <a:solidFill>
                  <a:srgbClr val="FF0000"/>
                </a:solidFill>
              </a:rPr>
              <a:t>q</a:t>
            </a:r>
            <a:r>
              <a:rPr lang="en-US" b="1" dirty="0">
                <a:solidFill>
                  <a:srgbClr val="FF0000"/>
                </a:solidFill>
              </a:rPr>
              <a:t>=0 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16" y="4090309"/>
            <a:ext cx="572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proposed to explain E704</a:t>
            </a:r>
            <a:endParaRPr lang="en-US" dirty="0"/>
          </a:p>
        </p:txBody>
      </p: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352800" y="3979333"/>
            <a:ext cx="2214147" cy="23770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074882" y="4916113"/>
            <a:ext cx="2611918" cy="7575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1600" dirty="0" err="1" smtClean="0">
                <a:latin typeface="+mj-lt"/>
              </a:rPr>
              <a:t>Sivers</a:t>
            </a:r>
            <a:r>
              <a:rPr lang="en-US" sz="1600" dirty="0" smtClean="0">
                <a:latin typeface="+mj-lt"/>
              </a:rPr>
              <a:t> effect:  quark’s transverse motion generates a left-right bias.</a:t>
            </a:r>
            <a:endParaRPr lang="en-GB" sz="1600" dirty="0" smtClean="0">
              <a:latin typeface="+mj-lt"/>
            </a:endParaRPr>
          </a:p>
          <a:p>
            <a:pPr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1600" dirty="0"/>
              <a:t>u</a:t>
            </a:r>
            <a:r>
              <a:rPr lang="en-GB" sz="1600" dirty="0" smtClean="0"/>
              <a:t>p</a:t>
            </a:r>
            <a:r>
              <a:rPr lang="en-GB" sz="1600" dirty="0"/>
              <a:t>-quarks </a:t>
            </a:r>
            <a:r>
              <a:rPr lang="en-GB" sz="1600" dirty="0" err="1"/>
              <a:t>favor</a:t>
            </a:r>
            <a:r>
              <a:rPr lang="en-GB" sz="1600" dirty="0"/>
              <a:t> the left, down-quarks </a:t>
            </a:r>
            <a:r>
              <a:rPr lang="en-GB" sz="1600" dirty="0" err="1"/>
              <a:t>favor</a:t>
            </a:r>
            <a:r>
              <a:rPr lang="en-GB" sz="1600" dirty="0"/>
              <a:t> the </a:t>
            </a:r>
            <a:r>
              <a:rPr lang="en-GB" sz="1600" dirty="0" smtClean="0"/>
              <a:t>right </a:t>
            </a:r>
            <a:r>
              <a:rPr lang="en-GB" sz="1600" dirty="0"/>
              <a:t>(</a:t>
            </a:r>
            <a:r>
              <a:rPr lang="en-US" sz="1600" dirty="0"/>
              <a:t>L</a:t>
            </a:r>
            <a:r>
              <a:rPr lang="en-US" sz="1600" baseline="-25000" dirty="0"/>
              <a:t>u </a:t>
            </a:r>
            <a:r>
              <a:rPr lang="en-US" sz="1600" dirty="0"/>
              <a:t>≈ - </a:t>
            </a:r>
            <a:r>
              <a:rPr lang="en-US" sz="1600" dirty="0" err="1"/>
              <a:t>L</a:t>
            </a:r>
            <a:r>
              <a:rPr lang="en-US" sz="1600" baseline="-25000" dirty="0" err="1"/>
              <a:t>d</a:t>
            </a:r>
            <a:r>
              <a:rPr lang="en-US" sz="1600" dirty="0"/>
              <a:t>)</a:t>
            </a:r>
            <a:endParaRPr lang="en-GB" sz="1600" dirty="0" smtClean="0">
              <a:latin typeface="+mj-lt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162644" y="5453575"/>
            <a:ext cx="2597172" cy="22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GB" sz="1400" dirty="0" smtClean="0">
                <a:latin typeface="Comic Sans MS" charset="0"/>
              </a:rPr>
              <a:t> </a:t>
            </a:r>
            <a:r>
              <a:rPr lang="en-GB" sz="1400" dirty="0" smtClean="0">
                <a:latin typeface="+mj-lt"/>
              </a:rPr>
              <a:t>E704  </a:t>
            </a:r>
            <a:r>
              <a:rPr lang="en-GB" sz="1400" dirty="0" smtClean="0">
                <a:latin typeface="+mj-lt"/>
                <a:cs typeface="Comic Sans MS" charset="0"/>
              </a:rPr>
              <a:t>√</a:t>
            </a:r>
            <a:r>
              <a:rPr lang="en-GB" sz="1400" dirty="0">
                <a:latin typeface="+mj-lt"/>
                <a:cs typeface="Comic Sans MS" charset="0"/>
              </a:rPr>
              <a:t>s </a:t>
            </a:r>
            <a:r>
              <a:rPr lang="en-GB" sz="1400" dirty="0">
                <a:latin typeface="+mj-lt"/>
              </a:rPr>
              <a:t>=20 </a:t>
            </a:r>
            <a:r>
              <a:rPr lang="en-GB" sz="1400" dirty="0" err="1">
                <a:latin typeface="+mj-lt"/>
              </a:rPr>
              <a:t>GeV</a:t>
            </a:r>
            <a:r>
              <a:rPr lang="en-GB" sz="1400" dirty="0" smtClean="0">
                <a:latin typeface="+mj-lt"/>
              </a:rPr>
              <a:t>.  PLB </a:t>
            </a:r>
            <a:r>
              <a:rPr lang="en-GB" sz="1400" dirty="0">
                <a:latin typeface="+mj-lt"/>
              </a:rPr>
              <a:t>264 (1991) 462.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321984"/>
              </p:ext>
            </p:extLst>
          </p:nvPr>
        </p:nvGraphicFramePr>
        <p:xfrm>
          <a:off x="53861" y="4828973"/>
          <a:ext cx="3417472" cy="45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4" name="Equation" r:id="rId18" imgW="2235200" imgH="228600" progId="Equation.3">
                  <p:embed/>
                </p:oleObj>
              </mc:Choice>
              <mc:Fallback>
                <p:oleObj name="Equation" r:id="rId18" imgW="2235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3861" y="4828973"/>
                        <a:ext cx="3417472" cy="456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166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BD08-AE3E-5343-AD33-8D343E951F04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272" y="33396"/>
            <a:ext cx="4587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</a:rPr>
              <a:t>symmetry in Semi-Inclusive DIS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0481" y="21180"/>
            <a:ext cx="3276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</a:rPr>
              <a:t>symmetry in </a:t>
            </a:r>
            <a:r>
              <a:rPr lang="en-US" sz="2000" b="1" dirty="0" err="1" smtClean="0">
                <a:solidFill>
                  <a:srgbClr val="0000FF"/>
                </a:solidFill>
              </a:rPr>
              <a:t>Drell</a:t>
            </a:r>
            <a:r>
              <a:rPr lang="en-US" sz="2000" b="1" dirty="0" smtClean="0">
                <a:solidFill>
                  <a:srgbClr val="0000FF"/>
                </a:solidFill>
              </a:rPr>
              <a:t>-Yan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68407" y="667443"/>
            <a:ext cx="2980283" cy="2334672"/>
            <a:chOff x="800464" y="757428"/>
            <a:chExt cx="2921647" cy="228873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464" y="757428"/>
              <a:ext cx="2921647" cy="22133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1165" y="2649966"/>
              <a:ext cx="1904018" cy="396201"/>
            </a:xfrm>
            <a:prstGeom prst="rect">
              <a:avLst/>
            </a:prstGeom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673599" y="448314"/>
            <a:ext cx="4142500" cy="2525010"/>
            <a:chOff x="4170608" y="448314"/>
            <a:chExt cx="4696291" cy="2862566"/>
          </a:xfrm>
        </p:grpSpPr>
        <p:pic>
          <p:nvPicPr>
            <p:cNvPr id="16" name="Picture 8" descr="d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46805" y="696737"/>
              <a:ext cx="2735155" cy="1878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8594" y="2695203"/>
              <a:ext cx="2187393" cy="37203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4170608" y="448314"/>
              <a:ext cx="4696291" cy="2862566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81960" y="1447797"/>
              <a:ext cx="7571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Never </a:t>
              </a:r>
            </a:p>
            <a:p>
              <a:r>
                <a:rPr lang="en-US" b="1" dirty="0" smtClean="0"/>
                <a:t>done</a:t>
              </a:r>
              <a:endParaRPr lang="en-US" b="1" dirty="0"/>
            </a:p>
          </p:txBody>
        </p:sp>
      </p:grpSp>
      <p:graphicFrame>
        <p:nvGraphicFramePr>
          <p:cNvPr id="1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783145"/>
              </p:ext>
            </p:extLst>
          </p:nvPr>
        </p:nvGraphicFramePr>
        <p:xfrm>
          <a:off x="457200" y="4803538"/>
          <a:ext cx="3214687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1" name="Equation" r:id="rId7" imgW="1765300" imgH="584200" progId="Equation.3">
                  <p:embed/>
                </p:oleObj>
              </mc:Choice>
              <mc:Fallback>
                <p:oleObj name="Equation" r:id="rId7" imgW="17653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03538"/>
                        <a:ext cx="3214687" cy="1054100"/>
                      </a:xfrm>
                      <a:prstGeom prst="rect">
                        <a:avLst/>
                      </a:prstGeom>
                      <a:noFill/>
                      <a:effectLst>
                        <a:prstShdw prst="shdw17">
                          <a:schemeClr val="tx1">
                            <a:alpha val="74998"/>
                          </a:schemeClr>
                        </a:prst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483171"/>
              </p:ext>
            </p:extLst>
          </p:nvPr>
        </p:nvGraphicFramePr>
        <p:xfrm>
          <a:off x="4583824" y="4779488"/>
          <a:ext cx="4206875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2" name="Equation" r:id="rId9" imgW="2311400" imgH="584200" progId="Equation.3">
                  <p:embed/>
                </p:oleObj>
              </mc:Choice>
              <mc:Fallback>
                <p:oleObj name="Equation" r:id="rId9" imgW="23114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824" y="4779488"/>
                        <a:ext cx="4206875" cy="1055688"/>
                      </a:xfrm>
                      <a:prstGeom prst="rect">
                        <a:avLst/>
                      </a:prstGeom>
                      <a:noFill/>
                      <a:effectLst>
                        <a:prstShdw prst="shdw17">
                          <a:schemeClr val="tx1">
                            <a:alpha val="74998"/>
                          </a:schemeClr>
                        </a:prst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989980"/>
              </p:ext>
            </p:extLst>
          </p:nvPr>
        </p:nvGraphicFramePr>
        <p:xfrm>
          <a:off x="276471" y="3062084"/>
          <a:ext cx="40465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3" name="Equation" r:id="rId11" imgW="2222500" imgH="304800" progId="Equation.3">
                  <p:embed/>
                </p:oleObj>
              </mc:Choice>
              <mc:Fallback>
                <p:oleObj name="Equation" r:id="rId11" imgW="22225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471" y="3062084"/>
                        <a:ext cx="4046537" cy="549275"/>
                      </a:xfrm>
                      <a:prstGeom prst="rect">
                        <a:avLst/>
                      </a:prstGeom>
                      <a:noFill/>
                      <a:effectLst>
                        <a:prstShdw prst="shdw17">
                          <a:schemeClr val="tx1">
                            <a:alpha val="74998"/>
                          </a:schemeClr>
                        </a:prst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085760"/>
              </p:ext>
            </p:extLst>
          </p:nvPr>
        </p:nvGraphicFramePr>
        <p:xfrm>
          <a:off x="4482224" y="2929880"/>
          <a:ext cx="4654111" cy="509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4" name="Equation" r:id="rId13" imgW="2755900" imgH="304800" progId="Equation.3">
                  <p:embed/>
                </p:oleObj>
              </mc:Choice>
              <mc:Fallback>
                <p:oleObj name="Equation" r:id="rId13" imgW="2755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2224" y="2929880"/>
                        <a:ext cx="4654111" cy="509596"/>
                      </a:xfrm>
                      <a:prstGeom prst="rect">
                        <a:avLst/>
                      </a:prstGeom>
                      <a:noFill/>
                      <a:effectLst>
                        <a:prstShdw prst="shdw17">
                          <a:schemeClr val="tx1">
                            <a:alpha val="74998"/>
                          </a:schemeClr>
                        </a:prst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66958" y="3505834"/>
            <a:ext cx="3304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Involves quark to hadron frag. function. 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V</a:t>
            </a:r>
            <a:r>
              <a:rPr lang="en-US" b="1" dirty="0" smtClean="0">
                <a:solidFill>
                  <a:srgbClr val="0000FF"/>
                </a:solidFill>
              </a:rPr>
              <a:t>alence and sea quarks are mixed.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60837" y="3439476"/>
            <a:ext cx="49881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No quark frag. </a:t>
            </a:r>
            <a:r>
              <a:rPr lang="en-US" b="1" dirty="0" err="1" smtClean="0">
                <a:solidFill>
                  <a:srgbClr val="0000FF"/>
                </a:solidFill>
              </a:rPr>
              <a:t>func</a:t>
            </a:r>
            <a:r>
              <a:rPr lang="en-US" b="1" dirty="0" smtClean="0">
                <a:solidFill>
                  <a:srgbClr val="0000FF"/>
                </a:solidFill>
              </a:rPr>
              <a:t>. </a:t>
            </a:r>
            <a:r>
              <a:rPr lang="en-US" b="1" dirty="0">
                <a:solidFill>
                  <a:srgbClr val="0000FF"/>
                </a:solidFill>
              </a:rPr>
              <a:t>i</a:t>
            </a:r>
            <a:r>
              <a:rPr lang="en-US" b="1" dirty="0" smtClean="0">
                <a:solidFill>
                  <a:srgbClr val="0000FF"/>
                </a:solidFill>
              </a:rPr>
              <a:t>nvolved.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V</a:t>
            </a:r>
            <a:r>
              <a:rPr lang="en-US" b="1" dirty="0" smtClean="0">
                <a:solidFill>
                  <a:srgbClr val="0000FF"/>
                </a:solidFill>
              </a:rPr>
              <a:t>alence and sea quarks can be isolated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Pol. </a:t>
            </a:r>
            <a:r>
              <a:rPr lang="en-US" b="1" dirty="0" err="1" smtClean="0">
                <a:solidFill>
                  <a:srgbClr val="008000"/>
                </a:solidFill>
              </a:rPr>
              <a:t>Beam</a:t>
            </a:r>
            <a:r>
              <a:rPr lang="en-US" b="1" dirty="0" err="1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err="1" smtClean="0">
                <a:solidFill>
                  <a:srgbClr val="008000"/>
                </a:solidFill>
              </a:rPr>
              <a:t>valence</a:t>
            </a:r>
            <a:r>
              <a:rPr lang="en-US" b="1" dirty="0" smtClean="0">
                <a:solidFill>
                  <a:srgbClr val="008000"/>
                </a:solidFill>
              </a:rPr>
              <a:t> quark (E-1027)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Pol. </a:t>
            </a:r>
            <a:r>
              <a:rPr lang="en-US" b="1" dirty="0" err="1" smtClean="0">
                <a:solidFill>
                  <a:srgbClr val="008000"/>
                </a:solidFill>
              </a:rPr>
              <a:t>Target</a:t>
            </a:r>
            <a:r>
              <a:rPr lang="en-US" b="1" dirty="0" err="1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err="1" smtClean="0">
                <a:solidFill>
                  <a:srgbClr val="008000"/>
                </a:solidFill>
              </a:rPr>
              <a:t>sea</a:t>
            </a:r>
            <a:r>
              <a:rPr lang="en-US" b="1" dirty="0" smtClean="0">
                <a:solidFill>
                  <a:srgbClr val="008000"/>
                </a:solidFill>
              </a:rPr>
              <a:t> quark (E-1039)</a:t>
            </a:r>
          </a:p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501" y="6092851"/>
            <a:ext cx="3170336" cy="4704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89840" y="6033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Result of repulsive initial state (DY) </a:t>
            </a:r>
            <a:r>
              <a:rPr lang="en-US" dirty="0" err="1"/>
              <a:t>vs</a:t>
            </a:r>
            <a:r>
              <a:rPr lang="en-US" dirty="0"/>
              <a:t> attractive final state (SIDIS) interaction</a:t>
            </a:r>
          </a:p>
        </p:txBody>
      </p:sp>
    </p:spTree>
    <p:extLst>
      <p:ext uri="{BB962C8B-B14F-4D97-AF65-F5344CB8AC3E}">
        <p14:creationId xmlns:p14="http://schemas.microsoft.com/office/powerpoint/2010/main" val="188568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 Yan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57623"/>
            <a:ext cx="5804949" cy="7294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977950" y="1423379"/>
            <a:ext cx="1284199" cy="759239"/>
            <a:chOff x="4977950" y="1423379"/>
            <a:chExt cx="1284199" cy="759239"/>
          </a:xfrm>
        </p:grpSpPr>
        <p:sp>
          <p:nvSpPr>
            <p:cNvPr id="5" name="TextBox 4"/>
            <p:cNvSpPr txBox="1"/>
            <p:nvPr/>
          </p:nvSpPr>
          <p:spPr>
            <a:xfrm>
              <a:off x="5483766" y="1813286"/>
              <a:ext cx="67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small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4977950" y="1423379"/>
              <a:ext cx="1284199" cy="4790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021364" y="1468762"/>
              <a:ext cx="1138263" cy="4336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065" y="307857"/>
            <a:ext cx="1639554" cy="8479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93087" y="1904027"/>
            <a:ext cx="115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target  sea quark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44660" y="1904027"/>
            <a:ext cx="125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b</a:t>
            </a:r>
            <a:r>
              <a:rPr lang="en-US" sz="1200" dirty="0" smtClean="0">
                <a:solidFill>
                  <a:srgbClr val="0000FF"/>
                </a:solidFill>
              </a:rPr>
              <a:t>eam valence quark</a:t>
            </a:r>
            <a:endParaRPr lang="en-US" sz="1200" dirty="0">
              <a:solidFill>
                <a:srgbClr val="0000FF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825225"/>
              </p:ext>
            </p:extLst>
          </p:nvPr>
        </p:nvGraphicFramePr>
        <p:xfrm>
          <a:off x="457200" y="2470099"/>
          <a:ext cx="1472958" cy="447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6" name="Equation" r:id="rId6" imgW="711200" imgH="215900" progId="Equation.3">
                  <p:embed/>
                </p:oleObj>
              </mc:Choice>
              <mc:Fallback>
                <p:oleObj name="Equation" r:id="rId6" imgW="711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" y="2470099"/>
                        <a:ext cx="1472958" cy="447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51766" y="2134860"/>
            <a:ext cx="18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= </a:t>
            </a:r>
            <a:r>
              <a:rPr lang="en-US" dirty="0" err="1" smtClean="0"/>
              <a:t>Feyman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8873" y="3066425"/>
            <a:ext cx="2574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Through kinematics choose quark from </a:t>
            </a:r>
            <a:r>
              <a:rPr lang="en-US" dirty="0" smtClean="0">
                <a:solidFill>
                  <a:srgbClr val="3366FF"/>
                </a:solidFill>
              </a:rPr>
              <a:t>beam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antiquark </a:t>
            </a:r>
            <a:r>
              <a:rPr lang="en-US" dirty="0" smtClean="0"/>
              <a:t>from target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855" y="2134860"/>
            <a:ext cx="2833595" cy="30211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8695416">
            <a:off x="8356376" y="1887068"/>
            <a:ext cx="88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 = 0</a:t>
            </a:r>
            <a:endParaRPr lang="en-US" dirty="0"/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80" y="2780884"/>
            <a:ext cx="1274315" cy="2727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60699" y="2736434"/>
            <a:ext cx="1196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dominates</a:t>
            </a:r>
            <a:endParaRPr lang="en-US" sz="1600" dirty="0">
              <a:solidFill>
                <a:schemeClr val="accent3"/>
              </a:solidFill>
            </a:endParaRPr>
          </a:p>
        </p:txBody>
      </p:sp>
      <p:pic>
        <p:nvPicPr>
          <p:cNvPr id="37" name="Picture 36" descr="log_mrst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11" y="5156022"/>
            <a:ext cx="2702640" cy="1520925"/>
          </a:xfrm>
          <a:prstGeom prst="rect">
            <a:avLst/>
          </a:prstGeom>
        </p:spPr>
      </p:pic>
      <p:pic>
        <p:nvPicPr>
          <p:cNvPr id="38" name="Picture 37" descr="log_mrst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4815" y="2866506"/>
            <a:ext cx="2888700" cy="1520925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778606" y="4317894"/>
            <a:ext cx="2682094" cy="2359054"/>
            <a:chOff x="1238895" y="4317893"/>
            <a:chExt cx="2751701" cy="2470915"/>
          </a:xfrm>
        </p:grpSpPr>
        <p:pic>
          <p:nvPicPr>
            <p:cNvPr id="50" name="Picture 49" descr="e866dy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895" y="4317893"/>
              <a:ext cx="2751701" cy="2470915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693087" y="4469125"/>
              <a:ext cx="9504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E866</a:t>
              </a:r>
              <a:endParaRPr lang="en-US" sz="16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24637" y="5153216"/>
            <a:ext cx="25750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800 </a:t>
            </a:r>
            <a:r>
              <a:rPr lang="en-US" sz="1600" dirty="0" err="1" smtClean="0"/>
              <a:t>GeV</a:t>
            </a:r>
            <a:r>
              <a:rPr lang="en-US" sz="1600" dirty="0" smtClean="0"/>
              <a:t> beam</a:t>
            </a:r>
          </a:p>
          <a:p>
            <a:r>
              <a:rPr lang="en-US" sz="1600" dirty="0" smtClean="0"/>
              <a:t>√s: 40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r>
              <a:rPr lang="en-US" sz="1600" dirty="0" smtClean="0"/>
              <a:t>120 </a:t>
            </a:r>
            <a:r>
              <a:rPr lang="en-US" sz="1600" dirty="0" err="1" smtClean="0"/>
              <a:t>GeV</a:t>
            </a:r>
            <a:r>
              <a:rPr lang="en-US" sz="1600" dirty="0" smtClean="0"/>
              <a:t>:</a:t>
            </a:r>
          </a:p>
          <a:p>
            <a:r>
              <a:rPr lang="en-US" sz="1600" dirty="0"/>
              <a:t>√s: </a:t>
            </a:r>
            <a:r>
              <a:rPr lang="en-US" sz="1600" dirty="0" smtClean="0"/>
              <a:t>15.5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r>
              <a:rPr lang="en-US" sz="1600" dirty="0" smtClean="0"/>
              <a:t>cross section scales as s</a:t>
            </a:r>
          </a:p>
          <a:p>
            <a:r>
              <a:rPr lang="en-US" sz="1600" dirty="0" smtClean="0"/>
              <a:t>7 times higher</a:t>
            </a:r>
            <a:endParaRPr lang="en-US" sz="1600" dirty="0"/>
          </a:p>
          <a:p>
            <a:endParaRPr lang="en-US" sz="1600" dirty="0"/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008895"/>
              </p:ext>
            </p:extLst>
          </p:nvPr>
        </p:nvGraphicFramePr>
        <p:xfrm>
          <a:off x="1846763" y="5854620"/>
          <a:ext cx="940106" cy="307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7" name="Equation" r:id="rId12" imgW="698500" imgH="228600" progId="Equation.3">
                  <p:embed/>
                </p:oleObj>
              </mc:Choice>
              <mc:Fallback>
                <p:oleObj name="Equation" r:id="rId12" imgW="69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46763" y="5854620"/>
                        <a:ext cx="940106" cy="307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93087" y="3459655"/>
            <a:ext cx="155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F</a:t>
            </a:r>
            <a:r>
              <a:rPr lang="en-US" dirty="0"/>
              <a:t>&gt;&gt; 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0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124" y="120566"/>
            <a:ext cx="5524500" cy="1027391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  <a:latin typeface="Tekton Pro Bold"/>
                <a:cs typeface="Tekton Pro Bold"/>
              </a:rPr>
              <a:t>Where are we?</a:t>
            </a:r>
            <a:endParaRPr lang="en-US" sz="3200" dirty="0">
              <a:solidFill>
                <a:srgbClr val="0000FF"/>
              </a:solidFill>
              <a:latin typeface="Tekton Pro Bold"/>
              <a:cs typeface="Tekton Pro Bold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D958-2351-D645-A811-13F62787A1DF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" y="1465270"/>
            <a:ext cx="8801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W</a:t>
            </a:r>
            <a:r>
              <a:rPr lang="en-US" sz="2000" b="1" dirty="0" smtClean="0">
                <a:solidFill>
                  <a:srgbClr val="0000FF"/>
                </a:solidFill>
              </a:rPr>
              <a:t>e know very little about sea quarks angular momentum.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E866 might point to OAM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Quark </a:t>
            </a:r>
            <a:r>
              <a:rPr lang="en-US" sz="2000" b="1" dirty="0">
                <a:solidFill>
                  <a:srgbClr val="0000FF"/>
                </a:solidFill>
              </a:rPr>
              <a:t>orbital angular momentum leads </a:t>
            </a:r>
            <a:r>
              <a:rPr lang="en-US" sz="2000" b="1" dirty="0" smtClean="0">
                <a:solidFill>
                  <a:srgbClr val="0000FF"/>
                </a:solidFill>
              </a:rPr>
              <a:t>to quark </a:t>
            </a:r>
            <a:r>
              <a:rPr lang="en-US" sz="2000" b="1" dirty="0" err="1">
                <a:solidFill>
                  <a:srgbClr val="0000FF"/>
                </a:solidFill>
              </a:rPr>
              <a:t>Sivers</a:t>
            </a:r>
            <a:r>
              <a:rPr lang="en-US" sz="2000" b="1" dirty="0">
                <a:solidFill>
                  <a:srgbClr val="0000FF"/>
                </a:solidFill>
              </a:rPr>
              <a:t> distribution.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Identifying a non-vanishing sea quark </a:t>
            </a:r>
            <a:r>
              <a:rPr lang="en-US" sz="2000" b="1" dirty="0" err="1" smtClean="0">
                <a:solidFill>
                  <a:srgbClr val="0000FF"/>
                </a:solidFill>
              </a:rPr>
              <a:t>Sivers</a:t>
            </a:r>
            <a:r>
              <a:rPr lang="en-US" sz="2000" b="1" dirty="0" smtClean="0">
                <a:solidFill>
                  <a:srgbClr val="0000FF"/>
                </a:solidFill>
              </a:rPr>
              <a:t> distribution could lead to  a </a:t>
            </a:r>
            <a:r>
              <a:rPr lang="en-US" sz="2000" b="1" dirty="0">
                <a:solidFill>
                  <a:srgbClr val="0000FF"/>
                </a:solidFill>
              </a:rPr>
              <a:t>major breakthrough </a:t>
            </a:r>
            <a:r>
              <a:rPr lang="en-US" sz="2000" b="1" dirty="0" smtClean="0">
                <a:solidFill>
                  <a:srgbClr val="0000FF"/>
                </a:solidFill>
              </a:rPr>
              <a:t>in nucleon structure.</a:t>
            </a:r>
          </a:p>
          <a:p>
            <a:pPr marL="342900" indent="-342900">
              <a:buFont typeface="Arial"/>
              <a:buChar char="•"/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Polarized target D-Y at </a:t>
            </a:r>
            <a:r>
              <a:rPr lang="en-US" sz="2000" b="1" dirty="0" err="1" smtClean="0">
                <a:solidFill>
                  <a:srgbClr val="0000FF"/>
                </a:solidFill>
              </a:rPr>
              <a:t>Fermilab’s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SeaQuest</a:t>
            </a:r>
            <a:r>
              <a:rPr lang="en-US" sz="2000" b="1" dirty="0" smtClean="0">
                <a:solidFill>
                  <a:srgbClr val="0000FF"/>
                </a:solidFill>
              </a:rPr>
              <a:t> provides an unique opportunity to pin down sea quark’s angular momentum.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95300" y="4424074"/>
            <a:ext cx="8458200" cy="2147783"/>
            <a:chOff x="495300" y="3811573"/>
            <a:chExt cx="8458200" cy="2147783"/>
          </a:xfrm>
        </p:grpSpPr>
        <p:sp>
          <p:nvSpPr>
            <p:cNvPr id="10" name="TextBox 9"/>
            <p:cNvSpPr txBox="1"/>
            <p:nvPr/>
          </p:nvSpPr>
          <p:spPr>
            <a:xfrm>
              <a:off x="495300" y="3811573"/>
              <a:ext cx="810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Does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Drell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-Yan yield depend on target’s spin direction?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41" y="4730754"/>
              <a:ext cx="3009900" cy="800711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37041" y="5590024"/>
              <a:ext cx="1841157" cy="369332"/>
              <a:chOff x="431801" y="4060190"/>
              <a:chExt cx="1841157" cy="369332"/>
            </a:xfrm>
          </p:grpSpPr>
          <p:pic>
            <p:nvPicPr>
              <p:cNvPr id="14" name="Picture 13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801" y="4156710"/>
                <a:ext cx="1841157" cy="2286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282700" y="406019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if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800" y="4631043"/>
              <a:ext cx="3949700" cy="100615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050690" y="1"/>
            <a:ext cx="1699172" cy="1465269"/>
            <a:chOff x="42705" y="1748181"/>
            <a:chExt cx="5366753" cy="5098414"/>
          </a:xfrm>
        </p:grpSpPr>
        <p:pic>
          <p:nvPicPr>
            <p:cNvPr id="17" name="Picture 16" descr="000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5" y="1748181"/>
              <a:ext cx="5366753" cy="509841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52800" y="3124200"/>
              <a:ext cx="5351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</a:rPr>
                <a:t>π</a:t>
              </a:r>
              <a:r>
                <a:rPr lang="en-US" sz="3000" b="1" baseline="30000" dirty="0" smtClean="0">
                  <a:solidFill>
                    <a:schemeClr val="bg1"/>
                  </a:solidFill>
                </a:rPr>
                <a:t>+</a:t>
              </a:r>
              <a:endParaRPr lang="en-US" sz="3000" b="1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216406"/>
            <a:ext cx="2113230" cy="109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12260</TotalTime>
  <Words>3262</Words>
  <Application>Microsoft Macintosh PowerPoint</Application>
  <PresentationFormat>On-screen Show (4:3)</PresentationFormat>
  <Paragraphs>633</Paragraphs>
  <Slides>42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Equation</vt:lpstr>
      <vt:lpstr>Equation.3</vt:lpstr>
      <vt:lpstr>E1039 @ FNAL:  Measuring the Sea Quark Sivers Asymmetry  </vt:lpstr>
      <vt:lpstr>Where are we today</vt:lpstr>
      <vt:lpstr>Indication of Angular Momentum: Results from E866 </vt:lpstr>
      <vt:lpstr>PowerPoint Presentation</vt:lpstr>
      <vt:lpstr>Lattice Calculations</vt:lpstr>
      <vt:lpstr>Quark Orbital Momentum and the Sivers Function</vt:lpstr>
      <vt:lpstr>PowerPoint Presentation</vt:lpstr>
      <vt:lpstr>Drell Yan </vt:lpstr>
      <vt:lpstr> Where are we?</vt:lpstr>
      <vt:lpstr>E-1039 Collaboration:</vt:lpstr>
      <vt:lpstr>Beam @FNAL</vt:lpstr>
      <vt:lpstr>How do we measure the Sivers A</vt:lpstr>
      <vt:lpstr>Schematic</vt:lpstr>
      <vt:lpstr>PowerPoint Presentation</vt:lpstr>
      <vt:lpstr>The Polarized Target System</vt:lpstr>
      <vt:lpstr>         The magnet</vt:lpstr>
      <vt:lpstr>Principle of Dynamic Nuclear Polarization:</vt:lpstr>
      <vt:lpstr>LANL Q-meter Design</vt:lpstr>
      <vt:lpstr>Details of new NMR</vt:lpstr>
      <vt:lpstr>PowerPoint Presentation</vt:lpstr>
      <vt:lpstr>PowerPoint Presentation</vt:lpstr>
      <vt:lpstr>Target and Beam Performance</vt:lpstr>
      <vt:lpstr>PowerPoint Presentation</vt:lpstr>
      <vt:lpstr>Changes under study</vt:lpstr>
      <vt:lpstr>Projected  Statistical Precision with a Polarized Target at SeaQuest</vt:lpstr>
      <vt:lpstr>Possible Extension with polarized beam</vt:lpstr>
      <vt:lpstr>PowerPoint Presentation</vt:lpstr>
      <vt:lpstr>Backup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Observables and Kinematics</vt:lpstr>
      <vt:lpstr>PowerPoint Presentation</vt:lpstr>
      <vt:lpstr>PowerPoint Presentation</vt:lpstr>
      <vt:lpstr>The Drell Yan Process</vt:lpstr>
      <vt:lpstr>PowerPoint Presentation</vt:lpstr>
      <vt:lpstr>Beam @FNAL</vt:lpstr>
      <vt:lpstr>Overview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andi klein</cp:lastModifiedBy>
  <cp:revision>178</cp:revision>
  <cp:lastPrinted>2014-09-02T15:59:51Z</cp:lastPrinted>
  <dcterms:created xsi:type="dcterms:W3CDTF">2013-10-30T14:11:59Z</dcterms:created>
  <dcterms:modified xsi:type="dcterms:W3CDTF">2014-10-07T18:13:07Z</dcterms:modified>
</cp:coreProperties>
</file>