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49" r:id="rId2"/>
  </p:sldMasterIdLst>
  <p:notesMasterIdLst>
    <p:notesMasterId r:id="rId24"/>
  </p:notesMasterIdLst>
  <p:handoutMasterIdLst>
    <p:handoutMasterId r:id="rId25"/>
  </p:handoutMasterIdLst>
  <p:sldIdLst>
    <p:sldId id="256" r:id="rId3"/>
    <p:sldId id="519" r:id="rId4"/>
    <p:sldId id="521" r:id="rId5"/>
    <p:sldId id="480" r:id="rId6"/>
    <p:sldId id="522" r:id="rId7"/>
    <p:sldId id="415" r:id="rId8"/>
    <p:sldId id="525" r:id="rId9"/>
    <p:sldId id="486" r:id="rId10"/>
    <p:sldId id="501" r:id="rId11"/>
    <p:sldId id="499" r:id="rId12"/>
    <p:sldId id="513" r:id="rId13"/>
    <p:sldId id="514" r:id="rId14"/>
    <p:sldId id="515" r:id="rId15"/>
    <p:sldId id="502" r:id="rId16"/>
    <p:sldId id="516" r:id="rId17"/>
    <p:sldId id="527" r:id="rId18"/>
    <p:sldId id="529" r:id="rId19"/>
    <p:sldId id="462" r:id="rId20"/>
    <p:sldId id="520" r:id="rId21"/>
    <p:sldId id="526" r:id="rId22"/>
    <p:sldId id="524" r:id="rId23"/>
  </p:sldIdLst>
  <p:sldSz cx="9144000" cy="6858000" type="screen4x3"/>
  <p:notesSz cx="6934200" cy="9220200"/>
  <p:embeddedFontLst>
    <p:embeddedFont>
      <p:font typeface="Helvetica" panose="020B0604020202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ＭＳ Ｐゴシック" panose="020B0600070205080204" pitchFamily="34" charset="-128"/>
      <p:regular r:id="rId34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E Reimer" initials="PER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7030A0"/>
    <a:srgbClr val="800000"/>
    <a:srgbClr val="009900"/>
    <a:srgbClr val="66FF33"/>
    <a:srgbClr val="FFFFCC"/>
    <a:srgbClr val="CC3399"/>
    <a:srgbClr val="190EFF"/>
    <a:srgbClr val="CCFFCC"/>
    <a:srgbClr val="253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6" autoAdjust="0"/>
    <p:restoredTop sz="83808" autoAdjust="0"/>
  </p:normalViewPr>
  <p:slideViewPr>
    <p:cSldViewPr>
      <p:cViewPr>
        <p:scale>
          <a:sx n="70" d="100"/>
          <a:sy n="70" d="100"/>
        </p:scale>
        <p:origin x="-139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37D05D3D-AC2B-4159-94B7-18F81C9F1CBD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D18D7D70-509E-4484-8177-F32E0CC63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4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48" rIns="92298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0560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latin typeface="Helvetica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Beam direction can be rotated w/in the horizontal plane or into the vertical direction</a:t>
            </a:r>
            <a:r>
              <a:rPr lang="en-US" baseline="0" dirty="0" smtClean="0"/>
              <a:t> as required by the experiments. This is at the end of a 2.4 km long beam line with 140 bending magnets, some w/ horizontal fields, some w/ vertical and some w/ skew fields.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Note that SSA  </a:t>
            </a:r>
            <a:r>
              <a:rPr lang="en-US" dirty="0" err="1" smtClean="0"/>
              <a:t>A_N^sin</a:t>
            </a:r>
            <a:r>
              <a:rPr lang="en-US" dirty="0" smtClean="0"/>
              <a:t>(phi-</a:t>
            </a:r>
            <a:r>
              <a:rPr lang="en-US" dirty="0" err="1" smtClean="0"/>
              <a:t>phi_s</a:t>
            </a:r>
            <a:r>
              <a:rPr lang="en-US" dirty="0" smtClean="0"/>
              <a:t>) is scaled by 2/pi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6926F-4BEB-4613-8E58-5ED9E20E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3800" y="241300"/>
            <a:ext cx="1841500" cy="5384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300" y="241300"/>
            <a:ext cx="5372100" cy="538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EE29A-21DC-4102-8975-20FB2D211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C0444-1986-421D-94A0-EDC0B2666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5D179-CBDD-4D79-9274-13165AB19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3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8074F-B110-4AA1-8C87-DE1E060A1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12C0F-0E52-43E8-A430-E0A60A054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EE67-E18A-4120-B7DB-BB237C1ED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17BFF-4111-4877-B8B6-AC5E132AE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9953-D453-4AA4-B867-7EA257486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5B544-FF5C-4DDD-A626-0F1B331CF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4A811-6BCE-40AF-897B-27753D60E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AFA57-C119-4E06-AE4F-B0421F69E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3800" y="241300"/>
            <a:ext cx="1841500" cy="538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300" y="241300"/>
            <a:ext cx="5372100" cy="538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5E1A1-019D-4FB0-9B11-92B951D95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52B3-0DE6-4093-A944-B21B1970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1"/>
          </p:nvPr>
        </p:nvSpPr>
        <p:spPr>
          <a:xfrm>
            <a:off x="1284288" y="6381750"/>
            <a:ext cx="130651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2"/>
          </p:nvPr>
        </p:nvSpPr>
        <p:spPr>
          <a:xfrm>
            <a:off x="2590800" y="6381750"/>
            <a:ext cx="619601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 Workshop, Santa Fe 2010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AF4380-7BD2-4176-9D35-FAE448E6DABB}" type="datetime1">
              <a:rPr lang="en-US"/>
              <a:pPr/>
              <a:t>9/13/2013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B3E84-C9F1-4836-B987-2B5ECC8AD6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3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FCCA5-7B95-450D-94E6-5EB225C55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A8B54-CD89-4175-86CE-29B789748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27966-0576-4F50-9EF8-221CBD746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9B13A-AE74-4FD0-A1D1-3E874C772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1B824-5B94-4A83-B508-84430CBA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ED615-8471-43BE-97A7-428F0D971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15B32-8DA3-4537-8A66-CD2BD49EB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6002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4"/>
            <a:r>
              <a:rPr lang="en-US" smtClean="0">
                <a:sym typeface="Arial" pitchFamily="34" charset="0"/>
              </a:rPr>
              <a:t>Fourth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749300" algn="l"/>
              </a:tabLst>
              <a:defRPr sz="1100">
                <a:ea typeface="+mn-ea"/>
                <a:cs typeface="Helvetica" charset="0"/>
              </a:defRPr>
            </a:lvl1pPr>
          </a:lstStyle>
          <a:p>
            <a:pPr>
              <a:defRPr/>
            </a:pPr>
            <a:fld id="{B0D9C6B8-7D3E-4921-B20D-F8A1D493E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</p:sldLayoutIdLst>
  <p:transition/>
  <p:hf hdr="0" ft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34963" indent="-3349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3263" indent="-334963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SzPct val="150000"/>
        <a:buFont typeface="Zapf Dingbats" charset="0"/>
        <a:buChar char="➡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300163" indent="-398463" algn="l" rtl="0" eaLnBrk="0" fontAlgn="base" hangingPunct="0">
        <a:spcBef>
          <a:spcPts val="1800"/>
        </a:spcBef>
        <a:spcAft>
          <a:spcPct val="0"/>
        </a:spcAft>
        <a:buClr>
          <a:srgbClr val="3A9D33"/>
        </a:buClr>
        <a:buSzPct val="150000"/>
        <a:buFont typeface="Lucida Grande" charset="0"/>
        <a:buChar char="✓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43063" indent="-398463" algn="l" rtl="0" eaLnBrk="0" fontAlgn="base" hangingPunct="0">
        <a:spcBef>
          <a:spcPts val="1800"/>
        </a:spcBef>
        <a:spcAft>
          <a:spcPct val="0"/>
        </a:spcAft>
        <a:buClr>
          <a:srgbClr val="C1251E"/>
        </a:buClr>
        <a:buSzPct val="150000"/>
        <a:buFont typeface="Arial" pitchFamily="34" charset="0"/>
        <a:buChar char="?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998663" indent="-3984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558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130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702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74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41500" y="241300"/>
            <a:ext cx="5445125" cy="469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999999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6002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749300" algn="l"/>
              </a:tabLst>
              <a:defRPr sz="1100">
                <a:ea typeface="+mn-ea"/>
                <a:cs typeface="Helvetica" charset="0"/>
              </a:defRPr>
            </a:lvl1pPr>
          </a:lstStyle>
          <a:p>
            <a:pPr>
              <a:defRPr/>
            </a:pPr>
            <a:fld id="{2BB66582-31F0-4181-B0B8-B4BBA174A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</p:sldLayoutIdLst>
  <p:transition/>
  <p:hf hdr="0" ft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34963" indent="-3349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3263" indent="-334963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SzPct val="150000"/>
        <a:buFont typeface="Zapf Dingbats" charset="0"/>
        <a:buChar char="➡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300163" indent="-398463" algn="l" rtl="0" eaLnBrk="0" fontAlgn="base" hangingPunct="0">
        <a:spcBef>
          <a:spcPts val="1800"/>
        </a:spcBef>
        <a:spcAft>
          <a:spcPct val="0"/>
        </a:spcAft>
        <a:buClr>
          <a:srgbClr val="3A9D33"/>
        </a:buClr>
        <a:buSzPct val="150000"/>
        <a:buFont typeface="Lucida Grande" charset="0"/>
        <a:buChar char="✓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43063" indent="-398463" algn="l" rtl="0" eaLnBrk="0" fontAlgn="base" hangingPunct="0">
        <a:spcBef>
          <a:spcPts val="1800"/>
        </a:spcBef>
        <a:spcAft>
          <a:spcPct val="0"/>
        </a:spcAft>
        <a:buClr>
          <a:srgbClr val="C1251E"/>
        </a:buClr>
        <a:buSzPct val="150000"/>
        <a:buFont typeface="Arial" pitchFamily="34" charset="0"/>
        <a:buChar char="?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998663" indent="-3984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558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130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702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74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1" descr="C:\Documents and Settings\lorenzon\My Documents\Michigan\UM Seals\wordma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6002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2625852"/>
            <a:ext cx="5791200" cy="3546348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 </a:t>
            </a:r>
            <a:r>
              <a:rPr lang="en-US" dirty="0" err="1"/>
              <a:t>Sivers</a:t>
            </a:r>
            <a:r>
              <a:rPr lang="en-US" dirty="0"/>
              <a:t> Function in </a:t>
            </a:r>
            <a:r>
              <a:rPr lang="en-US" dirty="0">
                <a:solidFill>
                  <a:srgbClr val="7030A0"/>
                </a:solidFill>
              </a:rPr>
              <a:t>Polarized </a:t>
            </a:r>
            <a:r>
              <a:rPr lang="en-US" dirty="0" err="1">
                <a:solidFill>
                  <a:srgbClr val="7030A0"/>
                </a:solidFill>
              </a:rPr>
              <a:t>Drell</a:t>
            </a:r>
            <a:r>
              <a:rPr lang="en-US" dirty="0">
                <a:solidFill>
                  <a:srgbClr val="7030A0"/>
                </a:solidFill>
              </a:rPr>
              <a:t>-Yan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/>
              <a:t> fundamental QCD prediction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>
                <a:solidFill>
                  <a:srgbClr val="7030A0"/>
                </a:solidFill>
              </a:rPr>
              <a:t>Polarized </a:t>
            </a:r>
            <a:r>
              <a:rPr lang="en-US" dirty="0" err="1" smtClean="0">
                <a:solidFill>
                  <a:srgbClr val="7030A0"/>
                </a:solidFill>
              </a:rPr>
              <a:t>Drell</a:t>
            </a:r>
            <a:r>
              <a:rPr lang="en-US" dirty="0" smtClean="0">
                <a:solidFill>
                  <a:srgbClr val="7030A0"/>
                </a:solidFill>
              </a:rPr>
              <a:t>-Yan </a:t>
            </a:r>
            <a:r>
              <a:rPr lang="en-US" dirty="0" smtClean="0"/>
              <a:t>at Fermilab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 polarized </a:t>
            </a:r>
            <a:r>
              <a:rPr lang="en-US" dirty="0" smtClean="0">
                <a:solidFill>
                  <a:srgbClr val="3333FF"/>
                </a:solidFill>
              </a:rPr>
              <a:t>Beam </a:t>
            </a:r>
            <a:r>
              <a:rPr lang="en-US" dirty="0" smtClean="0">
                <a:solidFill>
                  <a:srgbClr val="7030A0"/>
                </a:solidFill>
              </a:rPr>
              <a:t>(E-1027) 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Target</a:t>
            </a:r>
            <a:r>
              <a:rPr lang="en-US" dirty="0" smtClean="0">
                <a:solidFill>
                  <a:srgbClr val="7030A0"/>
                </a:solidFill>
              </a:rPr>
              <a:t> (E-1039)</a:t>
            </a:r>
            <a:endParaRPr lang="en-US" dirty="0" smtClean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 Main Injector Polarization Scheme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 present status &amp; plans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None/>
              <a:tabLst>
                <a:tab pos="815975" algn="l"/>
                <a:tab pos="1192213" algn="l"/>
              </a:tabLst>
            </a:pPr>
            <a:r>
              <a:rPr lang="en-US" dirty="0" smtClean="0"/>
              <a:t> </a:t>
            </a:r>
          </a:p>
        </p:txBody>
      </p:sp>
      <p:sp>
        <p:nvSpPr>
          <p:cNvPr id="1536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41300"/>
            <a:ext cx="7315200" cy="10541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863600" algn="l"/>
              </a:tabLst>
            </a:pPr>
            <a:r>
              <a:rPr lang="en-US" sz="2800" dirty="0" smtClean="0"/>
              <a:t>Polarized Protons in the Fermilab </a:t>
            </a:r>
            <a:br>
              <a:rPr lang="en-US" sz="2800" dirty="0" smtClean="0"/>
            </a:br>
            <a:r>
              <a:rPr lang="en-US" sz="2800" dirty="0" smtClean="0"/>
              <a:t>Main Injector </a:t>
            </a:r>
            <a:endParaRPr lang="en-US" sz="2400" dirty="0" smtClean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04B64-8782-488E-B9CE-B57B49B52B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3" name="Rectangle 1"/>
          <p:cNvSpPr>
            <a:spLocks/>
          </p:cNvSpPr>
          <p:nvPr/>
        </p:nvSpPr>
        <p:spPr bwMode="auto">
          <a:xfrm>
            <a:off x="2895600" y="1447800"/>
            <a:ext cx="304800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749300" algn="l"/>
              </a:tabLst>
            </a:pP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Wolfgang Lorenzon</a:t>
            </a:r>
          </a:p>
          <a:p>
            <a:pPr>
              <a:tabLst>
                <a:tab pos="749300" algn="l"/>
              </a:tabLst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1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(12-September-2013)</a:t>
            </a:r>
          </a:p>
          <a:p>
            <a:pPr>
              <a:tabLst>
                <a:tab pos="749300" algn="l"/>
              </a:tabLst>
            </a:pP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PSTP 2013</a:t>
            </a:r>
            <a:endParaRPr lang="en-US" sz="1000" dirty="0">
              <a:solidFill>
                <a:srgbClr val="C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67400" y="6276201"/>
            <a:ext cx="23622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dirty="0">
                <a:solidFill>
                  <a:srgbClr val="7030A0"/>
                </a:solidFill>
                <a:latin typeface="+mn-lt"/>
              </a:rPr>
              <a:t>This work is supported by </a:t>
            </a:r>
          </a:p>
        </p:txBody>
      </p:sp>
      <p:pic>
        <p:nvPicPr>
          <p:cNvPr id="39" name="Picture 35" descr="C:\Documents and Settings\lorenzon\My Documents\Personal-web\ns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43900" y="60960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6" descr="C:\Documents and Settings\lorenzon\Desktop\doe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6060948"/>
            <a:ext cx="651510" cy="64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4343400" y="4648200"/>
            <a:ext cx="2133600" cy="457200"/>
          </a:xfrm>
          <a:prstGeom prst="rect">
            <a:avLst/>
          </a:prstGeom>
          <a:solidFill>
            <a:srgbClr val="FFFFFF">
              <a:alpha val="7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07779"/>
              </p:ext>
            </p:extLst>
          </p:nvPr>
        </p:nvGraphicFramePr>
        <p:xfrm>
          <a:off x="1905000" y="3503739"/>
          <a:ext cx="215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5" name="Equation" r:id="rId7" imgW="1079032" imgH="291973" progId="Equation.DSMT4">
                  <p:embed/>
                </p:oleObj>
              </mc:Choice>
              <mc:Fallback>
                <p:oleObj name="Equation" r:id="rId7" imgW="1079032" imgH="29197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03739"/>
                        <a:ext cx="215900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From 2 Siberian Snakes to 1 Snake - II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685800"/>
            <a:ext cx="4267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2-snake design  (11m long):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 4 helical dipoles / snake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solidFill>
                  <a:srgbClr val="C00000"/>
                </a:solidFill>
              </a:rPr>
              <a:t> 2 helices:   5T / 3.1m / 6” ID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solidFill>
                  <a:srgbClr val="C00000"/>
                </a:solidFill>
              </a:rPr>
              <a:t> 2 helices :  5T / 2.1m / 6” ID (</a:t>
            </a:r>
            <a:r>
              <a:rPr lang="en-US" sz="1600" b="1" dirty="0" smtClean="0">
                <a:solidFill>
                  <a:srgbClr val="C00000"/>
                </a:solidFill>
              </a:rPr>
              <a:t>cold</a:t>
            </a:r>
            <a:r>
              <a:rPr lang="en-US" sz="1600" dirty="0" smtClean="0">
                <a:solidFill>
                  <a:srgbClr val="C00000"/>
                </a:solidFill>
              </a:rPr>
              <a:t>)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828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3333FF"/>
                </a:solidFill>
              </a:rPr>
              <a:t>does not fit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1828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3333FF"/>
                </a:solidFill>
              </a:rPr>
              <a:t>fits well</a:t>
            </a:r>
            <a:endParaRPr lang="en-US" b="1" dirty="0">
              <a:solidFill>
                <a:srgbClr val="3333FF"/>
              </a:solidFill>
            </a:endParaRPr>
          </a:p>
        </p:txBody>
      </p:sp>
      <p:pic>
        <p:nvPicPr>
          <p:cNvPr id="122884" name="Picture 4" descr="C:\Users\lorenzon\Documents\talks\pol-DY\2-snake-M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4267200" cy="383417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29200" y="700444"/>
            <a:ext cx="396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1-snake design (5.8m long):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 1 helical dipole + 2 conv. dipoles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solidFill>
                  <a:srgbClr val="C00000"/>
                </a:solidFill>
              </a:rPr>
              <a:t> helix:      4T /   4.2 m / 4” ID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dipoles:  4T / 0.62 m / 4” ID (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warm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724400" y="838200"/>
            <a:ext cx="0" cy="518160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3" descr="C:\Users\lorenzon\Documents\Laboratories\FNAL\4T-Two-Turn-Kondratenko-Helix_1.7T-0.62m-Dipoles-0.2m-Gaps-B-Field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178192"/>
            <a:ext cx="3810000" cy="1708008"/>
          </a:xfrm>
          <a:prstGeom prst="rect">
            <a:avLst/>
          </a:prstGeom>
          <a:noFill/>
        </p:spPr>
      </p:pic>
      <p:pic>
        <p:nvPicPr>
          <p:cNvPr id="15" name="Picture 4" descr="C:\Users\lorenzon\Documents\Laboratories\FNAL\4T-Two-Turn-Kondratenko-Helix_1.7T-0.62m-Dipoles-0.2m-Gaps-excursio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001171"/>
            <a:ext cx="3810000" cy="186622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828800" y="6135469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3333FF"/>
                </a:solidFill>
              </a:rPr>
              <a:t>T. </a:t>
            </a:r>
            <a:r>
              <a:rPr lang="en-US" dirty="0" err="1" smtClean="0">
                <a:solidFill>
                  <a:srgbClr val="3333FF"/>
                </a:solidFill>
              </a:rPr>
              <a:t>Roser</a:t>
            </a:r>
            <a:r>
              <a:rPr lang="en-US" dirty="0" smtClean="0">
                <a:solidFill>
                  <a:srgbClr val="3333FF"/>
                </a:solidFill>
              </a:rPr>
              <a:t> (BNL):	- test snakes/rotators up to 5.4T</a:t>
            </a:r>
          </a:p>
          <a:p>
            <a:pPr algn="l"/>
            <a:r>
              <a:rPr lang="en-US" dirty="0" smtClean="0">
                <a:solidFill>
                  <a:srgbClr val="3333FF"/>
                </a:solidFill>
              </a:rPr>
              <a:t>		- operation not above 4T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16700"/>
            <a:ext cx="244475" cy="241300"/>
          </a:xfrm>
        </p:spPr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Steady Improvements to 1 Snakes solution - I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pic>
        <p:nvPicPr>
          <p:cNvPr id="1026" name="Picture 2" descr="C:\Users\lorenzon\Documents\talks\pol-DY\pics\8.9GeV-4T-1-Twist-Snake-4T-Dipoles-EAL-7Nov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3733800" cy="4497388"/>
          </a:xfrm>
          <a:prstGeom prst="rect">
            <a:avLst/>
          </a:prstGeom>
          <a:noFill/>
        </p:spPr>
      </p:pic>
      <p:pic>
        <p:nvPicPr>
          <p:cNvPr id="1027" name="Picture 3" descr="C:\Users\lorenzon\Documents\talks\pol-DY\pics\8.9GeV-4T-2-Twist-Snake-4T-Dipoles-EAL-7Nov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19200"/>
            <a:ext cx="3737697" cy="4495800"/>
          </a:xfrm>
          <a:prstGeom prst="rect">
            <a:avLst/>
          </a:prstGeom>
          <a:noFill/>
        </p:spPr>
      </p:pic>
      <p:pic>
        <p:nvPicPr>
          <p:cNvPr id="1028" name="Picture 4" descr="C:\Users\lorenzon\Documents\talks\pol-DY\pics\8.9GeV-4T-3-Twist-Snake-4T-Dipoles-EAL-7Nov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1" y="1219200"/>
            <a:ext cx="3733800" cy="4495800"/>
          </a:xfrm>
          <a:prstGeom prst="rect">
            <a:avLst/>
          </a:prstGeom>
          <a:noFill/>
        </p:spPr>
      </p:pic>
      <p:pic>
        <p:nvPicPr>
          <p:cNvPr id="1029" name="Picture 5" descr="C:\Users\lorenzon\Documents\talks\pol-DY\pics\8.9GeV-4T-4-Twist-Snake-4T-Dipoles-EAL-7Nov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219200"/>
            <a:ext cx="3733800" cy="4495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3400" y="5943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190EFF"/>
                </a:solidFill>
              </a:rPr>
              <a:t>beam excursions shrink w/ number of twists</a:t>
            </a:r>
            <a:endParaRPr lang="en-US" sz="1600" dirty="0">
              <a:solidFill>
                <a:srgbClr val="190E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9144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</a:rPr>
              <a:t>8.9 </a:t>
            </a:r>
            <a:r>
              <a:rPr lang="en-US" sz="1600" b="1" dirty="0" err="1" smtClean="0">
                <a:solidFill>
                  <a:srgbClr val="C00000"/>
                </a:solidFill>
              </a:rPr>
              <a:t>GeV</a:t>
            </a:r>
            <a:r>
              <a:rPr lang="en-US" sz="1600" b="1" dirty="0" smtClean="0">
                <a:solidFill>
                  <a:srgbClr val="C00000"/>
                </a:solidFill>
              </a:rPr>
              <a:t>  4T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030" name="Picture 6" descr="C:\Users\lorenzon\Documents\talks\pol-DY\pics\8.9GeV-vertical-initial-sp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143000"/>
            <a:ext cx="4495801" cy="46482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800600" y="5943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190EFF"/>
                </a:solidFill>
              </a:rPr>
              <a:t>beam excursions shrink w/ beam energy</a:t>
            </a:r>
            <a:endParaRPr lang="en-US" sz="1600" dirty="0">
              <a:solidFill>
                <a:srgbClr val="190E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1447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</a:rPr>
              <a:t>8.9 </a:t>
            </a:r>
            <a:r>
              <a:rPr lang="en-US" sz="1600" b="1" dirty="0" err="1" smtClean="0">
                <a:solidFill>
                  <a:srgbClr val="C00000"/>
                </a:solidFill>
              </a:rPr>
              <a:t>GeV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031" name="Picture 7" descr="C:\Users\lorenzon\Documents\talks\pol-DY\pics\120GeV-vertical-initial-spi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1143000"/>
            <a:ext cx="4448175" cy="469423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648200" y="880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</a:rPr>
              <a:t>4-twist  4T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1447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</a:rPr>
              <a:t>120 </a:t>
            </a:r>
            <a:r>
              <a:rPr lang="en-US" sz="1600" b="1" dirty="0" err="1" smtClean="0">
                <a:solidFill>
                  <a:srgbClr val="C00000"/>
                </a:solidFill>
              </a:rPr>
              <a:t>GeV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18288"/>
            <a:ext cx="244475" cy="241300"/>
          </a:xfrm>
        </p:spPr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13" grpId="0"/>
      <p:bldP spid="2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Steady Improvements to 1 Snakes solution - II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pic>
        <p:nvPicPr>
          <p:cNvPr id="2050" name="Picture 2" descr="C:\Users\lorenzon\Documents\talks\pol-DY\pics\8.9GeV-4T-4-twist-5cm-fringe-field-18apr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9334" y="1066800"/>
            <a:ext cx="4478466" cy="3886200"/>
          </a:xfrm>
          <a:prstGeom prst="rect">
            <a:avLst/>
          </a:prstGeom>
          <a:noFill/>
        </p:spPr>
      </p:pic>
      <p:pic>
        <p:nvPicPr>
          <p:cNvPr id="2051" name="Picture 3" descr="C:\Users\lorenzon\Documents\talks\pol-DY\pics\100GeV-4T-4-twist-5cm-fringe-field-18apr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86" y="1066800"/>
            <a:ext cx="4480714" cy="3886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3400" y="6858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</a:rPr>
              <a:t>Including fringe fields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9" name="Flowchart: Decision 18"/>
          <p:cNvSpPr>
            <a:spLocks noChangeAspect="1"/>
          </p:cNvSpPr>
          <p:nvPr/>
        </p:nvSpPr>
        <p:spPr bwMode="auto">
          <a:xfrm>
            <a:off x="457200" y="5562600"/>
            <a:ext cx="91440" cy="137160"/>
          </a:xfrm>
          <a:prstGeom prst="flowChartDecision">
            <a:avLst/>
          </a:prstGeom>
          <a:solidFill>
            <a:srgbClr val="190EFF"/>
          </a:solidFill>
          <a:ln w="25400" cap="flat" cmpd="sng" algn="ctr">
            <a:solidFill>
              <a:srgbClr val="190E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51816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x</a:t>
            </a:r>
            <a:r>
              <a:rPr lang="en-US" sz="1600" dirty="0" smtClean="0">
                <a:solidFill>
                  <a:srgbClr val="009E47"/>
                </a:solidFill>
              </a:rPr>
              <a:t>, </a:t>
            </a:r>
            <a:r>
              <a:rPr lang="en-US" sz="1600" dirty="0" smtClean="0">
                <a:solidFill>
                  <a:srgbClr val="190EFF"/>
                </a:solidFill>
              </a:rPr>
              <a:t>y</a:t>
            </a:r>
            <a:r>
              <a:rPr lang="en-US" sz="1600" dirty="0" smtClean="0">
                <a:solidFill>
                  <a:srgbClr val="009E47"/>
                </a:solidFill>
              </a:rPr>
              <a:t>, </a:t>
            </a:r>
            <a:r>
              <a:rPr lang="en-US" sz="1600" dirty="0" smtClean="0"/>
              <a:t>z</a:t>
            </a:r>
            <a:r>
              <a:rPr lang="en-US" sz="1600" dirty="0" smtClean="0">
                <a:solidFill>
                  <a:srgbClr val="009E47"/>
                </a:solidFill>
              </a:rPr>
              <a:t> spin components </a:t>
            </a:r>
            <a:r>
              <a:rPr lang="en-US" sz="1600" dirty="0" err="1" smtClean="0">
                <a:solidFill>
                  <a:srgbClr val="009E47"/>
                </a:solidFill>
              </a:rPr>
              <a:t>vs</a:t>
            </a:r>
            <a:r>
              <a:rPr lang="en-US" sz="1600" dirty="0" smtClean="0">
                <a:solidFill>
                  <a:srgbClr val="009E47"/>
                </a:solidFill>
              </a:rPr>
              <a:t> distance</a:t>
            </a:r>
          </a:p>
          <a:p>
            <a:pPr algn="l"/>
            <a:r>
              <a:rPr lang="en-US" sz="1600" dirty="0" smtClean="0">
                <a:solidFill>
                  <a:srgbClr val="009E47"/>
                </a:solidFill>
              </a:rPr>
              <a:t>   transport matrix formalism (E.D. Courant): fringe field not included, </a:t>
            </a:r>
            <a:r>
              <a:rPr lang="en-US" sz="1600" dirty="0" smtClean="0">
                <a:solidFill>
                  <a:srgbClr val="009E47"/>
                </a:solidFill>
                <a:latin typeface="Symbol" pitchFamily="18" charset="2"/>
              </a:rPr>
              <a:t>b</a:t>
            </a:r>
            <a:r>
              <a:rPr lang="en-US" sz="1600" dirty="0" smtClean="0">
                <a:solidFill>
                  <a:srgbClr val="009E47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rgbClr val="009E47"/>
                </a:solidFill>
                <a:latin typeface="Helvetica" pitchFamily="34" charset="0"/>
                <a:cs typeface="Helvetica" pitchFamily="34" charset="0"/>
              </a:rPr>
              <a:t>= 1 (fixed)</a:t>
            </a:r>
          </a:p>
          <a:p>
            <a:pPr algn="l"/>
            <a:r>
              <a:rPr lang="en-US" sz="1600" dirty="0" smtClean="0">
                <a:solidFill>
                  <a:srgbClr val="009E47"/>
                </a:solidFill>
              </a:rPr>
              <a:t>    spin tracking formalism (Thomas-BMT): fringe field included, </a:t>
            </a:r>
            <a:r>
              <a:rPr lang="en-US" sz="1600" dirty="0" smtClean="0">
                <a:solidFill>
                  <a:srgbClr val="009E47"/>
                </a:solidFill>
                <a:latin typeface="Symbol" pitchFamily="18" charset="2"/>
              </a:rPr>
              <a:t>b</a:t>
            </a:r>
            <a:r>
              <a:rPr lang="en-US" sz="1600" dirty="0" smtClean="0">
                <a:solidFill>
                  <a:srgbClr val="009E47"/>
                </a:solidFill>
              </a:rPr>
              <a:t> </a:t>
            </a:r>
            <a:r>
              <a:rPr lang="en-US" sz="1600" dirty="0" err="1" smtClean="0">
                <a:solidFill>
                  <a:srgbClr val="009E47"/>
                </a:solidFill>
                <a:latin typeface="Helvetica" pitchFamily="34" charset="0"/>
                <a:cs typeface="Helvetica" pitchFamily="34" charset="0"/>
              </a:rPr>
              <a:t>varibale</a:t>
            </a:r>
            <a:endParaRPr lang="en-US" sz="1600" dirty="0" smtClean="0">
              <a:solidFill>
                <a:srgbClr val="009E47"/>
              </a:solidFill>
              <a:latin typeface="Helvetica" pitchFamily="34" charset="0"/>
              <a:cs typeface="Helvetica" pitchFamily="34" charset="0"/>
            </a:endParaRPr>
          </a:p>
          <a:p>
            <a:pPr algn="l"/>
            <a:endParaRPr lang="en-US" sz="1600" dirty="0" smtClean="0">
              <a:solidFill>
                <a:srgbClr val="009E47"/>
              </a:solidFill>
              <a:latin typeface="Helvetica" pitchFamily="34" charset="0"/>
              <a:cs typeface="Helvetica" pitchFamily="34" charset="0"/>
            </a:endParaRPr>
          </a:p>
          <a:p>
            <a:pPr algn="l"/>
            <a:r>
              <a:rPr lang="en-US" sz="1600" dirty="0" smtClean="0">
                <a:solidFill>
                  <a:srgbClr val="009E47"/>
                </a:solidFill>
                <a:latin typeface="Helvetica" pitchFamily="34" charset="0"/>
                <a:cs typeface="Helvetica" pitchFamily="34" charset="0"/>
              </a:rPr>
              <a:t>fringe fields have &lt;0.5% effect at 8.9 </a:t>
            </a:r>
            <a:r>
              <a:rPr lang="en-US" sz="1600" dirty="0" err="1" smtClean="0">
                <a:solidFill>
                  <a:srgbClr val="009E47"/>
                </a:solidFill>
                <a:latin typeface="Helvetica" pitchFamily="34" charset="0"/>
                <a:cs typeface="Helvetica" pitchFamily="34" charset="0"/>
              </a:rPr>
              <a:t>GeV</a:t>
            </a:r>
            <a:r>
              <a:rPr lang="en-US" sz="1600" dirty="0" smtClean="0">
                <a:solidFill>
                  <a:srgbClr val="009E47"/>
                </a:solidFill>
                <a:latin typeface="Helvetica" pitchFamily="34" charset="0"/>
                <a:cs typeface="Helvetica" pitchFamily="34" charset="0"/>
              </a:rPr>
              <a:t> and &lt;&lt;0.1% effect at 100 </a:t>
            </a:r>
            <a:r>
              <a:rPr lang="en-US" sz="1600" dirty="0" err="1" smtClean="0">
                <a:solidFill>
                  <a:srgbClr val="009E47"/>
                </a:solidFill>
                <a:latin typeface="Helvetica" pitchFamily="34" charset="0"/>
                <a:cs typeface="Helvetica" pitchFamily="34" charset="0"/>
              </a:rPr>
              <a:t>GeV</a:t>
            </a:r>
            <a:r>
              <a:rPr lang="en-US" sz="1600" dirty="0" smtClean="0">
                <a:solidFill>
                  <a:srgbClr val="009E47"/>
                </a:solidFill>
                <a:latin typeface="Helvetica" pitchFamily="34" charset="0"/>
                <a:cs typeface="Helvetica" pitchFamily="34" charset="0"/>
              </a:rPr>
              <a:t> [</a:t>
            </a:r>
            <a:r>
              <a:rPr lang="en-US" sz="1600" dirty="0" err="1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arXiv</a:t>
            </a:r>
            <a:r>
              <a:rPr lang="en-US" sz="16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: 1309.1063</a:t>
            </a:r>
            <a:r>
              <a:rPr lang="en-US" sz="1600" dirty="0" smtClean="0">
                <a:solidFill>
                  <a:srgbClr val="009E47"/>
                </a:solidFill>
                <a:latin typeface="Helvetica" pitchFamily="34" charset="0"/>
                <a:cs typeface="Helvetica" pitchFamily="34" charset="0"/>
              </a:rPr>
              <a:t>] </a:t>
            </a:r>
            <a:endParaRPr lang="en-US" sz="1600" dirty="0">
              <a:solidFill>
                <a:srgbClr val="009E47"/>
              </a:solidFill>
            </a:endParaRPr>
          </a:p>
        </p:txBody>
      </p:sp>
      <p:sp>
        <p:nvSpPr>
          <p:cNvPr id="23" name="Minus 22"/>
          <p:cNvSpPr/>
          <p:nvPr/>
        </p:nvSpPr>
        <p:spPr bwMode="auto">
          <a:xfrm>
            <a:off x="457200" y="5867400"/>
            <a:ext cx="152400" cy="45719"/>
          </a:xfrm>
          <a:prstGeom prst="mathMinus">
            <a:avLst/>
          </a:prstGeom>
          <a:solidFill>
            <a:srgbClr val="190EFF"/>
          </a:solidFill>
          <a:ln w="25400" cap="flat" cmpd="sng" algn="ctr">
            <a:solidFill>
              <a:srgbClr val="190E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18288"/>
            <a:ext cx="244475" cy="241300"/>
          </a:xfrm>
        </p:spPr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Spin direction control for extracted beam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18288"/>
            <a:ext cx="244475" cy="241300"/>
          </a:xfrm>
        </p:spPr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8600" y="1033046"/>
            <a:ext cx="8610600" cy="4800600"/>
          </a:xfrm>
          <a:prstGeom prst="rect">
            <a:avLst/>
          </a:prstGeom>
        </p:spPr>
        <p:txBody>
          <a:bodyPr/>
          <a:lstStyle/>
          <a:p>
            <a:pPr marL="334963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Spin rotators used to control spin direction at BNL</a:t>
            </a:r>
            <a:r>
              <a:rPr lang="en-US" sz="800" dirty="0" smtClean="0">
                <a:ea typeface="ＭＳ Ｐゴシック" charset="0"/>
                <a:cs typeface="ＭＳ Ｐゴシック" charset="0"/>
              </a:rPr>
              <a:t> </a:t>
            </a: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err="1" smtClean="0">
                <a:ea typeface="ＭＳ Ｐゴシック" charset="0"/>
                <a:cs typeface="ＭＳ Ｐゴシック" charset="0"/>
              </a:rPr>
              <a:t>Spin@Fermi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collaboration recent studies (to save $$)</a:t>
            </a: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sym typeface="Arial" pitchFamily="34" charset="0"/>
              </a:rPr>
              <a:t>rotate beam at experiment by changing proton beam energy around nominal 120 </a:t>
            </a:r>
            <a:r>
              <a:rPr lang="en-US" sz="1600" kern="0" dirty="0" err="1" smtClean="0">
                <a:sym typeface="Arial" pitchFamily="34" charset="0"/>
              </a:rPr>
              <a:t>GeV</a:t>
            </a:r>
            <a:r>
              <a:rPr lang="en-US" sz="1600" kern="0" dirty="0" smtClean="0">
                <a:sym typeface="Arial" pitchFamily="34" charset="0"/>
              </a:rPr>
              <a:t/>
            </a:r>
            <a:br>
              <a:rPr lang="en-US" sz="1600" kern="0" dirty="0" smtClean="0">
                <a:sym typeface="Arial" pitchFamily="34" charset="0"/>
              </a:rPr>
            </a:br>
            <a:r>
              <a:rPr lang="en-US" sz="1600" kern="0" dirty="0" smtClean="0">
                <a:sym typeface="Arial" pitchFamily="34" charset="0"/>
              </a:rPr>
              <a:t/>
            </a:r>
            <a:br>
              <a:rPr lang="en-US" sz="1600" kern="0" dirty="0" smtClean="0">
                <a:sym typeface="Arial" pitchFamily="34" charset="0"/>
              </a:rPr>
            </a:br>
            <a:r>
              <a:rPr lang="en-US" sz="1600" kern="0" dirty="0" smtClean="0">
                <a:solidFill>
                  <a:srgbClr val="009900"/>
                </a:solidFill>
                <a:sym typeface="Arial" pitchFamily="34" charset="0"/>
              </a:rPr>
              <a:t>radial (“sideways”)   </a:t>
            </a:r>
            <a:r>
              <a:rPr lang="en-US" sz="1600" kern="0" dirty="0" smtClean="0">
                <a:sym typeface="Arial" pitchFamily="34" charset="0"/>
              </a:rPr>
              <a:t>/   </a:t>
            </a:r>
            <a:r>
              <a:rPr lang="en-US" sz="1600" kern="0" dirty="0" smtClean="0">
                <a:solidFill>
                  <a:srgbClr val="FF0000"/>
                </a:solidFill>
                <a:sym typeface="Arial" pitchFamily="34" charset="0"/>
              </a:rPr>
              <a:t>vertical  (“normal”)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1600" dirty="0" smtClean="0">
                <a:ea typeface="ＭＳ Ｐゴシック" charset="0"/>
                <a:cs typeface="ＭＳ Ｐゴシック" charset="0"/>
              </a:rPr>
            </a:b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</p:txBody>
      </p:sp>
      <p:pic>
        <p:nvPicPr>
          <p:cNvPr id="254978" name="Picture 2" descr="C:\Users\lorenzon\Documents\Pol-DY\polarization\spindance-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780500"/>
            <a:ext cx="6781800" cy="328174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62000" y="5681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112 </a:t>
            </a:r>
            <a:r>
              <a:rPr lang="en-US" sz="1600" b="1" dirty="0" err="1" smtClean="0">
                <a:solidFill>
                  <a:srgbClr val="FF0000"/>
                </a:solidFill>
              </a:rPr>
              <a:t>GeV</a:t>
            </a:r>
            <a:r>
              <a:rPr lang="en-US" sz="1600" b="1" dirty="0" smtClean="0">
                <a:solidFill>
                  <a:srgbClr val="FF0000"/>
                </a:solidFill>
              </a:rPr>
              <a:t>/c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200" y="5681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128 </a:t>
            </a:r>
            <a:r>
              <a:rPr lang="en-US" sz="1600" b="1" dirty="0" err="1" smtClean="0">
                <a:solidFill>
                  <a:srgbClr val="FF0000"/>
                </a:solidFill>
              </a:rPr>
              <a:t>GeV</a:t>
            </a:r>
            <a:r>
              <a:rPr lang="en-US" sz="1600" b="1" dirty="0" smtClean="0">
                <a:solidFill>
                  <a:srgbClr val="FF0000"/>
                </a:solidFill>
              </a:rPr>
              <a:t>/c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510528" y="2633246"/>
            <a:ext cx="0" cy="320040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791200" y="5833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124.5 </a:t>
            </a:r>
            <a:r>
              <a:rPr lang="en-US" sz="1600" b="1" dirty="0" err="1" smtClean="0">
                <a:solidFill>
                  <a:srgbClr val="800000"/>
                </a:solidFill>
              </a:rPr>
              <a:t>GeV</a:t>
            </a:r>
            <a:r>
              <a:rPr lang="en-US" sz="1600" b="1" dirty="0" smtClean="0">
                <a:solidFill>
                  <a:srgbClr val="800000"/>
                </a:solidFill>
              </a:rPr>
              <a:t>/c</a:t>
            </a:r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-5400000">
            <a:off x="141603" y="3973197"/>
            <a:ext cx="21120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Spin component magnitudes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01113" y="6618288"/>
            <a:ext cx="244475" cy="241300"/>
          </a:xfrm>
          <a:prstGeom prst="rect">
            <a:avLst/>
          </a:prstGeom>
        </p:spPr>
        <p:txBody>
          <a:bodyPr/>
          <a:lstStyle/>
          <a:p>
            <a:fld id="{3EAABB6E-6271-46EC-8AF8-D507A8E41E06}" type="slidenum">
              <a:rPr lang="en-US"/>
              <a:pPr/>
              <a:t>14</a:t>
            </a:fld>
            <a:endParaRPr lang="en-US"/>
          </a:p>
        </p:txBody>
      </p:sp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The Path to a polarized Main Injector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371600"/>
            <a:ext cx="8763000" cy="24384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" y="1600200"/>
            <a:ext cx="8763000" cy="4800600"/>
          </a:xfrm>
          <a:prstGeom prst="rect">
            <a:avLst/>
          </a:prstGeom>
        </p:spPr>
        <p:txBody>
          <a:bodyPr/>
          <a:lstStyle/>
          <a:p>
            <a:pPr marL="334963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Collaboration with A.S.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Belov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at INR and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Dubna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to develop polarized source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1600" dirty="0" smtClean="0">
                <a:ea typeface="ＭＳ Ｐゴシック" charset="0"/>
                <a:cs typeface="ＭＳ Ｐゴシック" charset="0"/>
              </a:rPr>
            </a:br>
            <a:r>
              <a:rPr lang="en-US" sz="800" dirty="0" smtClean="0">
                <a:ea typeface="ＭＳ Ｐゴシック" charset="0"/>
                <a:cs typeface="ＭＳ Ｐゴシック" charset="0"/>
              </a:rPr>
              <a:t> </a:t>
            </a: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Detailed machine design and costing using 1 snake in MI</a:t>
            </a: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dirty="0" err="1">
                <a:ea typeface="ＭＳ Ｐゴシック" charset="0"/>
                <a:cs typeface="ＭＳ Ｐゴシック" charset="0"/>
              </a:rPr>
              <a:t>Spin@Fermi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 collaboration provide 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design</a:t>
            </a:r>
            <a:endParaRPr lang="en-US" sz="1600" kern="0" dirty="0" smtClean="0"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sym typeface="Arial" pitchFamily="34" charset="0"/>
              </a:rPr>
              <a:t> get latest lattice for NOVA: </a:t>
            </a:r>
          </a:p>
          <a:p>
            <a:pPr marL="1617663" lvl="3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Helvetica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sym typeface="Arial" pitchFamily="34" charset="0"/>
              </a:rPr>
              <a:t>translate “mad8” optics file to spin tracking code (“</a:t>
            </a:r>
            <a:r>
              <a:rPr lang="en-US" sz="1600" kern="0" dirty="0" err="1" smtClean="0">
                <a:sym typeface="Arial" pitchFamily="34" charset="0"/>
              </a:rPr>
              <a:t>zgoubi</a:t>
            </a:r>
            <a:r>
              <a:rPr lang="en-US" sz="1600" kern="0" dirty="0" smtClean="0">
                <a:sym typeface="Arial" pitchFamily="34" charset="0"/>
              </a:rPr>
              <a:t>”)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  <a:t> determine intrinsic resonance strength from depolarization calculations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  <a:t> do single particle tracking with </a:t>
            </a:r>
            <a:r>
              <a:rPr lang="en-US" sz="1600" kern="0" dirty="0" smtClean="0">
                <a:sym typeface="Arial" pitchFamily="34" charset="0"/>
              </a:rPr>
              <a:t>“</a:t>
            </a:r>
            <a:r>
              <a:rPr lang="en-US" sz="1600" kern="0" dirty="0" err="1" smtClean="0">
                <a:sym typeface="Arial" pitchFamily="34" charset="0"/>
              </a:rPr>
              <a:t>zgoubi</a:t>
            </a:r>
            <a:r>
              <a:rPr lang="en-US" sz="1600" kern="0" dirty="0" smtClean="0">
                <a:sym typeface="Arial" pitchFamily="34" charset="0"/>
              </a:rPr>
              <a:t>” with novel single-snake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sym typeface="Arial" pitchFamily="34" charset="0"/>
              </a:rPr>
              <a:t> set up mechanism for adding errors into the lattice:</a:t>
            </a:r>
          </a:p>
          <a:p>
            <a:pPr marL="1617663" lvl="3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Helvetica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sym typeface="Arial" pitchFamily="34" charset="0"/>
              </a:rPr>
              <a:t>orbit errors, </a:t>
            </a:r>
            <a:r>
              <a:rPr lang="en-US" sz="1600" kern="0" dirty="0" err="1" smtClean="0">
                <a:sym typeface="Arial" pitchFamily="34" charset="0"/>
              </a:rPr>
              <a:t>quadrupole</a:t>
            </a:r>
            <a:r>
              <a:rPr lang="en-US" sz="1600" kern="0" dirty="0" smtClean="0">
                <a:sym typeface="Arial" pitchFamily="34" charset="0"/>
              </a:rPr>
              <a:t> </a:t>
            </a:r>
            <a:r>
              <a:rPr lang="en-US" sz="1600" kern="0" dirty="0" err="1" smtClean="0">
                <a:sym typeface="Arial" pitchFamily="34" charset="0"/>
              </a:rPr>
              <a:t>mis</a:t>
            </a:r>
            <a:r>
              <a:rPr lang="en-US" sz="1600" kern="0" dirty="0" smtClean="0">
                <a:sym typeface="Arial" pitchFamily="34" charset="0"/>
              </a:rPr>
              <a:t>-alignments/rolls, etc.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  <a:t> perform systematic spin tracking</a:t>
            </a:r>
            <a:endParaRPr lang="en-US" sz="1600" kern="0" dirty="0" smtClean="0">
              <a:sym typeface="Arial" pitchFamily="34" charset="0"/>
            </a:endParaRPr>
          </a:p>
          <a:p>
            <a:pPr marL="1617663" lvl="3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Helvetica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  <a:t>explore tolerances on beam </a:t>
            </a:r>
            <a:r>
              <a:rPr lang="en-US" sz="1600" kern="0" dirty="0" err="1" smtClean="0">
                <a:ea typeface="ＭＳ Ｐゴシック" charset="0"/>
                <a:cs typeface="ＭＳ Ｐゴシック" charset="0"/>
                <a:sym typeface="Arial" pitchFamily="34" charset="0"/>
              </a:rPr>
              <a:t>emittance</a:t>
            </a:r>
            <a:endParaRPr lang="en-US" sz="1600" kern="0" dirty="0" smtClean="0">
              <a:ea typeface="ＭＳ Ｐゴシック" charset="0"/>
              <a:cs typeface="ＭＳ Ｐゴシック" charset="0"/>
              <a:sym typeface="Arial" pitchFamily="34" charset="0"/>
            </a:endParaRPr>
          </a:p>
          <a:p>
            <a:pPr marL="1617663" lvl="3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Helvetica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  <a:t>explore tolerances on various imperfections:    orbit / snake / etc</a:t>
            </a:r>
            <a:b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</a:b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dirty="0" smtClean="0">
                <a:ea typeface="ＭＳ Ｐゴシック" charset="0"/>
              </a:rPr>
              <a:t>Fermilab (AD) does verification &amp; costing</a:t>
            </a:r>
            <a:endParaRPr lang="en-US" sz="1600" kern="0" dirty="0" smtClean="0"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1600" dirty="0" smtClean="0">
                <a:ea typeface="ＭＳ Ｐゴシック" charset="0"/>
                <a:cs typeface="ＭＳ Ｐゴシック" charset="0"/>
              </a:rPr>
            </a:b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24000" y="914400"/>
            <a:ext cx="56388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0" hangingPunct="0">
              <a:spcBef>
                <a:spcPts val="1200"/>
              </a:spcBef>
              <a:buSzPct val="200000"/>
              <a:tabLst>
                <a:tab pos="815975" algn="l"/>
                <a:tab pos="1192213" algn="l"/>
              </a:tabLst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Stage 1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ea typeface="ＭＳ Ｐゴシック" charset="0"/>
                <a:cs typeface="ＭＳ Ｐゴシック" charset="0"/>
              </a:rPr>
              <a:t>approval</a:t>
            </a:r>
            <a:r>
              <a:rPr lang="en-US" dirty="0">
                <a:ea typeface="ＭＳ Ｐゴシック" charset="0"/>
                <a:cs typeface="ＭＳ Ｐゴシック" charset="0"/>
              </a:rPr>
              <a:t> from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Fermilab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14-November-2012</a:t>
            </a:r>
            <a:endParaRPr lang="en-US" kern="0" dirty="0" smtClean="0">
              <a:latin typeface="+mn-lt"/>
              <a:sym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90600" y="2819400"/>
            <a:ext cx="7086600" cy="990600"/>
          </a:xfrm>
          <a:prstGeom prst="rect">
            <a:avLst/>
          </a:prstGeom>
          <a:solidFill>
            <a:srgbClr val="66FF33">
              <a:alpha val="2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0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01113" y="6618288"/>
            <a:ext cx="244475" cy="241300"/>
          </a:xfrm>
          <a:prstGeom prst="rect">
            <a:avLst/>
          </a:prstGeom>
        </p:spPr>
        <p:txBody>
          <a:bodyPr/>
          <a:lstStyle/>
          <a:p>
            <a:fld id="{3EAABB6E-6271-46EC-8AF8-D507A8E41E06}" type="slidenum">
              <a:rPr lang="en-US"/>
              <a:pPr/>
              <a:t>15</a:t>
            </a:fld>
            <a:endParaRPr lang="en-US"/>
          </a:p>
        </p:txBody>
      </p:sp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Intrinsic Resonance Strength in Main Injector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371600"/>
            <a:ext cx="8763000" cy="24384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pic>
        <p:nvPicPr>
          <p:cNvPr id="256002" name="Picture 2" descr="C:\Users\lorenzon\Documents\talks\pol-DY\pics\MainInjectorIntrinsicResonanc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88434"/>
            <a:ext cx="4038600" cy="3054966"/>
          </a:xfrm>
          <a:prstGeom prst="rect">
            <a:avLst/>
          </a:prstGeom>
          <a:noFill/>
        </p:spPr>
      </p:pic>
      <p:pic>
        <p:nvPicPr>
          <p:cNvPr id="256003" name="Picture 3" descr="C:\Users\lorenzon\Documents\Pol-DY\polarization\NOVA-10pi-em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36" y="4382651"/>
            <a:ext cx="3090672" cy="2170549"/>
          </a:xfrm>
          <a:prstGeom prst="rect">
            <a:avLst/>
          </a:prstGeom>
          <a:noFill/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191000" y="1371600"/>
            <a:ext cx="4724400" cy="51816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1995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Spin@Fermi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report</a:t>
            </a:r>
          </a:p>
          <a:p>
            <a:pPr marL="703263" marR="0" lvl="1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400" kern="0" dirty="0" smtClean="0">
                <a:latin typeface="+mn-lt"/>
                <a:ea typeface="+mn-ea"/>
                <a:cs typeface="+mn-cs"/>
                <a:sym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efore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MI was built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solidFill>
                  <a:srgbClr val="C00000"/>
                </a:solidFill>
                <a:latin typeface="+mn-lt"/>
                <a:ea typeface="+mn-ea"/>
                <a:cs typeface="+mn-cs"/>
                <a:sym typeface="Arial" pitchFamily="34" charset="0"/>
              </a:rPr>
              <a:t>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sing NOVA lattice (July 2013)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lang="en-US" sz="1600" kern="0" dirty="0" smtClean="0">
                <a:solidFill>
                  <a:srgbClr val="C00000"/>
                </a:solidFill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lang="en-US" sz="1600" kern="0" dirty="0" smtClean="0">
                <a:solidFill>
                  <a:srgbClr val="C00000"/>
                </a:solidFill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lang="en-US" sz="1600" kern="0" dirty="0" smtClean="0">
                <a:solidFill>
                  <a:srgbClr val="C00000"/>
                </a:solidFill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lang="en-US" sz="1600" kern="0" dirty="0" smtClean="0">
                <a:solidFill>
                  <a:srgbClr val="C00000"/>
                </a:solidFill>
                <a:latin typeface="+mn-lt"/>
                <a:ea typeface="+mn-ea"/>
                <a:cs typeface="+mn-cs"/>
                <a:sym typeface="Arial" pitchFamily="34" charset="0"/>
              </a:rPr>
            </a:br>
            <a:endParaRPr lang="en-US" sz="1600" kern="0" dirty="0" smtClean="0">
              <a:solidFill>
                <a:srgbClr val="C00000"/>
              </a:solidFill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solidFill>
                  <a:srgbClr val="3333FF"/>
                </a:solidFill>
                <a:latin typeface="+mn-lt"/>
                <a:ea typeface="+mn-ea"/>
                <a:cs typeface="+mn-cs"/>
                <a:sym typeface="Arial" pitchFamily="34" charset="0"/>
              </a:rPr>
              <a:t>v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ery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similar: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largest resonance strength just below 0.2</a:t>
            </a:r>
          </a:p>
          <a:p>
            <a:pPr marL="792163" lvl="1" indent="-334963" algn="l" eaLnBrk="0" hangingPunct="0">
              <a:spcBef>
                <a:spcPts val="1200"/>
              </a:spcBef>
              <a:buSzPct val="200000"/>
              <a:buFont typeface="Calibri" pitchFamily="34" charset="0"/>
              <a:buChar char="‒"/>
              <a:tabLst>
                <a:tab pos="815975" algn="l"/>
                <a:tab pos="1192213" algn="l"/>
              </a:tabLst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one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snake sufficient (E. Courant rule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of.t</a:t>
            </a:r>
            <a:r>
              <a:rPr lang="en-US" sz="1400" kern="0" dirty="0" err="1" smtClean="0">
                <a:solidFill>
                  <a:srgbClr val="3333FF"/>
                </a:solidFill>
                <a:latin typeface="+mn-lt"/>
                <a:ea typeface="+mn-ea"/>
                <a:cs typeface="+mn-cs"/>
                <a:sym typeface="Arial" pitchFamily="34" charset="0"/>
              </a:rPr>
              <a:t>humb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)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703263" marR="0" lvl="1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8483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+mn-lt"/>
              </a:rPr>
              <a:t>Depol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 calculations: single particle at 10</a:t>
            </a:r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</a:rPr>
              <a:t>p 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mm-</a:t>
            </a:r>
            <a:r>
              <a:rPr lang="en-US" sz="1400" dirty="0" err="1" smtClean="0">
                <a:solidFill>
                  <a:srgbClr val="FF0000"/>
                </a:solidFill>
                <a:latin typeface="+mn-lt"/>
              </a:rPr>
              <a:t>mrad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+mn-lt"/>
              </a:rPr>
              <a:t>betatron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 amplitude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00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C215-5E43-455B-A7B5-996F92136B70}" type="slidenum">
              <a:rPr lang="en-US"/>
              <a:pPr/>
              <a:t>16</a:t>
            </a:fld>
            <a:endParaRPr lang="en-US"/>
          </a:p>
        </p:txBody>
      </p:sp>
      <p:sp>
        <p:nvSpPr>
          <p:cNvPr id="56328" name="TextBox 7"/>
          <p:cNvSpPr txBox="1">
            <a:spLocks noChangeArrowheads="1"/>
          </p:cNvSpPr>
          <p:nvPr/>
        </p:nvSpPr>
        <p:spPr bwMode="auto">
          <a:xfrm>
            <a:off x="6019800" y="5638800"/>
            <a:ext cx="312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Font typeface="Calibri" pitchFamily="34" charset="0"/>
              <a:buChar char="‒"/>
            </a:pPr>
            <a:r>
              <a:rPr lang="en-US" sz="1600" dirty="0" smtClean="0">
                <a:latin typeface="+mn-lt"/>
              </a:rPr>
              <a:t>use </a:t>
            </a:r>
            <a:r>
              <a:rPr lang="en-US" sz="1600" dirty="0">
                <a:latin typeface="+mn-lt"/>
              </a:rPr>
              <a:t>current </a:t>
            </a:r>
            <a:r>
              <a:rPr lang="en-US" sz="1600" dirty="0" err="1" smtClean="0">
                <a:latin typeface="+mn-lt"/>
              </a:rPr>
              <a:t>SeaQuest</a:t>
            </a:r>
            <a:r>
              <a:rPr lang="en-US" sz="1600" dirty="0" smtClean="0">
                <a:latin typeface="+mn-lt"/>
              </a:rPr>
              <a:t> setup</a:t>
            </a:r>
          </a:p>
          <a:p>
            <a:pPr marL="342900" indent="-342900" algn="l">
              <a:buFont typeface="Calibri" pitchFamily="34" charset="0"/>
              <a:buChar char="‒"/>
            </a:pPr>
            <a:r>
              <a:rPr lang="en-US" sz="1600" dirty="0" smtClean="0">
                <a:latin typeface="+mn-lt"/>
              </a:rPr>
              <a:t>a polarized proton target, </a:t>
            </a:r>
            <a:r>
              <a:rPr lang="en-US" sz="1600" dirty="0" err="1" smtClean="0">
                <a:latin typeface="+mn-lt"/>
              </a:rPr>
              <a:t>unpolarized</a:t>
            </a:r>
            <a:r>
              <a:rPr lang="en-US" sz="1600" dirty="0" smtClean="0">
                <a:latin typeface="+mn-lt"/>
              </a:rPr>
              <a:t> beam</a:t>
            </a:r>
          </a:p>
        </p:txBody>
      </p:sp>
      <p:sp>
        <p:nvSpPr>
          <p:cNvPr id="15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rgbClr val="190EFF"/>
                </a:solidFill>
                <a:latin typeface="+mj-lt"/>
              </a:rPr>
              <a:t>Polarized Target at </a:t>
            </a:r>
            <a:r>
              <a:rPr lang="en-US" sz="2400" b="1" dirty="0" err="1" smtClean="0">
                <a:solidFill>
                  <a:srgbClr val="190EFF"/>
                </a:solidFill>
                <a:latin typeface="+mj-lt"/>
              </a:rPr>
              <a:t>Fermilab</a:t>
            </a:r>
            <a:r>
              <a:rPr lang="en-US" sz="2400" b="1" dirty="0" smtClean="0">
                <a:solidFill>
                  <a:srgbClr val="190EFF"/>
                </a:solidFill>
                <a:latin typeface="+mj-lt"/>
              </a:rPr>
              <a:t> (E-1039)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838200" y="1981200"/>
            <a:ext cx="4114800" cy="1143000"/>
          </a:xfrm>
          <a:prstGeom prst="rect">
            <a:avLst/>
          </a:prstGeom>
          <a:solidFill>
            <a:srgbClr val="CCFFCC"/>
          </a:solidFill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lvl="0" indent="-334963" algn="l" eaLnBrk="0" hangingPunct="0">
              <a:spcBef>
                <a:spcPts val="0"/>
              </a:spcBef>
              <a:spcAft>
                <a:spcPts val="0"/>
              </a:spcAft>
              <a:buSzPct val="100000"/>
              <a:buFont typeface="Calibri" pitchFamily="34" charset="0"/>
              <a:buChar char="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</a:rPr>
              <a:t>sea-quark Sivers function poorly known</a:t>
            </a: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Calibri" pitchFamily="34" charset="0"/>
              <a:buChar char="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</a:rPr>
              <a:t>significant Sivers asymmetry expected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from meson-cloud model</a:t>
            </a:r>
            <a:endParaRPr lang="en-US" sz="1600" kern="0" dirty="0" smtClean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1389063" marR="0" lvl="2" indent="-3984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A9D33"/>
              </a:buClr>
              <a:buSzPct val="150000"/>
              <a:buFont typeface="Lucida Grande" charset="0"/>
              <a:buChar char="✓"/>
              <a:tabLst>
                <a:tab pos="815975" algn="l"/>
                <a:tab pos="1192213" algn="l"/>
              </a:tabLst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4238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76200" y="4114800"/>
            <a:ext cx="6323017" cy="2590800"/>
            <a:chOff x="491416" y="1673687"/>
            <a:chExt cx="7879838" cy="3228694"/>
          </a:xfrm>
        </p:grpSpPr>
        <p:grpSp>
          <p:nvGrpSpPr>
            <p:cNvPr id="26" name="Group 4"/>
            <p:cNvGrpSpPr/>
            <p:nvPr/>
          </p:nvGrpSpPr>
          <p:grpSpPr>
            <a:xfrm>
              <a:off x="783996" y="1673687"/>
              <a:ext cx="7587258" cy="3139921"/>
              <a:chOff x="783996" y="1387291"/>
              <a:chExt cx="7587258" cy="3139921"/>
            </a:xfrm>
          </p:grpSpPr>
          <p:grpSp>
            <p:nvGrpSpPr>
              <p:cNvPr id="31" name="Group 1"/>
              <p:cNvGrpSpPr/>
              <p:nvPr/>
            </p:nvGrpSpPr>
            <p:grpSpPr>
              <a:xfrm>
                <a:off x="783996" y="1387291"/>
                <a:ext cx="7587258" cy="3139921"/>
                <a:chOff x="783996" y="1561619"/>
                <a:chExt cx="7587258" cy="3139921"/>
              </a:xfrm>
            </p:grpSpPr>
            <p:pic>
              <p:nvPicPr>
                <p:cNvPr id="35" name="Picture 2" descr="Pol-Drell-Yan-spect.pdf"/>
                <p:cNvPicPr/>
                <p:nvPr/>
              </p:nvPicPr>
              <p:blipFill>
                <a:blip r:embed="rId2" cstate="print"/>
                <a:srcRect l="16471" t="10000" r="17647" b="68182"/>
                <a:stretch>
                  <a:fillRect/>
                </a:stretch>
              </p:blipFill>
              <p:spPr>
                <a:xfrm>
                  <a:off x="1535609" y="1561619"/>
                  <a:ext cx="6835645" cy="3139921"/>
                </a:xfrm>
                <a:prstGeom prst="rect">
                  <a:avLst/>
                </a:prstGeom>
              </p:spPr>
            </p:pic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783996" y="3861929"/>
                  <a:ext cx="1658724" cy="453580"/>
                </a:xfrm>
                <a:prstGeom prst="line">
                  <a:avLst/>
                </a:prstGeom>
                <a:ln w="12700" cmpd="sng"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8"/>
                <p:cNvCxnSpPr/>
                <p:nvPr/>
              </p:nvCxnSpPr>
              <p:spPr>
                <a:xfrm flipV="1">
                  <a:off x="3907055" y="3343548"/>
                  <a:ext cx="414680" cy="103676"/>
                </a:xfrm>
                <a:prstGeom prst="line">
                  <a:avLst/>
                </a:prstGeom>
                <a:ln w="12700" cmpd="sng"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V="1">
                  <a:off x="5915658" y="2727973"/>
                  <a:ext cx="654415" cy="161993"/>
                </a:xfrm>
                <a:prstGeom prst="line">
                  <a:avLst/>
                </a:prstGeom>
                <a:ln w="12700" cmpd="sng"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7629585" y="2258317"/>
                  <a:ext cx="654415" cy="161993"/>
                </a:xfrm>
                <a:prstGeom prst="line">
                  <a:avLst/>
                </a:prstGeom>
                <a:ln w="12700" cmpd="sng"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Up Arrow 39"/>
                <p:cNvSpPr/>
                <p:nvPr/>
              </p:nvSpPr>
              <p:spPr>
                <a:xfrm>
                  <a:off x="1535609" y="3868409"/>
                  <a:ext cx="123108" cy="207351"/>
                </a:xfrm>
                <a:prstGeom prst="up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"/>
              <p:cNvGrpSpPr/>
              <p:nvPr/>
            </p:nvGrpSpPr>
            <p:grpSpPr>
              <a:xfrm>
                <a:off x="783996" y="3943173"/>
                <a:ext cx="878104" cy="210460"/>
                <a:chOff x="783996" y="4105049"/>
                <a:chExt cx="878104" cy="210460"/>
              </a:xfrm>
            </p:grpSpPr>
            <p:cxnSp>
              <p:nvCxnSpPr>
                <p:cNvPr id="33" name="Straight Arrow Connector 32"/>
                <p:cNvCxnSpPr/>
                <p:nvPr/>
              </p:nvCxnSpPr>
              <p:spPr>
                <a:xfrm flipV="1">
                  <a:off x="783996" y="4224792"/>
                  <a:ext cx="323968" cy="9071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Up Arrow 33"/>
                <p:cNvSpPr/>
                <p:nvPr/>
              </p:nvSpPr>
              <p:spPr>
                <a:xfrm flipV="1">
                  <a:off x="1538992" y="4105049"/>
                  <a:ext cx="123108" cy="207351"/>
                </a:xfrm>
                <a:prstGeom prst="upArrow">
                  <a:avLst/>
                </a:prstGeom>
                <a:noFill/>
                <a:ln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1156147" y="3300631"/>
              <a:ext cx="940066" cy="49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Polarized Target</a:t>
              </a:r>
              <a:endParaRPr lang="en-US" sz="1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1416" y="4502271"/>
              <a:ext cx="12116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Proton Beam 120 </a:t>
              </a:r>
              <a:r>
                <a:rPr lang="en-US" sz="1000" dirty="0" err="1" smtClean="0"/>
                <a:t>GeV</a:t>
              </a:r>
              <a:r>
                <a:rPr lang="en-US" sz="1000" dirty="0" smtClean="0"/>
                <a:t>/c</a:t>
              </a:r>
              <a:endParaRPr lang="en-US" sz="1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99376" y="2734446"/>
              <a:ext cx="5549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FMAG</a:t>
              </a:r>
              <a:endParaRPr lang="en-US" sz="1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53591" y="2320690"/>
              <a:ext cx="5613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K</a:t>
              </a:r>
              <a:r>
                <a:rPr lang="en-US" sz="1000" dirty="0" smtClean="0"/>
                <a:t>MAG</a:t>
              </a:r>
              <a:endParaRPr lang="en-US" sz="1000" dirty="0"/>
            </a:p>
          </p:txBody>
        </p:sp>
      </p:grpSp>
      <p:sp>
        <p:nvSpPr>
          <p:cNvPr id="41" name="Subtitle 2"/>
          <p:cNvSpPr txBox="1">
            <a:spLocks/>
          </p:cNvSpPr>
          <p:nvPr/>
        </p:nvSpPr>
        <p:spPr>
          <a:xfrm>
            <a:off x="152400" y="838200"/>
            <a:ext cx="5257800" cy="9906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Probe Sea-quark Sivers Asymmetry </a:t>
            </a:r>
            <a:br>
              <a:rPr lang="en-US" dirty="0" smtClean="0">
                <a:solidFill>
                  <a:srgbClr val="FF0000"/>
                </a:solidFill>
                <a:latin typeface="+mn-lt"/>
              </a:rPr>
            </a:br>
            <a:r>
              <a:rPr lang="en-US" dirty="0" smtClean="0">
                <a:solidFill>
                  <a:srgbClr val="0000FF"/>
                </a:solidFill>
                <a:latin typeface="+mn-lt"/>
              </a:rPr>
              <a:t>with a polarized proton target at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SeaQuest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4238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43" name="TextBox 19"/>
          <p:cNvSpPr txBox="1">
            <a:spLocks noChangeArrowheads="1"/>
          </p:cNvSpPr>
          <p:nvPr/>
        </p:nvSpPr>
        <p:spPr bwMode="auto">
          <a:xfrm>
            <a:off x="3581400" y="6535579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CC3399"/>
                </a:solidFill>
                <a:latin typeface="+mn-lt"/>
              </a:rPr>
              <a:t>Ref: Andi Klein (ANL)</a:t>
            </a:r>
            <a:endParaRPr lang="en-US" sz="1000" b="1" dirty="0">
              <a:solidFill>
                <a:srgbClr val="CC3399"/>
              </a:solidFill>
              <a:latin typeface="+mn-lt"/>
            </a:endParaRPr>
          </a:p>
        </p:txBody>
      </p:sp>
      <p:pic>
        <p:nvPicPr>
          <p:cNvPr id="42" name="Picture 41" descr="000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532" y="533400"/>
            <a:ext cx="3769468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lorenzon\Documents\Laboratories\FNAL\Page20-ADK-Diffraction2012-Talk-29Aug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1304" y="4953000"/>
            <a:ext cx="3817896" cy="1752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BB6E-6271-46EC-8AF8-D507A8E41E06}" type="slidenum">
              <a:rPr lang="en-US"/>
              <a:pPr/>
              <a:t>17</a:t>
            </a:fld>
            <a:endParaRPr lang="en-US"/>
          </a:p>
        </p:txBody>
      </p:sp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6096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Summary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524000"/>
            <a:ext cx="8763000" cy="24384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2400" y="914400"/>
            <a:ext cx="6065119" cy="4114800"/>
          </a:xfrm>
          <a:prstGeom prst="rect">
            <a:avLst/>
          </a:prstGeom>
        </p:spPr>
        <p:txBody>
          <a:bodyPr/>
          <a:lstStyle/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latin typeface="+mn-lt"/>
                <a:sym typeface="Arial" pitchFamily="34" charset="0"/>
              </a:rPr>
              <a:t>QCD (and factorization) require sign change</a:t>
            </a: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latin typeface="+mn-lt"/>
                <a:sym typeface="Arial" pitchFamily="34" charset="0"/>
              </a:rPr>
              <a:t>Fermilab is arguably best place to do this measurement</a:t>
            </a:r>
          </a:p>
          <a:p>
            <a:pPr marL="1160463" lvl="2" indent="-334963" algn="l" eaLnBrk="0" hangingPunc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high luminosity, large x-coverage</a:t>
            </a:r>
          </a:p>
          <a:p>
            <a:pPr marL="1160463" lvl="2" indent="-334963" algn="l" eaLnBrk="0" hangingPunc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spectrometer already setup and running</a:t>
            </a: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noProof="0" dirty="0" smtClean="0">
                <a:ea typeface="+mn-ea"/>
                <a:cs typeface="+mn-cs"/>
                <a:sym typeface="Arial" pitchFamily="34" charset="0"/>
              </a:rPr>
              <a:t>Run alongside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neutrino program (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10% of beam needed)</a:t>
            </a: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Measure DY with both </a:t>
            </a:r>
            <a:r>
              <a:rPr lang="en-US" sz="1600" dirty="0" smtClean="0">
                <a:solidFill>
                  <a:srgbClr val="3333FF"/>
                </a:solidFill>
              </a:rPr>
              <a:t>Beam</a:t>
            </a:r>
            <a:r>
              <a:rPr lang="en-US" sz="1600" dirty="0" smtClean="0"/>
              <a:t> or/and </a:t>
            </a:r>
            <a:r>
              <a:rPr lang="en-US" sz="1600" dirty="0" smtClean="0">
                <a:solidFill>
                  <a:srgbClr val="C00000"/>
                </a:solidFill>
              </a:rPr>
              <a:t>Target </a:t>
            </a:r>
            <a:r>
              <a:rPr lang="en-US" sz="1600" dirty="0" smtClean="0"/>
              <a:t>polarized</a:t>
            </a:r>
            <a:endParaRPr lang="en-US" sz="1600" kern="0" dirty="0" smtClean="0"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broad spin physics program possible</a:t>
            </a:r>
            <a:endParaRPr lang="en-US" sz="1600" kern="0" dirty="0" smtClean="0">
              <a:latin typeface="+mn-lt"/>
              <a:ea typeface="ＭＳ Ｐゴシック" charset="0"/>
              <a:sym typeface="Arial" pitchFamily="34" charset="0"/>
            </a:endParaRP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>
                <a:sym typeface="Arial" pitchFamily="34" charset="0"/>
              </a:rPr>
              <a:t>Path to polarized proton beam at Main Injector </a:t>
            </a:r>
            <a:endParaRPr lang="en-US" sz="1600" dirty="0">
              <a:ea typeface="ＭＳ Ｐゴシック" charset="0"/>
              <a:cs typeface="ＭＳ Ｐゴシック" charset="0"/>
            </a:endParaRPr>
          </a:p>
          <a:p>
            <a:pPr marL="1160463" lvl="2" indent="-334963" algn="l" eaLnBrk="0" hangingPunc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>
                <a:ea typeface="ＭＳ Ｐゴシック" charset="0"/>
                <a:cs typeface="ＭＳ Ｐゴシック" charset="0"/>
              </a:rPr>
              <a:t>perform detailed machine design and costing studies</a:t>
            </a:r>
          </a:p>
          <a:p>
            <a:pPr marL="1617663" lvl="3" indent="-334963" algn="l" eaLnBrk="0" hangingPunc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dirty="0">
                <a:ea typeface="ＭＳ Ｐゴシック" charset="0"/>
                <a:cs typeface="ＭＳ Ｐゴシック" charset="0"/>
              </a:rPr>
              <a:t>proof that single-snake concept works</a:t>
            </a:r>
          </a:p>
          <a:p>
            <a:pPr marL="1617663" lvl="3" indent="-334963" algn="l" eaLnBrk="0" hangingPunc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dirty="0">
                <a:ea typeface="ＭＳ Ｐゴシック" charset="0"/>
                <a:cs typeface="ＭＳ Ｐゴシック" charset="0"/>
              </a:rPr>
              <a:t>applications for JPARC, NICA, ….</a:t>
            </a:r>
          </a:p>
          <a:p>
            <a:pPr marL="1160463" lvl="2" indent="-334963" algn="l" eaLnBrk="0" hangingPunc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>
                <a:ea typeface="ＭＳ Ｐゴシック" charset="0"/>
                <a:cs typeface="ＭＳ Ｐゴシック" charset="0"/>
              </a:rPr>
              <a:t>Secure 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funding</a:t>
            </a:r>
            <a:endParaRPr lang="en-US" sz="1600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64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516421"/>
              </p:ext>
            </p:extLst>
          </p:nvPr>
        </p:nvGraphicFramePr>
        <p:xfrm>
          <a:off x="6516688" y="838200"/>
          <a:ext cx="1712912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7" name="Equation" r:id="rId4" imgW="1155700" imgH="292100" progId="Equation.DSMT4">
                  <p:embed/>
                </p:oleObj>
              </mc:Choice>
              <mc:Fallback>
                <p:oleObj name="Equation" r:id="rId4" imgW="11557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838200"/>
                        <a:ext cx="1712912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" descr="C:\Users\lorenzon\Documents\talks\pol-DY\stat-error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6205" y="2057400"/>
            <a:ext cx="3377795" cy="2133600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 rot="20201020">
            <a:off x="6217667" y="3271768"/>
            <a:ext cx="193558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Fermilab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27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9089A-9C5B-430F-B27E-FA9209056A4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9600" dirty="0" smtClean="0"/>
              <a:t>The END</a:t>
            </a:r>
            <a:endParaRPr lang="en-US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C:\Users\lorenzon\Documents\talks\pol-DY\pics\COMPASS-Siversp-DGLAP-evolu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17320"/>
            <a:ext cx="3733800" cy="1752600"/>
          </a:xfrm>
          <a:prstGeom prst="rect">
            <a:avLst/>
          </a:prstGeom>
          <a:noFill/>
        </p:spPr>
      </p:pic>
      <p:pic>
        <p:nvPicPr>
          <p:cNvPr id="44" name="Picture 3" descr="C:\Users\lorenzon\Documents\talks\pol-DY\pics\COMPASS-prel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91067"/>
            <a:ext cx="4359275" cy="2968625"/>
          </a:xfrm>
          <a:prstGeom prst="rect">
            <a:avLst/>
          </a:prstGeom>
          <a:noFill/>
        </p:spPr>
      </p:pic>
      <p:sp>
        <p:nvSpPr>
          <p:cNvPr id="30722" name="Subtitle 2"/>
          <p:cNvSpPr>
            <a:spLocks noGrp="1"/>
          </p:cNvSpPr>
          <p:nvPr>
            <p:ph idx="1"/>
          </p:nvPr>
        </p:nvSpPr>
        <p:spPr>
          <a:xfrm>
            <a:off x="1447800" y="6096000"/>
            <a:ext cx="6858000" cy="381000"/>
          </a:xfrm>
        </p:spPr>
        <p:txBody>
          <a:bodyPr/>
          <a:lstStyle/>
          <a:p>
            <a:pPr>
              <a:spcBef>
                <a:spcPts val="1200"/>
              </a:spcBef>
              <a:buNone/>
              <a:tabLst>
                <a:tab pos="815975" algn="l"/>
                <a:tab pos="1192213" algn="l"/>
              </a:tabLst>
            </a:pPr>
            <a:r>
              <a:rPr lang="en-US" b="1" dirty="0" smtClean="0">
                <a:solidFill>
                  <a:srgbClr val="C00000"/>
                </a:solidFill>
              </a:rPr>
              <a:t>Comparable measurements needed in </a:t>
            </a:r>
            <a:r>
              <a:rPr lang="en-US" b="1" dirty="0" err="1" smtClean="0">
                <a:solidFill>
                  <a:srgbClr val="C00000"/>
                </a:solidFill>
              </a:rPr>
              <a:t>Drell</a:t>
            </a:r>
            <a:r>
              <a:rPr lang="en-US" b="1" dirty="0" smtClean="0">
                <a:solidFill>
                  <a:srgbClr val="C00000"/>
                </a:solidFill>
              </a:rPr>
              <a:t>-Yan process</a:t>
            </a:r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Sivers Asymmetry 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in SIDIS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6380F2-E94A-4CBB-8376-E1880B701FB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0725" name="TextBox 9"/>
          <p:cNvSpPr txBox="1">
            <a:spLocks noChangeArrowheads="1"/>
          </p:cNvSpPr>
          <p:nvPr/>
        </p:nvSpPr>
        <p:spPr bwMode="auto">
          <a:xfrm>
            <a:off x="1600200" y="1066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9900"/>
                </a:solidFill>
                <a:latin typeface="Arial" pitchFamily="34" charset="0"/>
              </a:rPr>
              <a:t>HERMES (p)</a:t>
            </a:r>
          </a:p>
        </p:txBody>
      </p:sp>
      <p:pic>
        <p:nvPicPr>
          <p:cNvPr id="122885" name="Picture 5" descr="C:\Users\lorenzon\Documents\talks\pol-DY\pics\hermesp-sivers-nd-pi-nola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391067"/>
            <a:ext cx="3733800" cy="25908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 bwMode="auto">
          <a:xfrm>
            <a:off x="1066800" y="1467267"/>
            <a:ext cx="1524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066800" y="2305467"/>
            <a:ext cx="1524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066800" y="3067467"/>
            <a:ext cx="1524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2195513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Symbol" pitchFamily="18" charset="2"/>
              </a:rPr>
              <a:t>p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+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1357313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Symbol" pitchFamily="18" charset="2"/>
              </a:rPr>
              <a:t>p</a:t>
            </a:r>
            <a:r>
              <a:rPr lang="en-US" sz="1600" b="1" baseline="30000" dirty="0" smtClean="0">
                <a:solidFill>
                  <a:srgbClr val="CC3399"/>
                </a:solidFill>
                <a:latin typeface="Symbol" pitchFamily="18" charset="2"/>
              </a:rPr>
              <a:t>0</a:t>
            </a:r>
            <a:endParaRPr lang="en-US" sz="1600" b="1" baseline="3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200" y="299126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Symbol" pitchFamily="18" charset="2"/>
              </a:rPr>
              <a:t>p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-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702388" y="4557713"/>
            <a:ext cx="304800" cy="2286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81600" y="3067467"/>
            <a:ext cx="3657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+mn-lt"/>
              </a:rPr>
              <a:t>x                          z                P</a:t>
            </a:r>
            <a:r>
              <a:rPr lang="en-US" sz="1300" b="1" baseline="-25000" dirty="0" smtClean="0">
                <a:latin typeface="+mn-lt"/>
              </a:rPr>
              <a:t>T</a:t>
            </a:r>
            <a:r>
              <a:rPr lang="en-US" sz="1300" b="1" dirty="0" smtClean="0">
                <a:latin typeface="+mn-lt"/>
              </a:rPr>
              <a:t> (</a:t>
            </a:r>
            <a:r>
              <a:rPr lang="en-US" sz="1300" b="1" dirty="0" err="1" smtClean="0">
                <a:latin typeface="+mn-lt"/>
              </a:rPr>
              <a:t>GeV</a:t>
            </a:r>
            <a:r>
              <a:rPr lang="en-US" sz="1300" b="1" dirty="0" smtClean="0">
                <a:latin typeface="+mn-lt"/>
              </a:rPr>
              <a:t>)</a:t>
            </a:r>
            <a:endParaRPr lang="en-US" sz="1300" b="1" baseline="-25000" dirty="0">
              <a:latin typeface="+mn-lt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6096000" y="1447800"/>
            <a:ext cx="1524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943600" y="2305467"/>
            <a:ext cx="381000" cy="2286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81600" y="1433513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CC3399"/>
                </a:solidFill>
                <a:latin typeface="+mn-lt"/>
              </a:rPr>
              <a:t>h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+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81600" y="2195513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CC3399"/>
                </a:solidFill>
                <a:latin typeface="+mn-lt"/>
              </a:rPr>
              <a:t>h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-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81600" y="5651212"/>
            <a:ext cx="3657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+mn-lt"/>
              </a:rPr>
              <a:t>x                          z                P</a:t>
            </a:r>
            <a:r>
              <a:rPr lang="en-US" sz="1300" b="1" baseline="-25000" dirty="0" smtClean="0">
                <a:latin typeface="+mn-lt"/>
              </a:rPr>
              <a:t>T</a:t>
            </a:r>
            <a:r>
              <a:rPr lang="en-US" sz="1300" b="1" dirty="0" smtClean="0">
                <a:latin typeface="+mn-lt"/>
              </a:rPr>
              <a:t> (</a:t>
            </a:r>
            <a:r>
              <a:rPr lang="en-US" sz="1300" b="1" dirty="0" err="1" smtClean="0">
                <a:latin typeface="+mn-lt"/>
              </a:rPr>
              <a:t>GeV</a:t>
            </a:r>
            <a:r>
              <a:rPr lang="en-US" sz="1300" b="1" dirty="0" smtClean="0">
                <a:latin typeface="+mn-lt"/>
              </a:rPr>
              <a:t>)</a:t>
            </a:r>
            <a:endParaRPr lang="en-US" sz="1300" b="1" baseline="-25000" dirty="0">
              <a:latin typeface="+mn-lt"/>
            </a:endParaRPr>
          </a:p>
        </p:txBody>
      </p:sp>
      <p:pic>
        <p:nvPicPr>
          <p:cNvPr id="54" name="Picture 6" descr="C:\Users\lorenzon\Documents\talks\pol-DY\pics\compassd-fit11-nolabl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974812"/>
            <a:ext cx="3733800" cy="1752600"/>
          </a:xfrm>
          <a:prstGeom prst="rect">
            <a:avLst/>
          </a:prstGeom>
          <a:noFill/>
        </p:spPr>
      </p:pic>
      <p:sp>
        <p:nvSpPr>
          <p:cNvPr id="55" name="Rectangle 54"/>
          <p:cNvSpPr/>
          <p:nvPr/>
        </p:nvSpPr>
        <p:spPr bwMode="auto">
          <a:xfrm>
            <a:off x="5410200" y="4051012"/>
            <a:ext cx="1524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57800" y="3941058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Symbol" pitchFamily="18" charset="2"/>
              </a:rPr>
              <a:t>p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+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410200" y="4889212"/>
            <a:ext cx="1524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57800" y="473681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Symbol" pitchFamily="18" charset="2"/>
              </a:rPr>
              <a:t>p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-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59" name="TextBox 9"/>
          <p:cNvSpPr txBox="1">
            <a:spLocks noChangeArrowheads="1"/>
          </p:cNvSpPr>
          <p:nvPr/>
        </p:nvSpPr>
        <p:spPr bwMode="auto">
          <a:xfrm>
            <a:off x="5943600" y="1066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  <a:latin typeface="Arial" pitchFamily="34" charset="0"/>
              </a:rPr>
              <a:t>COMPASS (p</a:t>
            </a:r>
            <a:r>
              <a:rPr lang="en-US" b="1" dirty="0">
                <a:solidFill>
                  <a:srgbClr val="0099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60" name="TextBox 9"/>
          <p:cNvSpPr txBox="1">
            <a:spLocks noChangeArrowheads="1"/>
          </p:cNvSpPr>
          <p:nvPr/>
        </p:nvSpPr>
        <p:spPr bwMode="auto">
          <a:xfrm>
            <a:off x="5943600" y="3670012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  <a:latin typeface="Arial" pitchFamily="34" charset="0"/>
              </a:rPr>
              <a:t>COMPASS (d)</a:t>
            </a:r>
            <a:endParaRPr lang="en-US" b="1" dirty="0">
              <a:solidFill>
                <a:srgbClr val="009900"/>
              </a:solidFill>
              <a:latin typeface="Arial" pitchFamily="34" charset="0"/>
            </a:endParaRPr>
          </a:p>
        </p:txBody>
      </p:sp>
      <p:sp>
        <p:nvSpPr>
          <p:cNvPr id="61" name="Subtitle 2"/>
          <p:cNvSpPr txBox="1">
            <a:spLocks/>
          </p:cNvSpPr>
          <p:nvPr/>
        </p:nvSpPr>
        <p:spPr bwMode="auto">
          <a:xfrm>
            <a:off x="304800" y="4710113"/>
            <a:ext cx="4114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Global fit to sin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Arial" pitchFamily="34" charset="0"/>
              </a:rPr>
              <a:t> 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Arial" pitchFamily="34" charset="0"/>
              </a:rPr>
              <a:t>f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–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Arial" pitchFamily="34" charset="0"/>
              </a:rPr>
              <a:t>f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) asymmetry in SIDIS (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HERMES (p), COMPASS (p), COMPASS (d)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7653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lorenzon\Documents\talks\pol-DY\pics\Sivers_f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707" y="1676401"/>
            <a:ext cx="4027714" cy="2819400"/>
          </a:xfrm>
          <a:prstGeom prst="rect">
            <a:avLst/>
          </a:prstGeom>
          <a:noFill/>
        </p:spPr>
      </p:pic>
      <p:sp>
        <p:nvSpPr>
          <p:cNvPr id="7172" name="Subtitle 2"/>
          <p:cNvSpPr>
            <a:spLocks noGrp="1"/>
          </p:cNvSpPr>
          <p:nvPr>
            <p:ph idx="1"/>
          </p:nvPr>
        </p:nvSpPr>
        <p:spPr>
          <a:xfrm>
            <a:off x="228600" y="1371600"/>
            <a:ext cx="4876800" cy="4724400"/>
          </a:xfrm>
        </p:spPr>
        <p:txBody>
          <a:bodyPr/>
          <a:lstStyle/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describes transverse-momentum </a:t>
            </a:r>
            <a:br>
              <a:rPr lang="en-US" dirty="0" smtClean="0"/>
            </a:br>
            <a:r>
              <a:rPr lang="en-US" dirty="0" smtClean="0"/>
              <a:t>distribution of </a:t>
            </a:r>
            <a:r>
              <a:rPr lang="en-US" dirty="0" err="1" smtClean="0">
                <a:solidFill>
                  <a:srgbClr val="C00000"/>
                </a:solidFill>
              </a:rPr>
              <a:t>unpolarized</a:t>
            </a:r>
            <a:r>
              <a:rPr lang="en-US" dirty="0" smtClean="0">
                <a:solidFill>
                  <a:srgbClr val="C00000"/>
                </a:solidFill>
              </a:rPr>
              <a:t> quarks </a:t>
            </a:r>
            <a:r>
              <a:rPr lang="en-US" dirty="0" smtClean="0"/>
              <a:t>inside transversely </a:t>
            </a:r>
            <a:r>
              <a:rPr lang="en-US" dirty="0" smtClean="0">
                <a:solidFill>
                  <a:srgbClr val="C00000"/>
                </a:solidFill>
              </a:rPr>
              <a:t>polarized proton</a:t>
            </a:r>
          </a:p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captures </a:t>
            </a:r>
            <a:r>
              <a:rPr lang="en-US" dirty="0" smtClean="0">
                <a:solidFill>
                  <a:srgbClr val="C00000"/>
                </a:solidFill>
              </a:rPr>
              <a:t>non-</a:t>
            </a:r>
            <a:r>
              <a:rPr lang="en-US" dirty="0" err="1" smtClean="0">
                <a:solidFill>
                  <a:srgbClr val="C00000"/>
                </a:solidFill>
              </a:rPr>
              <a:t>perturbative</a:t>
            </a:r>
            <a:r>
              <a:rPr lang="en-US" dirty="0" smtClean="0"/>
              <a:t> spin-orbit </a:t>
            </a:r>
            <a:br>
              <a:rPr lang="en-US" dirty="0" smtClean="0"/>
            </a:br>
            <a:r>
              <a:rPr lang="en-US" dirty="0" smtClean="0"/>
              <a:t>coupling effects inside a polarized proton</a:t>
            </a:r>
          </a:p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Sivers function is naïve time-reversal odd</a:t>
            </a:r>
          </a:p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leads to</a:t>
            </a:r>
            <a:endParaRPr lang="en-US" sz="1050" b="1" dirty="0" smtClean="0">
              <a:solidFill>
                <a:srgbClr val="190EFF"/>
              </a:solidFill>
            </a:endParaRPr>
          </a:p>
          <a:p>
            <a:pPr lvl="1" eaLnBrk="1" hangingPunct="1"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sz="1600" dirty="0" smtClean="0"/>
              <a:t> sin</a:t>
            </a:r>
            <a:r>
              <a:rPr lang="en-US" sz="1600" dirty="0" smtClean="0">
                <a:latin typeface="Symbol" pitchFamily="18" charset="2"/>
              </a:rPr>
              <a:t>(f </a:t>
            </a:r>
            <a:r>
              <a:rPr lang="en-US" sz="1600" dirty="0" smtClean="0"/>
              <a:t>–</a:t>
            </a:r>
            <a:r>
              <a:rPr lang="en-US" sz="1600" dirty="0" smtClean="0">
                <a:latin typeface="Symbol" pitchFamily="18" charset="2"/>
              </a:rPr>
              <a:t> </a:t>
            </a:r>
            <a:r>
              <a:rPr lang="en-US" sz="1600" dirty="0" err="1" smtClean="0">
                <a:latin typeface="Symbol" pitchFamily="18" charset="2"/>
              </a:rPr>
              <a:t>f</a:t>
            </a:r>
            <a:r>
              <a:rPr lang="en-US" sz="1600" baseline="-25000" dirty="0" err="1" smtClean="0"/>
              <a:t>S</a:t>
            </a:r>
            <a:r>
              <a:rPr lang="en-US" sz="1600" dirty="0" smtClean="0"/>
              <a:t>) asymmetry in SIDIS</a:t>
            </a:r>
          </a:p>
          <a:p>
            <a:pPr lvl="1" eaLnBrk="1" hangingPunct="1"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sz="1600" dirty="0" smtClean="0"/>
              <a:t> </a:t>
            </a:r>
            <a:r>
              <a:rPr lang="en-US" sz="1600" dirty="0" err="1" smtClean="0"/>
              <a:t>sin</a:t>
            </a:r>
            <a:r>
              <a:rPr lang="en-US" sz="1600" dirty="0" err="1" smtClean="0">
                <a:latin typeface="Symbol" pitchFamily="18" charset="2"/>
              </a:rPr>
              <a:t>f</a:t>
            </a:r>
            <a:r>
              <a:rPr lang="en-US" sz="1600" baseline="-25000" dirty="0" err="1" smtClean="0"/>
              <a:t>b</a:t>
            </a:r>
            <a:r>
              <a:rPr lang="en-US" sz="1600" dirty="0" smtClean="0"/>
              <a:t> asymmetry in </a:t>
            </a:r>
            <a:r>
              <a:rPr lang="en-US" sz="1600" dirty="0" err="1" smtClean="0"/>
              <a:t>Drell</a:t>
            </a:r>
            <a:r>
              <a:rPr lang="en-US" sz="1600" dirty="0" smtClean="0"/>
              <a:t>-Yan</a:t>
            </a:r>
          </a:p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measured in SIDIS (HERMES, COMPASS)</a:t>
            </a:r>
          </a:p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future measurements at Jlab@12 </a:t>
            </a:r>
            <a:r>
              <a:rPr lang="en-US" dirty="0" err="1" smtClean="0"/>
              <a:t>GeV</a:t>
            </a:r>
            <a:r>
              <a:rPr lang="en-US" dirty="0" smtClean="0"/>
              <a:t> planned</a:t>
            </a:r>
            <a:endParaRPr lang="en-US" sz="800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Sivers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Function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587EA9-4A7D-41F0-9184-D2DF1A3992E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86600" y="4202668"/>
            <a:ext cx="381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5486400" y="1582579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C00000"/>
                </a:solidFill>
                <a:latin typeface="+mn-lt"/>
              </a:rPr>
              <a:t>Anselmino et al. </a:t>
            </a:r>
            <a:r>
              <a:rPr lang="en-US" sz="1000" b="1" dirty="0" smtClean="0">
                <a:solidFill>
                  <a:srgbClr val="C00000"/>
                </a:solidFill>
                <a:latin typeface="+mn-lt"/>
              </a:rPr>
              <a:t>(arXiv:1107.4446 [</a:t>
            </a:r>
            <a:r>
              <a:rPr lang="en-US" sz="1000" b="1" dirty="0" err="1" smtClean="0">
                <a:solidFill>
                  <a:srgbClr val="C00000"/>
                </a:solidFill>
                <a:latin typeface="+mn-lt"/>
              </a:rPr>
              <a:t>hep</a:t>
            </a:r>
            <a:r>
              <a:rPr lang="en-US" sz="1000" b="1" dirty="0" smtClean="0">
                <a:solidFill>
                  <a:srgbClr val="C00000"/>
                </a:solidFill>
                <a:latin typeface="+mn-lt"/>
              </a:rPr>
              <a:t>-ph])</a:t>
            </a:r>
            <a:endParaRPr lang="en-US" sz="1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 bwMode="auto">
          <a:xfrm>
            <a:off x="5181600" y="4648200"/>
            <a:ext cx="39624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tabLst>
                <a:tab pos="815975" algn="l"/>
                <a:tab pos="1192213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      First moment of Sivers functions:</a:t>
            </a:r>
          </a:p>
          <a:p>
            <a:pPr marL="703263" marR="0" lvl="1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u-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and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d-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Sivers have opposite signs,</a:t>
            </a:r>
            <a:r>
              <a:rPr lang="en-US" sz="1600" kern="0" dirty="0" smtClean="0"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of roughly equal magnitude</a:t>
            </a:r>
          </a:p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-1500000" flipV="1">
            <a:off x="5060416" y="4417746"/>
            <a:ext cx="523767" cy="45719"/>
          </a:xfrm>
          <a:prstGeom prst="rightArrow">
            <a:avLst/>
          </a:prstGeom>
          <a:solidFill>
            <a:srgbClr val="25339B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tabLst>
                <a:tab pos="749300" algn="l"/>
              </a:tabLst>
              <a:defRPr/>
            </a:pPr>
            <a:endParaRPr 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32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 animBg="1"/>
      <p:bldP spid="2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791200"/>
          </a:xfrm>
        </p:spPr>
        <p:txBody>
          <a:bodyPr/>
          <a:lstStyle/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Experimental Sensitivity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 luminosity: </a:t>
            </a:r>
            <a:r>
              <a:rPr lang="en-US" sz="1600" dirty="0" err="1" smtClean="0"/>
              <a:t>L</a:t>
            </a:r>
            <a:r>
              <a:rPr lang="en-US" sz="1600" baseline="-25000" dirty="0" err="1" smtClean="0"/>
              <a:t>av</a:t>
            </a:r>
            <a:r>
              <a:rPr lang="en-US" sz="1600" dirty="0" smtClean="0"/>
              <a:t> = 2 x 10</a:t>
            </a:r>
            <a:r>
              <a:rPr lang="en-US" sz="1600" baseline="30000" dirty="0" smtClean="0"/>
              <a:t>35 </a:t>
            </a:r>
            <a:r>
              <a:rPr lang="en-US" sz="1600" dirty="0" smtClean="0"/>
              <a:t>(</a:t>
            </a:r>
            <a:r>
              <a:rPr lang="en-US" sz="1400" dirty="0" smtClean="0"/>
              <a:t>10% of available beam time: 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av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15 </a:t>
            </a:r>
            <a:r>
              <a:rPr lang="en-US" sz="1400" dirty="0" err="1" smtClean="0"/>
              <a:t>nA</a:t>
            </a:r>
            <a:r>
              <a:rPr lang="en-US" sz="1600" dirty="0" smtClean="0"/>
              <a:t>)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 </a:t>
            </a:r>
            <a:r>
              <a:rPr lang="en-US" sz="1600" dirty="0" smtClean="0">
                <a:solidFill>
                  <a:srgbClr val="0000FF"/>
                </a:solidFill>
              </a:rPr>
              <a:t>3.2 x 10</a:t>
            </a:r>
            <a:r>
              <a:rPr lang="en-US" sz="1600" baseline="30000" dirty="0" smtClean="0">
                <a:solidFill>
                  <a:srgbClr val="0000FF"/>
                </a:solidFill>
              </a:rPr>
              <a:t>18</a:t>
            </a:r>
            <a:r>
              <a:rPr lang="en-US" sz="1600" dirty="0" smtClean="0">
                <a:solidFill>
                  <a:srgbClr val="0000FF"/>
                </a:solidFill>
              </a:rPr>
              <a:t> total protons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for 5 x 10</a:t>
            </a:r>
            <a:r>
              <a:rPr lang="en-US" sz="1600" baseline="30000" dirty="0" smtClean="0"/>
              <a:t>5 </a:t>
            </a:r>
            <a:r>
              <a:rPr lang="en-US" sz="1600" dirty="0" smtClean="0"/>
              <a:t>min:  (= 2 yrs at 50% efficiency) with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b</a:t>
            </a:r>
            <a:r>
              <a:rPr lang="en-US" sz="1600" dirty="0" smtClean="0"/>
              <a:t> = 70%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>
                <a:solidFill>
                  <a:srgbClr val="009900"/>
                </a:solidFill>
              </a:rPr>
              <a:t>Can measure not only </a:t>
            </a:r>
            <a:r>
              <a:rPr lang="en-US" sz="1600" dirty="0" smtClean="0">
                <a:solidFill>
                  <a:srgbClr val="C00000"/>
                </a:solidFill>
              </a:rPr>
              <a:t>sign</a:t>
            </a:r>
            <a:r>
              <a:rPr lang="en-US" sz="1600" dirty="0" smtClean="0">
                <a:solidFill>
                  <a:srgbClr val="009900"/>
                </a:solidFill>
              </a:rPr>
              <a:t>, but also the </a:t>
            </a:r>
            <a:r>
              <a:rPr lang="en-US" sz="1600" dirty="0" smtClean="0">
                <a:solidFill>
                  <a:srgbClr val="C00000"/>
                </a:solidFill>
              </a:rPr>
              <a:t>size</a:t>
            </a:r>
            <a:r>
              <a:rPr lang="en-US" sz="1600" dirty="0" smtClean="0">
                <a:solidFill>
                  <a:srgbClr val="009900"/>
                </a:solidFill>
              </a:rPr>
              <a:t> &amp; maybe </a:t>
            </a:r>
            <a:r>
              <a:rPr lang="en-US" sz="1600" dirty="0" smtClean="0">
                <a:solidFill>
                  <a:srgbClr val="C00000"/>
                </a:solidFill>
              </a:rPr>
              <a:t>shape</a:t>
            </a:r>
            <a:r>
              <a:rPr lang="en-US" sz="1600" dirty="0" smtClean="0">
                <a:solidFill>
                  <a:srgbClr val="009900"/>
                </a:solidFill>
              </a:rPr>
              <a:t> of the Sivers function !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800" dirty="0" smtClean="0"/>
              <a:t> </a:t>
            </a:r>
            <a:endParaRPr lang="en-US" sz="1600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Sivers Asymmetry 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at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Fermilab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Main 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Injector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33400" y="1828800"/>
            <a:ext cx="6611112" cy="4169664"/>
            <a:chOff x="533400" y="1828800"/>
            <a:chExt cx="6611112" cy="4169664"/>
          </a:xfrm>
        </p:grpSpPr>
        <p:sp>
          <p:nvSpPr>
            <p:cNvPr id="8" name="TextBox 7"/>
            <p:cNvSpPr txBox="1"/>
            <p:nvPr/>
          </p:nvSpPr>
          <p:spPr>
            <a:xfrm>
              <a:off x="4953000" y="4876800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330k DY events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000" y="4523601"/>
              <a:ext cx="1371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/>
                <a:t>~650k DY events</a:t>
              </a:r>
              <a:endParaRPr lang="en-US" sz="1200" dirty="0"/>
            </a:p>
          </p:txBody>
        </p:sp>
        <p:pic>
          <p:nvPicPr>
            <p:cNvPr id="16" name="Picture 1" descr="comparison_75.pn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1828800"/>
              <a:ext cx="6611112" cy="416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flipH="1">
              <a:off x="5181600" y="2209800"/>
              <a:ext cx="640080" cy="1295400"/>
            </a:xfrm>
            <a:prstGeom prst="straightConnector1">
              <a:avLst/>
            </a:prstGeom>
            <a:solidFill>
              <a:srgbClr val="FFFFFF"/>
            </a:solidFill>
            <a:ln w="19050" cap="flat" cmpd="sng" algn="ctr">
              <a:solidFill>
                <a:srgbClr val="FF5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1676400" y="2542401"/>
              <a:ext cx="16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5050"/>
                  </a:solidFill>
                  <a:latin typeface="Symbol" pitchFamily="18" charset="2"/>
                </a:rPr>
                <a:t>Dc</a:t>
              </a:r>
              <a:r>
                <a:rPr lang="en-US" sz="1200" baseline="30000" dirty="0" smtClean="0">
                  <a:solidFill>
                    <a:srgbClr val="FF5050"/>
                  </a:solidFill>
                  <a:latin typeface="Symbol" pitchFamily="18" charset="2"/>
                </a:rPr>
                <a:t>2</a:t>
              </a:r>
              <a:r>
                <a:rPr lang="en-US" sz="1200" dirty="0" smtClean="0">
                  <a:solidFill>
                    <a:srgbClr val="FF5050"/>
                  </a:solidFill>
                  <a:latin typeface="Symbol" pitchFamily="18" charset="2"/>
                </a:rPr>
                <a:t>=20 </a:t>
              </a:r>
              <a:r>
                <a:rPr lang="en-US" sz="1200" dirty="0" smtClean="0">
                  <a:solidFill>
                    <a:srgbClr val="FF5050"/>
                  </a:solidFill>
                  <a:latin typeface="+mn-lt"/>
                </a:rPr>
                <a:t>error band</a:t>
              </a:r>
              <a:r>
                <a:rPr lang="en-US" sz="1200" dirty="0" smtClean="0">
                  <a:solidFill>
                    <a:srgbClr val="FF5050"/>
                  </a:solidFill>
                  <a:latin typeface="Symbol" pitchFamily="18" charset="2"/>
                </a:rPr>
                <a:t> </a:t>
              </a:r>
              <a:endParaRPr lang="en-US" sz="1200" dirty="0">
                <a:solidFill>
                  <a:srgbClr val="FF5050"/>
                </a:solidFill>
                <a:latin typeface="Symbol" pitchFamily="18" charset="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48200" y="4648200"/>
              <a:ext cx="198120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b="1" dirty="0" smtClean="0">
                  <a:solidFill>
                    <a:srgbClr val="3333FF"/>
                  </a:solidFill>
                </a:rPr>
                <a:t>FNAL </a:t>
              </a:r>
              <a:r>
                <a:rPr lang="en-US" sz="1200" b="1" dirty="0" err="1" smtClean="0">
                  <a:solidFill>
                    <a:srgbClr val="3333FF"/>
                  </a:solidFill>
                </a:rPr>
                <a:t>pol</a:t>
              </a:r>
              <a:r>
                <a:rPr lang="en-US" sz="1200" b="1" dirty="0" smtClean="0">
                  <a:solidFill>
                    <a:srgbClr val="3333FF"/>
                  </a:solidFill>
                </a:rPr>
                <a:t> DY stat errors</a:t>
              </a:r>
            </a:p>
            <a:p>
              <a:pPr algn="l"/>
              <a:r>
                <a:rPr lang="en-US" sz="1200" b="1" dirty="0" smtClean="0">
                  <a:solidFill>
                    <a:srgbClr val="3333FF"/>
                  </a:solidFill>
                </a:rPr>
                <a:t>3.2 x 10</a:t>
              </a:r>
              <a:r>
                <a:rPr lang="en-US" sz="1200" b="1" baseline="30000" dirty="0" smtClean="0">
                  <a:solidFill>
                    <a:srgbClr val="3333FF"/>
                  </a:solidFill>
                </a:rPr>
                <a:t>18</a:t>
              </a:r>
              <a:r>
                <a:rPr lang="en-US" sz="1200" b="1" dirty="0" smtClean="0">
                  <a:solidFill>
                    <a:srgbClr val="3333FF"/>
                  </a:solidFill>
                </a:rPr>
                <a:t> POT</a:t>
              </a:r>
            </a:p>
            <a:p>
              <a:pPr algn="l"/>
              <a:r>
                <a:rPr lang="en-US" sz="1200" b="1" dirty="0" smtClean="0">
                  <a:solidFill>
                    <a:srgbClr val="3333FF"/>
                  </a:solidFill>
                </a:rPr>
                <a:t>~1,288k DY events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086600" y="30904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Note:</a:t>
            </a:r>
            <a:endParaRPr lang="en-US" sz="1600" dirty="0"/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7127959" y="3429000"/>
          <a:ext cx="171124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4" name="Equation" r:id="rId5" imgW="758520" imgH="228240" progId="Equation.3">
                  <p:embed/>
                </p:oleObj>
              </mc:Choice>
              <mc:Fallback>
                <p:oleObj name="Equation" r:id="rId5" imgW="758520" imgH="228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959" y="3429000"/>
                        <a:ext cx="1711241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635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idx="1"/>
          </p:nvPr>
        </p:nvSpPr>
        <p:spPr>
          <a:xfrm>
            <a:off x="228600" y="1143000"/>
            <a:ext cx="5105400" cy="4572000"/>
          </a:xfrm>
        </p:spPr>
        <p:txBody>
          <a:bodyPr/>
          <a:lstStyle/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approved for </a:t>
            </a:r>
            <a:r>
              <a:rPr lang="en-US" sz="1600" b="1" dirty="0" smtClean="0"/>
              <a:t>one year </a:t>
            </a:r>
            <a:r>
              <a:rPr lang="en-US" sz="1600" dirty="0" smtClean="0"/>
              <a:t>run at LHC restart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400" dirty="0" smtClean="0"/>
              <a:t>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year after 2 years of </a:t>
            </a:r>
            <a:r>
              <a:rPr lang="en-US" sz="1400" dirty="0" err="1" smtClean="0"/>
              <a:t>Primakoff</a:t>
            </a:r>
            <a:r>
              <a:rPr lang="en-US" sz="1400" dirty="0" smtClean="0"/>
              <a:t> measurements</a:t>
            </a:r>
            <a:br>
              <a:rPr lang="en-US" sz="1400" dirty="0" smtClean="0"/>
            </a:br>
            <a:endParaRPr lang="en-US" sz="1400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>
                <a:solidFill>
                  <a:srgbClr val="C00000"/>
                </a:solidFill>
              </a:rPr>
              <a:t>for comparison of Sivers function need to measure  entire function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400" dirty="0" smtClean="0"/>
              <a:t>must evolve to same Q</a:t>
            </a:r>
            <a:r>
              <a:rPr lang="en-US" sz="1400" baseline="30000" dirty="0" smtClean="0"/>
              <a:t>2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400" dirty="0" smtClean="0"/>
              <a:t>cannot do QCD evolution on a point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600" baseline="30000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for M</a:t>
            </a:r>
            <a:r>
              <a:rPr lang="en-US" sz="1600" baseline="-25000" dirty="0" smtClean="0">
                <a:latin typeface="Symbol" pitchFamily="18" charset="2"/>
              </a:rPr>
              <a:t>g</a:t>
            </a:r>
            <a:r>
              <a:rPr lang="en-US" sz="1600" dirty="0" smtClean="0"/>
              <a:t> &lt; M</a:t>
            </a:r>
            <a:r>
              <a:rPr lang="en-US" sz="1600" baseline="-25000" dirty="0" smtClean="0"/>
              <a:t>J/</a:t>
            </a:r>
            <a:r>
              <a:rPr lang="en-US" sz="1600" baseline="-25000" dirty="0" smtClean="0">
                <a:latin typeface="Symbol" pitchFamily="18" charset="2"/>
              </a:rPr>
              <a:t>Y</a:t>
            </a:r>
            <a:r>
              <a:rPr lang="en-US" sz="1600" dirty="0" smtClean="0"/>
              <a:t> significant contamination from many sources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400" dirty="0" smtClean="0"/>
              <a:t>charm decays that appear to reconstruct  to low mass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400" dirty="0" smtClean="0"/>
              <a:t>combinatorial background</a:t>
            </a:r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Main Competition: COMPASS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72035" name="Picture 3" descr="C:\Users\lorenzon\Documents\talks\pol-DY\pics\COMPASS-sivers-p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593445"/>
            <a:ext cx="2790731" cy="2987955"/>
          </a:xfrm>
          <a:prstGeom prst="rect">
            <a:avLst/>
          </a:prstGeom>
          <a:noFill/>
        </p:spPr>
      </p:pic>
      <p:pic>
        <p:nvPicPr>
          <p:cNvPr id="172036" name="Picture 4" descr="C:\Users\lorenzon\Documents\talks\pol-DY\pics\COMPASS-sivers-pred-low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624513"/>
            <a:ext cx="2819400" cy="300488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019800" y="838200"/>
            <a:ext cx="2514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n-lt"/>
              </a:rPr>
              <a:t>COMPASS statistical significance after two years of running for </a:t>
            </a:r>
            <a:r>
              <a:rPr lang="en-US" sz="1050" smtClean="0"/>
              <a:t>M</a:t>
            </a:r>
            <a:r>
              <a:rPr lang="en-US" sz="1050" baseline="-25000" smtClean="0">
                <a:latin typeface="Symbol" pitchFamily="18" charset="2"/>
              </a:rPr>
              <a:t>g</a:t>
            </a:r>
            <a:r>
              <a:rPr lang="en-US" sz="1050" smtClean="0"/>
              <a:t> &gt; </a:t>
            </a:r>
            <a:r>
              <a:rPr lang="en-US" sz="1050" dirty="0" smtClean="0"/>
              <a:t>M</a:t>
            </a:r>
            <a:r>
              <a:rPr lang="en-US" sz="1050" baseline="-25000" dirty="0" smtClean="0"/>
              <a:t>J/</a:t>
            </a:r>
            <a:r>
              <a:rPr lang="en-US" sz="1050" baseline="-25000" dirty="0" smtClean="0">
                <a:latin typeface="Symbol" pitchFamily="18" charset="2"/>
              </a:rPr>
              <a:t>Y</a:t>
            </a:r>
            <a:r>
              <a:rPr lang="en-US" sz="1050" dirty="0" smtClean="0"/>
              <a:t> </a:t>
            </a:r>
            <a:endParaRPr lang="el-GR" sz="1050" dirty="0" smtClean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3962400"/>
            <a:ext cx="19050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2.0 </a:t>
            </a:r>
            <a:r>
              <a:rPr lang="en-US" sz="1200" b="1" dirty="0" err="1" smtClean="0">
                <a:latin typeface="+mn-lt"/>
              </a:rPr>
              <a:t>GeV</a:t>
            </a:r>
            <a:r>
              <a:rPr lang="en-US" sz="1200" b="1" dirty="0" smtClean="0">
                <a:latin typeface="+mn-lt"/>
              </a:rPr>
              <a:t> &lt; </a:t>
            </a:r>
            <a:r>
              <a:rPr lang="en-US" sz="1200" b="1" dirty="0" smtClean="0"/>
              <a:t>M</a:t>
            </a:r>
            <a:r>
              <a:rPr lang="en-US" sz="1200" b="1" baseline="-25000" dirty="0" smtClean="0">
                <a:latin typeface="Symbol" pitchFamily="18" charset="2"/>
              </a:rPr>
              <a:t>g</a:t>
            </a:r>
            <a:r>
              <a:rPr lang="en-US" sz="1200" b="1" dirty="0" smtClean="0"/>
              <a:t> &lt; 2.5 </a:t>
            </a:r>
            <a:r>
              <a:rPr lang="en-US" sz="1200" b="1" dirty="0" err="1" smtClean="0"/>
              <a:t>GeV</a:t>
            </a:r>
            <a:endParaRPr lang="el-GR" sz="12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539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ubtitle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2578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 Access to transverse-momentum dependent distribution (TMD) functions </a:t>
            </a:r>
          </a:p>
          <a:p>
            <a:pPr lvl="2">
              <a:spcBef>
                <a:spcPts val="600"/>
              </a:spcBef>
              <a:buFont typeface="Times New Roman" pitchFamily="18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/>
              <a:t>Sivers, Boer-</a:t>
            </a:r>
            <a:r>
              <a:rPr lang="en-US" sz="1600" dirty="0" err="1" smtClean="0"/>
              <a:t>Mulders</a:t>
            </a:r>
            <a:r>
              <a:rPr lang="en-US" sz="1600" dirty="0" smtClean="0"/>
              <a:t>, etc</a:t>
            </a:r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 Transversely Polarized </a:t>
            </a:r>
            <a:r>
              <a:rPr lang="en-US" dirty="0" smtClean="0">
                <a:solidFill>
                  <a:srgbClr val="3333FF"/>
                </a:solidFill>
              </a:rPr>
              <a:t>Beam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C00000"/>
                </a:solidFill>
              </a:rPr>
              <a:t>Target</a:t>
            </a:r>
          </a:p>
          <a:p>
            <a:pPr lvl="2">
              <a:spcBef>
                <a:spcPts val="600"/>
              </a:spcBef>
              <a:buFont typeface="Times New Roman" pitchFamily="18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/>
              <a:t>Sivers function in single-transverse spin asymmetries (sea quarks or valence quarks)</a:t>
            </a:r>
          </a:p>
          <a:p>
            <a:pPr lvl="3">
              <a:spcBef>
                <a:spcPts val="600"/>
              </a:spcBef>
              <a:buNone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Symbol" pitchFamily="18" charset="2"/>
              </a:rPr>
              <a:t>   - </a:t>
            </a:r>
            <a:r>
              <a:rPr lang="en-US" sz="1600" dirty="0" smtClean="0">
                <a:solidFill>
                  <a:srgbClr val="3333FF"/>
                </a:solidFill>
              </a:rPr>
              <a:t>valence</a:t>
            </a:r>
            <a:r>
              <a:rPr lang="en-US" sz="1600" dirty="0" smtClean="0"/>
              <a:t> quarks constrain SIDIS data much more than </a:t>
            </a:r>
            <a:r>
              <a:rPr lang="en-US" sz="1600" dirty="0" smtClean="0">
                <a:solidFill>
                  <a:srgbClr val="C00000"/>
                </a:solidFill>
              </a:rPr>
              <a:t>sea</a:t>
            </a:r>
            <a:r>
              <a:rPr lang="en-US" sz="1600" dirty="0" smtClean="0"/>
              <a:t> quarks</a:t>
            </a:r>
          </a:p>
          <a:p>
            <a:pPr lvl="3">
              <a:spcBef>
                <a:spcPts val="600"/>
              </a:spcBef>
              <a:buNone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Symbol" pitchFamily="18" charset="2"/>
              </a:rPr>
              <a:t>   - </a:t>
            </a:r>
            <a:r>
              <a:rPr lang="en-US" sz="1600" dirty="0" smtClean="0"/>
              <a:t>global fits indicate that </a:t>
            </a:r>
            <a:r>
              <a:rPr lang="en-US" sz="1600" dirty="0" smtClean="0">
                <a:solidFill>
                  <a:srgbClr val="C00000"/>
                </a:solidFill>
              </a:rPr>
              <a:t>sea</a:t>
            </a:r>
            <a:r>
              <a:rPr lang="en-US" sz="1600" dirty="0" smtClean="0"/>
              <a:t> quark Sivers function is </a:t>
            </a:r>
            <a:r>
              <a:rPr lang="en-US" sz="1600" dirty="0" smtClean="0">
                <a:solidFill>
                  <a:srgbClr val="C00000"/>
                </a:solidFill>
              </a:rPr>
              <a:t>small</a:t>
            </a:r>
            <a:endParaRPr lang="en-US" dirty="0" smtClean="0">
              <a:solidFill>
                <a:srgbClr val="C00000"/>
              </a:solidFill>
            </a:endParaRPr>
          </a:p>
          <a:p>
            <a:pPr lvl="2">
              <a:spcBef>
                <a:spcPts val="600"/>
              </a:spcBef>
              <a:buFont typeface="Times New Roman" pitchFamily="18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/>
              <a:t> </a:t>
            </a:r>
            <a:r>
              <a:rPr lang="en-US" sz="1600" dirty="0" err="1" smtClean="0"/>
              <a:t>transversity</a:t>
            </a:r>
            <a:r>
              <a:rPr lang="en-US" sz="1600" dirty="0" smtClean="0"/>
              <a:t>    Boer-</a:t>
            </a:r>
            <a:r>
              <a:rPr lang="en-US" sz="1600" dirty="0" err="1" smtClean="0"/>
              <a:t>Mulders</a:t>
            </a:r>
            <a:r>
              <a:rPr lang="en-US" sz="1600" dirty="0" smtClean="0"/>
              <a:t> function</a:t>
            </a:r>
          </a:p>
          <a:p>
            <a:pPr lvl="2">
              <a:spcBef>
                <a:spcPts val="600"/>
              </a:spcBef>
              <a:buFont typeface="Times New Roman" pitchFamily="18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/>
              <a:t>baryon production, incl. </a:t>
            </a:r>
            <a:r>
              <a:rPr lang="en-US" sz="1600" dirty="0" err="1" smtClean="0"/>
              <a:t>pseudoscalar</a:t>
            </a:r>
            <a:r>
              <a:rPr lang="en-US" sz="1600" dirty="0" smtClean="0"/>
              <a:t> and vector meson production,</a:t>
            </a:r>
            <a:br>
              <a:rPr lang="en-US" sz="1600" dirty="0" smtClean="0"/>
            </a:br>
            <a:r>
              <a:rPr lang="en-US" sz="1600" dirty="0" smtClean="0"/>
              <a:t>elastic scattering, two-particle correlations, J/</a:t>
            </a:r>
            <a:r>
              <a:rPr lang="el-GR" sz="1600" dirty="0" smtClean="0"/>
              <a:t>ψ</a:t>
            </a:r>
            <a:r>
              <a:rPr lang="en-US" sz="1600" dirty="0" smtClean="0"/>
              <a:t> and charm production </a:t>
            </a:r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3333FF"/>
                </a:solidFill>
              </a:rPr>
              <a:t>Beam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Target</a:t>
            </a:r>
            <a:r>
              <a:rPr lang="en-US" dirty="0" smtClean="0"/>
              <a:t> Transversely Polarized</a:t>
            </a:r>
          </a:p>
          <a:p>
            <a:pPr lvl="2">
              <a:spcBef>
                <a:spcPts val="600"/>
              </a:spcBef>
              <a:buFont typeface="Times New Roman" pitchFamily="18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/>
              <a:t>flavor asymmetry of sea-quark polarization</a:t>
            </a:r>
          </a:p>
          <a:p>
            <a:pPr lvl="2">
              <a:spcBef>
                <a:spcPts val="600"/>
              </a:spcBef>
              <a:buFont typeface="Times New Roman" pitchFamily="18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err="1" smtClean="0"/>
              <a:t>transversity</a:t>
            </a:r>
            <a:r>
              <a:rPr lang="en-US" sz="1600" dirty="0" smtClean="0"/>
              <a:t> (quark     anti-quark for pp collisions)</a:t>
            </a:r>
          </a:p>
          <a:p>
            <a:pPr lvl="3">
              <a:spcBef>
                <a:spcPts val="600"/>
              </a:spcBef>
              <a:buFont typeface="Arial" pitchFamily="34" charset="0"/>
              <a:buNone/>
              <a:tabLst>
                <a:tab pos="815975" algn="l"/>
                <a:tab pos="1192213" algn="l"/>
              </a:tabLst>
            </a:pPr>
            <a:r>
              <a:rPr lang="en-US" sz="1600" dirty="0" smtClean="0"/>
              <a:t>  </a:t>
            </a:r>
            <a:r>
              <a:rPr lang="en-US" sz="1600" dirty="0" smtClean="0">
                <a:latin typeface="Symbol" pitchFamily="18" charset="2"/>
              </a:rPr>
              <a:t>- </a:t>
            </a:r>
            <a:r>
              <a:rPr lang="en-US" sz="1600" dirty="0" smtClean="0"/>
              <a:t> anti-quark </a:t>
            </a:r>
            <a:r>
              <a:rPr lang="en-US" sz="1600" dirty="0" err="1" smtClean="0"/>
              <a:t>transversity</a:t>
            </a:r>
            <a:r>
              <a:rPr lang="en-US" sz="1600" dirty="0" smtClean="0"/>
              <a:t> might be very small</a:t>
            </a:r>
          </a:p>
          <a:p>
            <a:pPr marL="0" indent="0">
              <a:spcBef>
                <a:spcPts val="600"/>
              </a:spcBef>
              <a:buNone/>
              <a:tabLst>
                <a:tab pos="815975" algn="l"/>
                <a:tab pos="1192213" algn="l"/>
              </a:tabLst>
            </a:pPr>
            <a:endParaRPr lang="en-US" dirty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743200" y="3505200"/>
          <a:ext cx="2286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6" name="Equation" r:id="rId4" imgW="164814" imgH="177492" progId="Equation.DSMT4">
                  <p:embed/>
                </p:oleObj>
              </mc:Choice>
              <mc:Fallback>
                <p:oleObj name="Equation" r:id="rId4" imgW="164814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505200"/>
                        <a:ext cx="228600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948576"/>
              </p:ext>
            </p:extLst>
          </p:nvPr>
        </p:nvGraphicFramePr>
        <p:xfrm>
          <a:off x="3352800" y="5029200"/>
          <a:ext cx="2286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7" name="Equation" r:id="rId6" imgW="164814" imgH="177492" progId="Equation.DSMT4">
                  <p:embed/>
                </p:oleObj>
              </mc:Choice>
              <mc:Fallback>
                <p:oleObj name="Equation" r:id="rId6" imgW="164814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029200"/>
                        <a:ext cx="228600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B7F5E-37DB-4560-9290-081C983EEAF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685800"/>
            <a:ext cx="2485593" cy="461665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charset="0"/>
                <a:ea typeface="ＭＳ Ｐゴシック" charset="0"/>
                <a:cs typeface="ＭＳ Ｐゴシック" charset="0"/>
              </a:rPr>
              <a:t>NOT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charset="0"/>
                <a:ea typeface="ＭＳ Ｐゴシック" charset="0"/>
                <a:cs typeface="ＭＳ Ｐゴシック" charset="0"/>
              </a:rPr>
              <a:t>Yet Done!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224135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srgbClr val="190EFF"/>
                </a:solidFill>
                <a:latin typeface="Arial"/>
                <a:sym typeface="Arial" pitchFamily="34" charset="0"/>
              </a:rPr>
              <a:t>Polarized </a:t>
            </a:r>
            <a:r>
              <a:rPr lang="en-US" sz="2400" b="1" kern="0" dirty="0" err="1" smtClean="0">
                <a:solidFill>
                  <a:srgbClr val="190EFF"/>
                </a:solidFill>
                <a:latin typeface="Arial"/>
                <a:sym typeface="Arial" pitchFamily="34" charset="0"/>
              </a:rPr>
              <a:t>Drell</a:t>
            </a:r>
            <a:r>
              <a:rPr lang="en-US" sz="2400" b="1" kern="0" dirty="0" smtClean="0">
                <a:solidFill>
                  <a:srgbClr val="190EFF"/>
                </a:solidFill>
                <a:latin typeface="Arial"/>
                <a:sym typeface="Arial" pitchFamily="34" charset="0"/>
              </a:rPr>
              <a:t>-Yan Experiment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258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500" y="2560638"/>
            <a:ext cx="19177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514600"/>
            <a:ext cx="2471738" cy="141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953000" y="2755900"/>
            <a:ext cx="762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B050"/>
                </a:solidFill>
                <a:latin typeface="+mn-lt"/>
              </a:rPr>
              <a:t>SIDIS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27559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B050"/>
                </a:solidFill>
                <a:latin typeface="+mn-lt"/>
              </a:rPr>
              <a:t>Drell</a:t>
            </a:r>
            <a:r>
              <a:rPr lang="en-US" sz="1600" dirty="0">
                <a:solidFill>
                  <a:srgbClr val="00B050"/>
                </a:solidFill>
                <a:latin typeface="+mn-lt"/>
              </a:rPr>
              <a:t>-Yan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457200" y="914400"/>
            <a:ext cx="86868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34963" indent="-334963" algn="l">
              <a:spcBef>
                <a:spcPts val="6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>
                <a:solidFill>
                  <a:srgbClr val="1C11FD"/>
                </a:solidFill>
                <a:latin typeface="+mn-lt"/>
              </a:rPr>
              <a:t>Similar Physics Goals as SIDIS: </a:t>
            </a:r>
            <a:endParaRPr lang="en-US" b="1" kern="0" dirty="0">
              <a:solidFill>
                <a:srgbClr val="1C11FD"/>
              </a:solidFill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lang="en-US" sz="1600" kern="0" dirty="0" err="1">
                <a:latin typeface="+mn-lt"/>
                <a:ea typeface="+mn-ea"/>
                <a:cs typeface="+mn-cs"/>
                <a:sym typeface="Arial" pitchFamily="34" charset="0"/>
              </a:rPr>
              <a:t>parton</a:t>
            </a:r>
            <a:r>
              <a:rPr lang="en-US" sz="1600" kern="0" dirty="0">
                <a:latin typeface="+mn-lt"/>
                <a:ea typeface="+mn-ea"/>
                <a:cs typeface="+mn-cs"/>
                <a:sym typeface="Arial" pitchFamily="34" charset="0"/>
              </a:rPr>
              <a:t> level understanding of nucleon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>
                <a:latin typeface="+mn-lt"/>
                <a:ea typeface="+mn-ea"/>
                <a:cs typeface="+mn-cs"/>
                <a:sym typeface="Arial" pitchFamily="34" charset="0"/>
              </a:rPr>
              <a:t> electromagnetic probe  </a:t>
            </a:r>
          </a:p>
          <a:p>
            <a:pPr algn="l">
              <a:spcBef>
                <a:spcPts val="600"/>
              </a:spcBef>
              <a:buSzPct val="200000"/>
              <a:tabLst>
                <a:tab pos="815975" algn="l"/>
                <a:tab pos="1192213" algn="l"/>
              </a:tabLst>
              <a:defRPr/>
            </a:pPr>
            <a:r>
              <a:rPr lang="en-US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                      </a:t>
            </a:r>
            <a:r>
              <a:rPr lang="en-US" kern="0" dirty="0" err="1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timelike</a:t>
            </a:r>
            <a:r>
              <a:rPr lang="en-US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lang="en-US" kern="0" dirty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(</a:t>
            </a:r>
            <a:r>
              <a:rPr lang="en-US" kern="0" dirty="0" err="1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Drell</a:t>
            </a:r>
            <a:r>
              <a:rPr lang="en-US" kern="0" dirty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-Yan)         </a:t>
            </a:r>
            <a:r>
              <a:rPr lang="en-US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          </a:t>
            </a:r>
            <a:r>
              <a:rPr lang="en-US" kern="0" dirty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vs.   </a:t>
            </a:r>
            <a:r>
              <a:rPr lang="en-US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   </a:t>
            </a:r>
            <a:r>
              <a:rPr lang="en-US" kern="0" dirty="0" err="1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spacelike</a:t>
            </a:r>
            <a:r>
              <a:rPr lang="en-US" kern="0" dirty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lang="en-US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(SIDIS</a:t>
            </a:r>
            <a:r>
              <a:rPr lang="en-US" kern="0" dirty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) virtual photon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endParaRPr lang="en-US" kern="0" dirty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1300163" lvl="2" indent="-398463" algn="l">
              <a:spcBef>
                <a:spcPts val="1800"/>
              </a:spcBef>
              <a:buClr>
                <a:srgbClr val="3A9D33"/>
              </a:buClr>
              <a:buSzPct val="150000"/>
              <a:tabLst>
                <a:tab pos="815975" algn="l"/>
                <a:tab pos="1192213" algn="l"/>
              </a:tabLst>
              <a:defRPr/>
            </a:pPr>
            <a:endParaRPr lang="en-US" kern="0" dirty="0"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41991" name="Rectangle 7"/>
          <p:cNvSpPr txBox="1">
            <a:spLocks noChangeArrowheads="1"/>
          </p:cNvSpPr>
          <p:nvPr/>
        </p:nvSpPr>
        <p:spPr bwMode="auto">
          <a:xfrm>
            <a:off x="457200" y="4267200"/>
            <a:ext cx="86868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34963" indent="-334963" algn="l">
              <a:spcBef>
                <a:spcPts val="6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</a:pPr>
            <a:r>
              <a:rPr lang="en-US" dirty="0">
                <a:solidFill>
                  <a:srgbClr val="1C11FD"/>
                </a:solidFill>
              </a:rPr>
              <a:t>Cleanest probe to study </a:t>
            </a:r>
            <a:r>
              <a:rPr lang="en-US" dirty="0" err="1">
                <a:solidFill>
                  <a:srgbClr val="1C11FD"/>
                </a:solidFill>
              </a:rPr>
              <a:t>hadron</a:t>
            </a:r>
            <a:r>
              <a:rPr lang="en-US" dirty="0">
                <a:solidFill>
                  <a:srgbClr val="1C11FD"/>
                </a:solidFill>
              </a:rPr>
              <a:t> structure:</a:t>
            </a:r>
            <a:endParaRPr lang="en-US" b="1" dirty="0">
              <a:solidFill>
                <a:srgbClr val="1C11FD"/>
              </a:solidFill>
              <a:latin typeface="Arial" pitchFamily="34" charset="0"/>
              <a:sym typeface="Arial" pitchFamily="34" charset="0"/>
            </a:endParaRP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hadron</a:t>
            </a:r>
            <a:r>
              <a:rPr lang="en-US" sz="1600" dirty="0">
                <a:latin typeface="Arial" pitchFamily="34" charset="0"/>
              </a:rPr>
              <a:t> beam and convolution of </a:t>
            </a:r>
            <a:r>
              <a:rPr lang="en-US" sz="1600" dirty="0" err="1">
                <a:latin typeface="Arial" pitchFamily="34" charset="0"/>
              </a:rPr>
              <a:t>parton</a:t>
            </a:r>
            <a:r>
              <a:rPr lang="en-US" sz="1600" dirty="0">
                <a:latin typeface="Arial" pitchFamily="34" charset="0"/>
              </a:rPr>
              <a:t> distributions 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lang="en-US" sz="1600" dirty="0">
                <a:latin typeface="Arial" pitchFamily="34" charset="0"/>
              </a:rPr>
              <a:t> no QCD final state effects 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lang="en-US" sz="1600" dirty="0">
                <a:latin typeface="Arial" pitchFamily="34" charset="0"/>
              </a:rPr>
              <a:t> no fragmentation process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lang="en-US" sz="1600" dirty="0">
                <a:latin typeface="Arial" pitchFamily="34" charset="0"/>
                <a:sym typeface="Arial" pitchFamily="34" charset="0"/>
              </a:rPr>
              <a:t> ability to select sea quark distribution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lang="en-US" sz="1600" dirty="0">
                <a:latin typeface="Arial" pitchFamily="34" charset="0"/>
              </a:rPr>
              <a:t> allows direct </a:t>
            </a:r>
            <a:r>
              <a:rPr lang="en-US" sz="1600" dirty="0" smtClean="0">
                <a:latin typeface="Arial" pitchFamily="34" charset="0"/>
              </a:rPr>
              <a:t>sensitivity of </a:t>
            </a:r>
            <a:r>
              <a:rPr lang="en-US" sz="1600" dirty="0">
                <a:latin typeface="Arial" pitchFamily="34" charset="0"/>
              </a:rPr>
              <a:t>transverse momentum-dependent distribution (TMD)  </a:t>
            </a:r>
            <a:br>
              <a:rPr lang="en-US" sz="1600" dirty="0">
                <a:latin typeface="Arial" pitchFamily="34" charset="0"/>
              </a:rPr>
            </a:br>
            <a:r>
              <a:rPr lang="en-US" sz="1600" dirty="0">
                <a:latin typeface="Arial" pitchFamily="34" charset="0"/>
              </a:rPr>
              <a:t> functions (Sivers, Boer-</a:t>
            </a:r>
            <a:r>
              <a:rPr lang="en-US" sz="1600" dirty="0" err="1">
                <a:latin typeface="Arial" pitchFamily="34" charset="0"/>
              </a:rPr>
              <a:t>Mulders</a:t>
            </a:r>
            <a:r>
              <a:rPr lang="en-US" sz="1600" dirty="0">
                <a:latin typeface="Arial" pitchFamily="34" charset="0"/>
              </a:rPr>
              <a:t>, etc)</a:t>
            </a:r>
            <a:endParaRPr lang="en-US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5F7EE-0D7F-40B9-AAEA-D0EC6DD4897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5950" y="2514600"/>
            <a:ext cx="337185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34290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6096000" y="4038600"/>
            <a:ext cx="2895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defRPr/>
            </a:pPr>
            <a:r>
              <a:rPr lang="en-US" sz="1200" dirty="0">
                <a:solidFill>
                  <a:srgbClr val="C00000"/>
                </a:solidFill>
                <a:latin typeface="+mn-lt"/>
              </a:rPr>
              <a:t>A. </a:t>
            </a:r>
            <a:r>
              <a:rPr lang="en-US" sz="1200" dirty="0" err="1">
                <a:solidFill>
                  <a:srgbClr val="C00000"/>
                </a:solidFill>
                <a:latin typeface="+mn-lt"/>
              </a:rPr>
              <a:t>Kotzinian</a:t>
            </a:r>
            <a:r>
              <a:rPr lang="en-US" sz="12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1200" dirty="0">
                <a:solidFill>
                  <a:srgbClr val="C00000"/>
                </a:solidFill>
              </a:rPr>
              <a:t>DY workshop, CERN, 4/10</a:t>
            </a:r>
          </a:p>
        </p:txBody>
      </p:sp>
      <p:sp>
        <p:nvSpPr>
          <p:cNvPr id="41996" name="Title 28"/>
          <p:cNvSpPr txBox="1">
            <a:spLocks/>
          </p:cNvSpPr>
          <p:nvPr/>
        </p:nvSpPr>
        <p:spPr bwMode="auto">
          <a:xfrm>
            <a:off x="457200" y="228600"/>
            <a:ext cx="8001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200"/>
              </a:spcBef>
            </a:pPr>
            <a:r>
              <a:rPr lang="en-US" sz="2400" b="1" dirty="0" err="1">
                <a:solidFill>
                  <a:srgbClr val="190EFF"/>
                </a:solidFill>
                <a:latin typeface="+mj-lt"/>
                <a:ea typeface="ヒラギノ角ゴ ProN W6"/>
                <a:cs typeface="ヒラギノ角ゴ ProN W6"/>
                <a:sym typeface="Arial" pitchFamily="34" charset="0"/>
              </a:rPr>
              <a:t>Drell</a:t>
            </a:r>
            <a:r>
              <a:rPr lang="en-US" sz="2400" b="1" dirty="0">
                <a:solidFill>
                  <a:srgbClr val="190EFF"/>
                </a:solidFill>
                <a:latin typeface="+mj-lt"/>
                <a:ea typeface="ヒラギノ角ゴ ProN W6"/>
                <a:cs typeface="ヒラギノ角ゴ ProN W6"/>
                <a:sym typeface="Arial" pitchFamily="34" charset="0"/>
              </a:rPr>
              <a:t> Yan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ubtitle 2"/>
          <p:cNvSpPr>
            <a:spLocks noGrp="1"/>
          </p:cNvSpPr>
          <p:nvPr>
            <p:ph idx="1"/>
          </p:nvPr>
        </p:nvSpPr>
        <p:spPr>
          <a:xfrm>
            <a:off x="228600" y="2057400"/>
            <a:ext cx="8077200" cy="1905000"/>
          </a:xfrm>
        </p:spPr>
        <p:txBody>
          <a:bodyPr/>
          <a:lstStyle/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solidFill>
                  <a:srgbClr val="1C11FD"/>
                </a:solidFill>
              </a:rPr>
              <a:t>fundamental prediction of QCD (</a:t>
            </a:r>
            <a:r>
              <a:rPr lang="en-US" sz="1400" dirty="0" smtClean="0"/>
              <a:t>in non-</a:t>
            </a:r>
            <a:r>
              <a:rPr lang="en-US" sz="1400" dirty="0" err="1" smtClean="0"/>
              <a:t>perturbative</a:t>
            </a:r>
            <a:r>
              <a:rPr lang="en-US" sz="1400" dirty="0" smtClean="0"/>
              <a:t> regime</a:t>
            </a:r>
            <a:r>
              <a:rPr lang="en-US" dirty="0" smtClean="0">
                <a:solidFill>
                  <a:srgbClr val="1C11FD"/>
                </a:solidFill>
              </a:rPr>
              <a:t>)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600" dirty="0" smtClean="0"/>
              <a:t> goes to heart of gauge formulation of field theory</a:t>
            </a:r>
            <a:br>
              <a:rPr lang="en-US" sz="1600" dirty="0" smtClean="0"/>
            </a:br>
            <a:endParaRPr lang="en-US" sz="1600" dirty="0"/>
          </a:p>
          <a:p>
            <a:pPr lvl="0">
              <a:spcBef>
                <a:spcPts val="600"/>
              </a:spcBef>
              <a:spcAft>
                <a:spcPts val="0"/>
              </a:spcAft>
              <a:tabLst>
                <a:tab pos="815975" algn="l"/>
                <a:tab pos="1192213" algn="l"/>
              </a:tabLst>
              <a:defRPr/>
            </a:pPr>
            <a:r>
              <a:rPr lang="en-US" dirty="0">
                <a:solidFill>
                  <a:srgbClr val="3333FF"/>
                </a:solidFill>
              </a:rPr>
              <a:t>Polarized </a:t>
            </a:r>
            <a:r>
              <a:rPr lang="en-US" dirty="0" err="1">
                <a:solidFill>
                  <a:srgbClr val="3333FF"/>
                </a:solidFill>
              </a:rPr>
              <a:t>Drell</a:t>
            </a:r>
            <a:r>
              <a:rPr lang="en-US" dirty="0">
                <a:solidFill>
                  <a:srgbClr val="3333FF"/>
                </a:solidFill>
              </a:rPr>
              <a:t>-Yan:</a:t>
            </a:r>
            <a:endParaRPr lang="en-US" sz="1600" dirty="0">
              <a:solidFill>
                <a:srgbClr val="3333FF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tabLst>
                <a:tab pos="815975" algn="l"/>
                <a:tab pos="1192213" algn="l"/>
              </a:tabLst>
              <a:defRPr/>
            </a:pPr>
            <a:r>
              <a:rPr lang="en-US" sz="1600" dirty="0"/>
              <a:t> major milestone in </a:t>
            </a:r>
            <a:r>
              <a:rPr lang="en-US" sz="1600" dirty="0" err="1"/>
              <a:t>hadronic</a:t>
            </a:r>
            <a:r>
              <a:rPr lang="en-US" sz="1600" dirty="0"/>
              <a:t> physics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/>
              <a:t>HP13)</a:t>
            </a:r>
            <a:endParaRPr lang="en-US" sz="1600" dirty="0" smtClean="0"/>
          </a:p>
          <a:p>
            <a:pPr lvl="1">
              <a:spcBef>
                <a:spcPts val="600"/>
              </a:spcBef>
              <a:buNone/>
              <a:defRPr/>
            </a:pPr>
            <a:endParaRPr lang="en-US" dirty="0" smtClean="0"/>
          </a:p>
          <a:p>
            <a:pPr>
              <a:spcBef>
                <a:spcPts val="600"/>
              </a:spcBef>
              <a:defRPr/>
            </a:pPr>
            <a:r>
              <a:rPr lang="en-US" dirty="0" smtClean="0">
                <a:solidFill>
                  <a:srgbClr val="1C11FD"/>
                </a:solidFill>
              </a:rPr>
              <a:t>Importance of factorization in QCD: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00" dirty="0" smtClean="0"/>
              <a:t>  </a:t>
            </a:r>
          </a:p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endParaRPr lang="en-US" dirty="0" smtClean="0">
              <a:solidFill>
                <a:srgbClr val="25339B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endParaRPr lang="en-US" dirty="0" smtClean="0">
              <a:solidFill>
                <a:srgbClr val="25339B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endParaRPr lang="en-US" dirty="0" smtClean="0">
              <a:solidFill>
                <a:srgbClr val="25339B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endParaRPr lang="en-US" dirty="0" smtClean="0">
              <a:solidFill>
                <a:srgbClr val="25339B"/>
              </a:solidFill>
            </a:endParaRPr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Sivers in </a:t>
            </a:r>
            <a:r>
              <a:rPr lang="en-US" sz="2400" b="1" kern="0" dirty="0" err="1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Drell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-Yan </a:t>
            </a:r>
            <a:r>
              <a:rPr lang="en-US" sz="2400" b="1" kern="0" dirty="0" err="1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vs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SIDIS: The Sign Change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161658"/>
              </p:ext>
            </p:extLst>
          </p:nvPr>
        </p:nvGraphicFramePr>
        <p:xfrm>
          <a:off x="990600" y="838199"/>
          <a:ext cx="6919119" cy="916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30" name="Equation" r:id="rId4" imgW="1916868" imgH="291973" progId="Equation.DSMT4">
                  <p:embed/>
                </p:oleObj>
              </mc:Choice>
              <mc:Fallback>
                <p:oleObj name="Equation" r:id="rId4" imgW="1916868" imgH="29197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838199"/>
                        <a:ext cx="6919119" cy="9163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8" descr="C:\Users\lorenzon\Documents\talks\conference-talks\DY-CERN-10\factorization-test-Bacchet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10" y="3200400"/>
            <a:ext cx="415857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C:\Users\lorenzon\Documents\talks\conference-talks\DY-CERN-10\QCD-prediction-Bacchett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10" y="3200400"/>
            <a:ext cx="415857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C:\Users\lorenzon\Documents\talks\conference-talks\DY-CERN-10\QCD-useless-Bacchett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9" y="3200400"/>
            <a:ext cx="415858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562600" y="6324600"/>
            <a:ext cx="3200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C00000"/>
                </a:solidFill>
                <a:latin typeface="+mn-lt"/>
              </a:rPr>
              <a:t>A. </a:t>
            </a:r>
            <a:r>
              <a:rPr lang="en-US" sz="1200" b="1" dirty="0" err="1">
                <a:solidFill>
                  <a:srgbClr val="C00000"/>
                </a:solidFill>
                <a:latin typeface="+mn-lt"/>
              </a:rPr>
              <a:t>Bacchetta</a:t>
            </a:r>
            <a:r>
              <a:rPr lang="en-US" sz="1200" b="1" dirty="0">
                <a:solidFill>
                  <a:srgbClr val="C00000"/>
                </a:solidFill>
              </a:rPr>
              <a:t> , DY workshop, CERN, 4/10</a:t>
            </a:r>
            <a:r>
              <a:rPr lang="en-US" sz="1200" b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937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D52B3-0DE6-4093-A944-B21B197099F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371600" y="228600"/>
            <a:ext cx="655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pitchFamily="34" charset="0"/>
              </a:rPr>
              <a:t>Planned Polarized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pitchFamily="34" charset="0"/>
              </a:rPr>
              <a:t>Drell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pitchFamily="34" charset="0"/>
              </a:rPr>
              <a:t>-Yan Experiments</a:t>
            </a:r>
            <a:endParaRPr lang="en-US" sz="2400" b="1" kern="0" dirty="0">
              <a:solidFill>
                <a:srgbClr val="A50021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graphicFrame>
        <p:nvGraphicFramePr>
          <p:cNvPr id="8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594408"/>
              </p:ext>
            </p:extLst>
          </p:nvPr>
        </p:nvGraphicFramePr>
        <p:xfrm>
          <a:off x="152400" y="761998"/>
          <a:ext cx="8686800" cy="5791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822780"/>
                <a:gridCol w="1982440"/>
                <a:gridCol w="1684296"/>
                <a:gridCol w="1522429"/>
                <a:gridCol w="1074655"/>
              </a:tblGrid>
              <a:tr h="38505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experiment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particles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energy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 smtClean="0"/>
                        <a:t>x</a:t>
                      </a:r>
                      <a:r>
                        <a:rPr lang="en-US" sz="1000" b="1" baseline="-25000" dirty="0" err="1" smtClean="0"/>
                        <a:t>b</a:t>
                      </a:r>
                      <a:r>
                        <a:rPr lang="en-US" sz="1000" b="1" baseline="0" dirty="0" smtClean="0"/>
                        <a:t>  or  </a:t>
                      </a:r>
                      <a:r>
                        <a:rPr lang="en-US" sz="1000" b="1" dirty="0" err="1" smtClean="0"/>
                        <a:t>x</a:t>
                      </a:r>
                      <a:r>
                        <a:rPr lang="en-US" sz="1000" b="1" baseline="-25000" dirty="0" err="1" smtClean="0"/>
                        <a:t>t</a:t>
                      </a:r>
                      <a:r>
                        <a:rPr lang="en-US" sz="1000" b="1" baseline="0" dirty="0" smtClean="0"/>
                        <a:t>  </a:t>
                      </a:r>
                      <a:endParaRPr lang="en-US" sz="10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Luminosity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timeline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834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COMPASS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(CERN)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Symbol" pitchFamily="18" charset="2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 +  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endParaRPr lang="en-US" sz="1400" b="1" baseline="5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160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17.4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0.2 – 0.3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33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2014, 2018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834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PAX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(GSI)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bar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collider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14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0.9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&gt;2017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834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PANDA</a:t>
                      </a:r>
                    </a:p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(GSI)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bar</a:t>
                      </a:r>
                      <a:r>
                        <a:rPr lang="en-US" sz="1400" b="1" baseline="-2500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r>
                        <a:rPr lang="en-US" sz="1400" b="1" baseline="-2500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15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5.5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0.2 – 0.4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&gt;2016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4603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NICA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(JINR)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collider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20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&gt;2014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834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PHENIX</a:t>
                      </a:r>
                    </a:p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(RHIC)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collider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500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0.05 – 0.1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834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RHIC internal</a:t>
                      </a:r>
                      <a:b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target phase-1</a:t>
                      </a:r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250 </a:t>
                      </a:r>
                      <a:r>
                        <a:rPr lang="en-US" sz="14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22 </a:t>
                      </a:r>
                      <a:r>
                        <a:rPr lang="en-US" sz="1400" b="1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= 0.25 – 0.4</a:t>
                      </a:r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33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46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RHIC internal</a:t>
                      </a:r>
                      <a:b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target phase-1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250 </a:t>
                      </a:r>
                      <a:r>
                        <a:rPr lang="en-US" sz="14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22 </a:t>
                      </a:r>
                      <a:r>
                        <a:rPr lang="en-US" sz="1400" b="1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= 0.25 – 0.4</a:t>
                      </a:r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6 x 10</a:t>
                      </a:r>
                      <a:r>
                        <a:rPr lang="en-US" sz="1400" b="1" baseline="30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34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46038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SeaQuest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unpol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.)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(FNAL)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120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15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0.35 – 0.85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0.45</a:t>
                      </a:r>
                      <a:endParaRPr lang="en-US" sz="14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3.4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2012 - 2015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46038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polDY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§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(FNAL)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120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15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0.35 – 0.85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&gt;2016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</a:tr>
              <a:tr h="22859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§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L= 1 x 10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36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-1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(LH</a:t>
                      </a:r>
                      <a:r>
                        <a:rPr lang="en-US" sz="1200" b="1" i="1" baseline="-25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="1" i="1" dirty="0" err="1" smtClean="0">
                          <a:latin typeface="Calibri" pitchFamily="34" charset="0"/>
                          <a:cs typeface="Calibri" pitchFamily="34" charset="0"/>
                        </a:rPr>
                        <a:t>tgt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limited)   /  L= 2 x 10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-1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(10% of MI beam limited) </a:t>
                      </a: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0" y="4038600"/>
            <a:ext cx="8915400" cy="1143000"/>
          </a:xfrm>
          <a:prstGeom prst="rect">
            <a:avLst/>
          </a:prstGeom>
          <a:solidFill>
            <a:srgbClr val="FFFFFF">
              <a:alpha val="51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" descr="C:\Users\lorenzon\Documents\Laboratories\FNAL\Page20-ADK-Diffraction2012-Talk-29Aug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76400"/>
            <a:ext cx="5975838" cy="2743200"/>
          </a:xfrm>
          <a:prstGeom prst="rect">
            <a:avLst/>
          </a:prstGeom>
          <a:noFill/>
        </p:spPr>
      </p:pic>
      <p:sp>
        <p:nvSpPr>
          <p:cNvPr id="32770" name="Subtitle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791200"/>
          </a:xfrm>
        </p:spPr>
        <p:txBody>
          <a:bodyPr/>
          <a:lstStyle/>
          <a:p>
            <a:pPr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Polarize Beam in Main Injector &amp; use </a:t>
            </a:r>
            <a:r>
              <a:rPr lang="en-US" dirty="0" err="1" smtClean="0"/>
              <a:t>SeaQuest</a:t>
            </a:r>
            <a:r>
              <a:rPr lang="en-US" dirty="0" smtClean="0"/>
              <a:t> </a:t>
            </a:r>
            <a:r>
              <a:rPr lang="en-US" dirty="0" err="1" smtClean="0"/>
              <a:t>di-muon</a:t>
            </a:r>
            <a:r>
              <a:rPr lang="en-US" dirty="0" smtClean="0"/>
              <a:t> spectrometer</a:t>
            </a:r>
          </a:p>
          <a:p>
            <a:pPr lvl="1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measure Sivers asymmetry</a:t>
            </a:r>
            <a:r>
              <a:rPr lang="en-US" dirty="0" smtClean="0"/>
              <a:t> </a:t>
            </a:r>
            <a:endParaRPr lang="en-US" dirty="0" smtClean="0">
              <a:solidFill>
                <a:srgbClr val="1C11FD"/>
              </a:solidFill>
            </a:endParaRPr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buNone/>
              <a:tabLst>
                <a:tab pos="815975" algn="l"/>
                <a:tab pos="1192213" algn="l"/>
              </a:tabLst>
            </a:pPr>
            <a:r>
              <a:rPr lang="en-US" dirty="0" smtClean="0"/>
              <a:t/>
            </a:r>
            <a:br>
              <a:rPr lang="en-US" dirty="0" smtClean="0"/>
            </a:br>
            <a:endParaRPr lang="en-US" sz="1100" dirty="0" smtClean="0"/>
          </a:p>
          <a:p>
            <a:pPr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dirty="0" err="1" smtClean="0"/>
              <a:t>SeaQuest</a:t>
            </a:r>
            <a:r>
              <a:rPr lang="en-US" dirty="0" smtClean="0"/>
              <a:t> di-</a:t>
            </a:r>
            <a:r>
              <a:rPr lang="en-US" dirty="0" err="1" smtClean="0"/>
              <a:t>muon</a:t>
            </a:r>
            <a:r>
              <a:rPr lang="en-US" dirty="0" smtClean="0"/>
              <a:t> Spectrometer</a:t>
            </a:r>
          </a:p>
          <a:p>
            <a:pPr lvl="1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fixed target experiment, optimized for </a:t>
            </a:r>
            <a:r>
              <a:rPr lang="en-US" sz="1600" dirty="0" err="1" smtClean="0"/>
              <a:t>Drell</a:t>
            </a:r>
            <a:r>
              <a:rPr lang="en-US" sz="1600" dirty="0" smtClean="0"/>
              <a:t>-Yan</a:t>
            </a:r>
          </a:p>
          <a:p>
            <a:pPr lvl="1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600" b="1" dirty="0" smtClean="0"/>
              <a:t> </a:t>
            </a:r>
            <a:r>
              <a:rPr lang="en-US" sz="1600" dirty="0" smtClean="0"/>
              <a:t>luminosity: </a:t>
            </a:r>
            <a:r>
              <a:rPr lang="en-US" sz="1600" dirty="0" err="1" smtClean="0"/>
              <a:t>L</a:t>
            </a:r>
            <a:r>
              <a:rPr lang="en-US" sz="1600" baseline="-25000" dirty="0" err="1" smtClean="0"/>
              <a:t>av</a:t>
            </a:r>
            <a:r>
              <a:rPr lang="en-US" sz="1600" dirty="0" smtClean="0"/>
              <a:t> = 3.4 x 10</a:t>
            </a:r>
            <a:r>
              <a:rPr lang="en-US" sz="1600" baseline="30000" dirty="0" smtClean="0"/>
              <a:t>35 </a:t>
            </a:r>
            <a:r>
              <a:rPr lang="en-US" sz="1600" dirty="0" smtClean="0"/>
              <a:t>/cm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/s</a:t>
            </a:r>
          </a:p>
          <a:p>
            <a:pPr marL="1160463" lvl="2" indent="-334963">
              <a:spcBef>
                <a:spcPts val="600"/>
              </a:spcBef>
              <a:buClr>
                <a:srgbClr val="0000FF"/>
              </a:buClr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ea typeface="ＭＳ Ｐゴシック" charset="0"/>
                <a:cs typeface="Helvetica" pitchFamily="34" charset="0"/>
              </a:rPr>
              <a:t> 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av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1.6 x 10</a:t>
            </a:r>
            <a:r>
              <a:rPr lang="en-US" sz="1400" baseline="30000" dirty="0" smtClean="0"/>
              <a:t>11 </a:t>
            </a:r>
            <a:r>
              <a:rPr lang="en-US" sz="1400" dirty="0" smtClean="0"/>
              <a:t>p/s (=26 </a:t>
            </a:r>
            <a:r>
              <a:rPr lang="en-US" sz="1400" dirty="0" err="1" smtClean="0"/>
              <a:t>nA</a:t>
            </a:r>
            <a:r>
              <a:rPr lang="en-US" sz="1400" dirty="0" smtClean="0"/>
              <a:t>)    /    </a:t>
            </a:r>
            <a:r>
              <a:rPr lang="en-US" sz="1400" dirty="0" err="1" smtClean="0"/>
              <a:t>N</a:t>
            </a:r>
            <a:r>
              <a:rPr lang="en-US" sz="1400" baseline="-25000" dirty="0" err="1" smtClean="0"/>
              <a:t>p</a:t>
            </a:r>
            <a:r>
              <a:rPr lang="en-US" sz="1400" dirty="0" smtClean="0"/>
              <a:t>= 2.1 x 10</a:t>
            </a:r>
            <a:r>
              <a:rPr lang="en-US" sz="1400" baseline="30000" dirty="0" smtClean="0"/>
              <a:t>24 </a:t>
            </a:r>
            <a:r>
              <a:rPr lang="en-US" sz="1400" dirty="0" smtClean="0"/>
              <a:t>/cm</a:t>
            </a:r>
            <a:r>
              <a:rPr lang="en-US" sz="1400" baseline="30000" dirty="0" smtClean="0"/>
              <a:t>2  </a:t>
            </a:r>
            <a:endParaRPr lang="en-US" dirty="0" smtClean="0"/>
          </a:p>
          <a:p>
            <a:pPr lvl="1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approved for 2-3 years of running: 3.4 x 10</a:t>
            </a:r>
            <a:r>
              <a:rPr lang="en-US" sz="1600" baseline="30000" dirty="0" smtClean="0"/>
              <a:t>18 </a:t>
            </a:r>
            <a:r>
              <a:rPr lang="en-US" sz="1600" dirty="0" smtClean="0"/>
              <a:t>pot</a:t>
            </a:r>
          </a:p>
          <a:p>
            <a:pPr lvl="1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by 2015: fully understood, ready to take pol. beam </a:t>
            </a:r>
          </a:p>
          <a:p>
            <a:pPr lvl="1">
              <a:spcBef>
                <a:spcPts val="600"/>
              </a:spcBef>
              <a:buFont typeface="Zapf Dingbats" charset="0"/>
              <a:buNone/>
              <a:tabLst>
                <a:tab pos="815975" algn="l"/>
                <a:tab pos="1192213" algn="l"/>
              </a:tabLst>
            </a:pPr>
            <a:endParaRPr lang="en-US" sz="1600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Polarized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Drell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-Yan at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Fermilab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Main Injector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2773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3877">
            <a:off x="5684173" y="2851880"/>
            <a:ext cx="312208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533400" y="2209800"/>
            <a:ext cx="762000" cy="762000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86200" y="1981200"/>
            <a:ext cx="762000" cy="762000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32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title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181600"/>
          </a:xfrm>
        </p:spPr>
        <p:txBody>
          <a:bodyPr/>
          <a:lstStyle/>
          <a:p>
            <a:pPr>
              <a:spcBef>
                <a:spcPts val="1200"/>
              </a:spcBef>
              <a:buNone/>
              <a:tabLst>
                <a:tab pos="815975" algn="l"/>
                <a:tab pos="1192213" algn="l"/>
              </a:tabLst>
            </a:pPr>
            <a:r>
              <a:rPr lang="en-US" sz="800" dirty="0" smtClean="0"/>
              <a:t> </a:t>
            </a:r>
            <a:endParaRPr lang="en-US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Polarized Beam in Main Injector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600" dirty="0" smtClean="0"/>
              <a:t> use </a:t>
            </a:r>
            <a:r>
              <a:rPr lang="en-US" sz="1600" dirty="0" err="1" smtClean="0"/>
              <a:t>SeaQuest</a:t>
            </a:r>
            <a:r>
              <a:rPr lang="en-US" sz="1600" dirty="0" smtClean="0"/>
              <a:t> target </a:t>
            </a:r>
          </a:p>
          <a:p>
            <a:pPr marL="1389063" lvl="2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400" dirty="0" smtClean="0"/>
              <a:t>liquid 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target can take about 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av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</a:t>
            </a:r>
            <a:r>
              <a:rPr lang="en-US" sz="1400" dirty="0" smtClean="0">
                <a:solidFill>
                  <a:srgbClr val="7030A0"/>
                </a:solidFill>
              </a:rPr>
              <a:t>5 x 10</a:t>
            </a:r>
            <a:r>
              <a:rPr lang="en-US" sz="1400" baseline="30000" dirty="0" smtClean="0">
                <a:solidFill>
                  <a:srgbClr val="7030A0"/>
                </a:solidFill>
              </a:rPr>
              <a:t>11 </a:t>
            </a:r>
            <a:r>
              <a:rPr lang="en-US" sz="1400" dirty="0" smtClean="0">
                <a:solidFill>
                  <a:srgbClr val="7030A0"/>
                </a:solidFill>
              </a:rPr>
              <a:t>p/s </a:t>
            </a:r>
            <a:r>
              <a:rPr lang="en-US" sz="1400" dirty="0" smtClean="0"/>
              <a:t>(=80 </a:t>
            </a:r>
            <a:r>
              <a:rPr lang="en-US" sz="1400" dirty="0" err="1" smtClean="0"/>
              <a:t>nA</a:t>
            </a:r>
            <a:r>
              <a:rPr lang="en-US" sz="1400" dirty="0" smtClean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600" dirty="0" smtClean="0"/>
              <a:t>1 </a:t>
            </a:r>
            <a:r>
              <a:rPr lang="en-US" sz="1600" dirty="0" err="1" smtClean="0"/>
              <a:t>mA</a:t>
            </a:r>
            <a:r>
              <a:rPr lang="en-US" sz="1600" dirty="0" smtClean="0"/>
              <a:t> at polarized source can deliver about </a:t>
            </a:r>
            <a:r>
              <a:rPr lang="en-US" sz="1600" dirty="0" err="1" smtClean="0"/>
              <a:t>I</a:t>
            </a:r>
            <a:r>
              <a:rPr lang="en-US" sz="1600" baseline="-25000" dirty="0" err="1" smtClean="0"/>
              <a:t>av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= </a:t>
            </a:r>
            <a:r>
              <a:rPr lang="en-US" sz="1600" dirty="0" smtClean="0">
                <a:solidFill>
                  <a:srgbClr val="FF0000"/>
                </a:solidFill>
              </a:rPr>
              <a:t>1 x 10</a:t>
            </a:r>
            <a:r>
              <a:rPr lang="en-US" sz="1600" baseline="30000" dirty="0" smtClean="0">
                <a:solidFill>
                  <a:srgbClr val="FF0000"/>
                </a:solidFill>
              </a:rPr>
              <a:t>12 </a:t>
            </a:r>
            <a:r>
              <a:rPr lang="en-US" sz="1600" dirty="0" smtClean="0">
                <a:solidFill>
                  <a:srgbClr val="FF0000"/>
                </a:solidFill>
              </a:rPr>
              <a:t>p/s </a:t>
            </a:r>
            <a:r>
              <a:rPr lang="en-US" sz="1600" dirty="0" smtClean="0"/>
              <a:t>(=150 </a:t>
            </a:r>
            <a:r>
              <a:rPr lang="en-US" sz="1600" dirty="0" err="1" smtClean="0"/>
              <a:t>nA</a:t>
            </a:r>
            <a:r>
              <a:rPr lang="en-US" sz="1600" dirty="0" smtClean="0"/>
              <a:t>) </a:t>
            </a:r>
            <a:br>
              <a:rPr lang="en-US" sz="1600" dirty="0" smtClean="0"/>
            </a:br>
            <a:r>
              <a:rPr lang="en-US" sz="1600" dirty="0" smtClean="0"/>
              <a:t>for 100% of available beam time </a:t>
            </a:r>
            <a:r>
              <a:rPr lang="en-US" sz="1100" i="1" dirty="0" smtClean="0"/>
              <a:t>(</a:t>
            </a:r>
            <a:r>
              <a:rPr lang="en-US" sz="1100" i="1" dirty="0" smtClean="0">
                <a:solidFill>
                  <a:srgbClr val="C00000"/>
                </a:solidFill>
              </a:rPr>
              <a:t>A. Krisch: </a:t>
            </a:r>
            <a:r>
              <a:rPr lang="en-US" sz="1100" i="1" dirty="0" err="1" smtClean="0">
                <a:solidFill>
                  <a:srgbClr val="C00000"/>
                </a:solidFill>
              </a:rPr>
              <a:t>Spin@Fermi</a:t>
            </a:r>
            <a:r>
              <a:rPr lang="en-US" sz="1100" i="1" dirty="0" smtClean="0">
                <a:solidFill>
                  <a:srgbClr val="C00000"/>
                </a:solidFill>
              </a:rPr>
              <a:t> report in (Aug 2011): arXiv:1110.3042 [</a:t>
            </a:r>
            <a:r>
              <a:rPr lang="en-US" sz="1100" i="1" dirty="0" err="1" smtClean="0">
                <a:solidFill>
                  <a:srgbClr val="C00000"/>
                </a:solidFill>
              </a:rPr>
              <a:t>physics.acc</a:t>
            </a:r>
            <a:r>
              <a:rPr lang="en-US" sz="1100" i="1" dirty="0" smtClean="0">
                <a:solidFill>
                  <a:srgbClr val="C00000"/>
                </a:solidFill>
              </a:rPr>
              <a:t>-ph]</a:t>
            </a:r>
            <a:r>
              <a:rPr lang="en-US" sz="1100" i="1" dirty="0" smtClean="0"/>
              <a:t>)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400" dirty="0" smtClean="0"/>
              <a:t>26</a:t>
            </a:r>
            <a:r>
              <a:rPr lang="el-GR" sz="1400" dirty="0" smtClean="0"/>
              <a:t> μ</a:t>
            </a:r>
            <a:r>
              <a:rPr lang="en-US" sz="1400" dirty="0" smtClean="0"/>
              <a:t>s </a:t>
            </a:r>
            <a:r>
              <a:rPr lang="en-US" sz="1400" dirty="0" err="1" smtClean="0"/>
              <a:t>linac</a:t>
            </a:r>
            <a:r>
              <a:rPr lang="en-US" sz="1400" dirty="0" smtClean="0"/>
              <a:t> pulses, 15 Hz rep rate, 12 turn injection into booster, 6 booster pulses into Recycler Ring, followed by 6 more pulses using slip stacking in MI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400" dirty="0" smtClean="0"/>
              <a:t>1 MI pulse = 1.9 x 10</a:t>
            </a:r>
            <a:r>
              <a:rPr lang="en-US" sz="1400" baseline="30000" dirty="0" smtClean="0"/>
              <a:t>12 </a:t>
            </a:r>
            <a:r>
              <a:rPr lang="en-US" sz="1400" dirty="0" smtClean="0"/>
              <a:t>p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400" dirty="0" smtClean="0">
                <a:solidFill>
                  <a:srgbClr val="25339B"/>
                </a:solidFill>
              </a:rPr>
              <a:t>using three 2-sec cycles/min </a:t>
            </a:r>
            <a:r>
              <a:rPr lang="en-US" sz="1400" dirty="0" smtClean="0">
                <a:solidFill>
                  <a:srgbClr val="FF0000"/>
                </a:solidFill>
              </a:rPr>
              <a:t>(~10% of beam time</a:t>
            </a:r>
            <a:r>
              <a:rPr lang="en-US" sz="1400" dirty="0" smtClean="0"/>
              <a:t>):</a:t>
            </a:r>
            <a:br>
              <a:rPr lang="en-US" sz="1400" dirty="0" smtClean="0"/>
            </a:br>
            <a:r>
              <a:rPr lang="en-US" sz="1400" dirty="0" smtClean="0">
                <a:latin typeface="Times New Roman"/>
                <a:cs typeface="Times New Roman"/>
              </a:rPr>
              <a:t>→ </a:t>
            </a:r>
            <a:r>
              <a:rPr lang="en-US" sz="1400" dirty="0" smtClean="0"/>
              <a:t>2.8 x 10</a:t>
            </a:r>
            <a:r>
              <a:rPr lang="en-US" sz="1400" baseline="30000" dirty="0" smtClean="0"/>
              <a:t>12 </a:t>
            </a:r>
            <a:r>
              <a:rPr lang="en-US" sz="1400" dirty="0" smtClean="0"/>
              <a:t>p/s (=450 </a:t>
            </a:r>
            <a:r>
              <a:rPr lang="en-US" sz="1400" dirty="0" err="1" smtClean="0"/>
              <a:t>nA</a:t>
            </a:r>
            <a:r>
              <a:rPr lang="en-US" sz="1400" dirty="0" smtClean="0"/>
              <a:t>) instantaneous beam current , and 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av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</a:t>
            </a:r>
            <a:r>
              <a:rPr lang="en-US" sz="1400" dirty="0" smtClean="0">
                <a:solidFill>
                  <a:srgbClr val="FF0000"/>
                </a:solidFill>
              </a:rPr>
              <a:t>0.95 x 10</a:t>
            </a:r>
            <a:r>
              <a:rPr lang="en-US" sz="1400" baseline="30000" dirty="0" smtClean="0">
                <a:solidFill>
                  <a:srgbClr val="FF0000"/>
                </a:solidFill>
              </a:rPr>
              <a:t>11 </a:t>
            </a:r>
            <a:r>
              <a:rPr lang="en-US" sz="1400" dirty="0" smtClean="0">
                <a:solidFill>
                  <a:srgbClr val="FF0000"/>
                </a:solidFill>
              </a:rPr>
              <a:t>p/s </a:t>
            </a:r>
            <a:r>
              <a:rPr lang="en-US" sz="1400" dirty="0" smtClean="0"/>
              <a:t>(=15 </a:t>
            </a:r>
            <a:r>
              <a:rPr lang="en-US" sz="1400" dirty="0" err="1" smtClean="0"/>
              <a:t>nA</a:t>
            </a:r>
            <a:r>
              <a:rPr lang="en-US" sz="1400" dirty="0" smtClean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600" dirty="0" smtClean="0"/>
              <a:t>Luminosity considerations:</a:t>
            </a:r>
          </a:p>
          <a:p>
            <a:pPr marL="1389063" lvl="2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400" dirty="0" err="1" smtClean="0"/>
              <a:t>L</a:t>
            </a:r>
            <a:r>
              <a:rPr lang="en-US" sz="1400" baseline="-25000" dirty="0" err="1" smtClean="0"/>
              <a:t>av</a:t>
            </a:r>
            <a:r>
              <a:rPr lang="en-US" sz="1400" dirty="0" smtClean="0"/>
              <a:t> = </a:t>
            </a:r>
            <a:r>
              <a:rPr lang="en-US" sz="1400" dirty="0" smtClean="0">
                <a:solidFill>
                  <a:srgbClr val="FF0000"/>
                </a:solidFill>
              </a:rPr>
              <a:t>2.0 x 10</a:t>
            </a:r>
            <a:r>
              <a:rPr lang="en-US" sz="1400" baseline="30000" dirty="0" smtClean="0">
                <a:solidFill>
                  <a:srgbClr val="FF0000"/>
                </a:solidFill>
              </a:rPr>
              <a:t>35 </a:t>
            </a:r>
            <a:r>
              <a:rPr lang="en-US" sz="1400" dirty="0" smtClean="0"/>
              <a:t>/cm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/s    (beam-time  limited)</a:t>
            </a:r>
            <a:endParaRPr lang="en-US" sz="1400" b="1" dirty="0" smtClean="0"/>
          </a:p>
          <a:p>
            <a:pPr marL="1389063" lvl="2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400" dirty="0" err="1" smtClean="0"/>
              <a:t>L</a:t>
            </a:r>
            <a:r>
              <a:rPr lang="en-US" sz="1400" baseline="-25000" dirty="0" err="1" smtClean="0"/>
              <a:t>av</a:t>
            </a:r>
            <a:r>
              <a:rPr lang="en-US" sz="1400" dirty="0" smtClean="0"/>
              <a:t> = </a:t>
            </a:r>
            <a:r>
              <a:rPr lang="en-US" sz="1400" dirty="0" smtClean="0">
                <a:solidFill>
                  <a:srgbClr val="7030A0"/>
                </a:solidFill>
              </a:rPr>
              <a:t>1 x 10</a:t>
            </a:r>
            <a:r>
              <a:rPr lang="en-US" sz="1400" baseline="30000" dirty="0" smtClean="0">
                <a:solidFill>
                  <a:srgbClr val="7030A0"/>
                </a:solidFill>
              </a:rPr>
              <a:t>36 </a:t>
            </a:r>
            <a:r>
              <a:rPr lang="en-US" sz="1400" dirty="0" smtClean="0"/>
              <a:t>/cm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/s</a:t>
            </a:r>
            <a:r>
              <a:rPr lang="en-US" sz="1400" b="1" dirty="0" smtClean="0"/>
              <a:t>       </a:t>
            </a:r>
            <a:r>
              <a:rPr lang="en-US" sz="1400" dirty="0" smtClean="0"/>
              <a:t>(target heating limited)</a:t>
            </a:r>
          </a:p>
          <a:p>
            <a:pPr marL="457200" lvl="1" indent="0">
              <a:spcBef>
                <a:spcPts val="600"/>
              </a:spcBef>
              <a:buNone/>
              <a:tabLst>
                <a:tab pos="815975" algn="l"/>
                <a:tab pos="1192213" algn="l"/>
              </a:tabLst>
            </a:pPr>
            <a:endParaRPr lang="en-US" sz="1600" dirty="0" smtClean="0">
              <a:latin typeface="Symbol" pitchFamily="18" charset="2"/>
            </a:endParaRPr>
          </a:p>
          <a:p>
            <a:pPr marL="423863">
              <a:spcBef>
                <a:spcPts val="600"/>
              </a:spcBef>
              <a:spcAft>
                <a:spcPts val="600"/>
              </a:spcAft>
              <a:buNone/>
              <a:tabLst>
                <a:tab pos="815975" algn="l"/>
                <a:tab pos="1192213" algn="l"/>
              </a:tabLst>
            </a:pPr>
            <a:endParaRPr lang="en-US" sz="14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Polarized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Drell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-Yan at Fermilab Main 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Injector - II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BB6E-6271-46EC-8AF8-D507A8E41E06}" type="slidenum">
              <a:rPr lang="en-US"/>
              <a:pPr/>
              <a:t>9</a:t>
            </a:fld>
            <a:endParaRPr lang="en-US"/>
          </a:p>
        </p:txBody>
      </p:sp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From 2 Siberian Snakes to 1 Snake  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pic>
        <p:nvPicPr>
          <p:cNvPr id="5" name="Picture 1" descr="C:\Users\lorenzon\Documents\Laboratories\FNAL\Page20-ADK-Diffraction2012-Talk-29Aug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1962" y="3886200"/>
            <a:ext cx="5975838" cy="2743200"/>
          </a:xfrm>
          <a:prstGeom prst="rect">
            <a:avLst/>
          </a:prstGeom>
          <a:noFill/>
        </p:spPr>
      </p:pic>
      <p:pic>
        <p:nvPicPr>
          <p:cNvPr id="6" name="Picture 1" descr="C:\Pol-DY\proposal\Pol-MI-layou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838200"/>
            <a:ext cx="5715000" cy="27239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72200" y="1371600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 Siberian Snakes in MI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1200" b="1" dirty="0" smtClean="0">
                <a:solidFill>
                  <a:srgbClr val="C00000"/>
                </a:solidFill>
              </a:rPr>
              <a:t>(not enough space)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5800" y="1295400"/>
            <a:ext cx="914400" cy="83820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05000" y="2667000"/>
            <a:ext cx="914400" cy="83820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257800"/>
            <a:ext cx="2819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 Siberian Snake in MI</a:t>
            </a:r>
          </a:p>
          <a:p>
            <a:r>
              <a:rPr lang="en-US" sz="1200" b="1" dirty="0" smtClean="0">
                <a:solidFill>
                  <a:srgbClr val="C00000"/>
                </a:solidFill>
              </a:rPr>
              <a:t>(fits well)</a:t>
            </a:r>
          </a:p>
          <a:p>
            <a:r>
              <a:rPr lang="en-US" sz="1600" dirty="0" smtClean="0">
                <a:solidFill>
                  <a:srgbClr val="009900"/>
                </a:solidFill>
              </a:rPr>
              <a:t>plus 1 solenoid snake in RR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657600" y="4495800"/>
            <a:ext cx="533400" cy="53340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352800" y="480060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381000" y="3429000"/>
            <a:ext cx="8610600" cy="60960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906 Title &amp; Box">
  <a:themeElements>
    <a:clrScheme name="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E906 Title &amp; Box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E906 Title &amp; Bo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g Title &amp; Bo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g Title &amp; Box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Reg Title &amp; Bo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24391</TotalTime>
  <Pages>0</Pages>
  <Words>1308</Words>
  <Characters>0</Characters>
  <Application>Microsoft Office PowerPoint</Application>
  <PresentationFormat>On-screen Show (4:3)</PresentationFormat>
  <Lines>0</Lines>
  <Paragraphs>320</Paragraphs>
  <Slides>21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ヒラギノ角ゴ ProN W6</vt:lpstr>
      <vt:lpstr>Helvetica</vt:lpstr>
      <vt:lpstr>Calibri</vt:lpstr>
      <vt:lpstr>ＭＳ Ｐゴシック</vt:lpstr>
      <vt:lpstr>Lucida Grande</vt:lpstr>
      <vt:lpstr>ヒラギノ角ゴ ProN W3</vt:lpstr>
      <vt:lpstr>Symbol</vt:lpstr>
      <vt:lpstr>Zapf Dingbats</vt:lpstr>
      <vt:lpstr>Times New Roman</vt:lpstr>
      <vt:lpstr>E906 Title &amp; Box</vt:lpstr>
      <vt:lpstr>Reg Title &amp; Box</vt:lpstr>
      <vt:lpstr>Equation</vt:lpstr>
      <vt:lpstr>Polarized Protons in the Fermilab  Main Injector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Update on Fermilab E906:   Drell-Yan Measurements of Nucleon and Nuclear Structure with the Fermilab Main Injector</dc:title>
  <dc:creator>Lorenzon, Wolfgang</dc:creator>
  <cp:lastModifiedBy>Lorenzon, Wolfgang</cp:lastModifiedBy>
  <cp:revision>626</cp:revision>
  <dcterms:modified xsi:type="dcterms:W3CDTF">2013-09-13T21:35:39Z</dcterms:modified>
</cp:coreProperties>
</file>