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  <p:sldMasterId id="2147483649" r:id="rId2"/>
  </p:sldMasterIdLst>
  <p:notesMasterIdLst>
    <p:notesMasterId r:id="rId30"/>
  </p:notesMasterIdLst>
  <p:handoutMasterIdLst>
    <p:handoutMasterId r:id="rId31"/>
  </p:handoutMasterIdLst>
  <p:sldIdLst>
    <p:sldId id="256" r:id="rId3"/>
    <p:sldId id="473" r:id="rId4"/>
    <p:sldId id="472" r:id="rId5"/>
    <p:sldId id="477" r:id="rId6"/>
    <p:sldId id="479" r:id="rId7"/>
    <p:sldId id="475" r:id="rId8"/>
    <p:sldId id="480" r:id="rId9"/>
    <p:sldId id="481" r:id="rId10"/>
    <p:sldId id="482" r:id="rId11"/>
    <p:sldId id="483" r:id="rId12"/>
    <p:sldId id="415" r:id="rId13"/>
    <p:sldId id="487" r:id="rId14"/>
    <p:sldId id="486" r:id="rId15"/>
    <p:sldId id="501" r:id="rId16"/>
    <p:sldId id="499" r:id="rId17"/>
    <p:sldId id="500" r:id="rId18"/>
    <p:sldId id="491" r:id="rId19"/>
    <p:sldId id="488" r:id="rId20"/>
    <p:sldId id="430" r:id="rId21"/>
    <p:sldId id="489" r:id="rId22"/>
    <p:sldId id="490" r:id="rId23"/>
    <p:sldId id="502" r:id="rId24"/>
    <p:sldId id="497" r:id="rId25"/>
    <p:sldId id="462" r:id="rId26"/>
    <p:sldId id="463" r:id="rId27"/>
    <p:sldId id="498" r:id="rId28"/>
    <p:sldId id="503" r:id="rId29"/>
  </p:sldIdLst>
  <p:sldSz cx="9144000" cy="6858000" type="screen4x3"/>
  <p:notesSz cx="6934200" cy="9220200"/>
  <p:embeddedFontLst>
    <p:embeddedFont>
      <p:font typeface="ＭＳ Ｐゴシック" pitchFamily="34" charset="-128"/>
      <p:regular r:id="rId32"/>
    </p:embeddedFont>
    <p:embeddedFont>
      <p:font typeface="Helvetica" pitchFamily="34" charset="0"/>
      <p:regular r:id="rId33"/>
      <p:bold r:id="rId34"/>
      <p:italic r:id="rId35"/>
      <p:boldItalic r:id="rId36"/>
    </p:embeddedFont>
    <p:embeddedFont>
      <p:font typeface="Calibri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 E Reimer" initials="PER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EFF"/>
    <a:srgbClr val="CC3399"/>
    <a:srgbClr val="CCFFCC"/>
    <a:srgbClr val="66FF33"/>
    <a:srgbClr val="25339B"/>
    <a:srgbClr val="800000"/>
    <a:srgbClr val="009900"/>
    <a:srgbClr val="1C11FD"/>
    <a:srgbClr val="3333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6" autoAdjust="0"/>
    <p:restoredTop sz="88256" autoAdjust="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37D05D3D-AC2B-4159-94B7-18F81C9F1CBD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D18D7D70-509E-4484-8177-F32E0CC63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45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48" rIns="92298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0560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latin typeface="Helvetica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4 single</a:t>
            </a:r>
            <a:r>
              <a:rPr lang="en-US" baseline="0" dirty="0" smtClean="0"/>
              <a:t> twist helixes / snake 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1 2-twist  helix snake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Note that SSA  </a:t>
            </a:r>
            <a:r>
              <a:rPr lang="en-US" dirty="0" err="1" smtClean="0"/>
              <a:t>A_N^sin</a:t>
            </a:r>
            <a:r>
              <a:rPr lang="en-US" dirty="0" smtClean="0"/>
              <a:t>(phi-</a:t>
            </a:r>
            <a:r>
              <a:rPr lang="en-US" dirty="0" err="1" smtClean="0"/>
              <a:t>phi_s</a:t>
            </a:r>
            <a:r>
              <a:rPr lang="en-US" dirty="0" smtClean="0"/>
              <a:t>) is scaled by 2/pi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Since Q^2 = x y s, s-behavior of asymmetries</a:t>
            </a:r>
            <a:r>
              <a:rPr lang="en-US" baseline="0" dirty="0" smtClean="0"/>
              <a:t> is intimately connected to their Q^2 evolution</a:t>
            </a:r>
          </a:p>
          <a:p>
            <a:r>
              <a:rPr lang="en-US" baseline="0" dirty="0" smtClean="0"/>
              <a:t>HERMES:       &lt;Q^2&gt; 1.28  ……   6.18</a:t>
            </a:r>
          </a:p>
          <a:p>
            <a:r>
              <a:rPr lang="en-US" baseline="0" dirty="0" smtClean="0"/>
              <a:t>COMPASS:     &lt;Q^2&gt; 1.27  ……   20.5  -&gt; larger effect if proper TMD evolution equations are used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6926F-4BEB-4613-8E58-5ED9E20E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3800" y="241300"/>
            <a:ext cx="1841500" cy="5384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300" y="241300"/>
            <a:ext cx="5372100" cy="538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EE29A-21DC-4102-8975-20FB2D211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C0444-1986-421D-94A0-EDC0B2666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5D179-CBDD-4D79-9274-13165AB19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3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8074F-B110-4AA1-8C87-DE1E060A1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12C0F-0E52-43E8-A430-E0A60A054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EE67-E18A-4120-B7DB-BB237C1ED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17BFF-4111-4877-B8B6-AC5E132AE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59953-D453-4AA4-B867-7EA257486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5B544-FF5C-4DDD-A626-0F1B331CF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4A811-6BCE-40AF-897B-27753D60E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AFA57-C119-4E06-AE4F-B0421F69E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3800" y="241300"/>
            <a:ext cx="1841500" cy="538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300" y="241300"/>
            <a:ext cx="5372100" cy="538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5E1A1-019D-4FB0-9B11-92B951D95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52B3-0DE6-4093-A944-B21B1970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1"/>
          </p:nvPr>
        </p:nvSpPr>
        <p:spPr>
          <a:xfrm>
            <a:off x="1284288" y="6381750"/>
            <a:ext cx="130651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2"/>
          </p:nvPr>
        </p:nvSpPr>
        <p:spPr>
          <a:xfrm>
            <a:off x="2590800" y="6381750"/>
            <a:ext cx="6196013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 Workshop, Santa Fe 2010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AF4380-7BD2-4176-9D35-FAE448E6DABB}" type="datetime1">
              <a:rPr lang="en-US"/>
              <a:pPr/>
              <a:t>5/20/2013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B3E84-C9F1-4836-B987-2B5ECC8AD6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3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FCCA5-7B95-450D-94E6-5EB225C55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A8B54-CD89-4175-86CE-29B789748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27966-0576-4F50-9EF8-221CBD746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9B13A-AE74-4FD0-A1D1-3E874C772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1B824-5B94-4A83-B508-84430CBA6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ED615-8471-43BE-97A7-428F0D971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15B32-8DA3-4537-8A66-CD2BD49EB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300" y="1600200"/>
            <a:ext cx="73660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4"/>
            <a:r>
              <a:rPr lang="en-US" smtClean="0">
                <a:sym typeface="Arial" pitchFamily="34" charset="0"/>
              </a:rPr>
              <a:t>Fourth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901113" y="6618288"/>
            <a:ext cx="24447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749300" algn="l"/>
              </a:tabLst>
              <a:defRPr sz="1100">
                <a:ea typeface="+mn-ea"/>
                <a:cs typeface="Helvetica" charset="0"/>
              </a:defRPr>
            </a:lvl1pPr>
          </a:lstStyle>
          <a:p>
            <a:pPr>
              <a:defRPr/>
            </a:pPr>
            <a:fld id="{B0D9C6B8-7D3E-4921-B20D-F8A1D493E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</p:sldLayoutIdLst>
  <p:transition/>
  <p:hf hdr="0" ft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34963" indent="-3349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03263" indent="-334963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SzPct val="150000"/>
        <a:buFont typeface="Zapf Dingbats" charset="0"/>
        <a:buChar char="➡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300163" indent="-398463" algn="l" rtl="0" eaLnBrk="0" fontAlgn="base" hangingPunct="0">
        <a:spcBef>
          <a:spcPts val="1800"/>
        </a:spcBef>
        <a:spcAft>
          <a:spcPct val="0"/>
        </a:spcAft>
        <a:buClr>
          <a:srgbClr val="3A9D33"/>
        </a:buClr>
        <a:buSzPct val="150000"/>
        <a:buFont typeface="Lucida Grande" charset="0"/>
        <a:buChar char="✓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643063" indent="-398463" algn="l" rtl="0" eaLnBrk="0" fontAlgn="base" hangingPunct="0">
        <a:spcBef>
          <a:spcPts val="1800"/>
        </a:spcBef>
        <a:spcAft>
          <a:spcPct val="0"/>
        </a:spcAft>
        <a:buClr>
          <a:srgbClr val="C1251E"/>
        </a:buClr>
        <a:buSzPct val="150000"/>
        <a:buFont typeface="Arial" pitchFamily="34" charset="0"/>
        <a:buChar char="?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1998663" indent="-3984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4558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130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702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274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41500" y="241300"/>
            <a:ext cx="5445125" cy="4699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999999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300" y="1600200"/>
            <a:ext cx="73660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901113" y="6618288"/>
            <a:ext cx="24447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749300" algn="l"/>
              </a:tabLst>
              <a:defRPr sz="1100">
                <a:ea typeface="+mn-ea"/>
                <a:cs typeface="Helvetica" charset="0"/>
              </a:defRPr>
            </a:lvl1pPr>
          </a:lstStyle>
          <a:p>
            <a:pPr>
              <a:defRPr/>
            </a:pPr>
            <a:fld id="{2BB66582-31F0-4181-B0B8-B4BBA174A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  <p:sldLayoutId id="2147484291" r:id="rId12"/>
  </p:sldLayoutIdLst>
  <p:transition/>
  <p:hf hdr="0" ft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34963" indent="-3349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03263" indent="-334963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SzPct val="150000"/>
        <a:buFont typeface="Zapf Dingbats" charset="0"/>
        <a:buChar char="➡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300163" indent="-398463" algn="l" rtl="0" eaLnBrk="0" fontAlgn="base" hangingPunct="0">
        <a:spcBef>
          <a:spcPts val="1800"/>
        </a:spcBef>
        <a:spcAft>
          <a:spcPct val="0"/>
        </a:spcAft>
        <a:buClr>
          <a:srgbClr val="3A9D33"/>
        </a:buClr>
        <a:buSzPct val="150000"/>
        <a:buFont typeface="Lucida Grande" charset="0"/>
        <a:buChar char="✓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643063" indent="-398463" algn="l" rtl="0" eaLnBrk="0" fontAlgn="base" hangingPunct="0">
        <a:spcBef>
          <a:spcPts val="1800"/>
        </a:spcBef>
        <a:spcAft>
          <a:spcPct val="0"/>
        </a:spcAft>
        <a:buClr>
          <a:srgbClr val="C1251E"/>
        </a:buClr>
        <a:buSzPct val="150000"/>
        <a:buFont typeface="Arial" pitchFamily="34" charset="0"/>
        <a:buChar char="?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1998663" indent="-3984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4558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130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702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274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pn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9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.png"/><Relationship Id="rId9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12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30.wmf"/><Relationship Id="rId17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29.wmf"/><Relationship Id="rId4" Type="http://schemas.openxmlformats.org/officeDocument/2006/relationships/image" Target="../media/image33.jpe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3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1" descr="C:\Documents and Settings\lorenzon\My Documents\Michigan\UM Seals\wordmar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1430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5575" y="3200400"/>
            <a:ext cx="3756025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001000" cy="38100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dirty="0" smtClean="0"/>
              <a:t> Single Spin Asymmetries and Sivers Function 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dirty="0" smtClean="0"/>
              <a:t> Sivers Function in </a:t>
            </a:r>
            <a:r>
              <a:rPr lang="en-US" dirty="0" smtClean="0">
                <a:solidFill>
                  <a:srgbClr val="7030A0"/>
                </a:solidFill>
              </a:rPr>
              <a:t>Polarized </a:t>
            </a:r>
            <a:r>
              <a:rPr lang="en-US" dirty="0" err="1" smtClean="0">
                <a:solidFill>
                  <a:srgbClr val="7030A0"/>
                </a:solidFill>
              </a:rPr>
              <a:t>Drell</a:t>
            </a:r>
            <a:r>
              <a:rPr lang="en-US" dirty="0" smtClean="0">
                <a:solidFill>
                  <a:srgbClr val="7030A0"/>
                </a:solidFill>
              </a:rPr>
              <a:t>-Yan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dirty="0" smtClean="0"/>
              <a:t> fundamental QCD prediction: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  <a:buNone/>
              <a:tabLst>
                <a:tab pos="815975" algn="l"/>
                <a:tab pos="1192213" algn="l"/>
              </a:tabLst>
            </a:pPr>
            <a:endParaRPr lang="en-US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Polarized </a:t>
            </a:r>
            <a:r>
              <a:rPr lang="en-US" dirty="0" err="1" smtClean="0">
                <a:solidFill>
                  <a:srgbClr val="7030A0"/>
                </a:solidFill>
              </a:rPr>
              <a:t>Drell</a:t>
            </a:r>
            <a:r>
              <a:rPr lang="en-US" dirty="0" smtClean="0">
                <a:solidFill>
                  <a:srgbClr val="7030A0"/>
                </a:solidFill>
              </a:rPr>
              <a:t>-Yan </a:t>
            </a:r>
            <a:r>
              <a:rPr lang="en-US" dirty="0" smtClean="0"/>
              <a:t>at Fermilab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dirty="0" smtClean="0"/>
              <a:t> polarized </a:t>
            </a:r>
            <a:r>
              <a:rPr lang="en-US" dirty="0" smtClean="0">
                <a:solidFill>
                  <a:srgbClr val="3333FF"/>
                </a:solidFill>
              </a:rPr>
              <a:t>Beam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C00000"/>
                </a:solidFill>
              </a:rPr>
              <a:t>Target</a:t>
            </a:r>
            <a:endParaRPr lang="en-US" dirty="0" smtClean="0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dirty="0" smtClean="0"/>
              <a:t> Main Injector Polarization Scheme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None/>
              <a:tabLst>
                <a:tab pos="815975" algn="l"/>
                <a:tab pos="1192213" algn="l"/>
              </a:tabLst>
            </a:pPr>
            <a:r>
              <a:rPr lang="en-US" dirty="0" smtClean="0"/>
              <a:t> </a:t>
            </a:r>
          </a:p>
        </p:txBody>
      </p:sp>
      <p:sp>
        <p:nvSpPr>
          <p:cNvPr id="1536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41300"/>
            <a:ext cx="7315200" cy="6731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863600" algn="l"/>
              </a:tabLst>
            </a:pPr>
            <a:r>
              <a:rPr lang="en-US" sz="2800" dirty="0" smtClean="0"/>
              <a:t>Polarized </a:t>
            </a:r>
            <a:r>
              <a:rPr lang="en-US" sz="2800" dirty="0" err="1" smtClean="0"/>
              <a:t>Drell</a:t>
            </a:r>
            <a:r>
              <a:rPr lang="en-US" sz="2800" dirty="0" smtClean="0"/>
              <a:t>-Yan at Fermilab </a:t>
            </a:r>
            <a:endParaRPr lang="en-US" sz="2400" dirty="0" smtClean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04B64-8782-488E-B9CE-B57B49B52B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31745" name="Object 2"/>
          <p:cNvGraphicFramePr>
            <a:graphicFrameLocks noChangeAspect="1"/>
          </p:cNvGraphicFramePr>
          <p:nvPr/>
        </p:nvGraphicFramePr>
        <p:xfrm>
          <a:off x="1397000" y="3962400"/>
          <a:ext cx="2159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Equation" r:id="rId6" imgW="1079280" imgH="291960" progId="Equation.DSMT4">
                  <p:embed/>
                </p:oleObj>
              </mc:Choice>
              <mc:Fallback>
                <p:oleObj name="Equation" r:id="rId6" imgW="1079280" imgH="291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3962400"/>
                        <a:ext cx="2159000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6"/>
          <p:cNvSpPr txBox="1">
            <a:spLocks noChangeArrowheads="1"/>
          </p:cNvSpPr>
          <p:nvPr/>
        </p:nvSpPr>
        <p:spPr bwMode="auto">
          <a:xfrm>
            <a:off x="6629400" y="4724400"/>
            <a:ext cx="2362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3600" algn="l"/>
              </a:tabLst>
              <a:defRPr/>
            </a:pP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34" charset="0"/>
              </a:rPr>
              <a:t>SeaQuest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34" charset="0"/>
              </a:rPr>
              <a:t> Spectrometer</a:t>
            </a:r>
          </a:p>
        </p:txBody>
      </p:sp>
      <p:sp>
        <p:nvSpPr>
          <p:cNvPr id="33" name="Rectangle 1"/>
          <p:cNvSpPr>
            <a:spLocks/>
          </p:cNvSpPr>
          <p:nvPr/>
        </p:nvSpPr>
        <p:spPr bwMode="auto">
          <a:xfrm>
            <a:off x="2895600" y="990600"/>
            <a:ext cx="304800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749300" algn="l"/>
              </a:tabLst>
            </a:pP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Wolfgang Lorenzon</a:t>
            </a:r>
          </a:p>
          <a:p>
            <a:pPr>
              <a:tabLst>
                <a:tab pos="749300" algn="l"/>
              </a:tabLst>
            </a:pP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n-US" sz="1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(20-May-2013)</a:t>
            </a:r>
          </a:p>
          <a:p>
            <a:pPr>
              <a:tabLst>
                <a:tab pos="749300" algn="l"/>
              </a:tabLst>
            </a:pPr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Workshop on</a:t>
            </a:r>
            <a:endParaRPr lang="en-US" sz="1000" dirty="0">
              <a:solidFill>
                <a:srgbClr val="C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>
              <a:tabLst>
                <a:tab pos="749300" algn="l"/>
              </a:tabLst>
            </a:pPr>
            <a:r>
              <a:rPr lang="en-US" sz="1000" b="1" kern="0" dirty="0" smtClean="0">
                <a:solidFill>
                  <a:srgbClr val="C00000"/>
                </a:solidFill>
                <a:sym typeface="Arial" pitchFamily="34" charset="0"/>
              </a:rPr>
              <a:t>Opportunities for Polarized Physics at Fermilab</a:t>
            </a:r>
            <a:endParaRPr lang="en-US" sz="1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67400" y="6276201"/>
            <a:ext cx="23622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200" dirty="0">
                <a:solidFill>
                  <a:srgbClr val="7030A0"/>
                </a:solidFill>
                <a:latin typeface="+mn-lt"/>
              </a:rPr>
              <a:t>This work is supported by </a:t>
            </a:r>
          </a:p>
        </p:txBody>
      </p:sp>
      <p:pic>
        <p:nvPicPr>
          <p:cNvPr id="39" name="Picture 35" descr="C:\Documents and Settings\lorenzon\My Documents\Personal-web\ns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43900" y="60960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6" descr="C:\Documents and Settings\lorenzon\Desktop\doe_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96200" y="6060948"/>
            <a:ext cx="651510" cy="64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" descr="drell-yan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0400" y="838200"/>
            <a:ext cx="200941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ubtitle 2"/>
          <p:cNvSpPr>
            <a:spLocks noGrp="1"/>
          </p:cNvSpPr>
          <p:nvPr>
            <p:ph idx="1"/>
          </p:nvPr>
        </p:nvSpPr>
        <p:spPr>
          <a:xfrm>
            <a:off x="228600" y="2057400"/>
            <a:ext cx="8077200" cy="1905000"/>
          </a:xfrm>
        </p:spPr>
        <p:txBody>
          <a:bodyPr/>
          <a:lstStyle/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>
                <a:solidFill>
                  <a:srgbClr val="1C11FD"/>
                </a:solidFill>
              </a:rPr>
              <a:t>fundamental prediction of QCD (</a:t>
            </a:r>
            <a:r>
              <a:rPr lang="en-US" sz="1400" dirty="0" smtClean="0"/>
              <a:t>in non-</a:t>
            </a:r>
            <a:r>
              <a:rPr lang="en-US" sz="1400" dirty="0" err="1" smtClean="0"/>
              <a:t>perturbative</a:t>
            </a:r>
            <a:r>
              <a:rPr lang="en-US" sz="1400" dirty="0" smtClean="0"/>
              <a:t> regime</a:t>
            </a:r>
            <a:r>
              <a:rPr lang="en-US" dirty="0" smtClean="0">
                <a:solidFill>
                  <a:srgbClr val="1C11FD"/>
                </a:solidFill>
              </a:rPr>
              <a:t>)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/>
              <a:t> </a:t>
            </a:r>
            <a:r>
              <a:rPr lang="en-US" sz="1600" dirty="0" smtClean="0"/>
              <a:t>goes to heart of gauge formulation of field theory</a:t>
            </a:r>
          </a:p>
          <a:p>
            <a:pPr lvl="1">
              <a:spcBef>
                <a:spcPts val="600"/>
              </a:spcBef>
              <a:buNone/>
              <a:defRPr/>
            </a:pPr>
            <a:endParaRPr lang="en-US" dirty="0" smtClean="0"/>
          </a:p>
          <a:p>
            <a:pPr lvl="1">
              <a:spcBef>
                <a:spcPts val="600"/>
              </a:spcBef>
              <a:buNone/>
              <a:defRPr/>
            </a:pPr>
            <a:endParaRPr lang="en-US" dirty="0" smtClean="0"/>
          </a:p>
          <a:p>
            <a:pPr>
              <a:spcBef>
                <a:spcPts val="600"/>
              </a:spcBef>
              <a:defRPr/>
            </a:pPr>
            <a:r>
              <a:rPr lang="en-US" dirty="0" smtClean="0">
                <a:solidFill>
                  <a:srgbClr val="1C11FD"/>
                </a:solidFill>
              </a:rPr>
              <a:t>Importance of factorization in QCD: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800" dirty="0" smtClean="0"/>
              <a:t>  </a:t>
            </a:r>
          </a:p>
          <a:p>
            <a:pPr>
              <a:spcBef>
                <a:spcPts val="600"/>
              </a:spcBef>
              <a:buFont typeface="Arial" pitchFamily="34" charset="0"/>
              <a:buNone/>
              <a:defRPr/>
            </a:pPr>
            <a:endParaRPr lang="en-US" dirty="0" smtClean="0">
              <a:solidFill>
                <a:srgbClr val="25339B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None/>
              <a:defRPr/>
            </a:pPr>
            <a:endParaRPr lang="en-US" dirty="0" smtClean="0">
              <a:solidFill>
                <a:srgbClr val="25339B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None/>
              <a:defRPr/>
            </a:pPr>
            <a:endParaRPr lang="en-US" dirty="0" smtClean="0">
              <a:solidFill>
                <a:srgbClr val="25339B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None/>
              <a:defRPr/>
            </a:pPr>
            <a:endParaRPr lang="en-US" dirty="0" smtClean="0">
              <a:solidFill>
                <a:srgbClr val="25339B"/>
              </a:solidFill>
            </a:endParaRPr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Sivers in </a:t>
            </a:r>
            <a:r>
              <a:rPr lang="en-US" sz="2400" b="1" kern="0" dirty="0" err="1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Drell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-Yan </a:t>
            </a:r>
            <a:r>
              <a:rPr lang="en-US" sz="2400" b="1" kern="0" dirty="0" err="1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vs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 SIDIS: The Sign Change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006475" y="838200"/>
          <a:ext cx="69040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4" name="Equation" r:id="rId4" imgW="1917360" imgH="291960" progId="Equation.DSMT4">
                  <p:embed/>
                </p:oleObj>
              </mc:Choice>
              <mc:Fallback>
                <p:oleObj name="Equation" r:id="rId4" imgW="1917360" imgH="291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838200"/>
                        <a:ext cx="690403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8" descr="C:\Users\lorenzon\Documents\talks\conference-talks\DY-CERN-10\factorization-test-Bacchet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10" y="3200400"/>
            <a:ext cx="415857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C:\Users\lorenzon\Documents\talks\conference-talks\DY-CERN-10\QCD-prediction-Bacchett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10" y="3200400"/>
            <a:ext cx="415857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C:\Users\lorenzon\Documents\talks\conference-talks\DY-CERN-10\QCD-useless-Bacchett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9" y="3200400"/>
            <a:ext cx="415858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562600" y="6324600"/>
            <a:ext cx="32004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C00000"/>
                </a:solidFill>
                <a:latin typeface="+mn-lt"/>
              </a:rPr>
              <a:t>A. </a:t>
            </a:r>
            <a:r>
              <a:rPr lang="en-US" sz="1200" b="1" dirty="0" err="1">
                <a:solidFill>
                  <a:srgbClr val="C00000"/>
                </a:solidFill>
                <a:latin typeface="+mn-lt"/>
              </a:rPr>
              <a:t>Bacchetta</a:t>
            </a:r>
            <a:r>
              <a:rPr lang="en-US" sz="1200" b="1" dirty="0">
                <a:solidFill>
                  <a:srgbClr val="C00000"/>
                </a:solidFill>
              </a:rPr>
              <a:t> , DY workshop, CERN, 4/10</a:t>
            </a:r>
            <a:r>
              <a:rPr lang="en-US" sz="1200" b="1" dirty="0">
                <a:latin typeface="+mn-lt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5D52B3-0DE6-4093-A944-B21B197099F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371600" y="228600"/>
            <a:ext cx="655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pitchFamily="34" charset="0"/>
              </a:rPr>
              <a:t>Planned Polarized </a:t>
            </a:r>
            <a:r>
              <a:rPr lang="en-US" sz="2400" b="1" kern="0" dirty="0" err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pitchFamily="34" charset="0"/>
              </a:rPr>
              <a:t>Drell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pitchFamily="34" charset="0"/>
              </a:rPr>
              <a:t>-Yan Experiments</a:t>
            </a:r>
            <a:endParaRPr lang="en-US" sz="2400" b="1" kern="0" dirty="0">
              <a:solidFill>
                <a:srgbClr val="A50021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graphicFrame>
        <p:nvGraphicFramePr>
          <p:cNvPr id="8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85488"/>
              </p:ext>
            </p:extLst>
          </p:nvPr>
        </p:nvGraphicFramePr>
        <p:xfrm>
          <a:off x="152400" y="761998"/>
          <a:ext cx="8686800" cy="5791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822780"/>
                <a:gridCol w="1982440"/>
                <a:gridCol w="1684296"/>
                <a:gridCol w="1522429"/>
                <a:gridCol w="1074655"/>
              </a:tblGrid>
              <a:tr h="38505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experiment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particles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energy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 smtClean="0"/>
                        <a:t>x</a:t>
                      </a:r>
                      <a:r>
                        <a:rPr lang="en-US" sz="1000" b="1" baseline="-25000" dirty="0" err="1" smtClean="0"/>
                        <a:t>b</a:t>
                      </a:r>
                      <a:r>
                        <a:rPr lang="en-US" sz="1000" b="1" baseline="0" dirty="0" smtClean="0"/>
                        <a:t>  or  </a:t>
                      </a:r>
                      <a:r>
                        <a:rPr lang="en-US" sz="1000" b="1" dirty="0" err="1" smtClean="0"/>
                        <a:t>x</a:t>
                      </a:r>
                      <a:r>
                        <a:rPr lang="en-US" sz="1000" b="1" baseline="-25000" dirty="0" err="1" smtClean="0"/>
                        <a:t>t</a:t>
                      </a:r>
                      <a:r>
                        <a:rPr lang="en-US" sz="1000" b="1" baseline="0" dirty="0" smtClean="0"/>
                        <a:t>  </a:t>
                      </a:r>
                      <a:endParaRPr lang="en-US" sz="10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Luminosity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timeline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834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COMPASS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(CERN)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Symbol" pitchFamily="18" charset="2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 +  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endParaRPr lang="en-US" sz="1400" b="1" baseline="5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160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17.4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0.2 – 0.3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33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2014, 2018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834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PAX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(GSI)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bar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collider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14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0.1 – 0.9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&gt;2017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834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PANDA</a:t>
                      </a:r>
                    </a:p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(GSI)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bar</a:t>
                      </a:r>
                      <a:r>
                        <a:rPr lang="en-US" sz="1400" b="1" baseline="-25000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r>
                        <a:rPr lang="en-US" sz="1400" b="1" baseline="-25000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15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5.5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0.2 – 0.4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&gt;2016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4603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NICA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(JINR)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collider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20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0.1 – 0.8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&gt;2014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834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PHENIX</a:t>
                      </a:r>
                    </a:p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(RHIC)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collider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500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0.05 – 0.1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834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RHIC internal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target phase-1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250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22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0.25 – 0.4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33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46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RHIC internal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target phase-1</a:t>
                      </a:r>
                      <a:endParaRPr lang="en-US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250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22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0.25 – 0.4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6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34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&gt;2018</a:t>
                      </a:r>
                    </a:p>
                    <a:p>
                      <a:pPr algn="ctr"/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46038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SeaQuest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unpol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.)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(FNAL)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120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15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0.35 – 0.85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0.1 – 0.45</a:t>
                      </a:r>
                      <a:endParaRPr lang="en-US" sz="14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3.4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2012 - 2015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46038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polDY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§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(FNAL)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120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15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0.35 – 0.85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&gt;2016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</a:tr>
              <a:tr h="228599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§ 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L= 1 x 10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36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-1 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(LH</a:t>
                      </a:r>
                      <a:r>
                        <a:rPr lang="en-US" sz="1200" b="1" i="1" baseline="-250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="1" i="1" dirty="0" err="1" smtClean="0">
                          <a:latin typeface="Calibri" pitchFamily="34" charset="0"/>
                          <a:cs typeface="Calibri" pitchFamily="34" charset="0"/>
                        </a:rPr>
                        <a:t>tgt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limited)   /  L= 2 x 10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-1 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(10% of MI beam limited) </a:t>
                      </a: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" descr="C:\Users\lorenzon\Documents\Laboratories\FNAL\Page20-ADK-Diffraction2012-Talk-29Aug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76400"/>
            <a:ext cx="5975838" cy="2743200"/>
          </a:xfrm>
          <a:prstGeom prst="rect">
            <a:avLst/>
          </a:prstGeom>
          <a:noFill/>
        </p:spPr>
      </p:pic>
      <p:sp>
        <p:nvSpPr>
          <p:cNvPr id="32770" name="Subtitle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5791200"/>
          </a:xfrm>
        </p:spPr>
        <p:txBody>
          <a:bodyPr/>
          <a:lstStyle/>
          <a:p>
            <a:pPr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Polarize Beam in Main Injector &amp; use </a:t>
            </a:r>
            <a:r>
              <a:rPr lang="en-US" dirty="0" err="1" smtClean="0"/>
              <a:t>SeaQuest</a:t>
            </a:r>
            <a:r>
              <a:rPr lang="en-US" dirty="0" smtClean="0"/>
              <a:t> </a:t>
            </a:r>
            <a:r>
              <a:rPr lang="en-US" dirty="0" err="1" smtClean="0"/>
              <a:t>di-muon</a:t>
            </a:r>
            <a:r>
              <a:rPr lang="en-US" dirty="0" smtClean="0"/>
              <a:t> spectrometer</a:t>
            </a:r>
          </a:p>
          <a:p>
            <a:pPr lvl="1"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measure Sivers asymmetry</a:t>
            </a:r>
            <a:r>
              <a:rPr lang="en-US" dirty="0" smtClean="0"/>
              <a:t> </a:t>
            </a:r>
            <a:endParaRPr lang="en-US" dirty="0" smtClean="0">
              <a:solidFill>
                <a:srgbClr val="1C11FD"/>
              </a:solidFill>
            </a:endParaRPr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buNone/>
              <a:tabLst>
                <a:tab pos="815975" algn="l"/>
                <a:tab pos="1192213" algn="l"/>
              </a:tabLst>
            </a:pPr>
            <a:r>
              <a:rPr lang="en-US" dirty="0" smtClean="0"/>
              <a:t/>
            </a:r>
            <a:br>
              <a:rPr lang="en-US" dirty="0" smtClean="0"/>
            </a:br>
            <a:endParaRPr lang="en-US" sz="1100" dirty="0" smtClean="0"/>
          </a:p>
          <a:p>
            <a:pPr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dirty="0" err="1" smtClean="0"/>
              <a:t>SeaQuest</a:t>
            </a:r>
            <a:r>
              <a:rPr lang="en-US" dirty="0" smtClean="0"/>
              <a:t> di-</a:t>
            </a:r>
            <a:r>
              <a:rPr lang="en-US" dirty="0" err="1" smtClean="0"/>
              <a:t>muon</a:t>
            </a:r>
            <a:r>
              <a:rPr lang="en-US" dirty="0" smtClean="0"/>
              <a:t> Spectrometer</a:t>
            </a:r>
          </a:p>
          <a:p>
            <a:pPr lvl="1"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fixed target experiment, optimized for </a:t>
            </a:r>
            <a:r>
              <a:rPr lang="en-US" sz="1600" dirty="0" err="1" smtClean="0"/>
              <a:t>Drell</a:t>
            </a:r>
            <a:r>
              <a:rPr lang="en-US" sz="1600" dirty="0" smtClean="0"/>
              <a:t>-Yan</a:t>
            </a:r>
          </a:p>
          <a:p>
            <a:pPr lvl="1"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sz="1600" b="1" dirty="0" smtClean="0"/>
              <a:t> </a:t>
            </a:r>
            <a:r>
              <a:rPr lang="en-US" sz="1600" dirty="0" smtClean="0"/>
              <a:t>luminosity: </a:t>
            </a:r>
            <a:r>
              <a:rPr lang="en-US" sz="1600" dirty="0" err="1" smtClean="0"/>
              <a:t>L</a:t>
            </a:r>
            <a:r>
              <a:rPr lang="en-US" sz="1600" baseline="-25000" dirty="0" err="1" smtClean="0"/>
              <a:t>av</a:t>
            </a:r>
            <a:r>
              <a:rPr lang="en-US" sz="1600" dirty="0" smtClean="0"/>
              <a:t> = 3.4 x 10</a:t>
            </a:r>
            <a:r>
              <a:rPr lang="en-US" sz="1600" baseline="30000" dirty="0" smtClean="0"/>
              <a:t>35 </a:t>
            </a:r>
            <a:r>
              <a:rPr lang="en-US" sz="1600" dirty="0" smtClean="0"/>
              <a:t>/cm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/s</a:t>
            </a:r>
          </a:p>
          <a:p>
            <a:pPr marL="1160463" lvl="2" indent="-334963">
              <a:spcBef>
                <a:spcPts val="600"/>
              </a:spcBef>
              <a:buClr>
                <a:srgbClr val="0000FF"/>
              </a:buClr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ea typeface="ＭＳ Ｐゴシック" charset="0"/>
                <a:cs typeface="Helvetica" pitchFamily="34" charset="0"/>
              </a:rPr>
              <a:t> </a:t>
            </a:r>
            <a:r>
              <a:rPr lang="en-US" sz="1400" dirty="0" err="1" smtClean="0"/>
              <a:t>I</a:t>
            </a:r>
            <a:r>
              <a:rPr lang="en-US" sz="1400" baseline="-25000" dirty="0" err="1" smtClean="0"/>
              <a:t>av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= 1.6 x 10</a:t>
            </a:r>
            <a:r>
              <a:rPr lang="en-US" sz="1400" baseline="30000" dirty="0" smtClean="0"/>
              <a:t>11 </a:t>
            </a:r>
            <a:r>
              <a:rPr lang="en-US" sz="1400" dirty="0" smtClean="0"/>
              <a:t>p/s (=26 </a:t>
            </a:r>
            <a:r>
              <a:rPr lang="en-US" sz="1400" dirty="0" err="1" smtClean="0"/>
              <a:t>nA</a:t>
            </a:r>
            <a:r>
              <a:rPr lang="en-US" sz="1400" dirty="0" smtClean="0"/>
              <a:t>)    /    </a:t>
            </a:r>
            <a:r>
              <a:rPr lang="en-US" sz="1400" dirty="0" err="1" smtClean="0"/>
              <a:t>N</a:t>
            </a:r>
            <a:r>
              <a:rPr lang="en-US" sz="1400" baseline="-25000" dirty="0" err="1" smtClean="0"/>
              <a:t>p</a:t>
            </a:r>
            <a:r>
              <a:rPr lang="en-US" sz="1400" dirty="0" smtClean="0"/>
              <a:t>= 2.1 x 10</a:t>
            </a:r>
            <a:r>
              <a:rPr lang="en-US" sz="1400" baseline="30000" dirty="0" smtClean="0"/>
              <a:t>24 </a:t>
            </a:r>
            <a:r>
              <a:rPr lang="en-US" sz="1400" dirty="0" smtClean="0"/>
              <a:t>/cm</a:t>
            </a:r>
            <a:r>
              <a:rPr lang="en-US" sz="1400" baseline="30000" dirty="0" smtClean="0"/>
              <a:t>2  </a:t>
            </a:r>
            <a:endParaRPr lang="en-US" dirty="0" smtClean="0"/>
          </a:p>
          <a:p>
            <a:pPr lvl="1"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approved for 2-3 years of running: 3.4 x 10</a:t>
            </a:r>
            <a:r>
              <a:rPr lang="en-US" sz="1600" baseline="30000" dirty="0" smtClean="0"/>
              <a:t>18 </a:t>
            </a:r>
            <a:r>
              <a:rPr lang="en-US" sz="1600" dirty="0" smtClean="0"/>
              <a:t>pot</a:t>
            </a:r>
          </a:p>
          <a:p>
            <a:pPr lvl="1"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by 2015: fully understood, ready to take pol. beam </a:t>
            </a:r>
          </a:p>
          <a:p>
            <a:pPr lvl="1">
              <a:spcBef>
                <a:spcPts val="600"/>
              </a:spcBef>
              <a:buFont typeface="Zapf Dingbats" charset="0"/>
              <a:buNone/>
              <a:tabLst>
                <a:tab pos="815975" algn="l"/>
                <a:tab pos="1192213" algn="l"/>
              </a:tabLst>
            </a:pPr>
            <a:endParaRPr lang="en-US" sz="1600" dirty="0" smtClean="0"/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Polarized </a:t>
            </a:r>
            <a:r>
              <a:rPr lang="en-US" sz="2400" b="1" kern="0" dirty="0" err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Drell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-Yan at </a:t>
            </a:r>
            <a:r>
              <a:rPr lang="en-US" sz="2400" b="1" kern="0" dirty="0" err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Fermilab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 Main Injector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2773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3877">
            <a:off x="5684173" y="2851880"/>
            <a:ext cx="312208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533400" y="2209800"/>
            <a:ext cx="762000" cy="762000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886200" y="1981200"/>
            <a:ext cx="762000" cy="762000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ubtitle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791200"/>
          </a:xfrm>
        </p:spPr>
        <p:txBody>
          <a:bodyPr/>
          <a:lstStyle/>
          <a:p>
            <a:pPr>
              <a:spcBef>
                <a:spcPts val="1200"/>
              </a:spcBef>
              <a:buNone/>
              <a:tabLst>
                <a:tab pos="815975" algn="l"/>
                <a:tab pos="1192213" algn="l"/>
              </a:tabLst>
            </a:pPr>
            <a:r>
              <a:rPr lang="en-US" sz="800" dirty="0" smtClean="0"/>
              <a:t> </a:t>
            </a:r>
            <a:endParaRPr lang="en-US" sz="1600" dirty="0" smtClean="0"/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dirty="0" smtClean="0"/>
              <a:t>Polarized Beam in Main Injector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600" dirty="0" smtClean="0"/>
              <a:t> use </a:t>
            </a:r>
            <a:r>
              <a:rPr lang="en-US" sz="1600" dirty="0" err="1" smtClean="0"/>
              <a:t>SeaQuest</a:t>
            </a:r>
            <a:r>
              <a:rPr lang="en-US" sz="1600" dirty="0" smtClean="0"/>
              <a:t> target </a:t>
            </a:r>
          </a:p>
          <a:p>
            <a:pPr marL="1389063" lvl="2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400" dirty="0" smtClean="0"/>
              <a:t>liquid 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target can take about </a:t>
            </a:r>
            <a:r>
              <a:rPr lang="en-US" sz="1400" dirty="0" err="1" smtClean="0"/>
              <a:t>I</a:t>
            </a:r>
            <a:r>
              <a:rPr lang="en-US" sz="1400" baseline="-25000" dirty="0" err="1" smtClean="0"/>
              <a:t>av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= </a:t>
            </a:r>
            <a:r>
              <a:rPr lang="en-US" sz="1400" dirty="0" smtClean="0">
                <a:solidFill>
                  <a:srgbClr val="FF0000"/>
                </a:solidFill>
              </a:rPr>
              <a:t>5 x 10</a:t>
            </a:r>
            <a:r>
              <a:rPr lang="en-US" sz="1400" baseline="30000" dirty="0" smtClean="0">
                <a:solidFill>
                  <a:srgbClr val="FF0000"/>
                </a:solidFill>
              </a:rPr>
              <a:t>11 </a:t>
            </a:r>
            <a:r>
              <a:rPr lang="en-US" sz="1400" dirty="0" smtClean="0">
                <a:solidFill>
                  <a:srgbClr val="FF0000"/>
                </a:solidFill>
              </a:rPr>
              <a:t>p/s </a:t>
            </a:r>
            <a:r>
              <a:rPr lang="en-US" sz="1400" dirty="0" smtClean="0"/>
              <a:t>(=80 </a:t>
            </a:r>
            <a:r>
              <a:rPr lang="en-US" sz="1400" dirty="0" err="1" smtClean="0"/>
              <a:t>nA</a:t>
            </a:r>
            <a:r>
              <a:rPr lang="en-US" sz="1400" dirty="0" smtClean="0"/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600" dirty="0" smtClean="0"/>
              <a:t>1 </a:t>
            </a:r>
            <a:r>
              <a:rPr lang="en-US" sz="1600" dirty="0" err="1" smtClean="0"/>
              <a:t>mA</a:t>
            </a:r>
            <a:r>
              <a:rPr lang="en-US" sz="1600" dirty="0" smtClean="0"/>
              <a:t> at polarized source can deliver about </a:t>
            </a:r>
            <a:r>
              <a:rPr lang="en-US" sz="1600" dirty="0" err="1" smtClean="0"/>
              <a:t>I</a:t>
            </a:r>
            <a:r>
              <a:rPr lang="en-US" sz="1600" baseline="-25000" dirty="0" err="1" smtClean="0"/>
              <a:t>av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= </a:t>
            </a:r>
            <a:r>
              <a:rPr lang="en-US" sz="1600" dirty="0" smtClean="0">
                <a:solidFill>
                  <a:srgbClr val="FF0000"/>
                </a:solidFill>
              </a:rPr>
              <a:t>1 x 10</a:t>
            </a:r>
            <a:r>
              <a:rPr lang="en-US" sz="1600" baseline="30000" dirty="0" smtClean="0">
                <a:solidFill>
                  <a:srgbClr val="FF0000"/>
                </a:solidFill>
              </a:rPr>
              <a:t>12 </a:t>
            </a:r>
            <a:r>
              <a:rPr lang="en-US" sz="1600" dirty="0" smtClean="0">
                <a:solidFill>
                  <a:srgbClr val="FF0000"/>
                </a:solidFill>
              </a:rPr>
              <a:t>p/s </a:t>
            </a:r>
            <a:r>
              <a:rPr lang="en-US" sz="1600" dirty="0" smtClean="0"/>
              <a:t>(=150 </a:t>
            </a:r>
            <a:r>
              <a:rPr lang="en-US" sz="1600" dirty="0" err="1" smtClean="0"/>
              <a:t>nA</a:t>
            </a:r>
            <a:r>
              <a:rPr lang="en-US" sz="1600" dirty="0" smtClean="0"/>
              <a:t>) </a:t>
            </a:r>
            <a:br>
              <a:rPr lang="en-US" sz="1600" dirty="0" smtClean="0"/>
            </a:br>
            <a:r>
              <a:rPr lang="en-US" sz="1600" dirty="0" smtClean="0"/>
              <a:t>for 100% of available beam time </a:t>
            </a:r>
            <a:r>
              <a:rPr lang="en-US" sz="1100" i="1" dirty="0" smtClean="0"/>
              <a:t>(</a:t>
            </a:r>
            <a:r>
              <a:rPr lang="en-US" sz="1100" i="1" dirty="0" smtClean="0">
                <a:solidFill>
                  <a:srgbClr val="C00000"/>
                </a:solidFill>
              </a:rPr>
              <a:t>A. Krisch: </a:t>
            </a:r>
            <a:r>
              <a:rPr lang="en-US" sz="1100" i="1" dirty="0" err="1" smtClean="0">
                <a:solidFill>
                  <a:srgbClr val="C00000"/>
                </a:solidFill>
              </a:rPr>
              <a:t>Spin@Fermi</a:t>
            </a:r>
            <a:r>
              <a:rPr lang="en-US" sz="1100" i="1" dirty="0" smtClean="0">
                <a:solidFill>
                  <a:srgbClr val="C00000"/>
                </a:solidFill>
              </a:rPr>
              <a:t> report in (Aug 2011): arXiv:1110.3042 [</a:t>
            </a:r>
            <a:r>
              <a:rPr lang="en-US" sz="1100" i="1" dirty="0" err="1" smtClean="0">
                <a:solidFill>
                  <a:srgbClr val="C00000"/>
                </a:solidFill>
              </a:rPr>
              <a:t>physics.acc</a:t>
            </a:r>
            <a:r>
              <a:rPr lang="en-US" sz="1100" i="1" dirty="0" smtClean="0">
                <a:solidFill>
                  <a:srgbClr val="C00000"/>
                </a:solidFill>
              </a:rPr>
              <a:t>-ph]</a:t>
            </a:r>
            <a:r>
              <a:rPr lang="en-US" sz="1100" i="1" dirty="0" smtClean="0"/>
              <a:t>)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400" dirty="0" smtClean="0"/>
              <a:t>26</a:t>
            </a:r>
            <a:r>
              <a:rPr lang="el-GR" sz="1400" dirty="0" smtClean="0"/>
              <a:t> μ</a:t>
            </a:r>
            <a:r>
              <a:rPr lang="en-US" sz="1400" dirty="0" smtClean="0"/>
              <a:t>s </a:t>
            </a:r>
            <a:r>
              <a:rPr lang="en-US" sz="1400" dirty="0" err="1" smtClean="0"/>
              <a:t>linac</a:t>
            </a:r>
            <a:r>
              <a:rPr lang="en-US" sz="1400" dirty="0" smtClean="0"/>
              <a:t> pulses, 15 Hz rep rate, 12 turn injection into booster, 6 booster pulses into Recycler Ring, followed by 6 more pulses using slip stacking in MI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400" dirty="0" smtClean="0"/>
              <a:t>1 MI pulse = 1.9 x 10</a:t>
            </a:r>
            <a:r>
              <a:rPr lang="en-US" sz="1400" baseline="30000" dirty="0" smtClean="0"/>
              <a:t>12 </a:t>
            </a:r>
            <a:r>
              <a:rPr lang="en-US" sz="1400" dirty="0" smtClean="0"/>
              <a:t>p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400" dirty="0" smtClean="0">
                <a:solidFill>
                  <a:srgbClr val="25339B"/>
                </a:solidFill>
              </a:rPr>
              <a:t>using three 2-sec cycles/min </a:t>
            </a:r>
            <a:r>
              <a:rPr lang="en-US" sz="1400" dirty="0" smtClean="0">
                <a:solidFill>
                  <a:srgbClr val="FF0000"/>
                </a:solidFill>
              </a:rPr>
              <a:t>(~10% of beam time</a:t>
            </a:r>
            <a:r>
              <a:rPr lang="en-US" sz="1400" dirty="0" smtClean="0"/>
              <a:t>):</a:t>
            </a:r>
            <a:br>
              <a:rPr lang="en-US" sz="1400" dirty="0" smtClean="0"/>
            </a:br>
            <a:r>
              <a:rPr lang="en-US" sz="1400" dirty="0" smtClean="0">
                <a:latin typeface="Times New Roman"/>
                <a:cs typeface="Times New Roman"/>
              </a:rPr>
              <a:t>→ </a:t>
            </a:r>
            <a:r>
              <a:rPr lang="en-US" sz="1400" dirty="0" smtClean="0"/>
              <a:t>2.8 x 10</a:t>
            </a:r>
            <a:r>
              <a:rPr lang="en-US" sz="1400" baseline="30000" dirty="0" smtClean="0"/>
              <a:t>12 </a:t>
            </a:r>
            <a:r>
              <a:rPr lang="en-US" sz="1400" dirty="0" smtClean="0"/>
              <a:t>p/s (=450 </a:t>
            </a:r>
            <a:r>
              <a:rPr lang="en-US" sz="1400" dirty="0" err="1" smtClean="0"/>
              <a:t>nA</a:t>
            </a:r>
            <a:r>
              <a:rPr lang="en-US" sz="1400" dirty="0" smtClean="0"/>
              <a:t>) instantaneous beam current , and </a:t>
            </a:r>
            <a:r>
              <a:rPr lang="en-US" sz="1400" dirty="0" err="1" smtClean="0"/>
              <a:t>I</a:t>
            </a:r>
            <a:r>
              <a:rPr lang="en-US" sz="1400" baseline="-25000" dirty="0" err="1" smtClean="0"/>
              <a:t>av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= </a:t>
            </a:r>
            <a:r>
              <a:rPr lang="en-US" sz="1400" dirty="0" smtClean="0">
                <a:solidFill>
                  <a:srgbClr val="FF0000"/>
                </a:solidFill>
              </a:rPr>
              <a:t>0.95 x 10</a:t>
            </a:r>
            <a:r>
              <a:rPr lang="en-US" sz="1400" baseline="30000" dirty="0" smtClean="0">
                <a:solidFill>
                  <a:srgbClr val="FF0000"/>
                </a:solidFill>
              </a:rPr>
              <a:t>11 </a:t>
            </a:r>
            <a:r>
              <a:rPr lang="en-US" sz="1400" dirty="0" smtClean="0">
                <a:solidFill>
                  <a:srgbClr val="FF0000"/>
                </a:solidFill>
              </a:rPr>
              <a:t>p/s </a:t>
            </a:r>
            <a:r>
              <a:rPr lang="en-US" sz="1400" dirty="0" smtClean="0"/>
              <a:t>(=15 </a:t>
            </a:r>
            <a:r>
              <a:rPr lang="en-US" sz="1400" dirty="0" err="1" smtClean="0"/>
              <a:t>nA</a:t>
            </a:r>
            <a:r>
              <a:rPr lang="en-US" sz="1400" dirty="0" smtClean="0"/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600" dirty="0" smtClean="0"/>
              <a:t>possible scenarios:</a:t>
            </a:r>
          </a:p>
          <a:p>
            <a:pPr marL="1389063" lvl="2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400" dirty="0" err="1" smtClean="0"/>
              <a:t>L</a:t>
            </a:r>
            <a:r>
              <a:rPr lang="en-US" sz="1400" baseline="-25000" dirty="0" err="1" smtClean="0"/>
              <a:t>av</a:t>
            </a:r>
            <a:r>
              <a:rPr lang="en-US" sz="1400" dirty="0" smtClean="0"/>
              <a:t> = </a:t>
            </a:r>
            <a:r>
              <a:rPr lang="en-US" sz="1400" dirty="0" smtClean="0">
                <a:solidFill>
                  <a:srgbClr val="FF0000"/>
                </a:solidFill>
              </a:rPr>
              <a:t>2.0 x 10</a:t>
            </a:r>
            <a:r>
              <a:rPr lang="en-US" sz="1400" baseline="30000" dirty="0" smtClean="0">
                <a:solidFill>
                  <a:srgbClr val="FF0000"/>
                </a:solidFill>
              </a:rPr>
              <a:t>35 </a:t>
            </a:r>
            <a:r>
              <a:rPr lang="en-US" sz="1400" dirty="0" smtClean="0"/>
              <a:t>/cm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/s    (</a:t>
            </a:r>
            <a:r>
              <a:rPr lang="en-US" sz="1400" dirty="0" smtClean="0">
                <a:solidFill>
                  <a:srgbClr val="FF0000"/>
                </a:solidFill>
              </a:rPr>
              <a:t>10%</a:t>
            </a:r>
            <a:r>
              <a:rPr lang="en-US" sz="1400" dirty="0" smtClean="0"/>
              <a:t> of available beam time: </a:t>
            </a:r>
            <a:r>
              <a:rPr lang="en-US" sz="1400" dirty="0" err="1" smtClean="0"/>
              <a:t>I</a:t>
            </a:r>
            <a:r>
              <a:rPr lang="en-US" sz="1400" baseline="-25000" dirty="0" err="1" smtClean="0"/>
              <a:t>av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= 15 </a:t>
            </a:r>
            <a:r>
              <a:rPr lang="en-US" sz="1400" dirty="0" err="1" smtClean="0"/>
              <a:t>nA</a:t>
            </a:r>
            <a:r>
              <a:rPr lang="en-US" sz="1400" dirty="0" smtClean="0"/>
              <a:t>)</a:t>
            </a:r>
            <a:endParaRPr lang="en-US" sz="1400" b="1" dirty="0" smtClean="0"/>
          </a:p>
          <a:p>
            <a:pPr marL="1389063" lvl="2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400" dirty="0" err="1" smtClean="0"/>
              <a:t>L</a:t>
            </a:r>
            <a:r>
              <a:rPr lang="en-US" sz="1400" baseline="-25000" dirty="0" err="1" smtClean="0"/>
              <a:t>av</a:t>
            </a:r>
            <a:r>
              <a:rPr lang="en-US" sz="1400" dirty="0" smtClean="0"/>
              <a:t> = </a:t>
            </a:r>
            <a:r>
              <a:rPr lang="en-US" sz="1400" dirty="0" smtClean="0">
                <a:solidFill>
                  <a:srgbClr val="7030A0"/>
                </a:solidFill>
              </a:rPr>
              <a:t>1 x 10</a:t>
            </a:r>
            <a:r>
              <a:rPr lang="en-US" sz="1400" baseline="30000" dirty="0" smtClean="0">
                <a:solidFill>
                  <a:srgbClr val="7030A0"/>
                </a:solidFill>
              </a:rPr>
              <a:t>36 </a:t>
            </a:r>
            <a:r>
              <a:rPr lang="en-US" sz="1400" dirty="0" smtClean="0"/>
              <a:t>/cm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/s</a:t>
            </a:r>
            <a:r>
              <a:rPr lang="en-US" sz="1400" b="1" dirty="0" smtClean="0"/>
              <a:t>       </a:t>
            </a:r>
            <a:r>
              <a:rPr lang="en-US" sz="1400" dirty="0" smtClean="0"/>
              <a:t>(</a:t>
            </a:r>
            <a:r>
              <a:rPr lang="en-US" sz="1400" dirty="0" smtClean="0">
                <a:solidFill>
                  <a:srgbClr val="7030A0"/>
                </a:solidFill>
              </a:rPr>
              <a:t>50%</a:t>
            </a:r>
            <a:r>
              <a:rPr lang="en-US" sz="1400" dirty="0" smtClean="0"/>
              <a:t> of available beam time: </a:t>
            </a:r>
            <a:r>
              <a:rPr lang="en-US" sz="1400" dirty="0" err="1" smtClean="0"/>
              <a:t>I</a:t>
            </a:r>
            <a:r>
              <a:rPr lang="en-US" sz="1400" baseline="-25000" dirty="0" err="1" smtClean="0"/>
              <a:t>av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= 75 </a:t>
            </a:r>
            <a:r>
              <a:rPr lang="en-US" sz="1400" dirty="0" err="1" smtClean="0"/>
              <a:t>nA</a:t>
            </a:r>
            <a:r>
              <a:rPr lang="en-US" sz="1400" dirty="0" smtClean="0"/>
              <a:t>)</a:t>
            </a:r>
          </a:p>
          <a:p>
            <a:pPr marL="1389063" lvl="2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endParaRPr lang="en-US" sz="1400" dirty="0" smtClean="0"/>
          </a:p>
          <a:p>
            <a:pPr marL="792163"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Systematic uncertainty in beam polarization measurement </a:t>
            </a:r>
            <a:r>
              <a:rPr lang="en-US" sz="1400" dirty="0" smtClean="0"/>
              <a:t>(</a:t>
            </a:r>
            <a:r>
              <a:rPr lang="en-US" sz="1100" dirty="0" smtClean="0"/>
              <a:t>scale uncertainty</a:t>
            </a:r>
            <a:r>
              <a:rPr lang="en-US" sz="1400" dirty="0" smtClean="0"/>
              <a:t>)</a:t>
            </a:r>
          </a:p>
          <a:p>
            <a:pPr marL="423863" algn="ctr">
              <a:spcBef>
                <a:spcPts val="600"/>
              </a:spcBef>
              <a:buNone/>
              <a:tabLst>
                <a:tab pos="815975" algn="l"/>
                <a:tab pos="1192213" algn="l"/>
              </a:tabLst>
            </a:pPr>
            <a:r>
              <a:rPr lang="en-US" sz="1600" dirty="0" err="1" smtClean="0">
                <a:latin typeface="Symbol" pitchFamily="18" charset="2"/>
              </a:rPr>
              <a:t>D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b</a:t>
            </a:r>
            <a:r>
              <a:rPr lang="en-US" sz="1600" dirty="0" smtClean="0"/>
              <a:t>/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b</a:t>
            </a:r>
            <a:r>
              <a:rPr lang="en-US" sz="1600" dirty="0" smtClean="0"/>
              <a:t> &lt;5%</a:t>
            </a:r>
            <a:endParaRPr lang="en-US" sz="1600" dirty="0" smtClean="0">
              <a:latin typeface="Symbol" pitchFamily="18" charset="2"/>
            </a:endParaRPr>
          </a:p>
          <a:p>
            <a:pPr marL="423863">
              <a:spcBef>
                <a:spcPts val="600"/>
              </a:spcBef>
              <a:spcAft>
                <a:spcPts val="600"/>
              </a:spcAft>
              <a:buNone/>
              <a:tabLst>
                <a:tab pos="815975" algn="l"/>
                <a:tab pos="1192213" algn="l"/>
              </a:tabLst>
            </a:pPr>
            <a:endParaRPr lang="en-US" sz="1400" dirty="0" smtClean="0"/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     Polarized </a:t>
            </a:r>
            <a:r>
              <a:rPr lang="en-US" sz="2400" b="1" kern="0" dirty="0" err="1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Drell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-Yan at </a:t>
            </a:r>
            <a:r>
              <a:rPr lang="en-US" sz="2400" b="1" kern="0" dirty="0" err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Fermilab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 Main 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Injector - II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BB6E-6271-46EC-8AF8-D507A8E41E06}" type="slidenum">
              <a:rPr lang="en-US"/>
              <a:pPr/>
              <a:t>14</a:t>
            </a:fld>
            <a:endParaRPr lang="en-US"/>
          </a:p>
        </p:txBody>
      </p:sp>
      <p:sp>
        <p:nvSpPr>
          <p:cNvPr id="1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From 2 Siberian Snakes to 1 Snake  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pic>
        <p:nvPicPr>
          <p:cNvPr id="5" name="Picture 1" descr="C:\Users\lorenzon\Documents\Laboratories\FNAL\Page20-ADK-Diffraction2012-Talk-29Aug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1962" y="3886200"/>
            <a:ext cx="5975838" cy="2743200"/>
          </a:xfrm>
          <a:prstGeom prst="rect">
            <a:avLst/>
          </a:prstGeom>
          <a:noFill/>
        </p:spPr>
      </p:pic>
      <p:pic>
        <p:nvPicPr>
          <p:cNvPr id="6" name="Picture 1" descr="C:\Pol-DY\proposal\Pol-MI-layou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838200"/>
            <a:ext cx="5715000" cy="27239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72200" y="1371600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 Siberian Snakes in MI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1200" b="1" dirty="0" smtClean="0">
                <a:solidFill>
                  <a:srgbClr val="C00000"/>
                </a:solidFill>
              </a:rPr>
              <a:t>(not enough space)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85800" y="1295400"/>
            <a:ext cx="914400" cy="83820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05000" y="2667000"/>
            <a:ext cx="914400" cy="83820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257800"/>
            <a:ext cx="2819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 Siberian Snake in MI</a:t>
            </a:r>
          </a:p>
          <a:p>
            <a:r>
              <a:rPr lang="en-US" sz="1200" b="1" dirty="0" smtClean="0">
                <a:solidFill>
                  <a:srgbClr val="C00000"/>
                </a:solidFill>
              </a:rPr>
              <a:t>(fits well)</a:t>
            </a:r>
          </a:p>
          <a:p>
            <a:r>
              <a:rPr lang="en-US" sz="1600" dirty="0" smtClean="0">
                <a:solidFill>
                  <a:srgbClr val="009900"/>
                </a:solidFill>
              </a:rPr>
              <a:t>plus 1 solenoid snake in RR</a:t>
            </a:r>
            <a:endParaRPr lang="en-US" sz="1600" dirty="0">
              <a:solidFill>
                <a:srgbClr val="0099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657600" y="4495800"/>
            <a:ext cx="533400" cy="53340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352800" y="48006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381000" y="3429000"/>
            <a:ext cx="8610600" cy="60960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From 2 Siberian Snakes to 1 Snake - II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685800"/>
            <a:ext cx="4267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2-snake design  (11m long):</a:t>
            </a:r>
          </a:p>
          <a:p>
            <a:pPr algn="l">
              <a:buFontTx/>
              <a:buChar char="-"/>
            </a:pPr>
            <a:r>
              <a:rPr lang="en-US" dirty="0" smtClean="0">
                <a:solidFill>
                  <a:srgbClr val="C00000"/>
                </a:solidFill>
              </a:rPr>
              <a:t> 4 helical dipoles / snake</a:t>
            </a:r>
          </a:p>
          <a:p>
            <a:pPr lvl="1" algn="l">
              <a:buFontTx/>
              <a:buChar char="-"/>
            </a:pPr>
            <a:r>
              <a:rPr lang="en-US" sz="1600" dirty="0" smtClean="0">
                <a:solidFill>
                  <a:srgbClr val="C00000"/>
                </a:solidFill>
              </a:rPr>
              <a:t> 2 helices:   5T / 3.1m / 6” ID</a:t>
            </a:r>
          </a:p>
          <a:p>
            <a:pPr lvl="1" algn="l">
              <a:buFontTx/>
              <a:buChar char="-"/>
            </a:pPr>
            <a:r>
              <a:rPr lang="en-US" sz="1600" dirty="0" smtClean="0">
                <a:solidFill>
                  <a:srgbClr val="C00000"/>
                </a:solidFill>
              </a:rPr>
              <a:t> 2 helices :  5T / 2.1m / 6” ID (</a:t>
            </a:r>
            <a:r>
              <a:rPr lang="en-US" sz="1600" b="1" dirty="0" smtClean="0">
                <a:solidFill>
                  <a:srgbClr val="C00000"/>
                </a:solidFill>
              </a:rPr>
              <a:t>cold</a:t>
            </a:r>
            <a:r>
              <a:rPr lang="en-US" sz="1600" dirty="0" smtClean="0">
                <a:solidFill>
                  <a:srgbClr val="C00000"/>
                </a:solidFill>
              </a:rPr>
              <a:t>)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1828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3333FF"/>
                </a:solidFill>
              </a:rPr>
              <a:t>does not fit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1828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3333FF"/>
                </a:solidFill>
              </a:rPr>
              <a:t>fits</a:t>
            </a:r>
            <a:endParaRPr lang="en-US" b="1" dirty="0">
              <a:solidFill>
                <a:srgbClr val="3333FF"/>
              </a:solidFill>
            </a:endParaRPr>
          </a:p>
        </p:txBody>
      </p:sp>
      <p:pic>
        <p:nvPicPr>
          <p:cNvPr id="122884" name="Picture 4" descr="C:\Users\lorenzon\Documents\talks\pol-DY\2-snake-M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4267200" cy="383417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29200" y="700444"/>
            <a:ext cx="3962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1-snake design (5.8m long):</a:t>
            </a:r>
          </a:p>
          <a:p>
            <a:pPr algn="l">
              <a:buFontTx/>
              <a:buChar char="-"/>
            </a:pPr>
            <a:r>
              <a:rPr lang="en-US" dirty="0" smtClean="0">
                <a:solidFill>
                  <a:srgbClr val="C00000"/>
                </a:solidFill>
              </a:rPr>
              <a:t> 1 helical dipole + 2 conv. dipoles</a:t>
            </a:r>
          </a:p>
          <a:p>
            <a:pPr lvl="1" algn="l">
              <a:buFontTx/>
              <a:buChar char="-"/>
            </a:pPr>
            <a:r>
              <a:rPr lang="en-US" sz="1600" dirty="0" smtClean="0">
                <a:solidFill>
                  <a:srgbClr val="C00000"/>
                </a:solidFill>
              </a:rPr>
              <a:t> helix:      4T /   4.2 m / 4” ID</a:t>
            </a:r>
          </a:p>
          <a:p>
            <a:pPr lvl="1" algn="l">
              <a:buFontTx/>
              <a:buChar char="-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dipoles:  4T / 0.62 m / 4” ID (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warm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4724400" y="838200"/>
            <a:ext cx="0" cy="518160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3" descr="C:\Users\lorenzon\Documents\Laboratories\FNAL\4T-Two-Turn-Kondratenko-Helix_1.7T-0.62m-Dipoles-0.2m-Gaps-B-Field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178192"/>
            <a:ext cx="3810000" cy="1708008"/>
          </a:xfrm>
          <a:prstGeom prst="rect">
            <a:avLst/>
          </a:prstGeom>
          <a:noFill/>
        </p:spPr>
      </p:pic>
      <p:pic>
        <p:nvPicPr>
          <p:cNvPr id="15" name="Picture 4" descr="C:\Users\lorenzon\Documents\Laboratories\FNAL\4T-Two-Turn-Kondratenko-Helix_1.7T-0.62m-Dipoles-0.2m-Gaps-excursion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001171"/>
            <a:ext cx="3810000" cy="186622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828800" y="6135469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3333FF"/>
                </a:solidFill>
              </a:rPr>
              <a:t>T. </a:t>
            </a:r>
            <a:r>
              <a:rPr lang="en-US" dirty="0" err="1" smtClean="0">
                <a:solidFill>
                  <a:srgbClr val="3333FF"/>
                </a:solidFill>
              </a:rPr>
              <a:t>Roser</a:t>
            </a:r>
            <a:r>
              <a:rPr lang="en-US" dirty="0" smtClean="0">
                <a:solidFill>
                  <a:srgbClr val="3333FF"/>
                </a:solidFill>
              </a:rPr>
              <a:t> (BNL):	- test snakes/rotators up to 5.4T</a:t>
            </a:r>
          </a:p>
          <a:p>
            <a:pPr algn="l"/>
            <a:r>
              <a:rPr lang="en-US" dirty="0" smtClean="0">
                <a:solidFill>
                  <a:srgbClr val="3333FF"/>
                </a:solidFill>
              </a:rPr>
              <a:t>		- operation not above 4T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901113" y="6616700"/>
            <a:ext cx="244475" cy="241300"/>
          </a:xfrm>
        </p:spPr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Steady Improvements to 1 Snakes solution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pic>
        <p:nvPicPr>
          <p:cNvPr id="1026" name="Picture 2" descr="C:\Users\lorenzon\Documents\talks\pol-DY\pics\8.9GeV-4T-1-Twist-Snake-4T-Dipoles-EAL-7Nov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3733800" cy="4497388"/>
          </a:xfrm>
          <a:prstGeom prst="rect">
            <a:avLst/>
          </a:prstGeom>
          <a:noFill/>
        </p:spPr>
      </p:pic>
      <p:pic>
        <p:nvPicPr>
          <p:cNvPr id="1027" name="Picture 3" descr="C:\Users\lorenzon\Documents\talks\pol-DY\pics\8.9GeV-4T-2-Twist-Snake-4T-Dipoles-EAL-7Nov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19200"/>
            <a:ext cx="3737697" cy="4495800"/>
          </a:xfrm>
          <a:prstGeom prst="rect">
            <a:avLst/>
          </a:prstGeom>
          <a:noFill/>
        </p:spPr>
      </p:pic>
      <p:pic>
        <p:nvPicPr>
          <p:cNvPr id="1028" name="Picture 4" descr="C:\Users\lorenzon\Documents\talks\pol-DY\pics\8.9GeV-4T-3-Twist-Snake-4T-Dipoles-EAL-7Nov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1" y="1219200"/>
            <a:ext cx="3733800" cy="4495800"/>
          </a:xfrm>
          <a:prstGeom prst="rect">
            <a:avLst/>
          </a:prstGeom>
          <a:noFill/>
        </p:spPr>
      </p:pic>
      <p:pic>
        <p:nvPicPr>
          <p:cNvPr id="1029" name="Picture 5" descr="C:\Users\lorenzon\Documents\talks\pol-DY\pics\8.9GeV-4T-4-Twist-Snake-4T-Dipoles-EAL-7Nov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219200"/>
            <a:ext cx="3733800" cy="44958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33400" y="5943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190EFF"/>
                </a:solidFill>
              </a:rPr>
              <a:t>beam excursions shrink w/ number of twists</a:t>
            </a:r>
            <a:endParaRPr lang="en-US" sz="1600" dirty="0">
              <a:solidFill>
                <a:srgbClr val="190E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9144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C00000"/>
                </a:solidFill>
              </a:rPr>
              <a:t>8.9 </a:t>
            </a:r>
            <a:r>
              <a:rPr lang="en-US" sz="1600" b="1" dirty="0" err="1" smtClean="0">
                <a:solidFill>
                  <a:srgbClr val="C00000"/>
                </a:solidFill>
              </a:rPr>
              <a:t>GeV</a:t>
            </a:r>
            <a:r>
              <a:rPr lang="en-US" sz="1600" b="1" dirty="0" smtClean="0">
                <a:solidFill>
                  <a:srgbClr val="C00000"/>
                </a:solidFill>
              </a:rPr>
              <a:t>  4T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030" name="Picture 6" descr="C:\Users\lorenzon\Documents\talks\pol-DY\pics\8.9GeV-vertical-initial-sp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1143000"/>
            <a:ext cx="4495801" cy="46482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800600" y="5943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190EFF"/>
                </a:solidFill>
              </a:rPr>
              <a:t>beam excursions shrink w/ beam energy</a:t>
            </a:r>
            <a:endParaRPr lang="en-US" sz="1600" dirty="0">
              <a:solidFill>
                <a:srgbClr val="190E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14478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C00000"/>
                </a:solidFill>
              </a:rPr>
              <a:t>8.9 </a:t>
            </a:r>
            <a:r>
              <a:rPr lang="en-US" sz="1600" b="1" dirty="0" err="1" smtClean="0">
                <a:solidFill>
                  <a:srgbClr val="C00000"/>
                </a:solidFill>
              </a:rPr>
              <a:t>GeV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031" name="Picture 7" descr="C:\Users\lorenzon\Documents\talks\pol-DY\pics\120GeV-vertical-initial-spi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1143000"/>
            <a:ext cx="4448175" cy="469423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648200" y="8806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C00000"/>
                </a:solidFill>
              </a:rPr>
              <a:t>4-twist  4T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14478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C00000"/>
                </a:solidFill>
              </a:rPr>
              <a:t>120 </a:t>
            </a:r>
            <a:r>
              <a:rPr lang="en-US" sz="1600" b="1" dirty="0" err="1" smtClean="0">
                <a:solidFill>
                  <a:srgbClr val="C00000"/>
                </a:solidFill>
              </a:rPr>
              <a:t>GeV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901113" y="6618288"/>
            <a:ext cx="244475" cy="241300"/>
          </a:xfrm>
        </p:spPr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13" grpId="0"/>
      <p:bldP spid="20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ubtitle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1905000"/>
          </a:xfrm>
        </p:spPr>
        <p:txBody>
          <a:bodyPr/>
          <a:lstStyle/>
          <a:p>
            <a:r>
              <a:rPr lang="en-US" dirty="0" smtClean="0"/>
              <a:t>x-range:</a:t>
            </a:r>
            <a:r>
              <a:rPr lang="en-US" sz="1400" dirty="0" smtClean="0"/>
              <a:t>			</a:t>
            </a:r>
            <a:r>
              <a:rPr lang="en-US" sz="1600" dirty="0" err="1" smtClean="0">
                <a:solidFill>
                  <a:srgbClr val="000090"/>
                </a:solidFill>
              </a:rPr>
              <a:t>x</a:t>
            </a:r>
            <a:r>
              <a:rPr lang="en-US" sz="1600" baseline="-25000" dirty="0" err="1" smtClean="0">
                <a:solidFill>
                  <a:srgbClr val="000090"/>
                </a:solidFill>
              </a:rPr>
              <a:t>b</a:t>
            </a:r>
            <a:r>
              <a:rPr lang="en-US" sz="1600" dirty="0" smtClean="0">
                <a:solidFill>
                  <a:srgbClr val="000090"/>
                </a:solidFill>
              </a:rPr>
              <a:t>  = 0.35 – 0.85 </a:t>
            </a:r>
            <a:r>
              <a:rPr lang="en-US" sz="1600" dirty="0" smtClean="0"/>
              <a:t>(valence quarks in proton beam)</a:t>
            </a:r>
            <a:br>
              <a:rPr lang="en-US" sz="1600" dirty="0" smtClean="0"/>
            </a:br>
            <a:r>
              <a:rPr lang="en-US" sz="1600" dirty="0" smtClean="0"/>
              <a:t>				</a:t>
            </a:r>
            <a:r>
              <a:rPr lang="en-US" sz="1600" dirty="0" err="1" smtClean="0">
                <a:solidFill>
                  <a:srgbClr val="C00000"/>
                </a:solidFill>
              </a:rPr>
              <a:t>x</a:t>
            </a:r>
            <a:r>
              <a:rPr lang="en-US" sz="1600" baseline="-25000" dirty="0" err="1" smtClean="0">
                <a:solidFill>
                  <a:srgbClr val="C00000"/>
                </a:solidFill>
              </a:rPr>
              <a:t>t</a:t>
            </a:r>
            <a:r>
              <a:rPr lang="en-US" sz="1600" dirty="0" smtClean="0">
                <a:solidFill>
                  <a:srgbClr val="C00000"/>
                </a:solidFill>
              </a:rPr>
              <a:t>   = 0.1   – 0.45 </a:t>
            </a:r>
            <a:r>
              <a:rPr lang="en-US" sz="1600" dirty="0" smtClean="0"/>
              <a:t>(sea quarks in proton target)</a:t>
            </a:r>
          </a:p>
          <a:p>
            <a:r>
              <a:rPr lang="en-US" dirty="0" smtClean="0"/>
              <a:t>Invariant mass range:</a:t>
            </a:r>
            <a:r>
              <a:rPr lang="en-US" sz="1400" dirty="0" smtClean="0"/>
              <a:t>		</a:t>
            </a:r>
            <a:r>
              <a:rPr lang="en-US" sz="1600" dirty="0" smtClean="0">
                <a:solidFill>
                  <a:srgbClr val="009900"/>
                </a:solidFill>
              </a:rPr>
              <a:t>M = 4 – 8.5 </a:t>
            </a:r>
            <a:r>
              <a:rPr lang="en-US" sz="1600" dirty="0" err="1" smtClean="0">
                <a:solidFill>
                  <a:srgbClr val="009900"/>
                </a:solidFill>
              </a:rPr>
              <a:t>GeV</a:t>
            </a:r>
            <a:r>
              <a:rPr lang="en-US" sz="1600" dirty="0" smtClean="0">
                <a:solidFill>
                  <a:srgbClr val="009900"/>
                </a:solidFill>
              </a:rPr>
              <a:t>  </a:t>
            </a:r>
            <a:r>
              <a:rPr lang="en-US" sz="1600" dirty="0" smtClean="0"/>
              <a:t>(avoid J/Ψ contamination)</a:t>
            </a:r>
          </a:p>
          <a:p>
            <a:r>
              <a:rPr lang="en-US" dirty="0" smtClean="0"/>
              <a:t>Transverse momentum:</a:t>
            </a:r>
            <a:r>
              <a:rPr lang="en-US" sz="1400" dirty="0" smtClean="0"/>
              <a:t>	</a:t>
            </a:r>
            <a:r>
              <a:rPr lang="en-US" sz="1600" dirty="0" err="1" smtClean="0">
                <a:solidFill>
                  <a:srgbClr val="009900"/>
                </a:solidFill>
              </a:rPr>
              <a:t>p</a:t>
            </a:r>
            <a:r>
              <a:rPr lang="en-US" sz="1600" baseline="-25000" dirty="0" err="1" smtClean="0">
                <a:solidFill>
                  <a:srgbClr val="009900"/>
                </a:solidFill>
              </a:rPr>
              <a:t>T</a:t>
            </a:r>
            <a:r>
              <a:rPr lang="en-US" sz="1600" dirty="0" smtClean="0">
                <a:solidFill>
                  <a:srgbClr val="009900"/>
                </a:solidFill>
              </a:rPr>
              <a:t> = 0 – 3 </a:t>
            </a:r>
            <a:r>
              <a:rPr lang="en-US" sz="1600" dirty="0" err="1" smtClean="0">
                <a:solidFill>
                  <a:srgbClr val="009900"/>
                </a:solidFill>
              </a:rPr>
              <a:t>GeV</a:t>
            </a:r>
            <a:endParaRPr lang="en-US" sz="1600" dirty="0" smtClean="0">
              <a:solidFill>
                <a:srgbClr val="009900"/>
              </a:solidFill>
            </a:endParaRPr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sz="14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Acceptance for Polarized </a:t>
            </a:r>
            <a:r>
              <a:rPr lang="en-US" sz="2400" b="1" kern="0" dirty="0" err="1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Drell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-Yan - I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pic>
        <p:nvPicPr>
          <p:cNvPr id="7" name="Picture 7" descr="mass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0"/>
            <a:ext cx="5297351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8"/>
          <p:cNvGrpSpPr>
            <a:grpSpLocks noChangeAspect="1"/>
          </p:cNvGrpSpPr>
          <p:nvPr/>
        </p:nvGrpSpPr>
        <p:grpSpPr bwMode="auto">
          <a:xfrm>
            <a:off x="5918472" y="3124200"/>
            <a:ext cx="2920291" cy="2374909"/>
            <a:chOff x="4661" y="2163"/>
            <a:chExt cx="1783" cy="1778"/>
          </a:xfrm>
        </p:grpSpPr>
        <p:pic>
          <p:nvPicPr>
            <p:cNvPr id="8" name="Picture 19" descr="x1x2_accep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" y="2163"/>
              <a:ext cx="1783" cy="1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 rot="18747925">
              <a:off x="5042" y="2648"/>
              <a:ext cx="59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latin typeface="Arial" charset="0"/>
                </a:rPr>
                <a:t>E906 </a:t>
              </a:r>
              <a:r>
                <a:rPr lang="en-US" sz="1000" dirty="0" err="1">
                  <a:latin typeface="Arial" charset="0"/>
                </a:rPr>
                <a:t>Spect</a:t>
              </a:r>
              <a:r>
                <a:rPr lang="en-US" sz="1000" dirty="0">
                  <a:latin typeface="Arial" charset="0"/>
                </a:rPr>
                <a:t>.</a:t>
              </a:r>
              <a:r>
                <a:rPr lang="en-US" sz="1400" dirty="0">
                  <a:latin typeface="Arial" charset="0"/>
                </a:rPr>
                <a:t> </a:t>
              </a:r>
            </a:p>
            <a:p>
              <a:r>
                <a:rPr lang="en-US" sz="1000" dirty="0">
                  <a:latin typeface="Arial" charset="0"/>
                </a:rPr>
                <a:t>Monte Carlo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p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4600" y="2894013"/>
            <a:ext cx="4089400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BB6E-6271-46EC-8AF8-D507A8E41E06}" type="slidenum">
              <a:rPr lang="en-US"/>
              <a:pPr/>
              <a:t>18</a:t>
            </a:fld>
            <a:endParaRPr lang="en-US"/>
          </a:p>
        </p:txBody>
      </p:sp>
      <p:sp>
        <p:nvSpPr>
          <p:cNvPr id="12" name="Right Arrow 11"/>
          <p:cNvSpPr>
            <a:spLocks noChangeArrowheads="1"/>
          </p:cNvSpPr>
          <p:nvPr/>
        </p:nvSpPr>
        <p:spPr bwMode="auto">
          <a:xfrm>
            <a:off x="4191000" y="4773613"/>
            <a:ext cx="2035175" cy="92075"/>
          </a:xfrm>
          <a:prstGeom prst="rightArrow">
            <a:avLst>
              <a:gd name="adj1" fmla="val 50000"/>
              <a:gd name="adj2" fmla="val 5004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Measurement at </a:t>
            </a:r>
            <a:r>
              <a:rPr lang="en-US" sz="2400" b="1" kern="0" dirty="0" err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Fermilab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 Main 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Injector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28600" y="1371600"/>
            <a:ext cx="8763000" cy="24384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kern="0" dirty="0" smtClean="0">
                <a:latin typeface="+mn-lt"/>
                <a:ea typeface="+mn-ea"/>
                <a:cs typeface="+mn-cs"/>
                <a:sym typeface="Arial" pitchFamily="34" charset="0"/>
              </a:rPr>
              <a:t>Retune 1</a:t>
            </a:r>
            <a:r>
              <a:rPr lang="en-US" kern="0" baseline="30000" dirty="0" smtClean="0">
                <a:latin typeface="+mn-lt"/>
                <a:ea typeface="+mn-ea"/>
                <a:cs typeface="+mn-cs"/>
                <a:sym typeface="Arial" pitchFamily="34" charset="0"/>
              </a:rPr>
              <a:t>st</a:t>
            </a:r>
            <a:r>
              <a:rPr lang="en-US" kern="0" dirty="0" smtClean="0">
                <a:latin typeface="+mn-lt"/>
                <a:ea typeface="+mn-ea"/>
                <a:cs typeface="+mn-cs"/>
                <a:sym typeface="Arial" pitchFamily="34" charset="0"/>
              </a:rPr>
              <a:t> spectrometer magnet (</a:t>
            </a:r>
            <a:r>
              <a:rPr lang="en-US" kern="0" dirty="0" err="1" smtClean="0">
                <a:latin typeface="+mn-lt"/>
                <a:ea typeface="+mn-ea"/>
                <a:cs typeface="+mn-cs"/>
                <a:sym typeface="Arial" pitchFamily="34" charset="0"/>
              </a:rPr>
              <a:t>FMag</a:t>
            </a:r>
            <a:r>
              <a:rPr lang="en-US" kern="0" dirty="0" smtClean="0">
                <a:latin typeface="+mn-lt"/>
                <a:ea typeface="+mn-ea"/>
                <a:cs typeface="+mn-cs"/>
                <a:sym typeface="Arial" pitchFamily="34" charset="0"/>
              </a:rPr>
              <a:t>):</a:t>
            </a:r>
          </a:p>
          <a:p>
            <a:pPr marL="703263" lvl="1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focuses high </a:t>
            </a:r>
            <a:r>
              <a:rPr lang="en-US" sz="1600" dirty="0" err="1" smtClean="0">
                <a:latin typeface="+mn-lt"/>
                <a:ea typeface="ＭＳ Ｐゴシック" charset="0"/>
                <a:cs typeface="ＭＳ Ｐゴシック" charset="0"/>
              </a:rPr>
              <a:t>p</a:t>
            </a:r>
            <a:r>
              <a:rPr lang="en-US" sz="1600" baseline="-25000" dirty="0" err="1" smtClean="0">
                <a:latin typeface="+mn-lt"/>
                <a:ea typeface="ＭＳ Ｐゴシック" charset="0"/>
                <a:cs typeface="ＭＳ Ｐゴシック" charset="0"/>
              </a:rPr>
              <a:t>T</a:t>
            </a:r>
            <a:r>
              <a:rPr lang="en-US" sz="1600" baseline="-25000" dirty="0" smtClean="0">
                <a:latin typeface="+mn-lt"/>
                <a:ea typeface="ＭＳ Ｐゴシック" charset="0"/>
                <a:cs typeface="ＭＳ Ｐゴシック" charset="0"/>
              </a:rPr>
              <a:t>  </a:t>
            </a:r>
            <a:r>
              <a:rPr lang="en-US" sz="1600" dirty="0" err="1" smtClean="0">
                <a:latin typeface="+mn-lt"/>
                <a:ea typeface="ＭＳ Ｐゴシック" charset="0"/>
                <a:cs typeface="ＭＳ Ｐゴシック" charset="0"/>
              </a:rPr>
              <a:t>muons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 and </a:t>
            </a:r>
            <a:b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over focuses low </a:t>
            </a:r>
            <a:r>
              <a:rPr lang="en-US" sz="1600" dirty="0" err="1" smtClean="0">
                <a:latin typeface="+mn-lt"/>
                <a:ea typeface="ＭＳ Ｐゴシック" charset="0"/>
                <a:cs typeface="ＭＳ Ｐゴシック" charset="0"/>
              </a:rPr>
              <a:t>p</a:t>
            </a:r>
            <a:r>
              <a:rPr lang="en-US" sz="1600" baseline="-25000" dirty="0" err="1" smtClean="0">
                <a:latin typeface="+mn-lt"/>
                <a:ea typeface="ＭＳ Ｐゴシック" charset="0"/>
                <a:cs typeface="ＭＳ Ｐゴシック" charset="0"/>
              </a:rPr>
              <a:t>T</a:t>
            </a:r>
            <a:r>
              <a:rPr lang="en-US" sz="1600" baseline="-25000" dirty="0" smtClean="0">
                <a:latin typeface="+mn-lt"/>
                <a:ea typeface="ＭＳ Ｐゴシック" charset="0"/>
                <a:cs typeface="ＭＳ Ｐゴシック" charset="0"/>
              </a:rPr>
              <a:t>  </a:t>
            </a:r>
            <a:r>
              <a:rPr lang="en-US" sz="1600" dirty="0" err="1" smtClean="0">
                <a:latin typeface="+mn-lt"/>
                <a:ea typeface="ＭＳ Ｐゴシック" charset="0"/>
                <a:cs typeface="ＭＳ Ｐゴシック" charset="0"/>
              </a:rPr>
              <a:t>muons</a:t>
            </a:r>
            <a:endParaRPr lang="en-US" sz="16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we loose low </a:t>
            </a:r>
            <a:r>
              <a:rPr lang="en-US" sz="1600" dirty="0" err="1" smtClean="0">
                <a:latin typeface="+mn-lt"/>
                <a:ea typeface="ＭＳ Ｐゴシック" charset="0"/>
                <a:cs typeface="ＭＳ Ｐゴシック" charset="0"/>
              </a:rPr>
              <a:t>p</a:t>
            </a:r>
            <a:r>
              <a:rPr lang="en-US" sz="1600" baseline="-25000" dirty="0" err="1" smtClean="0">
                <a:latin typeface="+mn-lt"/>
                <a:ea typeface="ＭＳ Ｐゴシック" charset="0"/>
                <a:cs typeface="ＭＳ Ｐゴシック" charset="0"/>
              </a:rPr>
              <a:t>T</a:t>
            </a:r>
            <a:r>
              <a:rPr lang="en-US" sz="1600" baseline="-25000" dirty="0" smtClean="0">
                <a:latin typeface="+mn-lt"/>
                <a:ea typeface="ＭＳ Ｐゴシック" charset="0"/>
                <a:cs typeface="ＭＳ Ｐゴシック" charset="0"/>
              </a:rPr>
              <a:t>  </a:t>
            </a:r>
            <a:r>
              <a:rPr lang="en-US" sz="1600" dirty="0" err="1" smtClean="0">
                <a:latin typeface="+mn-lt"/>
                <a:ea typeface="ＭＳ Ｐゴシック" charset="0"/>
                <a:cs typeface="ＭＳ Ｐゴシック" charset="0"/>
              </a:rPr>
              <a:t>muons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 when field is high! 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solidFill>
                  <a:srgbClr val="C00000"/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+mn-lt"/>
                <a:ea typeface="ＭＳ Ｐゴシック" charset="0"/>
                <a:cs typeface="ＭＳ Ｐゴシック" charset="0"/>
              </a:rPr>
              <a:t>SeaQuest</a:t>
            </a:r>
            <a:r>
              <a:rPr lang="en-US" sz="1600" dirty="0" smtClean="0">
                <a:solidFill>
                  <a:srgbClr val="C00000"/>
                </a:solidFill>
                <a:latin typeface="+mn-lt"/>
                <a:ea typeface="ＭＳ Ｐゴシック" charset="0"/>
                <a:cs typeface="ＭＳ Ｐゴシック" charset="0"/>
              </a:rPr>
              <a:t> is all about going to the largest </a:t>
            </a:r>
            <a:r>
              <a:rPr lang="en-US" sz="1600" dirty="0" err="1" smtClean="0">
                <a:solidFill>
                  <a:srgbClr val="C00000"/>
                </a:solidFill>
                <a:latin typeface="+mn-lt"/>
                <a:ea typeface="ＭＳ Ｐゴシック" charset="0"/>
                <a:cs typeface="ＭＳ Ｐゴシック" charset="0"/>
              </a:rPr>
              <a:t>x</a:t>
            </a:r>
            <a:r>
              <a:rPr lang="en-US" sz="1600" baseline="-25000" dirty="0" err="1" smtClean="0">
                <a:solidFill>
                  <a:srgbClr val="C00000"/>
                </a:solidFill>
                <a:latin typeface="+mn-lt"/>
                <a:ea typeface="ＭＳ Ｐゴシック" charset="0"/>
                <a:cs typeface="ＭＳ Ｐゴシック" charset="0"/>
              </a:rPr>
              <a:t>t</a:t>
            </a:r>
            <a:r>
              <a:rPr lang="en-US" sz="1600" dirty="0" smtClean="0">
                <a:solidFill>
                  <a:srgbClr val="C00000"/>
                </a:solidFill>
                <a:latin typeface="+mn-lt"/>
                <a:ea typeface="ＭＳ Ｐゴシック" charset="0"/>
                <a:cs typeface="ＭＳ Ｐゴシック" charset="0"/>
              </a:rPr>
              <a:t> quarks, requiring high-</a:t>
            </a:r>
            <a:r>
              <a:rPr lang="en-US" sz="1600" dirty="0" err="1" smtClean="0">
                <a:solidFill>
                  <a:srgbClr val="C00000"/>
                </a:solidFill>
                <a:latin typeface="+mn-lt"/>
                <a:ea typeface="ＭＳ Ｐゴシック" charset="0"/>
                <a:cs typeface="ＭＳ Ｐゴシック" charset="0"/>
              </a:rPr>
              <a:t>p</a:t>
            </a:r>
            <a:r>
              <a:rPr lang="en-US" sz="1600" baseline="-25000" dirty="0" err="1" smtClean="0">
                <a:solidFill>
                  <a:srgbClr val="C00000"/>
                </a:solidFill>
                <a:latin typeface="+mn-lt"/>
                <a:ea typeface="ＭＳ Ｐゴシック" charset="0"/>
                <a:cs typeface="ＭＳ Ｐゴシック" charset="0"/>
              </a:rPr>
              <a:t>T</a:t>
            </a:r>
            <a:r>
              <a:rPr lang="en-US" sz="1600" dirty="0" smtClean="0">
                <a:solidFill>
                  <a:srgbClr val="C00000"/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+mn-lt"/>
                <a:ea typeface="ＭＳ Ｐゴシック" charset="0"/>
                <a:cs typeface="ＭＳ Ｐゴシック" charset="0"/>
              </a:rPr>
              <a:t>muons</a:t>
            </a:r>
            <a:endParaRPr lang="en-US" sz="1600" dirty="0" smtClean="0">
              <a:solidFill>
                <a:srgbClr val="C00000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marL="703263" marR="0" lvl="1" indent="-3349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703263" lvl="1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 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Lowering </a:t>
            </a:r>
            <a:r>
              <a:rPr lang="en-US" sz="1600" dirty="0" err="1" smtClean="0">
                <a:latin typeface="+mn-lt"/>
                <a:ea typeface="ＭＳ Ｐゴシック" charset="0"/>
                <a:cs typeface="ＭＳ Ｐゴシック" charset="0"/>
              </a:rPr>
              <a:t>FMag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 field 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we get back the low </a:t>
            </a:r>
            <a:r>
              <a:rPr lang="en-US" sz="1600" dirty="0" err="1" smtClean="0">
                <a:latin typeface="+mn-lt"/>
                <a:ea typeface="ＭＳ Ｐゴシック" charset="0"/>
                <a:cs typeface="ＭＳ Ｐゴシック" charset="0"/>
              </a:rPr>
              <a:t>p</a:t>
            </a:r>
            <a:r>
              <a:rPr lang="en-US" sz="1600" baseline="-25000" dirty="0" err="1" smtClean="0">
                <a:latin typeface="+mn-lt"/>
                <a:ea typeface="ＭＳ Ｐゴシック" charset="0"/>
                <a:cs typeface="ＭＳ Ｐゴシック" charset="0"/>
              </a:rPr>
              <a:t>T</a:t>
            </a:r>
            <a:r>
              <a:rPr lang="en-US" sz="1600" baseline="-25000" dirty="0" smtClean="0">
                <a:latin typeface="+mn-lt"/>
                <a:ea typeface="ＭＳ Ｐゴシック" charset="0"/>
                <a:cs typeface="ＭＳ Ｐゴシック" charset="0"/>
              </a:rPr>
              <a:t>  </a:t>
            </a:r>
            <a:r>
              <a:rPr lang="en-US" sz="1600" dirty="0" err="1" smtClean="0">
                <a:latin typeface="+mn-lt"/>
                <a:ea typeface="ＭＳ Ｐゴシック" charset="0"/>
                <a:cs typeface="ＭＳ Ｐゴシック" charset="0"/>
              </a:rPr>
              <a:t>muons</a:t>
            </a:r>
            <a:endParaRPr lang="en-US" sz="16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we loose the high low </a:t>
            </a:r>
            <a:r>
              <a:rPr lang="en-US" sz="1600" dirty="0" err="1" smtClean="0">
                <a:latin typeface="+mn-lt"/>
                <a:ea typeface="ＭＳ Ｐゴシック" charset="0"/>
                <a:cs typeface="ＭＳ Ｐゴシック" charset="0"/>
              </a:rPr>
              <a:t>p</a:t>
            </a:r>
            <a:r>
              <a:rPr lang="en-US" sz="1600" baseline="-25000" dirty="0" err="1" smtClean="0">
                <a:latin typeface="+mn-lt"/>
                <a:ea typeface="ＭＳ Ｐゴシック" charset="0"/>
                <a:cs typeface="ＭＳ Ｐゴシック" charset="0"/>
              </a:rPr>
              <a:t>T</a:t>
            </a:r>
            <a:r>
              <a:rPr lang="en-US" sz="1600" baseline="-25000" dirty="0" smtClean="0">
                <a:latin typeface="+mn-lt"/>
                <a:ea typeface="ＭＳ Ｐゴシック" charset="0"/>
                <a:cs typeface="ＭＳ Ｐゴシック" charset="0"/>
              </a:rPr>
              <a:t>  </a:t>
            </a:r>
            <a:r>
              <a:rPr lang="en-US" sz="1600" dirty="0" err="1" smtClean="0">
                <a:latin typeface="+mn-lt"/>
                <a:ea typeface="ＭＳ Ｐゴシック" charset="0"/>
                <a:cs typeface="ＭＳ Ｐゴシック" charset="0"/>
              </a:rPr>
              <a:t>muons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1143000" y="4659868"/>
            <a:ext cx="32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err="1">
                <a:solidFill>
                  <a:srgbClr val="800000"/>
                </a:solidFill>
              </a:rPr>
              <a:t>p</a:t>
            </a:r>
            <a:r>
              <a:rPr lang="en-US" baseline="-25000" dirty="0" err="1">
                <a:solidFill>
                  <a:srgbClr val="800000"/>
                </a:solidFill>
              </a:rPr>
              <a:t>T</a:t>
            </a:r>
            <a:r>
              <a:rPr lang="en-US" baseline="-25000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</a:rPr>
              <a:t>spectrum peaks </a:t>
            </a:r>
            <a:r>
              <a:rPr lang="en-US" dirty="0">
                <a:solidFill>
                  <a:srgbClr val="800000"/>
                </a:solidFill>
              </a:rPr>
              <a:t>at low </a:t>
            </a:r>
            <a:r>
              <a:rPr lang="en-US" dirty="0" err="1">
                <a:solidFill>
                  <a:srgbClr val="800000"/>
                </a:solidFill>
              </a:rPr>
              <a:t>p</a:t>
            </a:r>
            <a:r>
              <a:rPr lang="en-US" baseline="-25000" dirty="0" err="1">
                <a:solidFill>
                  <a:srgbClr val="800000"/>
                </a:solidFill>
              </a:rPr>
              <a:t>T</a:t>
            </a:r>
            <a:r>
              <a:rPr lang="en-US" baseline="-25000" dirty="0">
                <a:solidFill>
                  <a:srgbClr val="800000"/>
                </a:solidFill>
              </a:rPr>
              <a:t>     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2162175" y="4202668"/>
            <a:ext cx="1038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+mn-lt"/>
              </a:rPr>
              <a:t>BUT</a:t>
            </a:r>
          </a:p>
        </p:txBody>
      </p:sp>
      <p:pic>
        <p:nvPicPr>
          <p:cNvPr id="9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1744" y="946880"/>
            <a:ext cx="312208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562600" y="126164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70C0"/>
                </a:solidFill>
              </a:rPr>
              <a:t>FMag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791200"/>
          </a:xfrm>
        </p:spPr>
        <p:txBody>
          <a:bodyPr/>
          <a:lstStyle/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Experimental Sensitivity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 luminosity: </a:t>
            </a:r>
            <a:r>
              <a:rPr lang="en-US" sz="1600" dirty="0" err="1" smtClean="0"/>
              <a:t>L</a:t>
            </a:r>
            <a:r>
              <a:rPr lang="en-US" sz="1600" baseline="-25000" dirty="0" err="1" smtClean="0"/>
              <a:t>av</a:t>
            </a:r>
            <a:r>
              <a:rPr lang="en-US" sz="1600" dirty="0" smtClean="0"/>
              <a:t> = 2 x 10</a:t>
            </a:r>
            <a:r>
              <a:rPr lang="en-US" sz="1600" baseline="30000" dirty="0" smtClean="0"/>
              <a:t>35 </a:t>
            </a:r>
            <a:r>
              <a:rPr lang="en-US" sz="1600" dirty="0" smtClean="0"/>
              <a:t>(</a:t>
            </a:r>
            <a:r>
              <a:rPr lang="en-US" sz="1400" dirty="0" smtClean="0"/>
              <a:t>10% of available beam time: </a:t>
            </a:r>
            <a:r>
              <a:rPr lang="en-US" sz="1400" dirty="0" err="1" smtClean="0"/>
              <a:t>I</a:t>
            </a:r>
            <a:r>
              <a:rPr lang="en-US" sz="1400" baseline="-25000" dirty="0" err="1" smtClean="0"/>
              <a:t>av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= 15 </a:t>
            </a:r>
            <a:r>
              <a:rPr lang="en-US" sz="1400" dirty="0" err="1" smtClean="0"/>
              <a:t>nA</a:t>
            </a:r>
            <a:r>
              <a:rPr lang="en-US" sz="1600" dirty="0" smtClean="0"/>
              <a:t>)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 </a:t>
            </a:r>
            <a:r>
              <a:rPr lang="en-US" sz="1600" dirty="0" smtClean="0">
                <a:solidFill>
                  <a:srgbClr val="0000FF"/>
                </a:solidFill>
              </a:rPr>
              <a:t>3.2 x 10</a:t>
            </a:r>
            <a:r>
              <a:rPr lang="en-US" sz="1600" baseline="30000" dirty="0" smtClean="0">
                <a:solidFill>
                  <a:srgbClr val="0000FF"/>
                </a:solidFill>
              </a:rPr>
              <a:t>18</a:t>
            </a:r>
            <a:r>
              <a:rPr lang="en-US" sz="1600" dirty="0" smtClean="0">
                <a:solidFill>
                  <a:srgbClr val="0000FF"/>
                </a:solidFill>
              </a:rPr>
              <a:t> total protons</a:t>
            </a:r>
            <a:r>
              <a:rPr lang="en-US" sz="1600" baseline="30000" dirty="0" smtClean="0"/>
              <a:t> </a:t>
            </a:r>
            <a:r>
              <a:rPr lang="en-US" sz="1600" dirty="0" smtClean="0"/>
              <a:t>for 5 x 10</a:t>
            </a:r>
            <a:r>
              <a:rPr lang="en-US" sz="1600" baseline="30000" dirty="0" smtClean="0"/>
              <a:t>5 </a:t>
            </a:r>
            <a:r>
              <a:rPr lang="en-US" sz="1600" dirty="0" smtClean="0"/>
              <a:t>min:  (= 2 yrs at 50% efficiency) with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b</a:t>
            </a:r>
            <a:r>
              <a:rPr lang="en-US" sz="1600" dirty="0" smtClean="0"/>
              <a:t> = 70%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>
                <a:solidFill>
                  <a:srgbClr val="009900"/>
                </a:solidFill>
              </a:rPr>
              <a:t>Can measure not only </a:t>
            </a:r>
            <a:r>
              <a:rPr lang="en-US" sz="1600" dirty="0" smtClean="0">
                <a:solidFill>
                  <a:srgbClr val="C00000"/>
                </a:solidFill>
              </a:rPr>
              <a:t>sign</a:t>
            </a:r>
            <a:r>
              <a:rPr lang="en-US" sz="1600" dirty="0" smtClean="0">
                <a:solidFill>
                  <a:srgbClr val="009900"/>
                </a:solidFill>
              </a:rPr>
              <a:t>, but also the </a:t>
            </a:r>
            <a:r>
              <a:rPr lang="en-US" sz="1600" dirty="0" smtClean="0">
                <a:solidFill>
                  <a:srgbClr val="C00000"/>
                </a:solidFill>
              </a:rPr>
              <a:t>size</a:t>
            </a:r>
            <a:r>
              <a:rPr lang="en-US" sz="1600" dirty="0" smtClean="0">
                <a:solidFill>
                  <a:srgbClr val="009900"/>
                </a:solidFill>
              </a:rPr>
              <a:t> &amp; maybe </a:t>
            </a:r>
            <a:r>
              <a:rPr lang="en-US" sz="1600" dirty="0" smtClean="0">
                <a:solidFill>
                  <a:srgbClr val="C00000"/>
                </a:solidFill>
              </a:rPr>
              <a:t>shape</a:t>
            </a:r>
            <a:r>
              <a:rPr lang="en-US" sz="1600" dirty="0" smtClean="0">
                <a:solidFill>
                  <a:srgbClr val="009900"/>
                </a:solidFill>
              </a:rPr>
              <a:t> of the Sivers function !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800" dirty="0" smtClean="0"/>
              <a:t> </a:t>
            </a:r>
            <a:endParaRPr lang="en-US" sz="1600" dirty="0" smtClean="0"/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Sivers Asymmetry 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at </a:t>
            </a:r>
            <a:r>
              <a:rPr lang="en-US" sz="2400" b="1" kern="0" dirty="0" err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Fermilab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 Main 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Injector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33400" y="1828800"/>
            <a:ext cx="6611112" cy="4169664"/>
            <a:chOff x="533400" y="1828800"/>
            <a:chExt cx="6611112" cy="4169664"/>
          </a:xfrm>
        </p:grpSpPr>
        <p:sp>
          <p:nvSpPr>
            <p:cNvPr id="8" name="TextBox 7"/>
            <p:cNvSpPr txBox="1"/>
            <p:nvPr/>
          </p:nvSpPr>
          <p:spPr>
            <a:xfrm>
              <a:off x="4953000" y="4876800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330k DY events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000" y="4523601"/>
              <a:ext cx="1371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 smtClean="0"/>
                <a:t>~650k DY events</a:t>
              </a:r>
              <a:endParaRPr lang="en-US" sz="1200" dirty="0"/>
            </a:p>
          </p:txBody>
        </p:sp>
        <p:pic>
          <p:nvPicPr>
            <p:cNvPr id="16" name="Picture 1" descr="comparison_75.png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" y="1828800"/>
              <a:ext cx="6611112" cy="4169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 bwMode="auto">
            <a:xfrm flipH="1">
              <a:off x="5181600" y="2209800"/>
              <a:ext cx="640080" cy="1295400"/>
            </a:xfrm>
            <a:prstGeom prst="straightConnector1">
              <a:avLst/>
            </a:prstGeom>
            <a:solidFill>
              <a:srgbClr val="FFFFFF"/>
            </a:solidFill>
            <a:ln w="19050" cap="flat" cmpd="sng" algn="ctr">
              <a:solidFill>
                <a:srgbClr val="FF5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1676400" y="2542401"/>
              <a:ext cx="16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5050"/>
                  </a:solidFill>
                  <a:latin typeface="Symbol" pitchFamily="18" charset="2"/>
                </a:rPr>
                <a:t>Dc</a:t>
              </a:r>
              <a:r>
                <a:rPr lang="en-US" sz="1200" baseline="30000" dirty="0" smtClean="0">
                  <a:solidFill>
                    <a:srgbClr val="FF5050"/>
                  </a:solidFill>
                  <a:latin typeface="Symbol" pitchFamily="18" charset="2"/>
                </a:rPr>
                <a:t>2</a:t>
              </a:r>
              <a:r>
                <a:rPr lang="en-US" sz="1200" dirty="0" smtClean="0">
                  <a:solidFill>
                    <a:srgbClr val="FF5050"/>
                  </a:solidFill>
                  <a:latin typeface="Symbol" pitchFamily="18" charset="2"/>
                </a:rPr>
                <a:t>=20 </a:t>
              </a:r>
              <a:r>
                <a:rPr lang="en-US" sz="1200" dirty="0" smtClean="0">
                  <a:solidFill>
                    <a:srgbClr val="FF5050"/>
                  </a:solidFill>
                  <a:latin typeface="+mn-lt"/>
                </a:rPr>
                <a:t>error band</a:t>
              </a:r>
              <a:r>
                <a:rPr lang="en-US" sz="1200" dirty="0" smtClean="0">
                  <a:solidFill>
                    <a:srgbClr val="FF5050"/>
                  </a:solidFill>
                  <a:latin typeface="Symbol" pitchFamily="18" charset="2"/>
                </a:rPr>
                <a:t> </a:t>
              </a:r>
              <a:endParaRPr lang="en-US" sz="1200" dirty="0">
                <a:solidFill>
                  <a:srgbClr val="FF5050"/>
                </a:solidFill>
                <a:latin typeface="Symbol" pitchFamily="18" charset="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48200" y="4648200"/>
              <a:ext cx="198120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b="1" dirty="0" smtClean="0">
                  <a:solidFill>
                    <a:srgbClr val="3333FF"/>
                  </a:solidFill>
                </a:rPr>
                <a:t>FNAL </a:t>
              </a:r>
              <a:r>
                <a:rPr lang="en-US" sz="1200" b="1" dirty="0" err="1" smtClean="0">
                  <a:solidFill>
                    <a:srgbClr val="3333FF"/>
                  </a:solidFill>
                </a:rPr>
                <a:t>pol</a:t>
              </a:r>
              <a:r>
                <a:rPr lang="en-US" sz="1200" b="1" dirty="0" smtClean="0">
                  <a:solidFill>
                    <a:srgbClr val="3333FF"/>
                  </a:solidFill>
                </a:rPr>
                <a:t> DY stat errors</a:t>
              </a:r>
            </a:p>
            <a:p>
              <a:pPr algn="l"/>
              <a:r>
                <a:rPr lang="en-US" sz="1200" b="1" dirty="0" smtClean="0">
                  <a:solidFill>
                    <a:srgbClr val="3333FF"/>
                  </a:solidFill>
                </a:rPr>
                <a:t>3.2 x 10</a:t>
              </a:r>
              <a:r>
                <a:rPr lang="en-US" sz="1200" b="1" baseline="30000" dirty="0" smtClean="0">
                  <a:solidFill>
                    <a:srgbClr val="3333FF"/>
                  </a:solidFill>
                </a:rPr>
                <a:t>18</a:t>
              </a:r>
              <a:r>
                <a:rPr lang="en-US" sz="1200" b="1" dirty="0" smtClean="0">
                  <a:solidFill>
                    <a:srgbClr val="3333FF"/>
                  </a:solidFill>
                </a:rPr>
                <a:t> POT</a:t>
              </a:r>
            </a:p>
            <a:p>
              <a:pPr algn="l"/>
              <a:r>
                <a:rPr lang="en-US" sz="1200" b="1" dirty="0" smtClean="0">
                  <a:solidFill>
                    <a:srgbClr val="3333FF"/>
                  </a:solidFill>
                </a:rPr>
                <a:t>~1,288k DY events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086600" y="30904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Note:</a:t>
            </a:r>
            <a:endParaRPr lang="en-US" sz="1600" dirty="0"/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7127959" y="3429000"/>
          <a:ext cx="1711241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0" name="Equation" r:id="rId5" imgW="758520" imgH="228240" progId="Equation.3">
                  <p:embed/>
                </p:oleObj>
              </mc:Choice>
              <mc:Fallback>
                <p:oleObj name="Equation" r:id="rId5" imgW="758520" imgH="228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959" y="3429000"/>
                        <a:ext cx="1711241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dirty="0" smtClean="0">
                <a:solidFill>
                  <a:srgbClr val="3333FF"/>
                </a:solidFill>
                <a:latin typeface="+mj-lt"/>
              </a:rPr>
              <a:t>Single Spin Asymmetries in </a:t>
            </a:r>
            <a:r>
              <a:rPr lang="en-US" sz="2400" b="1" dirty="0" err="1" smtClean="0">
                <a:solidFill>
                  <a:srgbClr val="3333FF"/>
                </a:solidFill>
                <a:latin typeface="+mj-lt"/>
              </a:rPr>
              <a:t>p</a:t>
            </a:r>
            <a:r>
              <a:rPr lang="en-US" sz="2400" b="1" baseline="50000" dirty="0" err="1" smtClean="0"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US" sz="2400" b="1" dirty="0" err="1" smtClean="0">
                <a:solidFill>
                  <a:srgbClr val="3333FF"/>
                </a:solidFill>
              </a:rPr>
              <a:t>p</a:t>
            </a:r>
            <a:r>
              <a:rPr lang="en-US" sz="2400" b="1" dirty="0" smtClean="0">
                <a:solidFill>
                  <a:srgbClr val="3333FF"/>
                </a:solidFill>
              </a:rPr>
              <a:t> → </a:t>
            </a:r>
            <a:r>
              <a:rPr lang="en-US" sz="2400" b="1" dirty="0" err="1" smtClean="0">
                <a:solidFill>
                  <a:srgbClr val="3333FF"/>
                </a:solidFill>
                <a:latin typeface="Symbol" pitchFamily="18" charset="2"/>
              </a:rPr>
              <a:t>p</a:t>
            </a:r>
            <a:r>
              <a:rPr lang="en-US" sz="2400" b="1" dirty="0" err="1" smtClean="0">
                <a:solidFill>
                  <a:srgbClr val="3333FF"/>
                </a:solidFill>
              </a:rPr>
              <a:t>X</a:t>
            </a:r>
            <a:endParaRPr lang="en-US" sz="2400" b="1" kern="0" dirty="0">
              <a:solidFill>
                <a:srgbClr val="3333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pic>
        <p:nvPicPr>
          <p:cNvPr id="175110" name="Picture 6" descr="C:\Users\lorenzon\Documents\talks\pol-DY\pp-incl-asy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51801"/>
            <a:ext cx="8169274" cy="2892452"/>
          </a:xfrm>
          <a:prstGeom prst="rect">
            <a:avLst/>
          </a:prstGeom>
          <a:noFill/>
        </p:spPr>
      </p:pic>
      <p:sp>
        <p:nvSpPr>
          <p:cNvPr id="26" name="Rectangle 7"/>
          <p:cNvSpPr txBox="1">
            <a:spLocks noChangeArrowheads="1"/>
          </p:cNvSpPr>
          <p:nvPr/>
        </p:nvSpPr>
        <p:spPr bwMode="auto">
          <a:xfrm>
            <a:off x="228600" y="4572000"/>
            <a:ext cx="8686800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marL="334963" indent="-334963" algn="l">
              <a:spcBef>
                <a:spcPts val="6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dirty="0" smtClean="0">
                <a:latin typeface="+mn-lt"/>
              </a:rPr>
              <a:t>“E704 effect”:</a:t>
            </a:r>
            <a:r>
              <a:rPr lang="en-US" sz="1600" kern="0" dirty="0" smtClean="0">
                <a:latin typeface="+mn-lt"/>
                <a:ea typeface="+mn-ea"/>
                <a:cs typeface="+mn-cs"/>
                <a:sym typeface="Arial" pitchFamily="34" charset="0"/>
              </a:rPr>
              <a:t>  </a:t>
            </a: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latin typeface="+mn-lt"/>
                <a:ea typeface="+mn-ea"/>
                <a:cs typeface="+mn-cs"/>
                <a:sym typeface="Arial" pitchFamily="34" charset="0"/>
              </a:rPr>
              <a:t>polarized beam at </a:t>
            </a:r>
            <a:r>
              <a:rPr lang="en-US" sz="1600" kern="0" dirty="0" err="1" smtClean="0">
                <a:latin typeface="+mn-lt"/>
                <a:ea typeface="+mn-ea"/>
                <a:cs typeface="+mn-cs"/>
                <a:sym typeface="Arial" pitchFamily="34" charset="0"/>
              </a:rPr>
              <a:t>Fermilab</a:t>
            </a:r>
            <a:r>
              <a:rPr lang="en-US" sz="1600" kern="0" dirty="0" smtClean="0">
                <a:latin typeface="+mn-lt"/>
                <a:ea typeface="+mn-ea"/>
                <a:cs typeface="+mn-cs"/>
                <a:sym typeface="Arial" pitchFamily="34" charset="0"/>
              </a:rPr>
              <a:t> (tertiary beam from production &amp; decay of hyperons)</a:t>
            </a:r>
            <a:endParaRPr lang="en-US" sz="1600" kern="0" dirty="0"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kern="0" dirty="0"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lang="en-US" sz="1600" kern="0" dirty="0" smtClean="0">
                <a:latin typeface="+mn-lt"/>
                <a:ea typeface="+mn-ea"/>
                <a:cs typeface="+mn-cs"/>
                <a:sym typeface="Arial" pitchFamily="34" charset="0"/>
              </a:rPr>
              <a:t>beam intensity too low for DY</a:t>
            </a:r>
            <a:endParaRPr lang="en-US" sz="1600" kern="0" dirty="0"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indent="-334963" algn="l">
              <a:spcBef>
                <a:spcPts val="6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kern="0" dirty="0" smtClean="0">
                <a:sym typeface="Arial" pitchFamily="34" charset="0"/>
              </a:rPr>
              <a:t>possible explanation for large inclusive asymmetries:</a:t>
            </a:r>
            <a:endParaRPr lang="en-US" b="1" kern="0" dirty="0" smtClean="0">
              <a:solidFill>
                <a:srgbClr val="1C11FD"/>
              </a:solidFill>
              <a:sym typeface="Arial" pitchFamily="34" charset="0"/>
            </a:endParaRP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Sivers distribution function, </a:t>
            </a:r>
            <a:r>
              <a:rPr lang="en-US" sz="1600" kern="0" dirty="0" smtClean="0">
                <a:latin typeface="+mn-lt"/>
                <a:ea typeface="+mn-ea"/>
                <a:cs typeface="+mn-cs"/>
                <a:sym typeface="Arial" pitchFamily="34" charset="0"/>
              </a:rPr>
              <a:t>or</a:t>
            </a:r>
            <a:r>
              <a:rPr lang="en-US" sz="1600" kern="0" dirty="0" smtClean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 Collins fragmentation function</a:t>
            </a: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latin typeface="+mn-lt"/>
                <a:ea typeface="+mn-ea"/>
                <a:cs typeface="+mn-cs"/>
                <a:sym typeface="Arial" pitchFamily="34" charset="0"/>
              </a:rPr>
              <a:t>           </a:t>
            </a: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endParaRPr lang="en-US" kern="0" dirty="0"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1300163" lvl="2" indent="-398463" algn="l">
              <a:spcBef>
                <a:spcPts val="1800"/>
              </a:spcBef>
              <a:buClr>
                <a:srgbClr val="3A9D33"/>
              </a:buClr>
              <a:buSzPct val="150000"/>
              <a:tabLst>
                <a:tab pos="815975" algn="l"/>
                <a:tab pos="1192213" algn="l"/>
              </a:tabLst>
              <a:defRPr/>
            </a:pPr>
            <a:endParaRPr lang="en-US" kern="0" dirty="0"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648200" y="1624853"/>
            <a:ext cx="1981200" cy="2819400"/>
          </a:xfrm>
          <a:prstGeom prst="rect">
            <a:avLst/>
          </a:prstGeom>
          <a:solidFill>
            <a:srgbClr val="FFC000">
              <a:alpha val="20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901113" y="6618288"/>
            <a:ext cx="244475" cy="241300"/>
          </a:xfrm>
        </p:spPr>
        <p:txBody>
          <a:bodyPr/>
          <a:lstStyle/>
          <a:p>
            <a:pPr>
              <a:defRPr/>
            </a:pPr>
            <a:fld id="{422B7F5E-37DB-4560-9290-081C983EEAF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228600" y="866001"/>
            <a:ext cx="86868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marL="334963" indent="-334963" algn="l">
              <a:spcBef>
                <a:spcPts val="6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(huge) single spin asymmetries for forward meson production in hadron-hadron interactions have been observed over a wide range of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c.m</a:t>
            </a:r>
            <a:r>
              <a:rPr lang="en-US" dirty="0" smtClean="0">
                <a:latin typeface="+mn-lt"/>
                <a:ea typeface="+mn-ea"/>
                <a:cs typeface="+mn-cs"/>
              </a:rPr>
              <a:t>. energies</a:t>
            </a:r>
            <a:r>
              <a:rPr lang="en-US" sz="1600" kern="0" dirty="0" smtClean="0">
                <a:latin typeface="+mn-lt"/>
                <a:ea typeface="+mn-ea"/>
                <a:cs typeface="+mn-cs"/>
                <a:sym typeface="Arial" pitchFamily="34" charset="0"/>
              </a:rPr>
              <a:t>           </a:t>
            </a: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endParaRPr lang="en-US" kern="0" dirty="0"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1300163" lvl="2" indent="-398463" algn="l">
              <a:spcBef>
                <a:spcPts val="1800"/>
              </a:spcBef>
              <a:buClr>
                <a:srgbClr val="3A9D33"/>
              </a:buClr>
              <a:buSzPct val="150000"/>
              <a:tabLst>
                <a:tab pos="815975" algn="l"/>
                <a:tab pos="1192213" algn="l"/>
              </a:tabLst>
              <a:defRPr/>
            </a:pPr>
            <a:endParaRPr lang="en-US" kern="0" dirty="0"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-5400000">
            <a:off x="7538710" y="2900690"/>
            <a:ext cx="2239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C00000"/>
                </a:solidFill>
                <a:latin typeface="+mn-lt"/>
              </a:rPr>
              <a:t>C. Aidala SPIN 2008 Proceeding and CERN Courier June 2009</a:t>
            </a:r>
            <a:endParaRPr lang="en-US" sz="10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/>
          </p:cNvSpPr>
          <p:nvPr/>
        </p:nvSpPr>
        <p:spPr bwMode="auto">
          <a:xfrm>
            <a:off x="3578225" y="863600"/>
            <a:ext cx="2136775" cy="492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solidFill>
                  <a:srgbClr val="CC0099"/>
                </a:solidFill>
                <a:cs typeface="Helvetica" charset="0"/>
              </a:rPr>
              <a:t>KEK</a:t>
            </a:r>
            <a:endParaRPr lang="en-US" sz="1500" u="sng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cs typeface="Helvetica" charset="0"/>
              </a:rPr>
              <a:t>Shinya Sawada</a:t>
            </a:r>
            <a:endParaRPr lang="en-US" sz="1500" dirty="0">
              <a:solidFill>
                <a:srgbClr val="CC0099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solidFill>
                  <a:srgbClr val="CC0099"/>
                </a:solidFill>
                <a:cs typeface="Helvetica" charset="0"/>
              </a:rPr>
              <a:t>Los Alamos National Laboratory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smtClean="0">
                <a:cs typeface="Helvetica" charset="0"/>
              </a:rPr>
              <a:t>Ming Liu, Xiang Jiang, Pat McGaughey, J. Huang</a:t>
            </a:r>
            <a:endParaRPr lang="en-US" sz="15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solidFill>
                  <a:srgbClr val="CC0099"/>
                </a:solidFill>
                <a:cs typeface="Helvetica" charset="0"/>
              </a:rPr>
              <a:t>University of  Maryland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cs typeface="Helvetica" charset="0"/>
              </a:rPr>
              <a:t>Betsy Beise, </a:t>
            </a:r>
            <a:r>
              <a:rPr lang="en-US" sz="1500" dirty="0" err="1">
                <a:cs typeface="Helvetica" charset="0"/>
              </a:rPr>
              <a:t>Kaz</a:t>
            </a:r>
            <a:r>
              <a:rPr lang="en-US" sz="1500" dirty="0">
                <a:cs typeface="Helvetica" charset="0"/>
              </a:rPr>
              <a:t> Nakahara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dirty="0">
              <a:solidFill>
                <a:srgbClr val="CC0099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solidFill>
                  <a:srgbClr val="CC0099"/>
                </a:solidFill>
                <a:cs typeface="Helvetica" charset="0"/>
              </a:rPr>
              <a:t>University of Michigan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smtClean="0">
                <a:cs typeface="Helvetica" charset="0"/>
              </a:rPr>
              <a:t>Christine Aidala,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smtClean="0">
                <a:solidFill>
                  <a:srgbClr val="3333FF"/>
                </a:solidFill>
                <a:cs typeface="Helvetica" charset="0"/>
              </a:rPr>
              <a:t>Wolfgang Lorenzon</a:t>
            </a:r>
            <a:r>
              <a:rPr lang="en-US" sz="1500" baseline="30000" dirty="0" smtClean="0">
                <a:solidFill>
                  <a:srgbClr val="3333FF"/>
                </a:solidFill>
                <a:cs typeface="Helvetica" charset="0"/>
              </a:rPr>
              <a:t>*</a:t>
            </a:r>
            <a:r>
              <a:rPr lang="en-US" sz="1500" dirty="0" smtClean="0">
                <a:cs typeface="Helvetica" charset="0"/>
              </a:rPr>
              <a:t>, Joe Osborn, Bryan </a:t>
            </a:r>
            <a:r>
              <a:rPr lang="en-US" sz="1500" dirty="0" err="1" smtClean="0">
                <a:cs typeface="Helvetica" charset="0"/>
              </a:rPr>
              <a:t>Ramson</a:t>
            </a:r>
            <a:r>
              <a:rPr lang="en-US" sz="1500" dirty="0" smtClean="0">
                <a:cs typeface="Helvetica" charset="0"/>
              </a:rPr>
              <a:t>, Richard Raymond, Joshua Rubin</a:t>
            </a:r>
            <a:endParaRPr lang="en-US" sz="15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 smtClean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solidFill>
                <a:srgbClr val="1C11FD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cs typeface="Helvetica" charset="0"/>
            </a:endParaRPr>
          </a:p>
        </p:txBody>
      </p:sp>
      <p:sp>
        <p:nvSpPr>
          <p:cNvPr id="20483" name="Rectangle 4"/>
          <p:cNvSpPr>
            <a:spLocks/>
          </p:cNvSpPr>
          <p:nvPr/>
        </p:nvSpPr>
        <p:spPr bwMode="auto">
          <a:xfrm>
            <a:off x="0" y="838200"/>
            <a:ext cx="3581400" cy="510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solidFill>
                  <a:srgbClr val="CC0099"/>
                </a:solidFill>
                <a:cs typeface="Helvetica" charset="0"/>
              </a:rPr>
              <a:t>Abilene Christian University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cs typeface="Helvetica" charset="0"/>
              </a:rPr>
              <a:t>Donald </a:t>
            </a:r>
            <a:r>
              <a:rPr lang="en-US" sz="1500" dirty="0" err="1" smtClean="0">
                <a:cs typeface="Helvetica" charset="0"/>
              </a:rPr>
              <a:t>Isenhower</a:t>
            </a:r>
            <a:r>
              <a:rPr lang="en-US" sz="1500" dirty="0" smtClean="0">
                <a:cs typeface="Helvetica" charset="0"/>
              </a:rPr>
              <a:t>, Tyler Hague,</a:t>
            </a:r>
            <a:endParaRPr lang="en-US" sz="15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cs typeface="Helvetica" charset="0"/>
              </a:rPr>
              <a:t>Rusty </a:t>
            </a:r>
            <a:r>
              <a:rPr lang="en-US" sz="1500" dirty="0" err="1">
                <a:cs typeface="Helvetica" charset="0"/>
              </a:rPr>
              <a:t>Towell</a:t>
            </a:r>
            <a:r>
              <a:rPr lang="en-US" sz="1500" dirty="0">
                <a:cs typeface="Helvetica" charset="0"/>
              </a:rPr>
              <a:t>, </a:t>
            </a:r>
            <a:r>
              <a:rPr lang="en-US" sz="1500" dirty="0" err="1" smtClean="0">
                <a:cs typeface="Helvetica" charset="0"/>
              </a:rPr>
              <a:t>Shon</a:t>
            </a:r>
            <a:r>
              <a:rPr lang="en-US" sz="1500" dirty="0" smtClean="0">
                <a:cs typeface="Helvetica" charset="0"/>
              </a:rPr>
              <a:t> </a:t>
            </a:r>
            <a:r>
              <a:rPr lang="en-US" sz="1500" dirty="0">
                <a:cs typeface="Helvetica" charset="0"/>
              </a:rPr>
              <a:t>Watson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u="sng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i="1" dirty="0">
                <a:solidFill>
                  <a:srgbClr val="CC0099"/>
                </a:solidFill>
                <a:cs typeface="Helvetica" charset="0"/>
              </a:rPr>
              <a:t>Academia </a:t>
            </a:r>
            <a:r>
              <a:rPr lang="en-US" sz="1500" i="1" dirty="0" err="1">
                <a:solidFill>
                  <a:srgbClr val="CC0099"/>
                </a:solidFill>
                <a:cs typeface="Helvetica" charset="0"/>
              </a:rPr>
              <a:t>Sinica</a:t>
            </a:r>
            <a:endParaRPr lang="en-US" sz="1500" i="1" dirty="0">
              <a:solidFill>
                <a:srgbClr val="CC0099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i="1" dirty="0">
                <a:cs typeface="Helvetica" charset="0"/>
              </a:rPr>
              <a:t>Wen-Chen Chang, Yen-Chu </a:t>
            </a:r>
            <a:r>
              <a:rPr lang="en-US" sz="1500" i="1" dirty="0" smtClean="0">
                <a:cs typeface="Helvetica" charset="0"/>
              </a:rPr>
              <a:t>Chen, </a:t>
            </a:r>
            <a:endParaRPr lang="en-US" sz="1500" i="1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i="1" dirty="0" smtClean="0">
                <a:cs typeface="Helvetica" charset="0"/>
              </a:rPr>
              <a:t>Shiu Shiuan-Hal, </a:t>
            </a:r>
            <a:r>
              <a:rPr lang="en-US" sz="1500" i="1" dirty="0" err="1" smtClean="0">
                <a:cs typeface="Helvetica" charset="0"/>
              </a:rPr>
              <a:t>Da-Shung</a:t>
            </a:r>
            <a:r>
              <a:rPr lang="en-US" sz="1500" i="1" dirty="0" smtClean="0">
                <a:cs typeface="Helvetica" charset="0"/>
              </a:rPr>
              <a:t> </a:t>
            </a:r>
            <a:r>
              <a:rPr lang="en-US" sz="1500" i="1" dirty="0">
                <a:cs typeface="Helvetica" charset="0"/>
              </a:rPr>
              <a:t>Su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smtClean="0">
                <a:solidFill>
                  <a:srgbClr val="CC0099"/>
                </a:solidFill>
                <a:cs typeface="Helvetica" charset="0"/>
              </a:rPr>
              <a:t>Argonne</a:t>
            </a:r>
            <a:endParaRPr lang="en-US" sz="1500" dirty="0">
              <a:solidFill>
                <a:srgbClr val="CC0099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cs typeface="Helvetica" charset="0"/>
              </a:rPr>
              <a:t>John Arrington, Don </a:t>
            </a:r>
            <a:r>
              <a:rPr lang="en-US" sz="1500" dirty="0" smtClean="0">
                <a:cs typeface="Helvetica" charset="0"/>
              </a:rPr>
              <a:t>Geesaman</a:t>
            </a:r>
            <a:endParaRPr lang="en-US" sz="15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err="1">
                <a:cs typeface="Helvetica" charset="0"/>
              </a:rPr>
              <a:t>Kawtar</a:t>
            </a:r>
            <a:r>
              <a:rPr lang="en-US" sz="1500" dirty="0">
                <a:cs typeface="Helvetica" charset="0"/>
              </a:rPr>
              <a:t> </a:t>
            </a:r>
            <a:r>
              <a:rPr lang="en-US" sz="1500" dirty="0" err="1">
                <a:cs typeface="Helvetica" charset="0"/>
              </a:rPr>
              <a:t>Hafidi</a:t>
            </a:r>
            <a:r>
              <a:rPr lang="en-US" sz="1500" dirty="0">
                <a:cs typeface="Helvetica" charset="0"/>
              </a:rPr>
              <a:t>, Roy Holt, Harold </a:t>
            </a:r>
            <a:r>
              <a:rPr lang="en-US" sz="1500" dirty="0" smtClean="0">
                <a:cs typeface="Helvetica" charset="0"/>
              </a:rPr>
              <a:t/>
            </a:r>
            <a:br>
              <a:rPr lang="en-US" sz="1500" dirty="0" smtClean="0">
                <a:cs typeface="Helvetica" charset="0"/>
              </a:rPr>
            </a:br>
            <a:r>
              <a:rPr lang="en-US" sz="1500" dirty="0" smtClean="0">
                <a:cs typeface="Helvetica" charset="0"/>
              </a:rPr>
              <a:t>Jackson, </a:t>
            </a:r>
            <a:r>
              <a:rPr lang="en-US" sz="1500" dirty="0" smtClean="0">
                <a:solidFill>
                  <a:srgbClr val="3333FF"/>
                </a:solidFill>
                <a:cs typeface="Helvetica" charset="0"/>
              </a:rPr>
              <a:t>Paul </a:t>
            </a:r>
            <a:r>
              <a:rPr lang="en-US" sz="1500" dirty="0">
                <a:solidFill>
                  <a:srgbClr val="3333FF"/>
                </a:solidFill>
                <a:cs typeface="Helvetica" charset="0"/>
              </a:rPr>
              <a:t>E. Reimer</a:t>
            </a:r>
            <a:r>
              <a:rPr lang="en-US" sz="1500" baseline="30000" dirty="0" smtClean="0">
                <a:solidFill>
                  <a:srgbClr val="3333FF"/>
                </a:solidFill>
                <a:cs typeface="Helvetica" charset="0"/>
              </a:rPr>
              <a:t>*</a:t>
            </a:r>
            <a:endParaRPr lang="en-US" sz="15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solidFill>
                  <a:srgbClr val="CC0099"/>
                </a:solidFill>
                <a:cs typeface="Helvetica" charset="0"/>
              </a:rPr>
              <a:t>University of Colorado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cs typeface="Helvetica" charset="0"/>
              </a:rPr>
              <a:t>Ed </a:t>
            </a:r>
            <a:r>
              <a:rPr lang="en-US" sz="1500" dirty="0" smtClean="0">
                <a:cs typeface="Helvetica" charset="0"/>
              </a:rPr>
              <a:t>Kinney</a:t>
            </a:r>
            <a:endParaRPr lang="en-US" sz="15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err="1" smtClean="0">
                <a:solidFill>
                  <a:srgbClr val="CC0099"/>
                </a:solidFill>
                <a:cs typeface="Helvetica" charset="0"/>
              </a:rPr>
              <a:t>Fermilab</a:t>
            </a:r>
            <a:endParaRPr lang="en-US" sz="1500" dirty="0">
              <a:solidFill>
                <a:srgbClr val="CC0099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cs typeface="Helvetica" charset="0"/>
              </a:rPr>
              <a:t>Chuck Brown, David </a:t>
            </a:r>
            <a:r>
              <a:rPr lang="en-US" sz="1500" dirty="0" smtClean="0">
                <a:cs typeface="Helvetica" charset="0"/>
              </a:rPr>
              <a:t>Christian,</a:t>
            </a:r>
            <a:r>
              <a:rPr lang="en-US" sz="1600" dirty="0"/>
              <a:t> </a:t>
            </a:r>
            <a:endParaRPr lang="en-US" sz="1600" dirty="0" smtClean="0"/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600" dirty="0" smtClean="0"/>
              <a:t>Jin-Yuan </a:t>
            </a:r>
            <a:r>
              <a:rPr lang="en-US" sz="1600" dirty="0"/>
              <a:t>Wu</a:t>
            </a:r>
            <a:endParaRPr lang="en-US" sz="15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solidFill>
                  <a:srgbClr val="CC0099"/>
                </a:solidFill>
                <a:cs typeface="Helvetica" charset="0"/>
              </a:rPr>
              <a:t>University of Illinois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smtClean="0">
                <a:cs typeface="Helvetica" charset="0"/>
              </a:rPr>
              <a:t>Bryan </a:t>
            </a:r>
            <a:r>
              <a:rPr lang="en-US" sz="1500" dirty="0" err="1" smtClean="0">
                <a:cs typeface="Helvetica" charset="0"/>
              </a:rPr>
              <a:t>Dannowitz</a:t>
            </a:r>
            <a:r>
              <a:rPr lang="en-US" sz="1500" dirty="0" smtClean="0">
                <a:cs typeface="Helvetica" charset="0"/>
              </a:rPr>
              <a:t>, Markus Diefenthaler, </a:t>
            </a:r>
            <a:br>
              <a:rPr lang="en-US" sz="1500" dirty="0" smtClean="0">
                <a:cs typeface="Helvetica" charset="0"/>
              </a:rPr>
            </a:br>
            <a:r>
              <a:rPr lang="en-US" sz="1500" dirty="0" smtClean="0">
                <a:cs typeface="Helvetica" charset="0"/>
              </a:rPr>
              <a:t>Bryan Kerns, Naomi </a:t>
            </a:r>
            <a:r>
              <a:rPr lang="en-US" sz="1500" dirty="0">
                <a:cs typeface="Helvetica" charset="0"/>
              </a:rPr>
              <a:t>C.R </a:t>
            </a:r>
            <a:r>
              <a:rPr lang="en-US" sz="1500" dirty="0" smtClean="0">
                <a:cs typeface="Helvetica" charset="0"/>
              </a:rPr>
              <a:t/>
            </a:r>
            <a:br>
              <a:rPr lang="en-US" sz="1500" dirty="0" smtClean="0">
                <a:cs typeface="Helvetica" charset="0"/>
              </a:rPr>
            </a:br>
            <a:r>
              <a:rPr lang="en-US" sz="1500" dirty="0" smtClean="0">
                <a:cs typeface="Helvetica" charset="0"/>
              </a:rPr>
              <a:t>Makins, R. Evan </a:t>
            </a:r>
            <a:r>
              <a:rPr lang="en-US" sz="1500" smtClean="0">
                <a:cs typeface="Helvetica" charset="0"/>
              </a:rPr>
              <a:t>McClellan </a:t>
            </a:r>
            <a:endParaRPr lang="en-US" sz="1500" dirty="0">
              <a:cs typeface="Helvetica" charset="0"/>
            </a:endParaRPr>
          </a:p>
        </p:txBody>
      </p:sp>
      <p:sp>
        <p:nvSpPr>
          <p:cNvPr id="20484" name="Rectangle 5"/>
          <p:cNvSpPr>
            <a:spLocks/>
          </p:cNvSpPr>
          <p:nvPr/>
        </p:nvSpPr>
        <p:spPr bwMode="auto">
          <a:xfrm>
            <a:off x="5791200" y="850900"/>
            <a:ext cx="3276600" cy="539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i="1" dirty="0">
                <a:solidFill>
                  <a:srgbClr val="CC0099"/>
                </a:solidFill>
                <a:cs typeface="Helvetica" charset="0"/>
              </a:rPr>
              <a:t>National Kaohsiung Normal University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i="1" dirty="0" err="1"/>
              <a:t>Rurngsheng</a:t>
            </a:r>
            <a:r>
              <a:rPr lang="en-US" sz="1500" i="1" dirty="0"/>
              <a:t> </a:t>
            </a:r>
            <a:r>
              <a:rPr lang="en-US" sz="1500" i="1" dirty="0" err="1"/>
              <a:t>Guo</a:t>
            </a:r>
            <a:r>
              <a:rPr lang="en-US" sz="1500" i="1" dirty="0"/>
              <a:t>, Su-Yin Wang</a:t>
            </a:r>
            <a:endParaRPr lang="en-US" sz="1500" i="1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dirty="0">
              <a:solidFill>
                <a:srgbClr val="CC0099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smtClean="0">
                <a:solidFill>
                  <a:srgbClr val="CC0099"/>
                </a:solidFill>
                <a:cs typeface="Helvetica" charset="0"/>
              </a:rPr>
              <a:t>RIKEN</a:t>
            </a:r>
            <a:endParaRPr lang="en-US" sz="1500" dirty="0">
              <a:solidFill>
                <a:srgbClr val="00A650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smtClean="0">
                <a:cs typeface="Helvetica" charset="0"/>
              </a:rPr>
              <a:t>Yuji Goto</a:t>
            </a:r>
            <a:endParaRPr lang="en-US" sz="15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dirty="0">
              <a:solidFill>
                <a:srgbClr val="CC0099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solidFill>
                  <a:srgbClr val="CC0099"/>
                </a:solidFill>
                <a:cs typeface="Helvetica" charset="0"/>
              </a:rPr>
              <a:t>Rutgers University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smtClean="0">
                <a:cs typeface="Helvetica" charset="0"/>
              </a:rPr>
              <a:t>Ron Gilman, Ron </a:t>
            </a:r>
            <a:r>
              <a:rPr lang="en-US" sz="1500" dirty="0" err="1" smtClean="0">
                <a:cs typeface="Helvetica" charset="0"/>
              </a:rPr>
              <a:t>Ransome</a:t>
            </a:r>
            <a:r>
              <a:rPr lang="en-US" sz="1500" dirty="0" smtClean="0">
                <a:cs typeface="Helvetica" charset="0"/>
              </a:rPr>
              <a:t>, </a:t>
            </a:r>
            <a:br>
              <a:rPr lang="en-US" sz="1500" dirty="0" smtClean="0">
                <a:cs typeface="Helvetica" charset="0"/>
              </a:rPr>
            </a:br>
            <a:r>
              <a:rPr lang="en-US" sz="1500" dirty="0" smtClean="0">
                <a:cs typeface="Helvetica" charset="0"/>
              </a:rPr>
              <a:t>A. </a:t>
            </a:r>
            <a:r>
              <a:rPr lang="en-US" sz="1500" dirty="0" err="1" smtClean="0">
                <a:cs typeface="Helvetica" charset="0"/>
              </a:rPr>
              <a:t>Tadepalli</a:t>
            </a:r>
            <a:endParaRPr lang="en-US" sz="15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u="sng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solidFill>
                  <a:srgbClr val="CC0099"/>
                </a:solidFill>
                <a:cs typeface="Helvetica" charset="0"/>
              </a:rPr>
              <a:t>Tokyo Institute of Technology</a:t>
            </a:r>
            <a:endParaRPr lang="en-US" sz="1500" dirty="0">
              <a:solidFill>
                <a:srgbClr val="00A650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cs typeface="Helvetica" charset="0"/>
              </a:rPr>
              <a:t>  </a:t>
            </a:r>
            <a:r>
              <a:rPr lang="en-US" sz="1500" dirty="0" err="1" smtClean="0">
                <a:cs typeface="Helvetica" charset="0"/>
              </a:rPr>
              <a:t>Shou</a:t>
            </a:r>
            <a:r>
              <a:rPr lang="en-US" sz="1500" dirty="0" smtClean="0">
                <a:cs typeface="Helvetica" charset="0"/>
              </a:rPr>
              <a:t> </a:t>
            </a:r>
            <a:r>
              <a:rPr lang="en-US" sz="1500" dirty="0" err="1" smtClean="0">
                <a:cs typeface="Helvetica" charset="0"/>
              </a:rPr>
              <a:t>Miyasaka</a:t>
            </a:r>
            <a:r>
              <a:rPr lang="en-US" sz="1500" dirty="0" smtClean="0">
                <a:cs typeface="Helvetica" charset="0"/>
              </a:rPr>
              <a:t>, Ken-</a:t>
            </a:r>
            <a:r>
              <a:rPr lang="en-US" sz="1500" dirty="0" err="1" smtClean="0">
                <a:cs typeface="Helvetica" charset="0"/>
              </a:rPr>
              <a:t>ichi</a:t>
            </a:r>
            <a:r>
              <a:rPr lang="en-US" sz="1500" dirty="0" smtClean="0">
                <a:cs typeface="Helvetica" charset="0"/>
              </a:rPr>
              <a:t> Nakano, </a:t>
            </a:r>
            <a:br>
              <a:rPr lang="en-US" sz="1500" dirty="0" smtClean="0">
                <a:cs typeface="Helvetica" charset="0"/>
              </a:rPr>
            </a:br>
            <a:r>
              <a:rPr lang="en-US" sz="1500" dirty="0" err="1" smtClean="0">
                <a:cs typeface="Helvetica" charset="0"/>
              </a:rPr>
              <a:t>Florian</a:t>
            </a:r>
            <a:r>
              <a:rPr lang="en-US" sz="1500" dirty="0" smtClean="0">
                <a:cs typeface="Helvetica" charset="0"/>
              </a:rPr>
              <a:t> </a:t>
            </a:r>
            <a:r>
              <a:rPr lang="en-US" sz="1500" dirty="0" err="1" smtClean="0">
                <a:cs typeface="Helvetica" charset="0"/>
              </a:rPr>
              <a:t>Saftl</a:t>
            </a:r>
            <a:r>
              <a:rPr lang="en-US" sz="1500" dirty="0" smtClean="0">
                <a:cs typeface="Helvetica" charset="0"/>
              </a:rPr>
              <a:t>, </a:t>
            </a:r>
            <a:r>
              <a:rPr lang="en-US" sz="1500" dirty="0" err="1" smtClean="0">
                <a:cs typeface="Helvetica" charset="0"/>
              </a:rPr>
              <a:t>Toshi</a:t>
            </a:r>
            <a:r>
              <a:rPr lang="en-US" sz="1500" dirty="0" smtClean="0">
                <a:cs typeface="Helvetica" charset="0"/>
              </a:rPr>
              <a:t>-Aki </a:t>
            </a:r>
            <a:r>
              <a:rPr lang="en-US" sz="1500" dirty="0">
                <a:cs typeface="Helvetica" charset="0"/>
              </a:rPr>
              <a:t>Shibata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u="sng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solidFill>
                  <a:srgbClr val="CC0099"/>
                </a:solidFill>
                <a:cs typeface="Helvetica" charset="0"/>
              </a:rPr>
              <a:t>Yamagata University</a:t>
            </a:r>
            <a:endParaRPr lang="en-US" sz="1500" dirty="0">
              <a:solidFill>
                <a:srgbClr val="00A650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cs typeface="Helvetica" charset="0"/>
              </a:rPr>
              <a:t>  Yoshiyuki </a:t>
            </a:r>
            <a:r>
              <a:rPr lang="en-US" sz="1500" dirty="0" smtClean="0">
                <a:cs typeface="Helvetica" charset="0"/>
              </a:rPr>
              <a:t>Miyachi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u="sng" dirty="0" smtClean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smtClean="0">
                <a:solidFill>
                  <a:srgbClr val="009E47"/>
                </a:solidFill>
                <a:cs typeface="Helvetica" charset="0"/>
              </a:rPr>
              <a:t>University of Basque Country</a:t>
            </a:r>
            <a:r>
              <a:rPr lang="en-US" sz="1600" baseline="30000" dirty="0" smtClean="0">
                <a:solidFill>
                  <a:srgbClr val="009E47"/>
                </a:solidFill>
                <a:cs typeface="Helvetica" charset="0"/>
              </a:rPr>
              <a:t>†</a:t>
            </a:r>
            <a:r>
              <a:rPr lang="en-US" sz="1600" dirty="0" smtClean="0">
                <a:solidFill>
                  <a:srgbClr val="009E47"/>
                </a:solidFill>
                <a:cs typeface="Helvetica" charset="0"/>
              </a:rPr>
              <a:t> 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600" dirty="0" smtClean="0">
                <a:cs typeface="Helvetica" charset="0"/>
              </a:rPr>
              <a:t>  Gunar Schnell</a:t>
            </a:r>
            <a:br>
              <a:rPr lang="en-US" sz="1600" dirty="0" smtClean="0">
                <a:cs typeface="Helvetica" charset="0"/>
              </a:rPr>
            </a:br>
            <a:endParaRPr lang="en-US" sz="1600" dirty="0" smtClean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800" dirty="0" smtClean="0">
                <a:cs typeface="Helvetica" charset="0"/>
              </a:rPr>
              <a:t>   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800" dirty="0" smtClean="0">
                <a:cs typeface="Helvetica" charset="0"/>
              </a:rPr>
              <a:t> 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baseline="30000" dirty="0" smtClean="0">
                <a:solidFill>
                  <a:srgbClr val="1C11FD"/>
                </a:solidFill>
                <a:cs typeface="Helvetica" charset="0"/>
              </a:rPr>
              <a:t>*</a:t>
            </a:r>
            <a:r>
              <a:rPr lang="en-US" sz="1400" dirty="0" smtClean="0">
                <a:solidFill>
                  <a:srgbClr val="1C11FD"/>
                </a:solidFill>
                <a:cs typeface="Helvetica" charset="0"/>
              </a:rPr>
              <a:t>Co-Spokespersons</a:t>
            </a:r>
            <a:endParaRPr lang="en-US" sz="800" dirty="0" smtClean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baseline="30000" dirty="0" smtClean="0">
                <a:solidFill>
                  <a:srgbClr val="009E47"/>
                </a:solidFill>
                <a:cs typeface="Helvetica" charset="0"/>
              </a:rPr>
              <a:t> †</a:t>
            </a:r>
            <a:r>
              <a:rPr lang="en-US" sz="1400" dirty="0" smtClean="0">
                <a:solidFill>
                  <a:srgbClr val="009E47"/>
                </a:solidFill>
                <a:cs typeface="Helvetica" charset="0"/>
              </a:rPr>
              <a:t>new group (Aug’12)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 smtClean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cs typeface="Helvetica" charset="0"/>
            </a:endParaRPr>
          </a:p>
        </p:txBody>
      </p:sp>
      <p:sp>
        <p:nvSpPr>
          <p:cNvPr id="20485" name="Slide Number Placeholder 3"/>
          <p:cNvSpPr txBox="1">
            <a:spLocks noGrp="1"/>
          </p:cNvSpPr>
          <p:nvPr/>
        </p:nvSpPr>
        <p:spPr bwMode="auto">
          <a:xfrm>
            <a:off x="8901113" y="6618288"/>
            <a:ext cx="24447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>
              <a:tabLst>
                <a:tab pos="749300" algn="l"/>
              </a:tabLst>
            </a:pPr>
            <a:fld id="{22024FB7-C4F8-492C-BCDF-BB930C0F2F70}" type="slidenum">
              <a:rPr lang="en-US" sz="1100">
                <a:cs typeface="Helvetica" charset="0"/>
              </a:rPr>
              <a:pPr>
                <a:tabLst>
                  <a:tab pos="749300" algn="l"/>
                </a:tabLst>
              </a:pPr>
              <a:t>20</a:t>
            </a:fld>
            <a:endParaRPr lang="en-US" sz="1100">
              <a:cs typeface="Helvetica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04800" y="58674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defRPr/>
            </a:pPr>
            <a:r>
              <a:rPr lang="en-US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Collaboration contains </a:t>
            </a:r>
            <a:r>
              <a:rPr lang="en-US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most of </a:t>
            </a:r>
            <a:r>
              <a:rPr lang="en-US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the </a:t>
            </a:r>
            <a:r>
              <a:rPr lang="en-US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E-906/</a:t>
            </a:r>
            <a:r>
              <a:rPr lang="en-US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SeaQuest</a:t>
            </a:r>
            <a:r>
              <a:rPr lang="en-US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groups and one new group (</a:t>
            </a:r>
            <a:r>
              <a:rPr lang="en-US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total </a:t>
            </a:r>
            <a:r>
              <a:rPr lang="en-US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16 </a:t>
            </a:r>
            <a:r>
              <a:rPr lang="en-US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groups as of </a:t>
            </a:r>
            <a:r>
              <a:rPr lang="en-US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May 2013) </a:t>
            </a:r>
            <a:r>
              <a:rPr lang="en-US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en-US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</a:t>
            </a:r>
            <a:r>
              <a:rPr lang="en-US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-1027 </a:t>
            </a:r>
            <a:r>
              <a:rPr lang="en-US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collaboration working closely with SPIN@FERMI collaboration</a:t>
            </a:r>
            <a:endParaRPr lang="en-US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425D24-0E34-4F33-8824-9B7A4A0CEDE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9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dirty="0">
                <a:solidFill>
                  <a:srgbClr val="190EFF"/>
                </a:solidFill>
                <a:latin typeface="+mj-lt"/>
              </a:rPr>
              <a:t>E</a:t>
            </a:r>
            <a:r>
              <a:rPr lang="en-US" sz="2400" b="1" dirty="0" smtClean="0">
                <a:solidFill>
                  <a:srgbClr val="190EFF"/>
                </a:solidFill>
                <a:latin typeface="+mj-lt"/>
              </a:rPr>
              <a:t>-1027 Collaboration (May 2013)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C215-5E43-455B-A7B5-996F92136B70}" type="slidenum">
              <a:rPr lang="en-US"/>
              <a:pPr/>
              <a:t>21</a:t>
            </a:fld>
            <a:endParaRPr lang="en-US"/>
          </a:p>
        </p:txBody>
      </p:sp>
      <p:sp>
        <p:nvSpPr>
          <p:cNvPr id="56328" name="TextBox 7"/>
          <p:cNvSpPr txBox="1">
            <a:spLocks noChangeArrowheads="1"/>
          </p:cNvSpPr>
          <p:nvPr/>
        </p:nvSpPr>
        <p:spPr bwMode="auto">
          <a:xfrm>
            <a:off x="6019800" y="5638800"/>
            <a:ext cx="312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Font typeface="Calibri" pitchFamily="34" charset="0"/>
              <a:buChar char="‒"/>
            </a:pPr>
            <a:r>
              <a:rPr lang="en-US" sz="1600" dirty="0" smtClean="0">
                <a:latin typeface="+mn-lt"/>
              </a:rPr>
              <a:t>use </a:t>
            </a:r>
            <a:r>
              <a:rPr lang="en-US" sz="1600" dirty="0">
                <a:latin typeface="+mn-lt"/>
              </a:rPr>
              <a:t>current </a:t>
            </a:r>
            <a:r>
              <a:rPr lang="en-US" sz="1600" dirty="0" err="1" smtClean="0">
                <a:latin typeface="+mn-lt"/>
              </a:rPr>
              <a:t>SeaQuest</a:t>
            </a:r>
            <a:r>
              <a:rPr lang="en-US" sz="1600" dirty="0" smtClean="0">
                <a:latin typeface="+mn-lt"/>
              </a:rPr>
              <a:t> setup</a:t>
            </a:r>
          </a:p>
          <a:p>
            <a:pPr marL="342900" indent="-342900" algn="l">
              <a:buFont typeface="Calibri" pitchFamily="34" charset="0"/>
              <a:buChar char="‒"/>
            </a:pPr>
            <a:r>
              <a:rPr lang="en-US" sz="1600" dirty="0" smtClean="0">
                <a:latin typeface="+mn-lt"/>
              </a:rPr>
              <a:t>a polarized proton target, </a:t>
            </a:r>
            <a:r>
              <a:rPr lang="en-US" sz="1600" dirty="0" err="1" smtClean="0">
                <a:latin typeface="+mn-lt"/>
              </a:rPr>
              <a:t>unpolarized</a:t>
            </a:r>
            <a:r>
              <a:rPr lang="en-US" sz="1600" dirty="0" smtClean="0">
                <a:latin typeface="+mn-lt"/>
              </a:rPr>
              <a:t> beam</a:t>
            </a:r>
          </a:p>
        </p:txBody>
      </p:sp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5"/>
          <a:stretch>
            <a:fillRect/>
          </a:stretch>
        </p:blipFill>
        <p:spPr>
          <a:xfrm>
            <a:off x="5486400" y="675898"/>
            <a:ext cx="3787185" cy="3515102"/>
          </a:xfrm>
          <a:prstGeom prst="rect">
            <a:avLst/>
          </a:prstGeom>
        </p:spPr>
      </p:pic>
      <p:sp>
        <p:nvSpPr>
          <p:cNvPr id="15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dirty="0" smtClean="0">
                <a:solidFill>
                  <a:srgbClr val="190EFF"/>
                </a:solidFill>
                <a:latin typeface="+mj-lt"/>
              </a:rPr>
              <a:t>Polarized Target at Fermilab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838200" y="1981200"/>
            <a:ext cx="4114800" cy="1143000"/>
          </a:xfrm>
          <a:prstGeom prst="rect">
            <a:avLst/>
          </a:prstGeom>
          <a:solidFill>
            <a:srgbClr val="CCFFCC"/>
          </a:solidFill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lvl="0" indent="-334963" algn="l" eaLnBrk="0" hangingPunct="0">
              <a:spcBef>
                <a:spcPts val="0"/>
              </a:spcBef>
              <a:spcAft>
                <a:spcPts val="0"/>
              </a:spcAft>
              <a:buSzPct val="100000"/>
              <a:buFont typeface="Calibri" pitchFamily="34" charset="0"/>
              <a:buChar char="‒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</a:rPr>
              <a:t>sea-quark Sivers function poorly known</a:t>
            </a: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Calibri" pitchFamily="34" charset="0"/>
              <a:buChar char="‒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</a:rPr>
              <a:t>significant Sivers asymmetry expected 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from meson-cloud model</a:t>
            </a:r>
            <a:endParaRPr lang="en-US" sz="1600" kern="0" dirty="0" smtClean="0"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1389063" marR="0" lvl="2" indent="-3984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A9D33"/>
              </a:buClr>
              <a:buSzPct val="150000"/>
              <a:buFont typeface="Lucida Grande" charset="0"/>
              <a:buChar char="✓"/>
              <a:tabLst>
                <a:tab pos="815975" algn="l"/>
                <a:tab pos="1192213" algn="l"/>
              </a:tabLst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4238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76200" y="4114800"/>
            <a:ext cx="6323017" cy="2590800"/>
            <a:chOff x="491416" y="1673687"/>
            <a:chExt cx="7879838" cy="3228694"/>
          </a:xfrm>
        </p:grpSpPr>
        <p:grpSp>
          <p:nvGrpSpPr>
            <p:cNvPr id="26" name="Group 4"/>
            <p:cNvGrpSpPr/>
            <p:nvPr/>
          </p:nvGrpSpPr>
          <p:grpSpPr>
            <a:xfrm>
              <a:off x="783996" y="1673687"/>
              <a:ext cx="7587258" cy="3139921"/>
              <a:chOff x="783996" y="1387291"/>
              <a:chExt cx="7587258" cy="3139921"/>
            </a:xfrm>
          </p:grpSpPr>
          <p:grpSp>
            <p:nvGrpSpPr>
              <p:cNvPr id="31" name="Group 1"/>
              <p:cNvGrpSpPr/>
              <p:nvPr/>
            </p:nvGrpSpPr>
            <p:grpSpPr>
              <a:xfrm>
                <a:off x="783996" y="1387291"/>
                <a:ext cx="7587258" cy="3139921"/>
                <a:chOff x="783996" y="1561619"/>
                <a:chExt cx="7587258" cy="3139921"/>
              </a:xfrm>
            </p:grpSpPr>
            <p:pic>
              <p:nvPicPr>
                <p:cNvPr id="35" name="Picture 2" descr="Pol-Drell-Yan-spect.pdf"/>
                <p:cNvPicPr/>
                <p:nvPr/>
              </p:nvPicPr>
              <p:blipFill>
                <a:blip r:embed="rId3" cstate="print"/>
                <a:srcRect l="16471" t="10000" r="17647" b="68182"/>
                <a:stretch>
                  <a:fillRect/>
                </a:stretch>
              </p:blipFill>
              <p:spPr>
                <a:xfrm>
                  <a:off x="1535609" y="1561619"/>
                  <a:ext cx="6835645" cy="3139921"/>
                </a:xfrm>
                <a:prstGeom prst="rect">
                  <a:avLst/>
                </a:prstGeom>
              </p:spPr>
            </p:pic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783996" y="3861929"/>
                  <a:ext cx="1658724" cy="453580"/>
                </a:xfrm>
                <a:prstGeom prst="line">
                  <a:avLst/>
                </a:prstGeom>
                <a:ln w="12700" cmpd="sng"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8"/>
                <p:cNvCxnSpPr/>
                <p:nvPr/>
              </p:nvCxnSpPr>
              <p:spPr>
                <a:xfrm flipV="1">
                  <a:off x="3907055" y="3343548"/>
                  <a:ext cx="414680" cy="103676"/>
                </a:xfrm>
                <a:prstGeom prst="line">
                  <a:avLst/>
                </a:prstGeom>
                <a:ln w="12700" cmpd="sng"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flipV="1">
                  <a:off x="5915658" y="2727973"/>
                  <a:ext cx="654415" cy="161993"/>
                </a:xfrm>
                <a:prstGeom prst="line">
                  <a:avLst/>
                </a:prstGeom>
                <a:ln w="12700" cmpd="sng"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7629585" y="2258317"/>
                  <a:ext cx="654415" cy="161993"/>
                </a:xfrm>
                <a:prstGeom prst="line">
                  <a:avLst/>
                </a:prstGeom>
                <a:ln w="12700" cmpd="sng"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Up Arrow 39"/>
                <p:cNvSpPr/>
                <p:nvPr/>
              </p:nvSpPr>
              <p:spPr>
                <a:xfrm>
                  <a:off x="1535609" y="3868409"/>
                  <a:ext cx="123108" cy="207351"/>
                </a:xfrm>
                <a:prstGeom prst="up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"/>
              <p:cNvGrpSpPr/>
              <p:nvPr/>
            </p:nvGrpSpPr>
            <p:grpSpPr>
              <a:xfrm>
                <a:off x="783996" y="3943173"/>
                <a:ext cx="878104" cy="210460"/>
                <a:chOff x="783996" y="4105049"/>
                <a:chExt cx="878104" cy="210460"/>
              </a:xfrm>
            </p:grpSpPr>
            <p:cxnSp>
              <p:nvCxnSpPr>
                <p:cNvPr id="33" name="Straight Arrow Connector 32"/>
                <p:cNvCxnSpPr/>
                <p:nvPr/>
              </p:nvCxnSpPr>
              <p:spPr>
                <a:xfrm flipV="1">
                  <a:off x="783996" y="4224792"/>
                  <a:ext cx="323968" cy="90717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Up Arrow 33"/>
                <p:cNvSpPr/>
                <p:nvPr/>
              </p:nvSpPr>
              <p:spPr>
                <a:xfrm flipV="1">
                  <a:off x="1538992" y="4105049"/>
                  <a:ext cx="123108" cy="207351"/>
                </a:xfrm>
                <a:prstGeom prst="upArrow">
                  <a:avLst/>
                </a:prstGeom>
                <a:noFill/>
                <a:ln>
                  <a:solidFill>
                    <a:srgbClr val="FF0000"/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1156147" y="3300631"/>
              <a:ext cx="940066" cy="49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Polarized Target</a:t>
              </a:r>
              <a:endParaRPr lang="en-US" sz="1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1416" y="4502271"/>
              <a:ext cx="12116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Proton Beam 120 </a:t>
              </a:r>
              <a:r>
                <a:rPr lang="en-US" sz="1000" dirty="0" err="1" smtClean="0"/>
                <a:t>GeV</a:t>
              </a:r>
              <a:r>
                <a:rPr lang="en-US" sz="1000" dirty="0" smtClean="0"/>
                <a:t>/c</a:t>
              </a:r>
              <a:endParaRPr lang="en-US" sz="1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99376" y="2734446"/>
              <a:ext cx="5549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FMAG</a:t>
              </a:r>
              <a:endParaRPr lang="en-US" sz="1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53591" y="2320690"/>
              <a:ext cx="5613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K</a:t>
              </a:r>
              <a:r>
                <a:rPr lang="en-US" sz="1000" dirty="0" smtClean="0"/>
                <a:t>MAG</a:t>
              </a:r>
              <a:endParaRPr lang="en-US" sz="1000" dirty="0"/>
            </a:p>
          </p:txBody>
        </p:sp>
      </p:grpSp>
      <p:sp>
        <p:nvSpPr>
          <p:cNvPr id="41" name="Subtitle 2"/>
          <p:cNvSpPr txBox="1">
            <a:spLocks/>
          </p:cNvSpPr>
          <p:nvPr/>
        </p:nvSpPr>
        <p:spPr>
          <a:xfrm>
            <a:off x="152400" y="838200"/>
            <a:ext cx="5257800" cy="9906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</a:pPr>
            <a:r>
              <a:rPr lang="en-US" dirty="0" smtClean="0">
                <a:solidFill>
                  <a:srgbClr val="FF0000"/>
                </a:solidFill>
                <a:latin typeface="+mn-lt"/>
              </a:rPr>
              <a:t>Probe Sea-quark Sivers Asymmetry </a:t>
            </a:r>
            <a:br>
              <a:rPr lang="en-US" dirty="0" smtClean="0">
                <a:solidFill>
                  <a:srgbClr val="FF0000"/>
                </a:solidFill>
                <a:latin typeface="+mn-lt"/>
              </a:rPr>
            </a:br>
            <a:r>
              <a:rPr lang="en-US" dirty="0" smtClean="0">
                <a:solidFill>
                  <a:srgbClr val="0000FF"/>
                </a:solidFill>
                <a:latin typeface="+mn-lt"/>
              </a:rPr>
              <a:t>with a polarized proton target at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SeaQuest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4238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43" name="TextBox 19"/>
          <p:cNvSpPr txBox="1">
            <a:spLocks noChangeArrowheads="1"/>
          </p:cNvSpPr>
          <p:nvPr/>
        </p:nvSpPr>
        <p:spPr bwMode="auto">
          <a:xfrm>
            <a:off x="3581400" y="6535579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CC3399"/>
                </a:solidFill>
                <a:latin typeface="+mn-lt"/>
              </a:rPr>
              <a:t>Ref: Ming Liu (ANL)</a:t>
            </a:r>
            <a:endParaRPr lang="en-US" sz="1000" b="1" dirty="0">
              <a:solidFill>
                <a:srgbClr val="CC33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01113" y="6618288"/>
            <a:ext cx="244475" cy="241300"/>
          </a:xfrm>
          <a:prstGeom prst="rect">
            <a:avLst/>
          </a:prstGeom>
        </p:spPr>
        <p:txBody>
          <a:bodyPr/>
          <a:lstStyle/>
          <a:p>
            <a:fld id="{3EAABB6E-6271-46EC-8AF8-D507A8E41E06}" type="slidenum">
              <a:rPr lang="en-US"/>
              <a:pPr/>
              <a:t>22</a:t>
            </a:fld>
            <a:endParaRPr lang="en-US"/>
          </a:p>
        </p:txBody>
      </p:sp>
      <p:sp>
        <p:nvSpPr>
          <p:cNvPr id="1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The Path to a polarized Main Injector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28600" y="1371600"/>
            <a:ext cx="8763000" cy="24384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2484" y="1905000"/>
            <a:ext cx="8763000" cy="4419600"/>
          </a:xfrm>
          <a:prstGeom prst="rect">
            <a:avLst/>
          </a:prstGeom>
        </p:spPr>
        <p:txBody>
          <a:bodyPr/>
          <a:lstStyle/>
          <a:p>
            <a:pPr marL="334963" lvl="0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Detailed machine design and costing using 1 snake in MI</a:t>
            </a: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703263" lvl="1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dirty="0" err="1">
                <a:ea typeface="ＭＳ Ｐゴシック" charset="0"/>
                <a:cs typeface="ＭＳ Ｐゴシック" charset="0"/>
              </a:rPr>
              <a:t>Spin@Fermi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 collaboration provide 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>design</a:t>
            </a:r>
          </a:p>
          <a:p>
            <a:pPr marL="703263" lvl="1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dirty="0" err="1" smtClean="0">
                <a:ea typeface="ＭＳ Ｐゴシック" charset="0"/>
              </a:rPr>
              <a:t>Fermilab</a:t>
            </a:r>
            <a:r>
              <a:rPr lang="en-US" sz="1600" dirty="0" smtClean="0">
                <a:ea typeface="ＭＳ Ｐゴシック" charset="0"/>
              </a:rPr>
              <a:t> (AD) does verification &amp; costing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1600" dirty="0" smtClean="0">
                <a:ea typeface="ＭＳ Ｐゴシック" charset="0"/>
                <a:cs typeface="ＭＳ Ｐゴシック" charset="0"/>
              </a:rPr>
            </a:b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Collaboration with A.S.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Belov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at INR and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Dubna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to develop polarized source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1600" dirty="0" smtClean="0">
                <a:ea typeface="ＭＳ Ｐゴシック" charset="0"/>
                <a:cs typeface="ＭＳ Ｐゴシック" charset="0"/>
              </a:rPr>
            </a:b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Develop proposal to DoE NP/HEP to polarize the Main Injector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703263" lvl="1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kern="0" dirty="0">
                <a:sym typeface="Arial" pitchFamily="34" charset="0"/>
              </a:rPr>
              <a:t>Cost to polarize Main Injector $</a:t>
            </a:r>
            <a:r>
              <a:rPr lang="en-US" sz="1600" kern="0" dirty="0" smtClean="0">
                <a:sym typeface="Arial" pitchFamily="34" charset="0"/>
              </a:rPr>
              <a:t>10M</a:t>
            </a:r>
            <a:endParaRPr lang="en-US" sz="1600" kern="0" dirty="0">
              <a:sym typeface="Arial" pitchFamily="34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sym typeface="Arial" pitchFamily="34" charset="0"/>
              </a:rPr>
              <a:t> 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>includes 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15% project management &amp; 50% 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>contingency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703263" lvl="1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dirty="0" smtClean="0">
                <a:ea typeface="ＭＳ Ｐゴシック" charset="0"/>
              </a:rPr>
              <a:t>secure </a:t>
            </a:r>
            <a:r>
              <a:rPr lang="en-US" sz="1600" dirty="0">
                <a:ea typeface="ＭＳ Ｐゴシック" charset="0"/>
              </a:rPr>
              <a:t>funding to</a:t>
            </a:r>
            <a:endParaRPr lang="en-US" sz="1600" kern="0" dirty="0">
              <a:sym typeface="Arial" pitchFamily="34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>
                <a:sym typeface="Arial" pitchFamily="34" charset="0"/>
              </a:rPr>
              <a:t>do detailed design: $200k/</a:t>
            </a:r>
            <a:r>
              <a:rPr lang="en-US" sz="1600" kern="0" dirty="0" err="1">
                <a:sym typeface="Arial" pitchFamily="34" charset="0"/>
              </a:rPr>
              <a:t>yr</a:t>
            </a:r>
            <a:r>
              <a:rPr lang="en-US" sz="1600" kern="0" dirty="0">
                <a:sym typeface="Arial" pitchFamily="34" charset="0"/>
              </a:rPr>
              <a:t>  (short-term)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>
                <a:sym typeface="Arial" pitchFamily="34" charset="0"/>
              </a:rPr>
              <a:t>implement modifications to MI: $10M (longer-term</a:t>
            </a:r>
            <a:r>
              <a:rPr lang="en-US" sz="1600" kern="0" dirty="0" smtClean="0">
                <a:sym typeface="Arial" pitchFamily="34" charset="0"/>
              </a:rPr>
              <a:t>)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ea typeface="ＭＳ Ｐゴシック" charset="0"/>
              </a:rPr>
              <a:t>conversations with DoE NP &amp; HEP, NSF NP have started</a:t>
            </a:r>
            <a:endParaRPr lang="en-US" sz="1600" kern="0" dirty="0">
              <a:sym typeface="Arial" pitchFamily="34" charset="0"/>
            </a:endParaRPr>
          </a:p>
          <a:p>
            <a:pPr marL="334963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lang="en-US" sz="1600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24000" y="1066800"/>
            <a:ext cx="56388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0" hangingPunct="0">
              <a:spcBef>
                <a:spcPts val="1200"/>
              </a:spcBef>
              <a:buSzPct val="200000"/>
              <a:tabLst>
                <a:tab pos="815975" algn="l"/>
                <a:tab pos="1192213" algn="l"/>
              </a:tabLst>
              <a:defRPr/>
            </a:pPr>
            <a:r>
              <a:rPr lang="en-US" b="1" dirty="0">
                <a:ea typeface="ＭＳ Ｐゴシック" charset="0"/>
                <a:cs typeface="ＭＳ Ｐゴシック" charset="0"/>
              </a:rPr>
              <a:t>Stage 1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b="1" dirty="0">
                <a:ea typeface="ＭＳ Ｐゴシック" charset="0"/>
                <a:cs typeface="ＭＳ Ｐゴシック" charset="0"/>
              </a:rPr>
              <a:t>approval</a:t>
            </a:r>
            <a:r>
              <a:rPr lang="en-US" dirty="0">
                <a:ea typeface="ＭＳ Ｐゴシック" charset="0"/>
                <a:cs typeface="ＭＳ Ｐゴシック" charset="0"/>
              </a:rPr>
              <a:t> from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Fermilab</a:t>
            </a:r>
            <a:r>
              <a:rPr lang="en-US" dirty="0">
                <a:ea typeface="ＭＳ Ｐゴシック" charset="0"/>
                <a:cs typeface="ＭＳ Ｐゴシック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14-November-2012</a:t>
            </a:r>
            <a:endParaRPr lang="en-US" kern="0" dirty="0" smtClean="0">
              <a:latin typeface="+mn-lt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07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lorenzon\Documents\Laboratories\FNAL\Page20-ADK-Diffraction2012-Talk-29Aug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953000"/>
            <a:ext cx="3817896" cy="17526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BB6E-6271-46EC-8AF8-D507A8E41E06}" type="slidenum">
              <a:rPr lang="en-US"/>
              <a:pPr/>
              <a:t>23</a:t>
            </a:fld>
            <a:endParaRPr lang="en-US"/>
          </a:p>
        </p:txBody>
      </p:sp>
      <p:sp>
        <p:nvSpPr>
          <p:cNvPr id="1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Summary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28600" y="1524000"/>
            <a:ext cx="8763000" cy="24384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2400" y="914400"/>
            <a:ext cx="5638800" cy="4114800"/>
          </a:xfrm>
          <a:prstGeom prst="rect">
            <a:avLst/>
          </a:prstGeom>
        </p:spPr>
        <p:txBody>
          <a:bodyPr/>
          <a:lstStyle/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latin typeface="+mn-lt"/>
                <a:sym typeface="Arial" pitchFamily="34" charset="0"/>
              </a:rPr>
              <a:t>A non-zero Sivers asymmetry has been measured both at HERMES and COMPASS</a:t>
            </a: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latin typeface="+mn-lt"/>
                <a:sym typeface="Arial" pitchFamily="34" charset="0"/>
              </a:rPr>
              <a:t>QCD (and factorization) require sign change</a:t>
            </a: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lang="en-US" sz="1600" kern="0" dirty="0" smtClean="0">
              <a:latin typeface="+mn-lt"/>
              <a:sym typeface="Arial" pitchFamily="34" charset="0"/>
            </a:endParaRP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latin typeface="+mn-lt"/>
                <a:sym typeface="Arial" pitchFamily="34" charset="0"/>
              </a:rPr>
              <a:t>Fermilab is arguably best place to do this measurement</a:t>
            </a:r>
          </a:p>
          <a:p>
            <a:pPr marL="1160463" lvl="2" indent="-334963" algn="l" eaLnBrk="0" hangingPunct="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high luminosity, large x-coverage, </a:t>
            </a:r>
            <a:b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high-intensity polarized beam</a:t>
            </a:r>
          </a:p>
          <a:p>
            <a:pPr marL="1160463" lvl="2" indent="-334963" algn="l" eaLnBrk="0" hangingPunct="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 spectrometer already setup and running</a:t>
            </a: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kern="0" noProof="0" dirty="0" smtClean="0">
                <a:ea typeface="+mn-ea"/>
                <a:cs typeface="+mn-cs"/>
                <a:sym typeface="Arial" pitchFamily="34" charset="0"/>
              </a:rPr>
              <a:t>Run alongside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neutrino program (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10% of beam needed)</a:t>
            </a: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Measure DY with both </a:t>
            </a:r>
            <a:r>
              <a:rPr lang="en-US" sz="1600" dirty="0" smtClean="0">
                <a:solidFill>
                  <a:srgbClr val="3333FF"/>
                </a:solidFill>
              </a:rPr>
              <a:t>Beam</a:t>
            </a:r>
            <a:r>
              <a:rPr lang="en-US" sz="1600" dirty="0" smtClean="0"/>
              <a:t> or/and </a:t>
            </a:r>
            <a:r>
              <a:rPr lang="en-US" sz="1600" dirty="0" smtClean="0">
                <a:solidFill>
                  <a:srgbClr val="C00000"/>
                </a:solidFill>
              </a:rPr>
              <a:t>Target </a:t>
            </a:r>
            <a:r>
              <a:rPr lang="en-US" sz="1600" dirty="0" smtClean="0"/>
              <a:t>polarized</a:t>
            </a:r>
            <a:endParaRPr lang="en-US" sz="1600" kern="0" dirty="0" smtClean="0">
              <a:sym typeface="Arial" pitchFamily="34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broad spin physics program possible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/>
            </a:r>
            <a:b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</a:br>
            <a:endParaRPr lang="en-US" kern="0" dirty="0" smtClean="0">
              <a:latin typeface="+mn-lt"/>
              <a:sym typeface="Arial" pitchFamily="34" charset="0"/>
            </a:endParaRPr>
          </a:p>
        </p:txBody>
      </p:sp>
      <p:pic>
        <p:nvPicPr>
          <p:cNvPr id="7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0000">
            <a:off x="5523701" y="5285556"/>
            <a:ext cx="3261360" cy="159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4866" name="Object 2"/>
          <p:cNvGraphicFramePr>
            <a:graphicFrameLocks noChangeAspect="1"/>
          </p:cNvGraphicFramePr>
          <p:nvPr/>
        </p:nvGraphicFramePr>
        <p:xfrm>
          <a:off x="1447800" y="1828800"/>
          <a:ext cx="1712912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8" name="Equation" r:id="rId5" imgW="1155600" imgH="291960" progId="Equation.DSMT4">
                  <p:embed/>
                </p:oleObj>
              </mc:Choice>
              <mc:Fallback>
                <p:oleObj name="Equation" r:id="rId5" imgW="1155600" imgH="291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28800"/>
                        <a:ext cx="1712912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791200" y="762000"/>
            <a:ext cx="3276600" cy="1921292"/>
            <a:chOff x="152400" y="1357313"/>
            <a:chExt cx="4359275" cy="3002379"/>
          </a:xfrm>
        </p:grpSpPr>
        <p:pic>
          <p:nvPicPr>
            <p:cNvPr id="11" name="Picture 3" descr="C:\Users\lorenzon\Documents\talks\pol-DY\pics\COMPASS-prelim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2400" y="1391067"/>
              <a:ext cx="4359275" cy="2968625"/>
            </a:xfrm>
            <a:prstGeom prst="rect">
              <a:avLst/>
            </a:prstGeom>
            <a:noFill/>
          </p:spPr>
        </p:pic>
        <p:pic>
          <p:nvPicPr>
            <p:cNvPr id="12" name="Picture 5" descr="C:\Users\lorenzon\Documents\talks\pol-DY\pics\hermesp-sivers-nd-pi-nolables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9600" y="1391067"/>
              <a:ext cx="3733800" cy="2590800"/>
            </a:xfrm>
            <a:prstGeom prst="rect">
              <a:avLst/>
            </a:prstGeom>
            <a:noFill/>
          </p:spPr>
        </p:pic>
        <p:sp>
          <p:nvSpPr>
            <p:cNvPr id="15" name="Rectangle 14"/>
            <p:cNvSpPr/>
            <p:nvPr/>
          </p:nvSpPr>
          <p:spPr bwMode="auto">
            <a:xfrm>
              <a:off x="1066800" y="1467267"/>
              <a:ext cx="152400" cy="1524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49300" algn="l"/>
                </a:tabLst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ヒラギノ角ゴ ProN W3" charset="0"/>
                <a:cs typeface="ヒラギノ角ゴ ProN W3" charset="0"/>
                <a:sym typeface="Helvetica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066800" y="2305467"/>
              <a:ext cx="152400" cy="1524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49300" algn="l"/>
                </a:tabLst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ヒラギノ角ゴ ProN W3" charset="0"/>
                <a:cs typeface="ヒラギノ角ゴ ProN W3" charset="0"/>
                <a:sym typeface="Helvetica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066800" y="3067467"/>
              <a:ext cx="152400" cy="1524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49300" algn="l"/>
                </a:tabLst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ヒラギノ角ゴ ProN W3" charset="0"/>
                <a:cs typeface="ヒラギノ角ゴ ProN W3" charset="0"/>
                <a:sym typeface="Helvetica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8199" y="2195514"/>
              <a:ext cx="530740" cy="43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CC3399"/>
                  </a:solidFill>
                  <a:latin typeface="Symbol" pitchFamily="18" charset="2"/>
                </a:rPr>
                <a:t>p</a:t>
              </a:r>
              <a:r>
                <a:rPr lang="en-US" sz="1200" b="1" baseline="40000" dirty="0" smtClean="0">
                  <a:solidFill>
                    <a:srgbClr val="CC3399"/>
                  </a:solidFill>
                  <a:latin typeface="Symbol" pitchFamily="18" charset="2"/>
                </a:rPr>
                <a:t>+</a:t>
              </a:r>
              <a:endParaRPr lang="en-US" sz="1200" b="1" baseline="40000" dirty="0">
                <a:solidFill>
                  <a:srgbClr val="CC3399"/>
                </a:solidFill>
                <a:latin typeface="Symbol" pitchFamily="18" charset="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8199" y="1357313"/>
              <a:ext cx="530740" cy="43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CC3399"/>
                  </a:solidFill>
                  <a:latin typeface="Symbol" pitchFamily="18" charset="2"/>
                </a:rPr>
                <a:t>p</a:t>
              </a:r>
              <a:r>
                <a:rPr lang="en-US" sz="1200" b="1" baseline="30000" dirty="0" smtClean="0">
                  <a:solidFill>
                    <a:srgbClr val="CC3399"/>
                  </a:solidFill>
                  <a:latin typeface="Symbol" pitchFamily="18" charset="2"/>
                </a:rPr>
                <a:t>0</a:t>
              </a:r>
              <a:endParaRPr lang="en-US" sz="1200" b="1" baseline="30000" dirty="0">
                <a:solidFill>
                  <a:srgbClr val="CC3399"/>
                </a:solidFill>
                <a:latin typeface="Symbol" pitchFamily="18" charset="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8199" y="2991267"/>
              <a:ext cx="530740" cy="43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CC3399"/>
                  </a:solidFill>
                  <a:latin typeface="Symbol" pitchFamily="18" charset="2"/>
                </a:rPr>
                <a:t>p</a:t>
              </a:r>
              <a:r>
                <a:rPr lang="en-US" sz="1200" b="1" baseline="40000" dirty="0" smtClean="0">
                  <a:solidFill>
                    <a:srgbClr val="CC3399"/>
                  </a:solidFill>
                  <a:latin typeface="Symbol" pitchFamily="18" charset="2"/>
                </a:rPr>
                <a:t>-</a:t>
              </a:r>
              <a:endParaRPr lang="en-US" sz="1200" b="1" baseline="40000" dirty="0">
                <a:solidFill>
                  <a:srgbClr val="CC3399"/>
                </a:solidFill>
                <a:latin typeface="Symbol" pitchFamily="18" charset="2"/>
              </a:endParaRPr>
            </a:p>
          </p:txBody>
        </p:sp>
      </p:grpSp>
      <p:pic>
        <p:nvPicPr>
          <p:cNvPr id="21" name="Picture 2" descr="C:\Users\lorenzon\Documents\talks\pol-DY\stat-error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66205" y="2819400"/>
            <a:ext cx="3377795" cy="2133600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 rot="20201020">
            <a:off x="6217667" y="4033768"/>
            <a:ext cx="193558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Fermilab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9089A-9C5B-430F-B27E-FA9209056A4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9600" dirty="0" smtClean="0"/>
              <a:t>The END</a:t>
            </a:r>
            <a:endParaRPr lang="en-US" sz="9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9089A-9C5B-430F-B27E-FA9209056A4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49300" y="2133600"/>
            <a:ext cx="7366000" cy="3124200"/>
          </a:xfrm>
        </p:spPr>
        <p:txBody>
          <a:bodyPr/>
          <a:lstStyle/>
          <a:p>
            <a:pPr algn="ctr">
              <a:buNone/>
            </a:pPr>
            <a:r>
              <a:rPr lang="en-US" sz="8800" dirty="0" smtClean="0"/>
              <a:t>Backup Slides</a:t>
            </a:r>
            <a:endParaRPr lang="en-US" sz="8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ubtitle 2"/>
          <p:cNvSpPr>
            <a:spLocks noGrp="1"/>
          </p:cNvSpPr>
          <p:nvPr>
            <p:ph idx="1"/>
          </p:nvPr>
        </p:nvSpPr>
        <p:spPr>
          <a:xfrm>
            <a:off x="304800" y="3962400"/>
            <a:ext cx="3886200" cy="2209800"/>
          </a:xfrm>
        </p:spPr>
        <p:txBody>
          <a:bodyPr/>
          <a:lstStyle/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Initial global fits by Anselmino group included </a:t>
            </a:r>
            <a:r>
              <a:rPr lang="en-US" sz="1600" dirty="0" smtClean="0">
                <a:solidFill>
                  <a:srgbClr val="190EFF"/>
                </a:solidFill>
              </a:rPr>
              <a:t>DGLAP</a:t>
            </a:r>
            <a:r>
              <a:rPr lang="en-US" sz="1600" dirty="0" smtClean="0"/>
              <a:t> evolution only in collinear part of TMDs (not entirely correct for TMD-factorization)</a:t>
            </a:r>
            <a:br>
              <a:rPr lang="en-US" sz="1600" dirty="0" smtClean="0"/>
            </a:br>
            <a:endParaRPr lang="en-US" sz="1600" dirty="0" smtClean="0"/>
          </a:p>
          <a:p>
            <a:pPr>
              <a:spcBef>
                <a:spcPts val="0"/>
              </a:spcBef>
              <a:tabLst>
                <a:tab pos="815975" algn="l"/>
                <a:tab pos="1192213" algn="l"/>
              </a:tabLst>
              <a:defRPr/>
            </a:pPr>
            <a:r>
              <a:rPr lang="en-US" sz="1600" dirty="0" smtClean="0"/>
              <a:t>Using </a:t>
            </a:r>
            <a:r>
              <a:rPr lang="en-US" sz="1600" dirty="0" smtClean="0">
                <a:solidFill>
                  <a:srgbClr val="FF0000"/>
                </a:solidFill>
              </a:rPr>
              <a:t>TMD</a:t>
            </a:r>
            <a:r>
              <a:rPr lang="en-US" sz="1600" dirty="0" smtClean="0"/>
              <a:t> Q</a:t>
            </a:r>
            <a:r>
              <a:rPr lang="en-US" sz="1600" baseline="36000" dirty="0" smtClean="0"/>
              <a:t>2</a:t>
            </a:r>
            <a:r>
              <a:rPr lang="en-US" sz="1600" dirty="0" smtClean="0"/>
              <a:t> evolution:</a:t>
            </a:r>
          </a:p>
          <a:p>
            <a:pPr marL="563563" lvl="1">
              <a:spcBef>
                <a:spcPts val="0"/>
              </a:spcBef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/>
              <a:t> agreement with data improves</a:t>
            </a:r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1524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QCD Evolution of Sivers Function   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6380F2-E94A-4CBB-8376-E1880B701FB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5257800" y="1752600"/>
            <a:ext cx="2286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257800" y="2895600"/>
            <a:ext cx="2286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486400" y="1676400"/>
            <a:ext cx="457200" cy="3048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133600" y="1676400"/>
            <a:ext cx="457200" cy="3048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pic>
        <p:nvPicPr>
          <p:cNvPr id="124932" name="Picture 4" descr="C:\Users\lorenzon\Documents\talks\pol-DY\pics\Sivers-QCD-evolu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90600"/>
            <a:ext cx="6777038" cy="2667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 bwMode="auto">
          <a:xfrm>
            <a:off x="5410200" y="1371600"/>
            <a:ext cx="533400" cy="3048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676400" y="1371600"/>
            <a:ext cx="533400" cy="3048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12954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3399"/>
                </a:solidFill>
                <a:latin typeface="+mn-lt"/>
              </a:rPr>
              <a:t>h</a:t>
            </a:r>
            <a:r>
              <a:rPr lang="en-US" sz="1600" b="1" baseline="40000" dirty="0" smtClean="0">
                <a:solidFill>
                  <a:srgbClr val="CC3399"/>
                </a:solidFill>
                <a:latin typeface="Symbol" pitchFamily="18" charset="2"/>
              </a:rPr>
              <a:t>+</a:t>
            </a:r>
            <a:endParaRPr lang="en-US" sz="1600" b="1" baseline="40000" dirty="0">
              <a:solidFill>
                <a:srgbClr val="CC3399"/>
              </a:solidFill>
              <a:latin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12192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3399"/>
                </a:solidFill>
                <a:latin typeface="Symbol" pitchFamily="18" charset="2"/>
              </a:rPr>
              <a:t>p</a:t>
            </a:r>
            <a:r>
              <a:rPr lang="en-US" sz="1600" b="1" baseline="40000" dirty="0" smtClean="0">
                <a:solidFill>
                  <a:srgbClr val="CC3399"/>
                </a:solidFill>
                <a:latin typeface="Symbol" pitchFamily="18" charset="2"/>
              </a:rPr>
              <a:t>-</a:t>
            </a:r>
            <a:endParaRPr lang="en-US" sz="1600" b="1" baseline="40000" dirty="0">
              <a:solidFill>
                <a:srgbClr val="CC3399"/>
              </a:solidFill>
              <a:latin typeface="Symbol" pitchFamily="18" charset="2"/>
            </a:endParaRPr>
          </a:p>
        </p:txBody>
      </p:sp>
      <p:sp>
        <p:nvSpPr>
          <p:cNvPr id="46" name="TextBox 12"/>
          <p:cNvSpPr txBox="1">
            <a:spLocks noChangeArrowheads="1"/>
          </p:cNvSpPr>
          <p:nvPr/>
        </p:nvSpPr>
        <p:spPr bwMode="auto">
          <a:xfrm>
            <a:off x="5410200" y="880646"/>
            <a:ext cx="2057400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9900"/>
                </a:solidFill>
                <a:latin typeface="Arial" pitchFamily="34" charset="0"/>
              </a:rPr>
              <a:t>COMPASS </a:t>
            </a:r>
            <a:r>
              <a:rPr lang="en-US" sz="1600" b="1" dirty="0" smtClean="0">
                <a:solidFill>
                  <a:srgbClr val="009900"/>
                </a:solidFill>
                <a:latin typeface="Arial" pitchFamily="34" charset="0"/>
              </a:rPr>
              <a:t>(p)</a:t>
            </a:r>
            <a:endParaRPr lang="en-US" sz="1600" b="1" dirty="0">
              <a:solidFill>
                <a:srgbClr val="009900"/>
              </a:solidFill>
              <a:latin typeface="Arial" pitchFamily="34" charset="0"/>
            </a:endParaRPr>
          </a:p>
        </p:txBody>
      </p:sp>
      <p:sp>
        <p:nvSpPr>
          <p:cNvPr id="47" name="TextBox 12"/>
          <p:cNvSpPr txBox="1">
            <a:spLocks noChangeArrowheads="1"/>
          </p:cNvSpPr>
          <p:nvPr/>
        </p:nvSpPr>
        <p:spPr bwMode="auto">
          <a:xfrm>
            <a:off x="1600200" y="880646"/>
            <a:ext cx="2057400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rgbClr val="009900"/>
                </a:solidFill>
                <a:latin typeface="Arial" pitchFamily="34" charset="0"/>
              </a:rPr>
              <a:t>HERMES (p)</a:t>
            </a:r>
            <a:endParaRPr lang="en-US" sz="1600" b="1" dirty="0">
              <a:solidFill>
                <a:srgbClr val="009900"/>
              </a:solidFill>
              <a:latin typeface="Arial" pitchFamily="34" charset="0"/>
            </a:endParaRPr>
          </a:p>
        </p:txBody>
      </p:sp>
      <p:sp>
        <p:nvSpPr>
          <p:cNvPr id="51" name="TextBox 19"/>
          <p:cNvSpPr txBox="1">
            <a:spLocks noChangeArrowheads="1"/>
          </p:cNvSpPr>
          <p:nvPr/>
        </p:nvSpPr>
        <p:spPr bwMode="auto">
          <a:xfrm rot="-5400000">
            <a:off x="6893555" y="2098044"/>
            <a:ext cx="185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000" b="1" dirty="0" smtClean="0">
                <a:solidFill>
                  <a:srgbClr val="FF0000"/>
                </a:solidFill>
                <a:latin typeface="+mn-lt"/>
              </a:rPr>
              <a:t>Anselmino </a:t>
            </a:r>
            <a:r>
              <a:rPr lang="en-US" sz="1000" b="1" dirty="0">
                <a:solidFill>
                  <a:srgbClr val="FF0000"/>
                </a:solidFill>
                <a:latin typeface="+mn-lt"/>
              </a:rPr>
              <a:t>et al. </a:t>
            </a:r>
            <a:r>
              <a:rPr lang="en-US" sz="1000" b="1" dirty="0" smtClean="0">
                <a:solidFill>
                  <a:srgbClr val="FF0000"/>
                </a:solidFill>
                <a:latin typeface="+mn-lt"/>
              </a:rPr>
              <a:t>(arXiv:1209.1541 [</a:t>
            </a:r>
            <a:r>
              <a:rPr lang="en-US" sz="1000" b="1" dirty="0" err="1" smtClean="0">
                <a:solidFill>
                  <a:srgbClr val="FF0000"/>
                </a:solidFill>
                <a:latin typeface="+mn-lt"/>
              </a:rPr>
              <a:t>hep</a:t>
            </a:r>
            <a:r>
              <a:rPr lang="en-US" sz="1000" b="1" dirty="0" smtClean="0">
                <a:solidFill>
                  <a:srgbClr val="FF0000"/>
                </a:solidFill>
                <a:latin typeface="+mn-lt"/>
              </a:rPr>
              <a:t>-ph])</a:t>
            </a:r>
            <a:endParaRPr lang="en-US" sz="10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95800" y="3657600"/>
            <a:ext cx="4359275" cy="2968625"/>
            <a:chOff x="4495800" y="3657600"/>
            <a:chExt cx="4359275" cy="2968625"/>
          </a:xfrm>
        </p:grpSpPr>
        <p:pic>
          <p:nvPicPr>
            <p:cNvPr id="40" name="Picture 3" descr="C:\Users\lorenzon\Documents\talks\pol-DY\pics\COMPASS-prelim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5800" y="3657600"/>
              <a:ext cx="4359275" cy="2968625"/>
            </a:xfrm>
            <a:prstGeom prst="rect">
              <a:avLst/>
            </a:prstGeom>
            <a:noFill/>
          </p:spPr>
        </p:pic>
        <p:sp>
          <p:nvSpPr>
            <p:cNvPr id="26" name="Rectangle 25"/>
            <p:cNvSpPr/>
            <p:nvPr/>
          </p:nvSpPr>
          <p:spPr bwMode="auto">
            <a:xfrm>
              <a:off x="4953000" y="3657600"/>
              <a:ext cx="3810000" cy="25908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49300" algn="l"/>
                </a:tabLst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ヒラギノ角ゴ ProN W3" charset="0"/>
                <a:cs typeface="ヒラギノ角ゴ ProN W3" charset="0"/>
                <a:sym typeface="Helvetica" charset="0"/>
              </a:endParaRPr>
            </a:p>
          </p:txBody>
        </p:sp>
      </p:grpSp>
      <p:pic>
        <p:nvPicPr>
          <p:cNvPr id="169987" name="Picture 3" descr="C:\Users\lorenzon\Documents\talks\pol-DY\pics\COMPASS-Siversp-DGLAP-evoluti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9472" y="3840480"/>
            <a:ext cx="3840480" cy="227223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7924800" y="3868579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190EFF"/>
                </a:solidFill>
                <a:latin typeface="+mn-lt"/>
              </a:rPr>
              <a:t>DGLAP</a:t>
            </a:r>
            <a:endParaRPr lang="en-US" sz="1000" b="1" dirty="0">
              <a:solidFill>
                <a:srgbClr val="190EFF"/>
              </a:solidFill>
              <a:latin typeface="+mn-lt"/>
            </a:endParaRPr>
          </a:p>
        </p:txBody>
      </p:sp>
      <p:pic>
        <p:nvPicPr>
          <p:cNvPr id="169988" name="Picture 4" descr="C:\Users\lorenzon\Documents\talks\pol-DY\pics\COMPASS-Siversp-TMD-evoluti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19472" y="3840480"/>
            <a:ext cx="3840480" cy="2272234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7924800" y="3868579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+mn-lt"/>
              </a:rPr>
              <a:t>TMD</a:t>
            </a:r>
            <a:endParaRPr lang="en-US" sz="1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324769" y="3886200"/>
            <a:ext cx="381000" cy="2286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324769" y="5105400"/>
            <a:ext cx="381000" cy="2286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934369" y="3886200"/>
            <a:ext cx="304800" cy="2286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72369" y="3810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3399"/>
                </a:solidFill>
                <a:latin typeface="+mn-lt"/>
              </a:rPr>
              <a:t>h</a:t>
            </a:r>
            <a:r>
              <a:rPr lang="en-US" sz="1600" b="1" baseline="40000" dirty="0" smtClean="0">
                <a:solidFill>
                  <a:srgbClr val="CC3399"/>
                </a:solidFill>
                <a:latin typeface="Symbol" pitchFamily="18" charset="2"/>
              </a:rPr>
              <a:t>+</a:t>
            </a:r>
            <a:endParaRPr lang="en-US" sz="1600" b="1" baseline="40000" dirty="0">
              <a:solidFill>
                <a:srgbClr val="CC3399"/>
              </a:solidFill>
              <a:latin typeface="Symbol" pitchFamily="18" charset="2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934369" y="5029200"/>
            <a:ext cx="304800" cy="2286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72369" y="49954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3399"/>
                </a:solidFill>
                <a:latin typeface="+mn-lt"/>
              </a:rPr>
              <a:t>h</a:t>
            </a:r>
            <a:r>
              <a:rPr lang="en-US" sz="1600" b="1" baseline="40000" dirty="0" smtClean="0">
                <a:solidFill>
                  <a:srgbClr val="CC3399"/>
                </a:solidFill>
                <a:latin typeface="Symbol" pitchFamily="18" charset="2"/>
              </a:rPr>
              <a:t>-</a:t>
            </a:r>
            <a:endParaRPr lang="en-US" sz="1600" b="1" baseline="40000" dirty="0">
              <a:solidFill>
                <a:srgbClr val="CC3399"/>
              </a:solidFill>
              <a:latin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sym typeface="Arial" charset="0"/>
              </a:rPr>
              <a:t>Polarized </a:t>
            </a:r>
            <a:r>
              <a:rPr lang="en-US" sz="2400" b="1" kern="0" dirty="0" err="1" smtClean="0">
                <a:solidFill>
                  <a:srgbClr val="190EFF"/>
                </a:solidFill>
                <a:sym typeface="Arial" charset="0"/>
              </a:rPr>
              <a:t>Drell</a:t>
            </a:r>
            <a:r>
              <a:rPr lang="en-US" sz="2400" b="1" kern="0" dirty="0" smtClean="0">
                <a:solidFill>
                  <a:srgbClr val="190EFF"/>
                </a:solidFill>
                <a:sym typeface="Arial" charset="0"/>
              </a:rPr>
              <a:t>-Yan at Fermilab 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8197" name="TextBox 19"/>
          <p:cNvSpPr txBox="1">
            <a:spLocks noChangeArrowheads="1"/>
          </p:cNvSpPr>
          <p:nvPr/>
        </p:nvSpPr>
        <p:spPr bwMode="auto">
          <a:xfrm rot="-5400000">
            <a:off x="7496889" y="4525089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  <a:latin typeface="+mn-lt"/>
              </a:rPr>
              <a:t>Anselmino et al. priv. comm. 2010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587EA9-4A7D-41F0-9184-D2DF1A3992E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8199" name="Picture 11" descr="C:\Users\lorenzon\Documents\Laboratories\E906\beams\fermilab_pp_120Ge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60320"/>
            <a:ext cx="396477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Box 18"/>
          <p:cNvSpPr txBox="1">
            <a:spLocks noChangeArrowheads="1"/>
          </p:cNvSpPr>
          <p:nvPr/>
        </p:nvSpPr>
        <p:spPr bwMode="auto">
          <a:xfrm>
            <a:off x="609600" y="1828800"/>
            <a:ext cx="8001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CC3399"/>
                </a:solidFill>
                <a:latin typeface="+mn-lt"/>
              </a:rPr>
              <a:t>polarized beam: </a:t>
            </a:r>
            <a:r>
              <a:rPr lang="en-US" sz="1500" b="1" dirty="0" err="1" smtClean="0">
                <a:solidFill>
                  <a:srgbClr val="CC3399"/>
                </a:solidFill>
                <a:latin typeface="+mn-lt"/>
              </a:rPr>
              <a:t>E</a:t>
            </a:r>
            <a:r>
              <a:rPr lang="en-US" sz="1500" b="1" baseline="-25000" dirty="0" err="1" smtClean="0">
                <a:solidFill>
                  <a:srgbClr val="CC3399"/>
                </a:solidFill>
                <a:latin typeface="+mn-lt"/>
              </a:rPr>
              <a:t>p</a:t>
            </a:r>
            <a:r>
              <a:rPr lang="en-US" sz="1500" b="1" dirty="0" smtClean="0">
                <a:solidFill>
                  <a:srgbClr val="CC3399"/>
                </a:solidFill>
                <a:latin typeface="+mn-lt"/>
              </a:rPr>
              <a:t>=120 </a:t>
            </a:r>
            <a:r>
              <a:rPr lang="en-US" sz="1500" b="1" dirty="0" err="1" smtClean="0">
                <a:solidFill>
                  <a:srgbClr val="CC3399"/>
                </a:solidFill>
                <a:latin typeface="+mn-lt"/>
              </a:rPr>
              <a:t>GeV</a:t>
            </a:r>
            <a:r>
              <a:rPr lang="en-US" sz="1500" b="1" dirty="0" smtClean="0">
                <a:solidFill>
                  <a:srgbClr val="CC3399"/>
                </a:solidFill>
                <a:latin typeface="+mn-lt"/>
              </a:rPr>
              <a:t>           √</a:t>
            </a:r>
            <a:r>
              <a:rPr lang="en-US" sz="1500" b="1" dirty="0">
                <a:solidFill>
                  <a:srgbClr val="CC3399"/>
                </a:solidFill>
                <a:latin typeface="+mn-lt"/>
              </a:rPr>
              <a:t>s ~ 15 </a:t>
            </a:r>
            <a:r>
              <a:rPr lang="en-US" sz="1500" b="1" dirty="0" err="1" smtClean="0">
                <a:solidFill>
                  <a:srgbClr val="CC3399"/>
                </a:solidFill>
                <a:latin typeface="+mn-lt"/>
              </a:rPr>
              <a:t>GeV</a:t>
            </a:r>
            <a:r>
              <a:rPr lang="en-US" sz="1500" b="1" dirty="0" smtClean="0">
                <a:solidFill>
                  <a:srgbClr val="CC3399"/>
                </a:solidFill>
                <a:latin typeface="+mn-lt"/>
              </a:rPr>
              <a:t>                   4.2 &lt; M &lt; 8.5 </a:t>
            </a:r>
            <a:r>
              <a:rPr lang="en-US" sz="1500" b="1" dirty="0" err="1" smtClean="0">
                <a:solidFill>
                  <a:srgbClr val="CC3399"/>
                </a:solidFill>
                <a:latin typeface="+mn-lt"/>
              </a:rPr>
              <a:t>GeV</a:t>
            </a:r>
            <a:endParaRPr lang="en-US" sz="1500" b="1" dirty="0">
              <a:solidFill>
                <a:srgbClr val="CC3399"/>
              </a:solidFill>
              <a:latin typeface="+mn-lt"/>
            </a:endParaRPr>
          </a:p>
        </p:txBody>
      </p:sp>
      <p:pic>
        <p:nvPicPr>
          <p:cNvPr id="8201" name="Picture 13" descr="C:\Users\lorenzon\Documents\Laboratories\E906\beams\fermilab_pD_120GeV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2" y="2560320"/>
            <a:ext cx="396239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1828800" y="2286000"/>
            <a:ext cx="63246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500" dirty="0" smtClean="0">
                <a:solidFill>
                  <a:srgbClr val="C00000"/>
                </a:solidFill>
                <a:latin typeface="+mn-lt"/>
              </a:rPr>
              <a:t>hydrogen target                                                            deuterium target</a:t>
            </a:r>
            <a:endParaRPr lang="en-US" sz="15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" y="762000"/>
            <a:ext cx="8610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4963" lvl="0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kern="0" dirty="0" smtClean="0">
                <a:latin typeface="+mn-lt"/>
                <a:sym typeface="Arial" pitchFamily="34" charset="0"/>
              </a:rPr>
              <a:t>Global fit to sin </a:t>
            </a:r>
            <a:r>
              <a:rPr lang="en-US" kern="0" dirty="0" smtClean="0">
                <a:latin typeface="Symbol" pitchFamily="18" charset="2"/>
                <a:sym typeface="Arial" pitchFamily="34" charset="0"/>
              </a:rPr>
              <a:t>(</a:t>
            </a:r>
            <a:r>
              <a:rPr lang="en-US" kern="0" dirty="0" err="1" smtClean="0">
                <a:latin typeface="Symbol" pitchFamily="18" charset="2"/>
                <a:sym typeface="Arial" pitchFamily="34" charset="0"/>
              </a:rPr>
              <a:t>f</a:t>
            </a:r>
            <a:r>
              <a:rPr lang="en-US" kern="0" baseline="-25000" dirty="0" err="1" smtClean="0">
                <a:sym typeface="Arial" pitchFamily="34" charset="0"/>
              </a:rPr>
              <a:t>h</a:t>
            </a:r>
            <a:r>
              <a:rPr lang="en-US" kern="0" dirty="0" smtClean="0">
                <a:latin typeface="Symbol" pitchFamily="18" charset="2"/>
                <a:sym typeface="Arial" pitchFamily="34" charset="0"/>
              </a:rPr>
              <a:t> </a:t>
            </a:r>
            <a:r>
              <a:rPr lang="en-US" kern="0" dirty="0" smtClean="0">
                <a:sym typeface="Arial" pitchFamily="34" charset="0"/>
              </a:rPr>
              <a:t>–</a:t>
            </a:r>
            <a:r>
              <a:rPr lang="en-US" kern="0" dirty="0" smtClean="0">
                <a:latin typeface="Symbol" pitchFamily="18" charset="2"/>
                <a:sym typeface="Arial" pitchFamily="34" charset="0"/>
              </a:rPr>
              <a:t> </a:t>
            </a:r>
            <a:r>
              <a:rPr lang="en-US" kern="0" dirty="0" err="1" smtClean="0">
                <a:latin typeface="Symbol" pitchFamily="18" charset="2"/>
                <a:sym typeface="Arial" pitchFamily="34" charset="0"/>
              </a:rPr>
              <a:t>f</a:t>
            </a:r>
            <a:r>
              <a:rPr lang="en-US" kern="0" baseline="-25000" dirty="0" err="1" smtClean="0">
                <a:sym typeface="Arial" pitchFamily="34" charset="0"/>
              </a:rPr>
              <a:t>S</a:t>
            </a:r>
            <a:r>
              <a:rPr lang="en-US" kern="0" dirty="0" smtClean="0">
                <a:sym typeface="Arial" pitchFamily="34" charset="0"/>
              </a:rPr>
              <a:t>) </a:t>
            </a:r>
            <a:r>
              <a:rPr lang="en-US" kern="0" dirty="0" smtClean="0">
                <a:latin typeface="+mn-lt"/>
                <a:sym typeface="Arial" pitchFamily="34" charset="0"/>
              </a:rPr>
              <a:t>asymmetry in SIDIS </a:t>
            </a:r>
            <a:r>
              <a:rPr lang="en-US" kern="0" dirty="0" smtClean="0">
                <a:sym typeface="Arial" pitchFamily="34" charset="0"/>
              </a:rPr>
              <a:t>(</a:t>
            </a:r>
            <a:r>
              <a:rPr lang="en-US" sz="1600" kern="0" dirty="0" smtClean="0">
                <a:solidFill>
                  <a:srgbClr val="009900"/>
                </a:solidFill>
                <a:latin typeface="+mn-lt"/>
                <a:sym typeface="Arial" pitchFamily="34" charset="0"/>
              </a:rPr>
              <a:t>HERMES (p), COMPASS (p, d) </a:t>
            </a:r>
            <a:r>
              <a:rPr lang="en-US" kern="0" dirty="0" smtClean="0">
                <a:solidFill>
                  <a:srgbClr val="009900"/>
                </a:solidFill>
                <a:sym typeface="Arial" pitchFamily="34" charset="0"/>
              </a:rPr>
              <a:t>)</a:t>
            </a: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tabLst>
                <a:tab pos="815975" algn="l"/>
                <a:tab pos="1192213" algn="l"/>
              </a:tabLst>
              <a:defRPr/>
            </a:pPr>
            <a:r>
              <a:rPr lang="en-US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     → 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Predictions</a:t>
            </a:r>
            <a:r>
              <a:rPr lang="en-US" dirty="0" smtClean="0">
                <a:latin typeface="+mn-lt"/>
              </a:rPr>
              <a:t> for </a:t>
            </a:r>
            <a:r>
              <a:rPr lang="en-US" dirty="0" err="1" smtClean="0">
                <a:latin typeface="+mn-lt"/>
              </a:rPr>
              <a:t>Drell</a:t>
            </a:r>
            <a:r>
              <a:rPr lang="en-US" dirty="0" smtClean="0">
                <a:latin typeface="+mn-lt"/>
              </a:rPr>
              <a:t>-Yan </a:t>
            </a:r>
            <a:r>
              <a:rPr lang="en-US" sz="1200" dirty="0" smtClean="0">
                <a:latin typeface="+mn-lt"/>
              </a:rPr>
              <a:t>(gray error bands correspond to </a:t>
            </a:r>
            <a:r>
              <a:rPr lang="en-US" sz="1200" dirty="0" smtClean="0">
                <a:latin typeface="Symbol" pitchFamily="18" charset="2"/>
              </a:rPr>
              <a:t>Dc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 </a:t>
            </a:r>
            <a:r>
              <a:rPr lang="en-US" sz="1200" dirty="0" smtClean="0">
                <a:latin typeface="+mn-lt"/>
              </a:rPr>
              <a:t>=20)</a:t>
            </a:r>
            <a:endParaRPr lang="en-US" sz="1200" kern="0" dirty="0" smtClean="0">
              <a:latin typeface="+mn-lt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5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Transverse Momentum Distributions (Introduction)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28600" y="1371600"/>
            <a:ext cx="8763000" cy="24384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pic>
        <p:nvPicPr>
          <p:cNvPr id="174082" name="Picture 2" descr="C:\Users\lorenzon\Documents\talks\pol-DY\mulders-green-alldi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295400"/>
            <a:ext cx="5300579" cy="4315065"/>
          </a:xfrm>
          <a:prstGeom prst="rect">
            <a:avLst/>
          </a:prstGeom>
          <a:noFill/>
        </p:spPr>
      </p:pic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2514600" y="1219200"/>
            <a:ext cx="2667000" cy="1905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5791200" y="1524000"/>
            <a:ext cx="2438400" cy="1066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14600" y="3352800"/>
            <a:ext cx="2667000" cy="1524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2514600" y="4953000"/>
            <a:ext cx="5867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5562600" y="3440668"/>
            <a:ext cx="2590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i="0" dirty="0" err="1">
                <a:solidFill>
                  <a:srgbClr val="1C1C1C"/>
                </a:solidFill>
                <a:latin typeface="+mn-lt"/>
              </a:rPr>
              <a:t>k</a:t>
            </a:r>
            <a:r>
              <a:rPr lang="en-US" i="0" baseline="-25000" dirty="0" err="1">
                <a:solidFill>
                  <a:srgbClr val="1C1C1C"/>
                </a:solidFill>
                <a:latin typeface="+mn-lt"/>
                <a:cs typeface="Arial" charset="0"/>
              </a:rPr>
              <a:t>T</a:t>
            </a:r>
            <a:r>
              <a:rPr lang="en-US" i="0" dirty="0">
                <a:solidFill>
                  <a:srgbClr val="1C1C1C"/>
                </a:solidFill>
                <a:latin typeface="+mn-lt"/>
                <a:cs typeface="Arial" charset="0"/>
              </a:rPr>
              <a:t> - dependent, T-even</a:t>
            </a:r>
          </a:p>
        </p:txBody>
      </p:sp>
      <p:sp>
        <p:nvSpPr>
          <p:cNvPr id="15" name="Line 24"/>
          <p:cNvSpPr>
            <a:spLocks noChangeShapeType="1"/>
          </p:cNvSpPr>
          <p:nvPr/>
        </p:nvSpPr>
        <p:spPr bwMode="auto">
          <a:xfrm flipH="1" flipV="1">
            <a:off x="6400800" y="2590800"/>
            <a:ext cx="3048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>
            <a:off x="6324600" y="3733800"/>
            <a:ext cx="3810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grpSp>
        <p:nvGrpSpPr>
          <p:cNvPr id="2" name="Group 27"/>
          <p:cNvGrpSpPr/>
          <p:nvPr/>
        </p:nvGrpSpPr>
        <p:grpSpPr>
          <a:xfrm>
            <a:off x="-76200" y="1600200"/>
            <a:ext cx="9144000" cy="4267200"/>
            <a:chOff x="0" y="1600200"/>
            <a:chExt cx="9144000" cy="4267200"/>
          </a:xfrm>
        </p:grpSpPr>
        <p:graphicFrame>
          <p:nvGraphicFramePr>
            <p:cNvPr id="1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5557188"/>
                </p:ext>
              </p:extLst>
            </p:nvPr>
          </p:nvGraphicFramePr>
          <p:xfrm>
            <a:off x="3962400" y="3416300"/>
            <a:ext cx="11557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954" name="Equation" r:id="rId5" imgW="1155700" imgH="241300" progId="Equation.DSMT4">
                    <p:embed/>
                  </p:oleObj>
                </mc:Choice>
                <mc:Fallback>
                  <p:oleObj name="Equation" r:id="rId5" imgW="1155700" imgH="24130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400" y="3416300"/>
                          <a:ext cx="1155700" cy="241300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7773297"/>
                </p:ext>
              </p:extLst>
            </p:nvPr>
          </p:nvGraphicFramePr>
          <p:xfrm>
            <a:off x="4038600" y="5626100"/>
            <a:ext cx="12065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955" name="Equation" r:id="rId7" imgW="1206500" imgH="241300" progId="Equation.DSMT4">
                    <p:embed/>
                  </p:oleObj>
                </mc:Choice>
                <mc:Fallback>
                  <p:oleObj name="Equation" r:id="rId7" imgW="1206500" imgH="24130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5626100"/>
                          <a:ext cx="1206500" cy="241300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2110514"/>
                </p:ext>
              </p:extLst>
            </p:nvPr>
          </p:nvGraphicFramePr>
          <p:xfrm>
            <a:off x="4038600" y="4648200"/>
            <a:ext cx="11049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956" name="Equation" r:id="rId9" imgW="1104900" imgH="241300" progId="Equation.DSMT4">
                    <p:embed/>
                  </p:oleObj>
                </mc:Choice>
                <mc:Fallback>
                  <p:oleObj name="Equation" r:id="rId9" imgW="1104900" imgH="24130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4648200"/>
                          <a:ext cx="1104900" cy="241300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0" y="1981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304800" y="1752600"/>
              <a:ext cx="20574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s</a:t>
              </a:r>
              <a:r>
                <a:rPr lang="en-US" i="0" dirty="0" smtClean="0">
                  <a:solidFill>
                    <a:srgbClr val="000000"/>
                  </a:solidFill>
                  <a:latin typeface="+mn-lt"/>
                </a:rPr>
                <a:t>urvive </a:t>
              </a:r>
              <a:r>
                <a:rPr lang="en-US" i="0" dirty="0" err="1">
                  <a:solidFill>
                    <a:srgbClr val="000000"/>
                  </a:solidFill>
                  <a:latin typeface="+mn-lt"/>
                </a:rPr>
                <a:t>k</a:t>
              </a:r>
              <a:r>
                <a:rPr lang="en-US" i="0" baseline="-25000" dirty="0" err="1">
                  <a:solidFill>
                    <a:srgbClr val="000000"/>
                  </a:solidFill>
                  <a:latin typeface="+mn-lt"/>
                  <a:cs typeface="Arial" charset="0"/>
                </a:rPr>
                <a:t>T</a:t>
              </a:r>
              <a:r>
                <a:rPr lang="en-US" i="0" dirty="0">
                  <a:solidFill>
                    <a:srgbClr val="000000"/>
                  </a:solidFill>
                  <a:latin typeface="+mn-lt"/>
                  <a:cs typeface="Arial" charset="0"/>
                </a:rPr>
                <a:t> integration</a:t>
              </a: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0" y="3657600"/>
              <a:ext cx="2514600" cy="784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0" dirty="0" err="1">
                  <a:solidFill>
                    <a:srgbClr val="FF3300"/>
                  </a:solidFill>
                  <a:latin typeface="+mn-lt"/>
                </a:rPr>
                <a:t>k</a:t>
              </a:r>
              <a:r>
                <a:rPr lang="en-US" i="0" baseline="-25000" dirty="0" err="1">
                  <a:solidFill>
                    <a:srgbClr val="FF3300"/>
                  </a:solidFill>
                  <a:latin typeface="+mn-lt"/>
                  <a:cs typeface="Arial" charset="0"/>
                </a:rPr>
                <a:t>T</a:t>
              </a:r>
              <a:r>
                <a:rPr lang="en-US" i="0" dirty="0">
                  <a:solidFill>
                    <a:srgbClr val="FF3300"/>
                  </a:solidFill>
                  <a:latin typeface="+mn-lt"/>
                  <a:cs typeface="Arial" charset="0"/>
                </a:rPr>
                <a:t> - dependent, </a:t>
              </a:r>
              <a:endParaRPr lang="en-US" i="0" dirty="0" smtClean="0">
                <a:solidFill>
                  <a:srgbClr val="FF3300"/>
                </a:solidFill>
                <a:latin typeface="+mn-lt"/>
                <a:cs typeface="Arial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en-US" i="0" dirty="0" smtClean="0">
                  <a:solidFill>
                    <a:srgbClr val="FF3300"/>
                  </a:solidFill>
                  <a:latin typeface="+mn-lt"/>
                  <a:cs typeface="Arial" charset="0"/>
                </a:rPr>
                <a:t>Naïve T-odd</a:t>
              </a:r>
              <a:endParaRPr lang="en-US" i="0" dirty="0">
                <a:solidFill>
                  <a:srgbClr val="FF3300"/>
                </a:solidFill>
                <a:latin typeface="+mn-lt"/>
                <a:cs typeface="Arial" charset="0"/>
              </a:endParaRP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9846495"/>
                </p:ext>
              </p:extLst>
            </p:nvPr>
          </p:nvGraphicFramePr>
          <p:xfrm>
            <a:off x="4191000" y="1600200"/>
            <a:ext cx="825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957" name="Equation" r:id="rId11" imgW="825500" imgH="228600" progId="Equation.3">
                    <p:embed/>
                  </p:oleObj>
                </mc:Choice>
                <mc:Fallback>
                  <p:oleObj name="Equation" r:id="rId11" imgW="82550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1600200"/>
                          <a:ext cx="825500" cy="228600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239713" y="4767263"/>
              <a:ext cx="17526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 i="0" dirty="0">
                  <a:latin typeface="+mn-lt"/>
                </a:rPr>
                <a:t>Boer-</a:t>
              </a:r>
              <a:r>
                <a:rPr lang="en-US" sz="2000" i="0" dirty="0" err="1">
                  <a:latin typeface="+mn-lt"/>
                </a:rPr>
                <a:t>Mulders</a:t>
              </a:r>
              <a:r>
                <a:rPr lang="en-US" sz="2000" i="0" dirty="0">
                  <a:latin typeface="+mn-lt"/>
                </a:rPr>
                <a:t> Function</a:t>
              </a:r>
            </a:p>
          </p:txBody>
        </p:sp>
        <p:sp>
          <p:nvSpPr>
            <p:cNvPr id="29" name="Text Box 52"/>
            <p:cNvSpPr txBox="1">
              <a:spLocks noChangeArrowheads="1"/>
            </p:cNvSpPr>
            <p:nvPr/>
          </p:nvSpPr>
          <p:spPr bwMode="auto">
            <a:xfrm>
              <a:off x="407988" y="2905125"/>
              <a:ext cx="1325562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 i="0" dirty="0">
                  <a:latin typeface="+mn-lt"/>
                </a:rPr>
                <a:t>Sivers Function</a:t>
              </a:r>
            </a:p>
          </p:txBody>
        </p:sp>
        <p:sp>
          <p:nvSpPr>
            <p:cNvPr id="30" name="Line 53"/>
            <p:cNvSpPr>
              <a:spLocks noChangeShapeType="1"/>
            </p:cNvSpPr>
            <p:nvPr/>
          </p:nvSpPr>
          <p:spPr bwMode="auto">
            <a:xfrm>
              <a:off x="1552575" y="3155950"/>
              <a:ext cx="1052513" cy="501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54"/>
            <p:cNvSpPr>
              <a:spLocks noChangeShapeType="1"/>
            </p:cNvSpPr>
            <p:nvPr/>
          </p:nvSpPr>
          <p:spPr bwMode="auto">
            <a:xfrm flipV="1">
              <a:off x="1903413" y="4521200"/>
              <a:ext cx="714375" cy="439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901113" y="6618288"/>
            <a:ext cx="244475" cy="241300"/>
          </a:xfrm>
        </p:spPr>
        <p:txBody>
          <a:bodyPr/>
          <a:lstStyle/>
          <a:p>
            <a:pPr>
              <a:defRPr/>
            </a:pPr>
            <a:fld id="{422B7F5E-37DB-4560-9290-081C983EEAF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lorenzon\Documents\talks\pol-DY\pics\Sivers_f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707" y="1676401"/>
            <a:ext cx="4027714" cy="2819400"/>
          </a:xfrm>
          <a:prstGeom prst="rect">
            <a:avLst/>
          </a:prstGeom>
          <a:noFill/>
        </p:spPr>
      </p:pic>
      <p:sp>
        <p:nvSpPr>
          <p:cNvPr id="7172" name="Subtitle 2"/>
          <p:cNvSpPr>
            <a:spLocks noGrp="1"/>
          </p:cNvSpPr>
          <p:nvPr>
            <p:ph idx="1"/>
          </p:nvPr>
        </p:nvSpPr>
        <p:spPr>
          <a:xfrm>
            <a:off x="228600" y="1371600"/>
            <a:ext cx="4876800" cy="4724400"/>
          </a:xfrm>
        </p:spPr>
        <p:txBody>
          <a:bodyPr/>
          <a:lstStyle/>
          <a:p>
            <a:pPr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/>
              <a:t>describes transverse-momentum </a:t>
            </a:r>
            <a:br>
              <a:rPr lang="en-US" dirty="0" smtClean="0"/>
            </a:br>
            <a:r>
              <a:rPr lang="en-US" dirty="0" smtClean="0"/>
              <a:t>distribution of </a:t>
            </a:r>
            <a:r>
              <a:rPr lang="en-US" dirty="0" err="1" smtClean="0">
                <a:solidFill>
                  <a:srgbClr val="C00000"/>
                </a:solidFill>
              </a:rPr>
              <a:t>unpolarized</a:t>
            </a:r>
            <a:r>
              <a:rPr lang="en-US" dirty="0" smtClean="0">
                <a:solidFill>
                  <a:srgbClr val="C00000"/>
                </a:solidFill>
              </a:rPr>
              <a:t> quarks </a:t>
            </a:r>
            <a:r>
              <a:rPr lang="en-US" dirty="0" smtClean="0"/>
              <a:t>inside transversely </a:t>
            </a:r>
            <a:r>
              <a:rPr lang="en-US" dirty="0" smtClean="0">
                <a:solidFill>
                  <a:srgbClr val="C00000"/>
                </a:solidFill>
              </a:rPr>
              <a:t>polarized proton</a:t>
            </a:r>
          </a:p>
          <a:p>
            <a:pPr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/>
              <a:t>captures </a:t>
            </a:r>
            <a:r>
              <a:rPr lang="en-US" dirty="0" smtClean="0">
                <a:solidFill>
                  <a:srgbClr val="C00000"/>
                </a:solidFill>
              </a:rPr>
              <a:t>non-</a:t>
            </a:r>
            <a:r>
              <a:rPr lang="en-US" dirty="0" err="1" smtClean="0">
                <a:solidFill>
                  <a:srgbClr val="C00000"/>
                </a:solidFill>
              </a:rPr>
              <a:t>perturbative</a:t>
            </a:r>
            <a:r>
              <a:rPr lang="en-US" dirty="0" smtClean="0"/>
              <a:t> spin-orbit </a:t>
            </a:r>
            <a:br>
              <a:rPr lang="en-US" dirty="0" smtClean="0"/>
            </a:br>
            <a:r>
              <a:rPr lang="en-US" dirty="0" smtClean="0"/>
              <a:t>coupling effects inside a polarized proton</a:t>
            </a:r>
          </a:p>
          <a:p>
            <a:pPr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/>
              <a:t>Sivers function is naïve time-reversal odd</a:t>
            </a:r>
          </a:p>
          <a:p>
            <a:pPr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/>
              <a:t>leads to</a:t>
            </a:r>
            <a:endParaRPr lang="en-US" sz="1050" b="1" dirty="0" smtClean="0">
              <a:solidFill>
                <a:srgbClr val="190EFF"/>
              </a:solidFill>
            </a:endParaRPr>
          </a:p>
          <a:p>
            <a:pPr lvl="1" eaLnBrk="1" hangingPunct="1"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sz="1600" dirty="0" smtClean="0"/>
              <a:t> sin</a:t>
            </a:r>
            <a:r>
              <a:rPr lang="en-US" sz="1600" dirty="0" smtClean="0">
                <a:latin typeface="Symbol" pitchFamily="18" charset="2"/>
              </a:rPr>
              <a:t>(f </a:t>
            </a:r>
            <a:r>
              <a:rPr lang="en-US" sz="1600" dirty="0" smtClean="0"/>
              <a:t>–</a:t>
            </a:r>
            <a:r>
              <a:rPr lang="en-US" sz="1600" dirty="0" smtClean="0">
                <a:latin typeface="Symbol" pitchFamily="18" charset="2"/>
              </a:rPr>
              <a:t> </a:t>
            </a:r>
            <a:r>
              <a:rPr lang="en-US" sz="1600" dirty="0" err="1" smtClean="0">
                <a:latin typeface="Symbol" pitchFamily="18" charset="2"/>
              </a:rPr>
              <a:t>f</a:t>
            </a:r>
            <a:r>
              <a:rPr lang="en-US" sz="1600" baseline="-25000" dirty="0" err="1" smtClean="0"/>
              <a:t>S</a:t>
            </a:r>
            <a:r>
              <a:rPr lang="en-US" sz="1600" dirty="0" smtClean="0"/>
              <a:t>) asymmetry in SIDIS</a:t>
            </a:r>
          </a:p>
          <a:p>
            <a:pPr lvl="1" eaLnBrk="1" hangingPunct="1"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sz="1600" dirty="0" smtClean="0"/>
              <a:t> </a:t>
            </a:r>
            <a:r>
              <a:rPr lang="en-US" sz="1600" dirty="0" err="1" smtClean="0"/>
              <a:t>sin</a:t>
            </a:r>
            <a:r>
              <a:rPr lang="en-US" sz="1600" dirty="0" err="1" smtClean="0">
                <a:latin typeface="Symbol" pitchFamily="18" charset="2"/>
              </a:rPr>
              <a:t>f</a:t>
            </a:r>
            <a:r>
              <a:rPr lang="en-US" sz="1600" baseline="-25000" dirty="0" err="1" smtClean="0"/>
              <a:t>b</a:t>
            </a:r>
            <a:r>
              <a:rPr lang="en-US" sz="1600" dirty="0" smtClean="0"/>
              <a:t> asymmetry in </a:t>
            </a:r>
            <a:r>
              <a:rPr lang="en-US" sz="1600" dirty="0" err="1" smtClean="0"/>
              <a:t>Drell</a:t>
            </a:r>
            <a:r>
              <a:rPr lang="en-US" sz="1600" dirty="0" smtClean="0"/>
              <a:t>-Yan</a:t>
            </a:r>
          </a:p>
          <a:p>
            <a:pPr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/>
              <a:t>measured in SIDIS (HERMES, COMPASS)</a:t>
            </a:r>
          </a:p>
          <a:p>
            <a:pPr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/>
              <a:t>future measurements at Jlab@12 </a:t>
            </a:r>
            <a:r>
              <a:rPr lang="en-US" dirty="0" err="1" smtClean="0"/>
              <a:t>GeV</a:t>
            </a:r>
            <a:r>
              <a:rPr lang="en-US" dirty="0" smtClean="0"/>
              <a:t> planned</a:t>
            </a:r>
            <a:endParaRPr lang="en-US" sz="800" dirty="0" smtClean="0"/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err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Sivers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 Function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587EA9-4A7D-41F0-9184-D2DF1A3992E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86600" y="4202668"/>
            <a:ext cx="381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5486400" y="1582579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rgbClr val="C00000"/>
                </a:solidFill>
                <a:latin typeface="+mn-lt"/>
              </a:rPr>
              <a:t>Anselmino et al. </a:t>
            </a:r>
            <a:r>
              <a:rPr lang="en-US" sz="1000" b="1" dirty="0" smtClean="0">
                <a:solidFill>
                  <a:srgbClr val="C00000"/>
                </a:solidFill>
                <a:latin typeface="+mn-lt"/>
              </a:rPr>
              <a:t>(arXiv:1107.4446 [</a:t>
            </a:r>
            <a:r>
              <a:rPr lang="en-US" sz="1000" b="1" dirty="0" err="1" smtClean="0">
                <a:solidFill>
                  <a:srgbClr val="C00000"/>
                </a:solidFill>
                <a:latin typeface="+mn-lt"/>
              </a:rPr>
              <a:t>hep</a:t>
            </a:r>
            <a:r>
              <a:rPr lang="en-US" sz="1000" b="1" dirty="0" smtClean="0">
                <a:solidFill>
                  <a:srgbClr val="C00000"/>
                </a:solidFill>
                <a:latin typeface="+mn-lt"/>
              </a:rPr>
              <a:t>-ph])</a:t>
            </a:r>
            <a:endParaRPr lang="en-US" sz="1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 bwMode="auto">
          <a:xfrm>
            <a:off x="5181600" y="4648200"/>
            <a:ext cx="39624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tabLst>
                <a:tab pos="815975" algn="l"/>
                <a:tab pos="1192213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      First moment of Sivers functions:</a:t>
            </a:r>
          </a:p>
          <a:p>
            <a:pPr marL="703263" marR="0" lvl="1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u-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and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d-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Sivers have opposite signs,</a:t>
            </a:r>
            <a:r>
              <a:rPr lang="en-US" sz="1600" kern="0" dirty="0" smtClean="0"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of roughly equal magnitude</a:t>
            </a:r>
          </a:p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-1500000" flipV="1">
            <a:off x="5060416" y="4417746"/>
            <a:ext cx="523767" cy="45719"/>
          </a:xfrm>
          <a:prstGeom prst="rightArrow">
            <a:avLst/>
          </a:prstGeom>
          <a:solidFill>
            <a:srgbClr val="25339B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tabLst>
                <a:tab pos="749300" algn="l"/>
              </a:tabLst>
              <a:defRPr/>
            </a:pPr>
            <a:endParaRPr 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ヒラギノ角ゴ ProN W3" charset="0"/>
              <a:cs typeface="ヒラギノ角ゴ ProN W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 animBg="1"/>
      <p:bldP spid="2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3" descr="C:\Users\lorenzon\Documents\talks\pol-DY\pics\COMPASS-prel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91067"/>
            <a:ext cx="4359275" cy="2968625"/>
          </a:xfrm>
          <a:prstGeom prst="rect">
            <a:avLst/>
          </a:prstGeom>
          <a:noFill/>
        </p:spPr>
      </p:pic>
      <p:sp>
        <p:nvSpPr>
          <p:cNvPr id="30722" name="Subtitle 2"/>
          <p:cNvSpPr>
            <a:spLocks noGrp="1"/>
          </p:cNvSpPr>
          <p:nvPr>
            <p:ph idx="1"/>
          </p:nvPr>
        </p:nvSpPr>
        <p:spPr>
          <a:xfrm>
            <a:off x="1447800" y="6096000"/>
            <a:ext cx="6858000" cy="381000"/>
          </a:xfrm>
        </p:spPr>
        <p:txBody>
          <a:bodyPr/>
          <a:lstStyle/>
          <a:p>
            <a:pPr>
              <a:spcBef>
                <a:spcPts val="1200"/>
              </a:spcBef>
              <a:buNone/>
              <a:tabLst>
                <a:tab pos="815975" algn="l"/>
                <a:tab pos="1192213" algn="l"/>
              </a:tabLst>
            </a:pPr>
            <a:r>
              <a:rPr lang="en-US" b="1" dirty="0" smtClean="0">
                <a:solidFill>
                  <a:srgbClr val="C00000"/>
                </a:solidFill>
              </a:rPr>
              <a:t>Comparable measurements needed in </a:t>
            </a:r>
            <a:r>
              <a:rPr lang="en-US" b="1" dirty="0" err="1" smtClean="0">
                <a:solidFill>
                  <a:srgbClr val="C00000"/>
                </a:solidFill>
              </a:rPr>
              <a:t>Drell</a:t>
            </a:r>
            <a:r>
              <a:rPr lang="en-US" b="1" dirty="0" smtClean="0">
                <a:solidFill>
                  <a:srgbClr val="C00000"/>
                </a:solidFill>
              </a:rPr>
              <a:t>-Yan process</a:t>
            </a:r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Sivers Asymmetry 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in SIDIS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6380F2-E94A-4CBB-8376-E1880B701FB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0725" name="TextBox 9"/>
          <p:cNvSpPr txBox="1">
            <a:spLocks noChangeArrowheads="1"/>
          </p:cNvSpPr>
          <p:nvPr/>
        </p:nvSpPr>
        <p:spPr bwMode="auto">
          <a:xfrm>
            <a:off x="1600200" y="1066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9900"/>
                </a:solidFill>
                <a:latin typeface="Arial" pitchFamily="34" charset="0"/>
              </a:rPr>
              <a:t>HERMES (p)</a:t>
            </a:r>
          </a:p>
        </p:txBody>
      </p:sp>
      <p:pic>
        <p:nvPicPr>
          <p:cNvPr id="122885" name="Picture 5" descr="C:\Users\lorenzon\Documents\talks\pol-DY\pics\hermesp-sivers-nd-pi-nolabl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391067"/>
            <a:ext cx="3733800" cy="25908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 bwMode="auto">
          <a:xfrm>
            <a:off x="1066800" y="1467267"/>
            <a:ext cx="1524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066800" y="2305467"/>
            <a:ext cx="1524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066800" y="3067467"/>
            <a:ext cx="1524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2195513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3399"/>
                </a:solidFill>
                <a:latin typeface="Symbol" pitchFamily="18" charset="2"/>
              </a:rPr>
              <a:t>p</a:t>
            </a:r>
            <a:r>
              <a:rPr lang="en-US" sz="1600" b="1" baseline="40000" dirty="0" smtClean="0">
                <a:solidFill>
                  <a:srgbClr val="CC3399"/>
                </a:solidFill>
                <a:latin typeface="Symbol" pitchFamily="18" charset="2"/>
              </a:rPr>
              <a:t>+</a:t>
            </a:r>
            <a:endParaRPr lang="en-US" sz="1600" b="1" baseline="40000" dirty="0">
              <a:solidFill>
                <a:srgbClr val="CC3399"/>
              </a:solidFill>
              <a:latin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0" y="1357313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3399"/>
                </a:solidFill>
                <a:latin typeface="Symbol" pitchFamily="18" charset="2"/>
              </a:rPr>
              <a:t>p</a:t>
            </a:r>
            <a:r>
              <a:rPr lang="en-US" sz="1600" b="1" baseline="30000" dirty="0" smtClean="0">
                <a:solidFill>
                  <a:srgbClr val="CC3399"/>
                </a:solidFill>
                <a:latin typeface="Symbol" pitchFamily="18" charset="2"/>
              </a:rPr>
              <a:t>0</a:t>
            </a:r>
            <a:endParaRPr lang="en-US" sz="1600" b="1" baseline="30000" dirty="0">
              <a:solidFill>
                <a:srgbClr val="CC3399"/>
              </a:solidFill>
              <a:latin typeface="Symbol" pitchFamily="18" charset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8200" y="299126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3399"/>
                </a:solidFill>
                <a:latin typeface="Symbol" pitchFamily="18" charset="2"/>
              </a:rPr>
              <a:t>p</a:t>
            </a:r>
            <a:r>
              <a:rPr lang="en-US" sz="1600" b="1" baseline="40000" dirty="0" smtClean="0">
                <a:solidFill>
                  <a:srgbClr val="CC3399"/>
                </a:solidFill>
                <a:latin typeface="Symbol" pitchFamily="18" charset="2"/>
              </a:rPr>
              <a:t>-</a:t>
            </a:r>
            <a:endParaRPr lang="en-US" sz="1600" b="1" baseline="40000" dirty="0">
              <a:solidFill>
                <a:srgbClr val="CC3399"/>
              </a:solidFill>
              <a:latin typeface="Symbol" pitchFamily="18" charset="2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702388" y="4557713"/>
            <a:ext cx="304800" cy="2286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81600" y="3067467"/>
            <a:ext cx="3657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+mn-lt"/>
              </a:rPr>
              <a:t>x                          z                P</a:t>
            </a:r>
            <a:r>
              <a:rPr lang="en-US" sz="1300" b="1" baseline="-25000" dirty="0" smtClean="0">
                <a:latin typeface="+mn-lt"/>
              </a:rPr>
              <a:t>T</a:t>
            </a:r>
            <a:r>
              <a:rPr lang="en-US" sz="1300" b="1" dirty="0" smtClean="0">
                <a:latin typeface="+mn-lt"/>
              </a:rPr>
              <a:t> (</a:t>
            </a:r>
            <a:r>
              <a:rPr lang="en-US" sz="1300" b="1" dirty="0" err="1" smtClean="0">
                <a:latin typeface="+mn-lt"/>
              </a:rPr>
              <a:t>GeV</a:t>
            </a:r>
            <a:r>
              <a:rPr lang="en-US" sz="1300" b="1" dirty="0" smtClean="0">
                <a:latin typeface="+mn-lt"/>
              </a:rPr>
              <a:t>)</a:t>
            </a:r>
            <a:endParaRPr lang="en-US" sz="1300" b="1" baseline="-25000" dirty="0">
              <a:latin typeface="+mn-lt"/>
            </a:endParaRPr>
          </a:p>
        </p:txBody>
      </p:sp>
      <p:pic>
        <p:nvPicPr>
          <p:cNvPr id="48" name="Picture 2" descr="C:\Users\lorenzon\Documents\talks\pol-DY\pics\COMPASS-Siversp-TMD-evoluti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1906" y="1391067"/>
            <a:ext cx="3784894" cy="1752600"/>
          </a:xfrm>
          <a:prstGeom prst="rect">
            <a:avLst/>
          </a:prstGeom>
          <a:noFill/>
        </p:spPr>
      </p:pic>
      <p:sp>
        <p:nvSpPr>
          <p:cNvPr id="49" name="Rectangle 48"/>
          <p:cNvSpPr/>
          <p:nvPr/>
        </p:nvSpPr>
        <p:spPr bwMode="auto">
          <a:xfrm>
            <a:off x="6096000" y="1467267"/>
            <a:ext cx="228600" cy="2286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943600" y="2305467"/>
            <a:ext cx="381000" cy="2286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81600" y="1433513"/>
            <a:ext cx="45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CC3399"/>
                </a:solidFill>
                <a:latin typeface="+mn-lt"/>
              </a:rPr>
              <a:t>h</a:t>
            </a:r>
            <a:r>
              <a:rPr lang="en-US" sz="1600" b="1" baseline="40000" dirty="0" smtClean="0">
                <a:solidFill>
                  <a:srgbClr val="CC3399"/>
                </a:solidFill>
                <a:latin typeface="Symbol" pitchFamily="18" charset="2"/>
              </a:rPr>
              <a:t>+</a:t>
            </a:r>
            <a:endParaRPr lang="en-US" sz="1600" b="1" baseline="40000" dirty="0">
              <a:solidFill>
                <a:srgbClr val="CC3399"/>
              </a:solidFill>
              <a:latin typeface="Symbol" pitchFamily="18" charset="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81600" y="2195513"/>
            <a:ext cx="45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CC3399"/>
                </a:solidFill>
                <a:latin typeface="+mn-lt"/>
              </a:rPr>
              <a:t>h</a:t>
            </a:r>
            <a:r>
              <a:rPr lang="en-US" sz="1600" b="1" baseline="40000" dirty="0" smtClean="0">
                <a:solidFill>
                  <a:srgbClr val="CC3399"/>
                </a:solidFill>
                <a:latin typeface="Symbol" pitchFamily="18" charset="2"/>
              </a:rPr>
              <a:t>-</a:t>
            </a:r>
            <a:endParaRPr lang="en-US" sz="1600" b="1" baseline="40000" dirty="0">
              <a:solidFill>
                <a:srgbClr val="CC3399"/>
              </a:solidFill>
              <a:latin typeface="Symbol" pitchFamily="18" charset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81600" y="5651212"/>
            <a:ext cx="3657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+mn-lt"/>
              </a:rPr>
              <a:t>x                          z                P</a:t>
            </a:r>
            <a:r>
              <a:rPr lang="en-US" sz="1300" b="1" baseline="-25000" dirty="0" smtClean="0">
                <a:latin typeface="+mn-lt"/>
              </a:rPr>
              <a:t>T</a:t>
            </a:r>
            <a:r>
              <a:rPr lang="en-US" sz="1300" b="1" dirty="0" smtClean="0">
                <a:latin typeface="+mn-lt"/>
              </a:rPr>
              <a:t> (</a:t>
            </a:r>
            <a:r>
              <a:rPr lang="en-US" sz="1300" b="1" dirty="0" err="1" smtClean="0">
                <a:latin typeface="+mn-lt"/>
              </a:rPr>
              <a:t>GeV</a:t>
            </a:r>
            <a:r>
              <a:rPr lang="en-US" sz="1300" b="1" dirty="0" smtClean="0">
                <a:latin typeface="+mn-lt"/>
              </a:rPr>
              <a:t>)</a:t>
            </a:r>
            <a:endParaRPr lang="en-US" sz="1300" b="1" baseline="-25000" dirty="0">
              <a:latin typeface="+mn-lt"/>
            </a:endParaRPr>
          </a:p>
        </p:txBody>
      </p:sp>
      <p:pic>
        <p:nvPicPr>
          <p:cNvPr id="54" name="Picture 6" descr="C:\Users\lorenzon\Documents\talks\pol-DY\pics\compassd-fit11-nolabl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974812"/>
            <a:ext cx="3733800" cy="1752600"/>
          </a:xfrm>
          <a:prstGeom prst="rect">
            <a:avLst/>
          </a:prstGeom>
          <a:noFill/>
        </p:spPr>
      </p:pic>
      <p:sp>
        <p:nvSpPr>
          <p:cNvPr id="55" name="Rectangle 54"/>
          <p:cNvSpPr/>
          <p:nvPr/>
        </p:nvSpPr>
        <p:spPr bwMode="auto">
          <a:xfrm>
            <a:off x="5410200" y="4051012"/>
            <a:ext cx="1524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57800" y="3941058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3399"/>
                </a:solidFill>
                <a:latin typeface="Symbol" pitchFamily="18" charset="2"/>
              </a:rPr>
              <a:t>p</a:t>
            </a:r>
            <a:r>
              <a:rPr lang="en-US" sz="1600" b="1" baseline="40000" dirty="0" smtClean="0">
                <a:solidFill>
                  <a:srgbClr val="CC3399"/>
                </a:solidFill>
                <a:latin typeface="Symbol" pitchFamily="18" charset="2"/>
              </a:rPr>
              <a:t>+</a:t>
            </a:r>
            <a:endParaRPr lang="en-US" sz="1600" b="1" baseline="40000" dirty="0">
              <a:solidFill>
                <a:srgbClr val="CC3399"/>
              </a:solidFill>
              <a:latin typeface="Symbol" pitchFamily="18" charset="2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410200" y="4889212"/>
            <a:ext cx="1524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57800" y="473681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3399"/>
                </a:solidFill>
                <a:latin typeface="Symbol" pitchFamily="18" charset="2"/>
              </a:rPr>
              <a:t>p</a:t>
            </a:r>
            <a:r>
              <a:rPr lang="en-US" sz="1600" b="1" baseline="40000" dirty="0" smtClean="0">
                <a:solidFill>
                  <a:srgbClr val="CC3399"/>
                </a:solidFill>
                <a:latin typeface="Symbol" pitchFamily="18" charset="2"/>
              </a:rPr>
              <a:t>-</a:t>
            </a:r>
            <a:endParaRPr lang="en-US" sz="1600" b="1" baseline="40000" dirty="0">
              <a:solidFill>
                <a:srgbClr val="CC3399"/>
              </a:solidFill>
              <a:latin typeface="Symbol" pitchFamily="18" charset="2"/>
            </a:endParaRPr>
          </a:p>
        </p:txBody>
      </p:sp>
      <p:sp>
        <p:nvSpPr>
          <p:cNvPr id="59" name="TextBox 9"/>
          <p:cNvSpPr txBox="1">
            <a:spLocks noChangeArrowheads="1"/>
          </p:cNvSpPr>
          <p:nvPr/>
        </p:nvSpPr>
        <p:spPr bwMode="auto">
          <a:xfrm>
            <a:off x="5943600" y="1066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  <a:latin typeface="Arial" pitchFamily="34" charset="0"/>
              </a:rPr>
              <a:t>COMPASS (p</a:t>
            </a:r>
            <a:r>
              <a:rPr lang="en-US" b="1" dirty="0">
                <a:solidFill>
                  <a:srgbClr val="00990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60" name="TextBox 9"/>
          <p:cNvSpPr txBox="1">
            <a:spLocks noChangeArrowheads="1"/>
          </p:cNvSpPr>
          <p:nvPr/>
        </p:nvSpPr>
        <p:spPr bwMode="auto">
          <a:xfrm>
            <a:off x="5943600" y="3670012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  <a:latin typeface="Arial" pitchFamily="34" charset="0"/>
              </a:rPr>
              <a:t>COMPASS (d)</a:t>
            </a:r>
            <a:endParaRPr lang="en-US" b="1" dirty="0">
              <a:solidFill>
                <a:srgbClr val="009900"/>
              </a:solidFill>
              <a:latin typeface="Arial" pitchFamily="34" charset="0"/>
            </a:endParaRPr>
          </a:p>
        </p:txBody>
      </p:sp>
      <p:sp>
        <p:nvSpPr>
          <p:cNvPr id="61" name="Subtitle 2"/>
          <p:cNvSpPr txBox="1">
            <a:spLocks/>
          </p:cNvSpPr>
          <p:nvPr/>
        </p:nvSpPr>
        <p:spPr bwMode="auto">
          <a:xfrm>
            <a:off x="304800" y="4710113"/>
            <a:ext cx="4114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Global fit to sin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Arial" pitchFamily="34" charset="0"/>
              </a:rPr>
              <a:t> (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Arial" pitchFamily="34" charset="0"/>
              </a:rPr>
              <a:t>f</a:t>
            </a:r>
            <a:r>
              <a:rPr kumimoji="0" lang="en-US" sz="16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h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–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Arial" pitchFamily="34" charset="0"/>
              </a:rPr>
              <a:t>f</a:t>
            </a:r>
            <a:r>
              <a:rPr kumimoji="0" lang="en-US" sz="16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) asymmetry in SIDIS (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HERMES (p), COMPASS (p), COMPASS (d)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ubtitle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87680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 Access to transverse-momentum dependent distribution (TMD) functions </a:t>
            </a:r>
          </a:p>
          <a:p>
            <a:pPr lvl="2">
              <a:spcBef>
                <a:spcPts val="600"/>
              </a:spcBef>
              <a:buFont typeface="Times New Roman" pitchFamily="18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/>
              <a:t>Sivers, Boer-</a:t>
            </a:r>
            <a:r>
              <a:rPr lang="en-US" sz="1600" dirty="0" err="1" smtClean="0"/>
              <a:t>Mulders</a:t>
            </a:r>
            <a:r>
              <a:rPr lang="en-US" sz="1600" dirty="0" smtClean="0"/>
              <a:t>, etc</a:t>
            </a:r>
          </a:p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 Transversely Polarized </a:t>
            </a:r>
            <a:r>
              <a:rPr lang="en-US" dirty="0" smtClean="0">
                <a:solidFill>
                  <a:srgbClr val="3333FF"/>
                </a:solidFill>
              </a:rPr>
              <a:t>Beam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C00000"/>
                </a:solidFill>
              </a:rPr>
              <a:t>Target</a:t>
            </a:r>
          </a:p>
          <a:p>
            <a:pPr lvl="2">
              <a:spcBef>
                <a:spcPts val="600"/>
              </a:spcBef>
              <a:buFont typeface="Times New Roman" pitchFamily="18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/>
              <a:t>Sivers function in single-transverse spin asymmetries (sea quarks or valence quarks)</a:t>
            </a:r>
          </a:p>
          <a:p>
            <a:pPr lvl="3">
              <a:spcBef>
                <a:spcPts val="600"/>
              </a:spcBef>
              <a:buNone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Symbol" pitchFamily="18" charset="2"/>
              </a:rPr>
              <a:t>   - </a:t>
            </a:r>
            <a:r>
              <a:rPr lang="en-US" sz="1600" dirty="0" smtClean="0">
                <a:solidFill>
                  <a:srgbClr val="3333FF"/>
                </a:solidFill>
              </a:rPr>
              <a:t>valence</a:t>
            </a:r>
            <a:r>
              <a:rPr lang="en-US" sz="1600" dirty="0" smtClean="0"/>
              <a:t> quarks constrain SIDIS data much more than </a:t>
            </a:r>
            <a:r>
              <a:rPr lang="en-US" sz="1600" dirty="0" smtClean="0">
                <a:solidFill>
                  <a:srgbClr val="C00000"/>
                </a:solidFill>
              </a:rPr>
              <a:t>sea</a:t>
            </a:r>
            <a:r>
              <a:rPr lang="en-US" sz="1600" dirty="0" smtClean="0"/>
              <a:t> quarks</a:t>
            </a:r>
          </a:p>
          <a:p>
            <a:pPr lvl="3">
              <a:spcBef>
                <a:spcPts val="600"/>
              </a:spcBef>
              <a:buNone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Symbol" pitchFamily="18" charset="2"/>
              </a:rPr>
              <a:t>   - </a:t>
            </a:r>
            <a:r>
              <a:rPr lang="en-US" sz="1600" dirty="0" smtClean="0"/>
              <a:t>global fits indicate that </a:t>
            </a:r>
            <a:r>
              <a:rPr lang="en-US" sz="1600" dirty="0" smtClean="0">
                <a:solidFill>
                  <a:srgbClr val="C00000"/>
                </a:solidFill>
              </a:rPr>
              <a:t>sea</a:t>
            </a:r>
            <a:r>
              <a:rPr lang="en-US" sz="1600" dirty="0" smtClean="0"/>
              <a:t> quark Sivers function is </a:t>
            </a:r>
            <a:r>
              <a:rPr lang="en-US" sz="1600" dirty="0" smtClean="0">
                <a:solidFill>
                  <a:srgbClr val="C00000"/>
                </a:solidFill>
              </a:rPr>
              <a:t>small</a:t>
            </a:r>
            <a:endParaRPr lang="en-US" dirty="0" smtClean="0">
              <a:solidFill>
                <a:srgbClr val="C00000"/>
              </a:solidFill>
            </a:endParaRPr>
          </a:p>
          <a:p>
            <a:pPr lvl="2">
              <a:spcBef>
                <a:spcPts val="600"/>
              </a:spcBef>
              <a:buFont typeface="Times New Roman" pitchFamily="18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/>
              <a:t> </a:t>
            </a:r>
            <a:r>
              <a:rPr lang="en-US" sz="1600" dirty="0" err="1" smtClean="0"/>
              <a:t>transversity</a:t>
            </a:r>
            <a:r>
              <a:rPr lang="en-US" sz="1600" dirty="0" smtClean="0"/>
              <a:t>    Boer-</a:t>
            </a:r>
            <a:r>
              <a:rPr lang="en-US" sz="1600" dirty="0" err="1" smtClean="0"/>
              <a:t>Mulders</a:t>
            </a:r>
            <a:r>
              <a:rPr lang="en-US" sz="1600" dirty="0" smtClean="0"/>
              <a:t> function</a:t>
            </a:r>
          </a:p>
          <a:p>
            <a:pPr lvl="2">
              <a:spcBef>
                <a:spcPts val="600"/>
              </a:spcBef>
              <a:buFont typeface="Times New Roman" pitchFamily="18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/>
              <a:t>baryon production, incl. </a:t>
            </a:r>
            <a:r>
              <a:rPr lang="en-US" sz="1600" dirty="0" err="1" smtClean="0"/>
              <a:t>pseudoscalar</a:t>
            </a:r>
            <a:r>
              <a:rPr lang="en-US" sz="1600" dirty="0" smtClean="0"/>
              <a:t> and vector meson production,</a:t>
            </a:r>
            <a:br>
              <a:rPr lang="en-US" sz="1600" dirty="0" smtClean="0"/>
            </a:br>
            <a:r>
              <a:rPr lang="en-US" sz="1600" dirty="0" smtClean="0"/>
              <a:t>elastic scattering, two-particle correlations, J/</a:t>
            </a:r>
            <a:r>
              <a:rPr lang="el-GR" sz="1600" dirty="0" smtClean="0"/>
              <a:t>ψ</a:t>
            </a:r>
            <a:r>
              <a:rPr lang="en-US" sz="1600" dirty="0" smtClean="0"/>
              <a:t> and charm production </a:t>
            </a:r>
          </a:p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3333FF"/>
                </a:solidFill>
              </a:rPr>
              <a:t>Beam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Target</a:t>
            </a:r>
            <a:r>
              <a:rPr lang="en-US" dirty="0" smtClean="0"/>
              <a:t> Transversely Polarized</a:t>
            </a:r>
          </a:p>
          <a:p>
            <a:pPr lvl="2">
              <a:spcBef>
                <a:spcPts val="600"/>
              </a:spcBef>
              <a:buFont typeface="Times New Roman" pitchFamily="18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/>
              <a:t>flavor asymmetry of sea-quark polarization</a:t>
            </a:r>
          </a:p>
          <a:p>
            <a:pPr lvl="2">
              <a:spcBef>
                <a:spcPts val="600"/>
              </a:spcBef>
              <a:buFont typeface="Times New Roman" pitchFamily="18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err="1" smtClean="0"/>
              <a:t>transversity</a:t>
            </a:r>
            <a:r>
              <a:rPr lang="en-US" sz="1600" dirty="0" smtClean="0"/>
              <a:t> (quark     anti-quark for pp collisions)</a:t>
            </a:r>
          </a:p>
          <a:p>
            <a:pPr lvl="3">
              <a:spcBef>
                <a:spcPts val="600"/>
              </a:spcBef>
              <a:buFont typeface="Arial" pitchFamily="34" charset="0"/>
              <a:buNone/>
              <a:tabLst>
                <a:tab pos="815975" algn="l"/>
                <a:tab pos="1192213" algn="l"/>
              </a:tabLst>
            </a:pPr>
            <a:r>
              <a:rPr lang="en-US" sz="1600" dirty="0" smtClean="0"/>
              <a:t>  </a:t>
            </a:r>
            <a:r>
              <a:rPr lang="en-US" sz="1600" dirty="0" smtClean="0">
                <a:latin typeface="Symbol" pitchFamily="18" charset="2"/>
              </a:rPr>
              <a:t>- </a:t>
            </a:r>
            <a:r>
              <a:rPr lang="en-US" sz="1600" dirty="0" smtClean="0"/>
              <a:t> anti-quark </a:t>
            </a:r>
            <a:r>
              <a:rPr lang="en-US" sz="1600" dirty="0" err="1" smtClean="0"/>
              <a:t>transversity</a:t>
            </a:r>
            <a:r>
              <a:rPr lang="en-US" sz="1600" dirty="0" smtClean="0"/>
              <a:t> might be very small</a:t>
            </a:r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2743200" y="3505200"/>
          <a:ext cx="22860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0" name="Equation" r:id="rId4" imgW="164880" imgH="177480" progId="Equation.DSMT4">
                  <p:embed/>
                </p:oleObj>
              </mc:Choice>
              <mc:Fallback>
                <p:oleObj name="Equation" r:id="rId4" imgW="16488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505200"/>
                        <a:ext cx="228600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153193"/>
              </p:ext>
            </p:extLst>
          </p:nvPr>
        </p:nvGraphicFramePr>
        <p:xfrm>
          <a:off x="3352800" y="5029200"/>
          <a:ext cx="22860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1" name="Equation" r:id="rId6" imgW="164880" imgH="177480" progId="Equation.DSMT4">
                  <p:embed/>
                </p:oleObj>
              </mc:Choice>
              <mc:Fallback>
                <p:oleObj name="Equation" r:id="rId6" imgW="16488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029200"/>
                        <a:ext cx="228600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B7F5E-37DB-4560-9290-081C983EEAF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0" y="685800"/>
            <a:ext cx="2485593" cy="461665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charset="0"/>
                <a:ea typeface="ＭＳ Ｐゴシック" charset="0"/>
                <a:cs typeface="ＭＳ Ｐゴシック" charset="0"/>
              </a:rPr>
              <a:t>NOT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charset="0"/>
                <a:ea typeface="ＭＳ Ｐゴシック" charset="0"/>
                <a:cs typeface="ＭＳ Ｐゴシック" charset="0"/>
              </a:rPr>
              <a:t>Yet Done!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224135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 smtClean="0">
                <a:solidFill>
                  <a:srgbClr val="190EFF"/>
                </a:solidFill>
                <a:latin typeface="Arial"/>
                <a:sym typeface="Arial" pitchFamily="34" charset="0"/>
              </a:rPr>
              <a:t>Polarized </a:t>
            </a:r>
            <a:r>
              <a:rPr lang="en-US" sz="2400" b="1" kern="0" dirty="0" err="1" smtClean="0">
                <a:solidFill>
                  <a:srgbClr val="190EFF"/>
                </a:solidFill>
                <a:latin typeface="Arial"/>
                <a:sym typeface="Arial" pitchFamily="34" charset="0"/>
              </a:rPr>
              <a:t>Drell</a:t>
            </a:r>
            <a:r>
              <a:rPr lang="en-US" sz="2400" b="1" kern="0" dirty="0" smtClean="0">
                <a:solidFill>
                  <a:srgbClr val="190EFF"/>
                </a:solidFill>
                <a:latin typeface="Arial"/>
                <a:sym typeface="Arial" pitchFamily="34" charset="0"/>
              </a:rPr>
              <a:t>-Yan Experiment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500" y="2560638"/>
            <a:ext cx="19177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514600"/>
            <a:ext cx="2471738" cy="1417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953000" y="2755900"/>
            <a:ext cx="762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B050"/>
                </a:solidFill>
                <a:latin typeface="+mn-lt"/>
              </a:rPr>
              <a:t>SIDIS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2755900"/>
            <a:ext cx="1066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B050"/>
                </a:solidFill>
                <a:latin typeface="+mn-lt"/>
              </a:rPr>
              <a:t>Drell</a:t>
            </a:r>
            <a:r>
              <a:rPr lang="en-US" sz="1600" dirty="0">
                <a:solidFill>
                  <a:srgbClr val="00B050"/>
                </a:solidFill>
                <a:latin typeface="+mn-lt"/>
              </a:rPr>
              <a:t>-Yan</a:t>
            </a: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457200" y="914400"/>
            <a:ext cx="8686800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marL="334963" indent="-334963" algn="l">
              <a:spcBef>
                <a:spcPts val="6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dirty="0">
                <a:solidFill>
                  <a:srgbClr val="1C11FD"/>
                </a:solidFill>
                <a:latin typeface="+mn-lt"/>
              </a:rPr>
              <a:t>Similar Physics Goals as SIDIS: </a:t>
            </a:r>
            <a:endParaRPr lang="en-US" b="1" kern="0" dirty="0">
              <a:solidFill>
                <a:srgbClr val="1C11FD"/>
              </a:solidFill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kern="0" dirty="0"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lang="en-US" sz="1600" kern="0" dirty="0" err="1">
                <a:latin typeface="+mn-lt"/>
                <a:ea typeface="+mn-ea"/>
                <a:cs typeface="+mn-cs"/>
                <a:sym typeface="Arial" pitchFamily="34" charset="0"/>
              </a:rPr>
              <a:t>parton</a:t>
            </a:r>
            <a:r>
              <a:rPr lang="en-US" sz="1600" kern="0" dirty="0">
                <a:latin typeface="+mn-lt"/>
                <a:ea typeface="+mn-ea"/>
                <a:cs typeface="+mn-cs"/>
                <a:sym typeface="Arial" pitchFamily="34" charset="0"/>
              </a:rPr>
              <a:t> level understanding of nucleon</a:t>
            </a: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kern="0" dirty="0">
                <a:latin typeface="+mn-lt"/>
                <a:ea typeface="+mn-ea"/>
                <a:cs typeface="+mn-cs"/>
                <a:sym typeface="Arial" pitchFamily="34" charset="0"/>
              </a:rPr>
              <a:t> electromagnetic probe  </a:t>
            </a:r>
          </a:p>
          <a:p>
            <a:pPr algn="l">
              <a:spcBef>
                <a:spcPts val="600"/>
              </a:spcBef>
              <a:buSzPct val="200000"/>
              <a:tabLst>
                <a:tab pos="815975" algn="l"/>
                <a:tab pos="1192213" algn="l"/>
              </a:tabLst>
              <a:defRPr/>
            </a:pPr>
            <a:r>
              <a:rPr lang="en-US" kern="0" dirty="0" smtClean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                      </a:t>
            </a:r>
            <a:r>
              <a:rPr lang="en-US" kern="0" dirty="0" err="1" smtClean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timelike</a:t>
            </a:r>
            <a:r>
              <a:rPr lang="en-US" kern="0" dirty="0" smtClean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lang="en-US" kern="0" dirty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(</a:t>
            </a:r>
            <a:r>
              <a:rPr lang="en-US" kern="0" dirty="0" err="1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Drell</a:t>
            </a:r>
            <a:r>
              <a:rPr lang="en-US" kern="0" dirty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-Yan)         </a:t>
            </a:r>
            <a:r>
              <a:rPr lang="en-US" kern="0" dirty="0" smtClean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          </a:t>
            </a:r>
            <a:r>
              <a:rPr lang="en-US" kern="0" dirty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vs.   </a:t>
            </a:r>
            <a:r>
              <a:rPr lang="en-US" kern="0" dirty="0" smtClean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   </a:t>
            </a:r>
            <a:r>
              <a:rPr lang="en-US" kern="0" dirty="0" err="1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spacelike</a:t>
            </a:r>
            <a:r>
              <a:rPr lang="en-US" kern="0" dirty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lang="en-US" kern="0" dirty="0" smtClean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(SIDIS</a:t>
            </a:r>
            <a:r>
              <a:rPr lang="en-US" kern="0" dirty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) virtual photon</a:t>
            </a: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endParaRPr lang="en-US" kern="0" dirty="0"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1300163" lvl="2" indent="-398463" algn="l">
              <a:spcBef>
                <a:spcPts val="1800"/>
              </a:spcBef>
              <a:buClr>
                <a:srgbClr val="3A9D33"/>
              </a:buClr>
              <a:buSzPct val="150000"/>
              <a:tabLst>
                <a:tab pos="815975" algn="l"/>
                <a:tab pos="1192213" algn="l"/>
              </a:tabLst>
              <a:defRPr/>
            </a:pPr>
            <a:endParaRPr lang="en-US" kern="0" dirty="0"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41991" name="Rectangle 7"/>
          <p:cNvSpPr txBox="1">
            <a:spLocks noChangeArrowheads="1"/>
          </p:cNvSpPr>
          <p:nvPr/>
        </p:nvSpPr>
        <p:spPr bwMode="auto">
          <a:xfrm>
            <a:off x="457200" y="4267200"/>
            <a:ext cx="86868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marL="334963" indent="-334963" algn="l">
              <a:spcBef>
                <a:spcPts val="6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</a:pPr>
            <a:r>
              <a:rPr lang="en-US" dirty="0">
                <a:solidFill>
                  <a:srgbClr val="1C11FD"/>
                </a:solidFill>
              </a:rPr>
              <a:t>Cleanest probe to study </a:t>
            </a:r>
            <a:r>
              <a:rPr lang="en-US" dirty="0" err="1">
                <a:solidFill>
                  <a:srgbClr val="1C11FD"/>
                </a:solidFill>
              </a:rPr>
              <a:t>hadron</a:t>
            </a:r>
            <a:r>
              <a:rPr lang="en-US" dirty="0">
                <a:solidFill>
                  <a:srgbClr val="1C11FD"/>
                </a:solidFill>
              </a:rPr>
              <a:t> structure:</a:t>
            </a:r>
            <a:endParaRPr lang="en-US" b="1" dirty="0">
              <a:solidFill>
                <a:srgbClr val="1C11FD"/>
              </a:solidFill>
              <a:latin typeface="Arial" pitchFamily="34" charset="0"/>
              <a:sym typeface="Arial" pitchFamily="34" charset="0"/>
            </a:endParaRP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</a:pP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hadron</a:t>
            </a:r>
            <a:r>
              <a:rPr lang="en-US" sz="1600" dirty="0">
                <a:latin typeface="Arial" pitchFamily="34" charset="0"/>
              </a:rPr>
              <a:t> beam and convolution of </a:t>
            </a:r>
            <a:r>
              <a:rPr lang="en-US" sz="1600" dirty="0" err="1">
                <a:latin typeface="Arial" pitchFamily="34" charset="0"/>
              </a:rPr>
              <a:t>parton</a:t>
            </a:r>
            <a:r>
              <a:rPr lang="en-US" sz="1600" dirty="0">
                <a:latin typeface="Arial" pitchFamily="34" charset="0"/>
              </a:rPr>
              <a:t> distributions </a:t>
            </a: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</a:pPr>
            <a:r>
              <a:rPr lang="en-US" sz="1600" dirty="0">
                <a:latin typeface="Arial" pitchFamily="34" charset="0"/>
              </a:rPr>
              <a:t> no QCD final state effects </a:t>
            </a: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</a:pPr>
            <a:r>
              <a:rPr lang="en-US" sz="1600" dirty="0">
                <a:latin typeface="Arial" pitchFamily="34" charset="0"/>
              </a:rPr>
              <a:t> no fragmentation process</a:t>
            </a: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</a:pPr>
            <a:r>
              <a:rPr lang="en-US" sz="1600" dirty="0">
                <a:latin typeface="Arial" pitchFamily="34" charset="0"/>
                <a:sym typeface="Arial" pitchFamily="34" charset="0"/>
              </a:rPr>
              <a:t> ability to select sea quark distribution</a:t>
            </a: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</a:pPr>
            <a:r>
              <a:rPr lang="en-US" sz="1600" dirty="0">
                <a:latin typeface="Arial" pitchFamily="34" charset="0"/>
              </a:rPr>
              <a:t> allows direct production of transverse momentum-dependent distribution (TMD)  </a:t>
            </a:r>
            <a:br>
              <a:rPr lang="en-US" sz="1600" dirty="0">
                <a:latin typeface="Arial" pitchFamily="34" charset="0"/>
              </a:rPr>
            </a:br>
            <a:r>
              <a:rPr lang="en-US" sz="1600" dirty="0">
                <a:latin typeface="Arial" pitchFamily="34" charset="0"/>
              </a:rPr>
              <a:t> functions (Sivers, Boer-</a:t>
            </a:r>
            <a:r>
              <a:rPr lang="en-US" sz="1600" dirty="0" err="1">
                <a:latin typeface="Arial" pitchFamily="34" charset="0"/>
              </a:rPr>
              <a:t>Mulders</a:t>
            </a:r>
            <a:r>
              <a:rPr lang="en-US" sz="1600" dirty="0">
                <a:latin typeface="Arial" pitchFamily="34" charset="0"/>
              </a:rPr>
              <a:t>, etc)</a:t>
            </a:r>
            <a:endParaRPr lang="en-US" dirty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5F7EE-0D7F-40B9-AAEA-D0EC6DD4897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5950" y="2514600"/>
            <a:ext cx="337185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34290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6096000" y="4038600"/>
            <a:ext cx="2895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>
              <a:defRPr/>
            </a:pPr>
            <a:r>
              <a:rPr lang="en-US" sz="1200" dirty="0">
                <a:solidFill>
                  <a:srgbClr val="C00000"/>
                </a:solidFill>
                <a:latin typeface="+mn-lt"/>
              </a:rPr>
              <a:t>A. </a:t>
            </a:r>
            <a:r>
              <a:rPr lang="en-US" sz="1200" dirty="0" err="1">
                <a:solidFill>
                  <a:srgbClr val="C00000"/>
                </a:solidFill>
                <a:latin typeface="+mn-lt"/>
              </a:rPr>
              <a:t>Kotzinian</a:t>
            </a:r>
            <a:r>
              <a:rPr lang="en-US" sz="1200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1200" dirty="0">
                <a:solidFill>
                  <a:srgbClr val="C00000"/>
                </a:solidFill>
              </a:rPr>
              <a:t>DY workshop, CERN, 4/10</a:t>
            </a:r>
          </a:p>
        </p:txBody>
      </p:sp>
      <p:sp>
        <p:nvSpPr>
          <p:cNvPr id="41996" name="Title 28"/>
          <p:cNvSpPr txBox="1">
            <a:spLocks/>
          </p:cNvSpPr>
          <p:nvPr/>
        </p:nvSpPr>
        <p:spPr bwMode="auto">
          <a:xfrm>
            <a:off x="457200" y="228600"/>
            <a:ext cx="8001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200"/>
              </a:spcBef>
            </a:pPr>
            <a:r>
              <a:rPr lang="en-US" sz="2400" b="1" dirty="0" err="1">
                <a:solidFill>
                  <a:srgbClr val="190EFF"/>
                </a:solidFill>
                <a:latin typeface="+mj-lt"/>
                <a:ea typeface="ヒラギノ角ゴ ProN W6"/>
                <a:cs typeface="ヒラギノ角ゴ ProN W6"/>
                <a:sym typeface="Arial" pitchFamily="34" charset="0"/>
              </a:rPr>
              <a:t>Drell</a:t>
            </a:r>
            <a:r>
              <a:rPr lang="en-US" sz="2400" b="1" dirty="0">
                <a:solidFill>
                  <a:srgbClr val="190EFF"/>
                </a:solidFill>
                <a:latin typeface="+mj-lt"/>
                <a:ea typeface="ヒラギノ角ゴ ProN W6"/>
                <a:cs typeface="ヒラギノ角ゴ ProN W6"/>
                <a:sym typeface="Arial" pitchFamily="34" charset="0"/>
              </a:rPr>
              <a:t> Yan Process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457200" y="914400"/>
            <a:ext cx="8686800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marL="334963" indent="-334963" algn="l">
              <a:spcBef>
                <a:spcPts val="6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dirty="0" smtClean="0">
                <a:solidFill>
                  <a:srgbClr val="1C11FD"/>
                </a:solidFill>
                <a:latin typeface="+mn-lt"/>
              </a:rPr>
              <a:t>DY cross section at LO:</a:t>
            </a:r>
            <a:endParaRPr lang="en-US" b="1" kern="0" dirty="0">
              <a:solidFill>
                <a:srgbClr val="1C11FD"/>
              </a:solidFill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41991" name="Rectangle 7"/>
          <p:cNvSpPr txBox="1">
            <a:spLocks noChangeArrowheads="1"/>
          </p:cNvSpPr>
          <p:nvPr/>
        </p:nvSpPr>
        <p:spPr bwMode="auto">
          <a:xfrm>
            <a:off x="457200" y="5562600"/>
            <a:ext cx="86868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marL="334963" indent="-334963" algn="l">
              <a:spcBef>
                <a:spcPts val="600"/>
              </a:spcBef>
              <a:buSzPct val="200000"/>
              <a:tabLst>
                <a:tab pos="815975" algn="l"/>
                <a:tab pos="1192213" algn="l"/>
              </a:tabLst>
            </a:pPr>
            <a:endParaRPr lang="en-US" b="1" dirty="0" smtClean="0">
              <a:solidFill>
                <a:srgbClr val="1C11FD"/>
              </a:solidFill>
              <a:latin typeface="Arial" pitchFamily="34" charset="0"/>
              <a:sym typeface="Arial" pitchFamily="34" charset="0"/>
            </a:endParaRP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Arial" pitchFamily="34" charset="0"/>
              </a:rPr>
              <a:t> with the asymmetry amplitude: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5F7EE-0D7F-40B9-AAEA-D0EC6DD4897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1996" name="Title 28"/>
          <p:cNvSpPr txBox="1">
            <a:spLocks/>
          </p:cNvSpPr>
          <p:nvPr/>
        </p:nvSpPr>
        <p:spPr bwMode="auto">
          <a:xfrm>
            <a:off x="457200" y="228600"/>
            <a:ext cx="8001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200"/>
              </a:spcBef>
            </a:pPr>
            <a:r>
              <a:rPr lang="en-US" sz="2400" b="1" dirty="0" smtClean="0">
                <a:solidFill>
                  <a:srgbClr val="190EFF"/>
                </a:solidFill>
                <a:latin typeface="+mj-lt"/>
                <a:ea typeface="ヒラギノ角ゴ ProN W6"/>
                <a:cs typeface="ヒラギノ角ゴ ProN W6"/>
                <a:sym typeface="Arial" pitchFamily="34" charset="0"/>
              </a:rPr>
              <a:t>Leading order DY Cross Section</a:t>
            </a:r>
            <a:endParaRPr lang="en-US" sz="2400" b="1" dirty="0">
              <a:solidFill>
                <a:srgbClr val="190EFF"/>
              </a:solidFill>
              <a:latin typeface="+mj-lt"/>
              <a:ea typeface="ヒラギノ角ゴ ProN W6"/>
              <a:cs typeface="ヒラギノ角ゴ ProN W6"/>
              <a:sym typeface="Arial" pitchFamily="34" charset="0"/>
            </a:endParaRPr>
          </a:p>
        </p:txBody>
      </p:sp>
      <p:pic>
        <p:nvPicPr>
          <p:cNvPr id="163843" name="Picture 3" descr="C:\Users\lorenzon\Documents\Pol-DY\proposal\DY-ang-di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1588" y="914400"/>
            <a:ext cx="5321412" cy="3348038"/>
          </a:xfrm>
          <a:prstGeom prst="rect">
            <a:avLst/>
          </a:prstGeom>
          <a:noFill/>
        </p:spPr>
      </p:pic>
      <p:sp>
        <p:nvSpPr>
          <p:cNvPr id="19" name="Right Brace 18"/>
          <p:cNvSpPr/>
          <p:nvPr/>
        </p:nvSpPr>
        <p:spPr bwMode="auto">
          <a:xfrm>
            <a:off x="8763000" y="3886200"/>
            <a:ext cx="76200" cy="381000"/>
          </a:xfrm>
          <a:prstGeom prst="rightBrace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029200" y="3200400"/>
            <a:ext cx="1905000" cy="381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8400" y="3276600"/>
            <a:ext cx="1676400" cy="2762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228600" indent="-228600">
              <a:defRPr/>
            </a:pPr>
            <a:r>
              <a:rPr lang="en-US" sz="1200" b="1" dirty="0" smtClean="0">
                <a:solidFill>
                  <a:srgbClr val="C00000"/>
                </a:solidFill>
                <a:latin typeface="+mn-lt"/>
              </a:rPr>
              <a:t>Sivers Mechanism</a:t>
            </a:r>
            <a:endParaRPr lang="en-US" sz="1200" b="1" dirty="0">
              <a:solidFill>
                <a:srgbClr val="C00000"/>
              </a:solidFill>
            </a:endParaRPr>
          </a:p>
        </p:txBody>
      </p:sp>
      <p:pic>
        <p:nvPicPr>
          <p:cNvPr id="163845" name="Picture 5" descr="C:\Users\lorenzon\Documents\Pol-DY\proposal\Sivers-TM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800600"/>
            <a:ext cx="3352800" cy="585283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743200" y="4953000"/>
            <a:ext cx="1676400" cy="2762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228600" indent="-228600">
              <a:defRPr/>
            </a:pPr>
            <a:r>
              <a:rPr lang="en-US" sz="1200" b="1" dirty="0" smtClean="0">
                <a:solidFill>
                  <a:srgbClr val="C00000"/>
                </a:solidFill>
                <a:latin typeface="+mn-lt"/>
              </a:rPr>
              <a:t>Sivers function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400800" y="4876800"/>
            <a:ext cx="304800" cy="381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pic>
        <p:nvPicPr>
          <p:cNvPr id="163846" name="Picture 6" descr="C:\Users\lorenzon\Documents\Pol-DY\proposal\Asy-am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2851" y="5867400"/>
            <a:ext cx="996949" cy="498475"/>
          </a:xfrm>
          <a:prstGeom prst="rect">
            <a:avLst/>
          </a:prstGeom>
          <a:noFill/>
        </p:spPr>
      </p:pic>
      <p:pic>
        <p:nvPicPr>
          <p:cNvPr id="163847" name="Picture 7" descr="C:\Users\lorenzon\Documents\Pol-DY\proposal\CollinsSoperAngl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600200"/>
            <a:ext cx="2644737" cy="1447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  <p:bldP spid="20" grpId="0" animBg="1"/>
      <p:bldP spid="18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7" name="Picture 11" descr="E:\Documents\Misc\talks\pol-DY\pics\Sivers-interfere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962400"/>
            <a:ext cx="5334000" cy="1269765"/>
          </a:xfrm>
          <a:prstGeom prst="rect">
            <a:avLst/>
          </a:prstGeom>
          <a:noFill/>
        </p:spPr>
      </p:pic>
      <p:sp>
        <p:nvSpPr>
          <p:cNvPr id="8200" name="Subtitle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5791200"/>
          </a:xfrm>
        </p:spPr>
        <p:txBody>
          <a:bodyPr/>
          <a:lstStyle/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T-odd observables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SSA observable </a:t>
            </a:r>
            <a:r>
              <a:rPr lang="en-US" sz="1400" dirty="0" smtClean="0"/>
              <a:t>~                 </a:t>
            </a:r>
            <a:r>
              <a:rPr lang="en-US" sz="1600" dirty="0" smtClean="0"/>
              <a:t>     </a:t>
            </a:r>
            <a:r>
              <a:rPr lang="en-US" sz="1600" dirty="0" smtClean="0">
                <a:solidFill>
                  <a:srgbClr val="1C11FD"/>
                </a:solidFill>
              </a:rPr>
              <a:t>odd</a:t>
            </a:r>
            <a:r>
              <a:rPr lang="en-US" sz="1600" dirty="0" smtClean="0"/>
              <a:t> under naïve </a:t>
            </a:r>
            <a:r>
              <a:rPr lang="en-US" sz="1600" dirty="0" smtClean="0">
                <a:solidFill>
                  <a:srgbClr val="1C11FD"/>
                </a:solidFill>
              </a:rPr>
              <a:t>Time-Reversal </a:t>
            </a:r>
            <a:endParaRPr lang="en-US" sz="1600" b="1" dirty="0" smtClean="0">
              <a:solidFill>
                <a:srgbClr val="1C11FD"/>
              </a:solidFill>
            </a:endParaRPr>
          </a:p>
          <a:p>
            <a:pPr lvl="1" eaLnBrk="1" hangingPunct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since QCD amplitudes are T-even, must arise from interference </a:t>
            </a:r>
            <a:br>
              <a:rPr lang="en-US" sz="1600" dirty="0" smtClean="0"/>
            </a:br>
            <a:r>
              <a:rPr lang="en-US" sz="1600" dirty="0" smtClean="0"/>
              <a:t> (between spin-flip and non-flip amplitudes with different phases) </a:t>
            </a:r>
          </a:p>
          <a:p>
            <a:pPr eaLnBrk="1" hangingPunct="1"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Cannot come from </a:t>
            </a:r>
            <a:r>
              <a:rPr lang="en-US" dirty="0" err="1" smtClean="0"/>
              <a:t>perturbative</a:t>
            </a:r>
            <a:r>
              <a:rPr lang="en-US" dirty="0" smtClean="0"/>
              <a:t> </a:t>
            </a:r>
            <a:r>
              <a:rPr lang="en-US" dirty="0" err="1" smtClean="0"/>
              <a:t>subprocess</a:t>
            </a:r>
            <a:r>
              <a:rPr lang="en-US" dirty="0" smtClean="0"/>
              <a:t> </a:t>
            </a:r>
            <a:r>
              <a:rPr lang="en-US" dirty="0" err="1" smtClean="0"/>
              <a:t>xsec</a:t>
            </a:r>
            <a:r>
              <a:rPr lang="en-US" dirty="0" smtClean="0"/>
              <a:t> at high energies: </a:t>
            </a:r>
            <a:endParaRPr lang="en-US" sz="800" dirty="0" smtClean="0">
              <a:solidFill>
                <a:srgbClr val="1C11FD"/>
              </a:solidFill>
            </a:endParaRP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</a:t>
            </a:r>
            <a:r>
              <a:rPr lang="en-US" sz="1600" i="1" dirty="0" smtClean="0"/>
              <a:t>q</a:t>
            </a:r>
            <a:r>
              <a:rPr lang="en-US" sz="1600" dirty="0" smtClean="0"/>
              <a:t> </a:t>
            </a:r>
            <a:r>
              <a:rPr lang="en-US" sz="1600" dirty="0" err="1" smtClean="0"/>
              <a:t>helicity</a:t>
            </a:r>
            <a:r>
              <a:rPr lang="en-US" sz="1600" dirty="0" smtClean="0"/>
              <a:t> flip suppressed by 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need      suppressed loop-diagram to generate necessary phase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at hard (enough) scales, SSA’s must arise from soft physics</a:t>
            </a:r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A T-odd function like        must arise from interference  (How?)</a:t>
            </a:r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 lvl="1"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soft gluons: “gauge links” required for color gauge invariance</a:t>
            </a:r>
          </a:p>
          <a:p>
            <a:pPr lvl="1"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such soft gluon re-interactions with the soft </a:t>
            </a:r>
            <a:r>
              <a:rPr lang="en-US" sz="1600" dirty="0" err="1" smtClean="0"/>
              <a:t>wavefunction</a:t>
            </a:r>
            <a:r>
              <a:rPr lang="en-US" sz="1600" dirty="0" smtClean="0"/>
              <a:t> are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A50021"/>
                </a:solidFill>
              </a:rPr>
              <a:t>final (or initial) state interactions </a:t>
            </a:r>
            <a:r>
              <a:rPr lang="en-US" sz="1600" dirty="0" smtClean="0"/>
              <a:t>… and maybe </a:t>
            </a:r>
            <a:r>
              <a:rPr lang="en-US" sz="1600" dirty="0" smtClean="0">
                <a:solidFill>
                  <a:srgbClr val="A50021"/>
                </a:solidFill>
              </a:rPr>
              <a:t>process dependent!</a:t>
            </a:r>
          </a:p>
          <a:p>
            <a:pPr lvl="1"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leads to sign change:</a:t>
            </a:r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Sivers 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Function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747963" y="3505200"/>
          <a:ext cx="35718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10" name="Equation" r:id="rId5" imgW="241200" imgH="241200" progId="Equation.DSMT4">
                  <p:embed/>
                </p:oleObj>
              </mc:Choice>
              <mc:Fallback>
                <p:oleObj name="Equation" r:id="rId5" imgW="24120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3505200"/>
                        <a:ext cx="357187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2628900" y="1185863"/>
          <a:ext cx="1104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11" name="Equation" r:id="rId7" imgW="736560" imgH="253800" progId="Equation.DSMT4">
                  <p:embed/>
                </p:oleObj>
              </mc:Choice>
              <mc:Fallback>
                <p:oleObj name="Equation" r:id="rId7" imgW="73656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1185863"/>
                        <a:ext cx="11049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3581400" y="2486025"/>
          <a:ext cx="7620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12" name="Equation" r:id="rId9" imgW="495000" imgH="266400" progId="Equation.DSMT4">
                  <p:embed/>
                </p:oleObj>
              </mc:Choice>
              <mc:Fallback>
                <p:oleObj name="Equation" r:id="rId9" imgW="495000" imgH="266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486025"/>
                        <a:ext cx="7620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1524000" y="2819400"/>
          <a:ext cx="2968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13" name="Equation" r:id="rId11" imgW="177480" imgH="228600" progId="Equation.DSMT4">
                  <p:embed/>
                </p:oleObj>
              </mc:Choice>
              <mc:Fallback>
                <p:oleObj name="Equation" r:id="rId11" imgW="1774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19400"/>
                        <a:ext cx="29686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3810000"/>
            <a:ext cx="2362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C00000"/>
                </a:solidFill>
                <a:latin typeface="+mn-lt"/>
              </a:rPr>
              <a:t>Brodsky, Hwang &amp; Smith (2002)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7400" y="4276725"/>
            <a:ext cx="2362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and produce a T-odd effect!</a:t>
            </a:r>
          </a:p>
          <a:p>
            <a:pPr>
              <a:defRPr/>
            </a:pPr>
            <a:r>
              <a:rPr lang="en-US" sz="1400" dirty="0">
                <a:latin typeface="+mn-lt"/>
              </a:rPr>
              <a:t>(also need           )</a:t>
            </a:r>
          </a:p>
        </p:txBody>
      </p:sp>
      <p:graphicFrame>
        <p:nvGraphicFramePr>
          <p:cNvPr id="8198" name="Object 2"/>
          <p:cNvGraphicFramePr>
            <a:graphicFrameLocks noChangeAspect="1"/>
          </p:cNvGraphicFramePr>
          <p:nvPr/>
        </p:nvGraphicFramePr>
        <p:xfrm>
          <a:off x="7167563" y="4505325"/>
          <a:ext cx="528637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14" name="Equation" r:id="rId13" imgW="419040" imgH="228600" progId="Equation.DSMT4">
                  <p:embed/>
                </p:oleObj>
              </mc:Choice>
              <mc:Fallback>
                <p:oleObj name="Equation" r:id="rId13" imgW="41904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7563" y="4505325"/>
                        <a:ext cx="528637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467600" y="6248400"/>
            <a:ext cx="1447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e.g. </a:t>
            </a:r>
            <a:r>
              <a:rPr lang="en-US" sz="1400" dirty="0" err="1">
                <a:latin typeface="+mn-lt"/>
              </a:rPr>
              <a:t>Drell</a:t>
            </a:r>
            <a:r>
              <a:rPr lang="en-US" sz="1400" dirty="0">
                <a:latin typeface="+mn-lt"/>
              </a:rPr>
              <a:t>-Yan)</a:t>
            </a:r>
          </a:p>
        </p:txBody>
      </p:sp>
      <p:graphicFrame>
        <p:nvGraphicFramePr>
          <p:cNvPr id="8199" name="Object 2"/>
          <p:cNvGraphicFramePr>
            <a:graphicFrameLocks noChangeAspect="1"/>
          </p:cNvGraphicFramePr>
          <p:nvPr/>
        </p:nvGraphicFramePr>
        <p:xfrm>
          <a:off x="3068638" y="6210300"/>
          <a:ext cx="1712912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15" name="Equation" r:id="rId15" imgW="1155600" imgH="291960" progId="Equation.DSMT4">
                  <p:embed/>
                </p:oleObj>
              </mc:Choice>
              <mc:Fallback>
                <p:oleObj name="Equation" r:id="rId15" imgW="115560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38" y="6210300"/>
                        <a:ext cx="1712912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9089A-9C5B-430F-B27E-FA9209056A4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42344" name="Picture 8" descr="C:\Users\lorenzon\Documents\talks\pol-DY\pics\mulders-DY+g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73432" y="4876800"/>
            <a:ext cx="1818168" cy="1447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906 Title &amp; Box">
  <a:themeElements>
    <a:clrScheme name="">
      <a:dk1>
        <a:srgbClr val="000000"/>
      </a:dk1>
      <a:lt1>
        <a:srgbClr val="FFFFFF"/>
      </a:lt1>
      <a:dk2>
        <a:srgbClr val="000000"/>
      </a:dk2>
      <a:lt2>
        <a:srgbClr val="999999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E906 Title &amp; Box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lnDef>
  </a:objectDefaults>
  <a:extraClrSchemeLst>
    <a:extraClrScheme>
      <a:clrScheme name="E906 Title &amp; Bo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g Title &amp; Bo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g Title &amp; Box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lnDef>
  </a:objectDefaults>
  <a:extraClrSchemeLst>
    <a:extraClrScheme>
      <a:clrScheme name="Reg Title &amp; Bo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23803</TotalTime>
  <Pages>0</Pages>
  <Words>1599</Words>
  <Characters>0</Characters>
  <Application>Microsoft Office PowerPoint</Application>
  <PresentationFormat>On-screen Show (4:3)</PresentationFormat>
  <Lines>0</Lines>
  <Paragraphs>442</Paragraphs>
  <Slides>27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Times New Roman</vt:lpstr>
      <vt:lpstr>ＭＳ Ｐゴシック</vt:lpstr>
      <vt:lpstr>Zapf Dingbats</vt:lpstr>
      <vt:lpstr>Lucida Grande</vt:lpstr>
      <vt:lpstr>Symbol</vt:lpstr>
      <vt:lpstr>ヒラギノ角ゴ ProN W3</vt:lpstr>
      <vt:lpstr>ヒラギノ角ゴ ProN W6</vt:lpstr>
      <vt:lpstr>Helvetica</vt:lpstr>
      <vt:lpstr>Calibri</vt:lpstr>
      <vt:lpstr>E906 Title &amp; Box</vt:lpstr>
      <vt:lpstr>Reg Title &amp; Box</vt:lpstr>
      <vt:lpstr>Equation</vt:lpstr>
      <vt:lpstr>Polarized Drell-Yan at Fermilab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Update on Fermilab E906:   Drell-Yan Measurements of Nucleon and Nuclear Structure with the Fermilab Main Injector</dc:title>
  <dc:creator>Lorenzon, Wolfgang</dc:creator>
  <cp:lastModifiedBy>Lorenzon, Wolfgang</cp:lastModifiedBy>
  <cp:revision>578</cp:revision>
  <dcterms:modified xsi:type="dcterms:W3CDTF">2013-05-20T18:33:22Z</dcterms:modified>
</cp:coreProperties>
</file>