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49" r:id="rId2"/>
  </p:sldMasterIdLst>
  <p:notesMasterIdLst>
    <p:notesMasterId r:id="rId41"/>
  </p:notesMasterIdLst>
  <p:handoutMasterIdLst>
    <p:handoutMasterId r:id="rId42"/>
  </p:handoutMasterIdLst>
  <p:sldIdLst>
    <p:sldId id="256" r:id="rId3"/>
    <p:sldId id="473" r:id="rId4"/>
    <p:sldId id="508" r:id="rId5"/>
    <p:sldId id="477" r:id="rId6"/>
    <p:sldId id="479" r:id="rId7"/>
    <p:sldId id="475" r:id="rId8"/>
    <p:sldId id="480" r:id="rId9"/>
    <p:sldId id="481" r:id="rId10"/>
    <p:sldId id="482" r:id="rId11"/>
    <p:sldId id="483" r:id="rId12"/>
    <p:sldId id="505" r:id="rId13"/>
    <p:sldId id="415" r:id="rId14"/>
    <p:sldId id="504" r:id="rId15"/>
    <p:sldId id="513" r:id="rId16"/>
    <p:sldId id="487" r:id="rId17"/>
    <p:sldId id="514" r:id="rId18"/>
    <p:sldId id="500" r:id="rId19"/>
    <p:sldId id="536" r:id="rId20"/>
    <p:sldId id="537" r:id="rId21"/>
    <p:sldId id="538" r:id="rId22"/>
    <p:sldId id="534" r:id="rId23"/>
    <p:sldId id="542" r:id="rId24"/>
    <p:sldId id="488" r:id="rId25"/>
    <p:sldId id="489" r:id="rId26"/>
    <p:sldId id="516" r:id="rId27"/>
    <p:sldId id="511" r:id="rId28"/>
    <p:sldId id="539" r:id="rId29"/>
    <p:sldId id="540" r:id="rId30"/>
    <p:sldId id="531" r:id="rId31"/>
    <p:sldId id="530" r:id="rId32"/>
    <p:sldId id="541" r:id="rId33"/>
    <p:sldId id="497" r:id="rId34"/>
    <p:sldId id="462" r:id="rId35"/>
    <p:sldId id="463" r:id="rId36"/>
    <p:sldId id="525" r:id="rId37"/>
    <p:sldId id="526" r:id="rId38"/>
    <p:sldId id="543" r:id="rId39"/>
    <p:sldId id="535" r:id="rId40"/>
  </p:sldIdLst>
  <p:sldSz cx="9144000" cy="6858000" type="screen4x3"/>
  <p:notesSz cx="6934200" cy="9220200"/>
  <p:embeddedFontLst>
    <p:embeddedFont>
      <p:font typeface="Helvetica" pitchFamily="34" charset="0"/>
      <p:regular r:id="rId43"/>
      <p:bold r:id="rId44"/>
      <p:italic r:id="rId45"/>
      <p:boldItalic r:id="rId46"/>
    </p:embeddedFont>
    <p:embeddedFont>
      <p:font typeface="Calibri" pitchFamily="34" charset="0"/>
      <p:regular r:id="rId47"/>
      <p:bold r:id="rId48"/>
      <p:italic r:id="rId49"/>
      <p:boldItalic r:id="rId50"/>
    </p:embeddedFont>
    <p:embeddedFont>
      <p:font typeface="ＭＳ Ｐゴシック" pitchFamily="34" charset="-128"/>
      <p:regular r:id="rId51"/>
    </p:embeddedFont>
  </p:embeddedFontLst>
  <p:defaultTextStyle>
    <a:defPPr>
      <a:defRPr lang="en-US"/>
    </a:defPPr>
    <a:lvl1pPr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1pPr>
    <a:lvl2pPr marL="4572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2pPr>
    <a:lvl3pPr marL="9144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3pPr>
    <a:lvl4pPr marL="13716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4pPr>
    <a:lvl5pPr marL="1828800" algn="ctr" rtl="0" fontAlgn="base">
      <a:spcBef>
        <a:spcPct val="0"/>
      </a:spcBef>
      <a:spcAft>
        <a:spcPct val="0"/>
      </a:spcAft>
      <a:defRPr kern="1200">
        <a:solidFill>
          <a:schemeClr val="tx1"/>
        </a:solidFill>
        <a:latin typeface="Helvetica" charset="0"/>
        <a:ea typeface="ヒラギノ角ゴ ProN W3"/>
        <a:cs typeface="ヒラギノ角ゴ ProN W3"/>
        <a:sym typeface="Helvetica" charset="0"/>
      </a:defRPr>
    </a:lvl5pPr>
    <a:lvl6pPr marL="2286000" algn="l" defTabSz="914400" rtl="0" eaLnBrk="1" latinLnBrk="0" hangingPunct="1">
      <a:defRPr kern="1200">
        <a:solidFill>
          <a:schemeClr val="tx1"/>
        </a:solidFill>
        <a:latin typeface="Helvetica" charset="0"/>
        <a:ea typeface="ヒラギノ角ゴ ProN W3"/>
        <a:cs typeface="ヒラギノ角ゴ ProN W3"/>
        <a:sym typeface="Helvetica" charset="0"/>
      </a:defRPr>
    </a:lvl6pPr>
    <a:lvl7pPr marL="2743200" algn="l" defTabSz="914400" rtl="0" eaLnBrk="1" latinLnBrk="0" hangingPunct="1">
      <a:defRPr kern="1200">
        <a:solidFill>
          <a:schemeClr val="tx1"/>
        </a:solidFill>
        <a:latin typeface="Helvetica" charset="0"/>
        <a:ea typeface="ヒラギノ角ゴ ProN W3"/>
        <a:cs typeface="ヒラギノ角ゴ ProN W3"/>
        <a:sym typeface="Helvetica" charset="0"/>
      </a:defRPr>
    </a:lvl7pPr>
    <a:lvl8pPr marL="3200400" algn="l" defTabSz="914400" rtl="0" eaLnBrk="1" latinLnBrk="0" hangingPunct="1">
      <a:defRPr kern="1200">
        <a:solidFill>
          <a:schemeClr val="tx1"/>
        </a:solidFill>
        <a:latin typeface="Helvetica" charset="0"/>
        <a:ea typeface="ヒラギノ角ゴ ProN W3"/>
        <a:cs typeface="ヒラギノ角ゴ ProN W3"/>
        <a:sym typeface="Helvetica" charset="0"/>
      </a:defRPr>
    </a:lvl8pPr>
    <a:lvl9pPr marL="3657600" algn="l" defTabSz="914400" rtl="0" eaLnBrk="1" latinLnBrk="0" hangingPunct="1">
      <a:defRPr kern="1200">
        <a:solidFill>
          <a:schemeClr val="tx1"/>
        </a:solidFill>
        <a:latin typeface="Helvetica" charset="0"/>
        <a:ea typeface="ヒラギノ角ゴ ProN W3"/>
        <a:cs typeface="ヒラギノ角ゴ ProN W3"/>
        <a:sym typeface="Helvetica"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E Reimer" initials="PER" lastIdx="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11FD"/>
    <a:srgbClr val="009E47"/>
    <a:srgbClr val="3333FF"/>
    <a:srgbClr val="30C525"/>
    <a:srgbClr val="4FDC44"/>
    <a:srgbClr val="190EFF"/>
    <a:srgbClr val="FFFFCC"/>
    <a:srgbClr val="CC3399"/>
    <a:srgbClr val="CCFFCC"/>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3" autoAdjust="0"/>
    <p:restoredTop sz="81673" autoAdjust="0"/>
  </p:normalViewPr>
  <p:slideViewPr>
    <p:cSldViewPr>
      <p:cViewPr varScale="1">
        <p:scale>
          <a:sx n="94" d="100"/>
          <a:sy n="94" d="100"/>
        </p:scale>
        <p:origin x="-114"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21" cy="460400"/>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sz="quarter" idx="1"/>
          </p:nvPr>
        </p:nvSpPr>
        <p:spPr>
          <a:xfrm>
            <a:off x="3927574" y="1"/>
            <a:ext cx="3005121" cy="460400"/>
          </a:xfrm>
          <a:prstGeom prst="rect">
            <a:avLst/>
          </a:prstGeom>
        </p:spPr>
        <p:txBody>
          <a:bodyPr vert="horz" lIns="87316" tIns="43658" rIns="87316" bIns="43658" rtlCol="0"/>
          <a:lstStyle>
            <a:lvl1pPr algn="r">
              <a:defRPr sz="1100"/>
            </a:lvl1pPr>
          </a:lstStyle>
          <a:p>
            <a:fld id="{37D05D3D-AC2B-4159-94B7-18F81C9F1CBD}" type="datetimeFigureOut">
              <a:rPr lang="en-US" smtClean="0"/>
              <a:pPr/>
              <a:t>2/21/2014</a:t>
            </a:fld>
            <a:endParaRPr lang="en-US"/>
          </a:p>
        </p:txBody>
      </p:sp>
      <p:sp>
        <p:nvSpPr>
          <p:cNvPr id="4" name="Footer Placeholder 3"/>
          <p:cNvSpPr>
            <a:spLocks noGrp="1"/>
          </p:cNvSpPr>
          <p:nvPr>
            <p:ph type="ftr" sz="quarter" idx="2"/>
          </p:nvPr>
        </p:nvSpPr>
        <p:spPr>
          <a:xfrm>
            <a:off x="0" y="8758276"/>
            <a:ext cx="3005121" cy="460400"/>
          </a:xfrm>
          <a:prstGeom prst="rect">
            <a:avLst/>
          </a:prstGeom>
        </p:spPr>
        <p:txBody>
          <a:bodyPr vert="horz" lIns="87316" tIns="43658" rIns="87316" bIns="43658" rtlCol="0" anchor="b"/>
          <a:lstStyle>
            <a:lvl1pPr algn="l">
              <a:defRPr sz="1100"/>
            </a:lvl1pPr>
          </a:lstStyle>
          <a:p>
            <a:endParaRPr lang="en-US"/>
          </a:p>
        </p:txBody>
      </p:sp>
      <p:sp>
        <p:nvSpPr>
          <p:cNvPr id="5" name="Slide Number Placeholder 4"/>
          <p:cNvSpPr>
            <a:spLocks noGrp="1"/>
          </p:cNvSpPr>
          <p:nvPr>
            <p:ph type="sldNum" sz="quarter" idx="3"/>
          </p:nvPr>
        </p:nvSpPr>
        <p:spPr>
          <a:xfrm>
            <a:off x="3927574" y="8758276"/>
            <a:ext cx="3005121" cy="460400"/>
          </a:xfrm>
          <a:prstGeom prst="rect">
            <a:avLst/>
          </a:prstGeom>
        </p:spPr>
        <p:txBody>
          <a:bodyPr vert="horz" lIns="87316" tIns="43658" rIns="87316" bIns="43658" rtlCol="0" anchor="b"/>
          <a:lstStyle>
            <a:lvl1pPr algn="r">
              <a:defRPr sz="1100"/>
            </a:lvl1pPr>
          </a:lstStyle>
          <a:p>
            <a:fld id="{D18D7D70-509E-4484-8177-F32E0CC63978}" type="slidenum">
              <a:rPr lang="en-US" smtClean="0"/>
              <a:pPr/>
              <a:t>‹#›</a:t>
            </a:fld>
            <a:endParaRPr lang="en-US"/>
          </a:p>
        </p:txBody>
      </p:sp>
    </p:spTree>
    <p:extLst>
      <p:ext uri="{BB962C8B-B14F-4D97-AF65-F5344CB8AC3E}">
        <p14:creationId xmlns:p14="http://schemas.microsoft.com/office/powerpoint/2010/main" xmlns="" val="4176545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bwMode="auto">
          <a:xfrm>
            <a:off x="1162050" y="692150"/>
            <a:ext cx="4610100" cy="3457575"/>
          </a:xfrm>
          <a:prstGeom prst="rect">
            <a:avLst/>
          </a:prstGeom>
          <a:noFill/>
          <a:ln w="9525">
            <a:solidFill>
              <a:srgbClr val="000000"/>
            </a:solidFill>
            <a:miter lim="800000"/>
            <a:headEnd/>
            <a:tailEnd/>
          </a:ln>
        </p:spPr>
      </p:sp>
      <p:sp>
        <p:nvSpPr>
          <p:cNvPr id="7170" name="Rectangle 2"/>
          <p:cNvSpPr>
            <a:spLocks noGrp="1" noChangeArrowheads="1"/>
          </p:cNvSpPr>
          <p:nvPr>
            <p:ph type="body" sz="quarter" idx="1"/>
          </p:nvPr>
        </p:nvSpPr>
        <p:spPr bwMode="auto">
          <a:xfrm>
            <a:off x="693738" y="4379913"/>
            <a:ext cx="5546725" cy="4148137"/>
          </a:xfrm>
          <a:prstGeom prst="rect">
            <a:avLst/>
          </a:prstGeom>
          <a:noFill/>
          <a:ln w="9525">
            <a:noFill/>
            <a:miter lim="800000"/>
            <a:headEnd/>
            <a:tailEnd/>
          </a:ln>
          <a:effectLst/>
        </p:spPr>
        <p:txBody>
          <a:bodyPr vert="horz" wrap="square" lIns="92298" tIns="46148" rIns="92298" bIns="461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xmlns="" val="383056051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Helvetica" charset="0"/>
        <a:ea typeface="+mn-ea"/>
        <a:cs typeface="+mn-cs"/>
      </a:defRPr>
    </a:lvl1pPr>
    <a:lvl2pPr marL="457200" algn="l" rtl="0" eaLnBrk="0" fontAlgn="base" hangingPunct="0">
      <a:spcBef>
        <a:spcPct val="0"/>
      </a:spcBef>
      <a:spcAft>
        <a:spcPct val="0"/>
      </a:spcAft>
      <a:defRPr sz="1200" kern="1200">
        <a:solidFill>
          <a:schemeClr val="tx1"/>
        </a:solidFill>
        <a:latin typeface="Helvetica" charset="0"/>
        <a:ea typeface="+mn-ea"/>
        <a:cs typeface="+mn-cs"/>
      </a:defRPr>
    </a:lvl2pPr>
    <a:lvl3pPr marL="914400" algn="l" rtl="0" eaLnBrk="0" fontAlgn="base" hangingPunct="0">
      <a:spcBef>
        <a:spcPct val="0"/>
      </a:spcBef>
      <a:spcAft>
        <a:spcPct val="0"/>
      </a:spcAft>
      <a:defRPr sz="1200" kern="1200">
        <a:solidFill>
          <a:schemeClr val="tx1"/>
        </a:solidFill>
        <a:latin typeface="Helvetica" charset="0"/>
        <a:ea typeface="+mn-ea"/>
        <a:cs typeface="+mn-cs"/>
      </a:defRPr>
    </a:lvl3pPr>
    <a:lvl4pPr marL="1371600" algn="l" rtl="0" eaLnBrk="0" fontAlgn="base" hangingPunct="0">
      <a:spcBef>
        <a:spcPct val="0"/>
      </a:spcBef>
      <a:spcAft>
        <a:spcPct val="0"/>
      </a:spcAft>
      <a:defRPr sz="1200" kern="1200">
        <a:solidFill>
          <a:schemeClr val="tx1"/>
        </a:solidFill>
        <a:latin typeface="Helvetica" charset="0"/>
        <a:ea typeface="+mn-ea"/>
        <a:cs typeface="+mn-cs"/>
      </a:defRPr>
    </a:lvl4pPr>
    <a:lvl5pPr marL="1828800" algn="l" rtl="0" eaLnBrk="0" fontAlgn="base" hangingPunct="0">
      <a:spcBef>
        <a:spcPct val="0"/>
      </a:spcBef>
      <a:spcAft>
        <a:spcPct val="0"/>
      </a:spcAft>
      <a:defRPr sz="1200" kern="1200">
        <a:solidFill>
          <a:schemeClr val="tx1"/>
        </a:solidFill>
        <a:latin typeface="Helvetic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z="1200" kern="1200" baseline="0" dirty="0" smtClean="0">
                <a:solidFill>
                  <a:schemeClr val="tx1"/>
                </a:solidFill>
                <a:latin typeface="Helvetica" charset="0"/>
                <a:ea typeface="+mn-ea"/>
                <a:cs typeface="+mn-cs"/>
              </a:rPr>
              <a:t>Polarized </a:t>
            </a:r>
            <a:r>
              <a:rPr lang="en-US" sz="1200" kern="1200" baseline="0" dirty="0" err="1" smtClean="0">
                <a:solidFill>
                  <a:schemeClr val="tx1"/>
                </a:solidFill>
                <a:latin typeface="Helvetica" charset="0"/>
                <a:ea typeface="+mn-ea"/>
                <a:cs typeface="+mn-cs"/>
              </a:rPr>
              <a:t>Drell</a:t>
            </a:r>
            <a:r>
              <a:rPr lang="en-US" sz="1200" kern="1200" baseline="0" dirty="0" smtClean="0">
                <a:solidFill>
                  <a:schemeClr val="tx1"/>
                </a:solidFill>
                <a:latin typeface="Helvetica" charset="0"/>
                <a:ea typeface="+mn-ea"/>
                <a:cs typeface="+mn-cs"/>
              </a:rPr>
              <a:t>-Yan scattering has become a major milestone in the </a:t>
            </a:r>
            <a:r>
              <a:rPr lang="en-US" sz="1200" kern="1200" baseline="0" dirty="0" err="1" smtClean="0">
                <a:solidFill>
                  <a:schemeClr val="tx1"/>
                </a:solidFill>
                <a:latin typeface="Helvetica" charset="0"/>
                <a:ea typeface="+mn-ea"/>
                <a:cs typeface="+mn-cs"/>
              </a:rPr>
              <a:t>hadronic</a:t>
            </a:r>
            <a:r>
              <a:rPr lang="en-US" sz="1200" kern="1200" baseline="0" dirty="0" smtClean="0">
                <a:solidFill>
                  <a:schemeClr val="tx1"/>
                </a:solidFill>
                <a:latin typeface="Helvetica" charset="0"/>
                <a:ea typeface="+mn-ea"/>
                <a:cs typeface="+mn-cs"/>
              </a:rPr>
              <a:t> physics community, motivated by a fundamental prediction of QCD that postulates that a time-reversal-odd distribution function (e.g. the Sivers function) measured in </a:t>
            </a:r>
            <a:r>
              <a:rPr lang="en-US" sz="1200" kern="1200" baseline="0" dirty="0" err="1" smtClean="0">
                <a:solidFill>
                  <a:schemeClr val="tx1"/>
                </a:solidFill>
                <a:latin typeface="Helvetica" charset="0"/>
                <a:ea typeface="+mn-ea"/>
                <a:cs typeface="+mn-cs"/>
              </a:rPr>
              <a:t>Drell</a:t>
            </a:r>
            <a:r>
              <a:rPr lang="en-US" sz="1200" kern="1200" baseline="0" dirty="0" smtClean="0">
                <a:solidFill>
                  <a:schemeClr val="tx1"/>
                </a:solidFill>
                <a:latin typeface="Helvetica" charset="0"/>
                <a:ea typeface="+mn-ea"/>
                <a:cs typeface="+mn-cs"/>
              </a:rPr>
              <a:t>-Yan must have the opposite sign when measured with semi-inclusive deep inelastic scattering (DIS).</a:t>
            </a:r>
          </a:p>
          <a:p>
            <a:endParaRPr lang="en-US" sz="1200" kern="1200" baseline="0" dirty="0" smtClean="0">
              <a:solidFill>
                <a:schemeClr val="tx1"/>
              </a:solidFill>
              <a:latin typeface="Helvetica" charset="0"/>
              <a:ea typeface="+mn-ea"/>
              <a:cs typeface="+mn-cs"/>
            </a:endParaRPr>
          </a:p>
          <a:p>
            <a:r>
              <a:rPr lang="en-US" sz="1200" kern="1200" baseline="0" dirty="0" smtClean="0">
                <a:solidFill>
                  <a:schemeClr val="tx1"/>
                </a:solidFill>
                <a:latin typeface="Helvetica" charset="0"/>
                <a:ea typeface="+mn-ea"/>
                <a:cs typeface="+mn-cs"/>
              </a:rPr>
              <a:t>I want to start with a discussion of the Sivers function and how it is accessed </a:t>
            </a:r>
            <a:r>
              <a:rPr lang="en-US" sz="1200" kern="1200" baseline="0" dirty="0" err="1" smtClean="0">
                <a:solidFill>
                  <a:schemeClr val="tx1"/>
                </a:solidFill>
                <a:latin typeface="Helvetica" charset="0"/>
                <a:ea typeface="+mn-ea"/>
                <a:cs typeface="+mn-cs"/>
              </a:rPr>
              <a:t>thorugh</a:t>
            </a:r>
            <a:r>
              <a:rPr lang="en-US" sz="1200" kern="1200" baseline="0" dirty="0" smtClean="0">
                <a:solidFill>
                  <a:schemeClr val="tx1"/>
                </a:solidFill>
                <a:latin typeface="Helvetica" charset="0"/>
                <a:ea typeface="+mn-ea"/>
                <a:cs typeface="+mn-cs"/>
              </a:rPr>
              <a:t> SSA in DIS, and then discuss the tremendous opportunity at Fermilab, for a relatively modest cost to set up the arguably best polarized </a:t>
            </a:r>
            <a:r>
              <a:rPr lang="en-US" sz="1200" kern="1200" baseline="0" dirty="0" err="1" smtClean="0">
                <a:solidFill>
                  <a:schemeClr val="tx1"/>
                </a:solidFill>
                <a:latin typeface="Helvetica" charset="0"/>
                <a:ea typeface="+mn-ea"/>
                <a:cs typeface="+mn-cs"/>
              </a:rPr>
              <a:t>Drell</a:t>
            </a:r>
            <a:r>
              <a:rPr lang="en-US" sz="1200" kern="1200" baseline="0" dirty="0" smtClean="0">
                <a:solidFill>
                  <a:schemeClr val="tx1"/>
                </a:solidFill>
                <a:latin typeface="Helvetica" charset="0"/>
                <a:ea typeface="+mn-ea"/>
                <a:cs typeface="+mn-cs"/>
              </a:rPr>
              <a:t>-Yan experiment to perform this fundamental test of the gauge structure of QCD (which could be the beginning of a world-class polarized proton program at Fermilab that is complementary to the spin physics programs at RHIC and Jefferson Lab.) </a:t>
            </a:r>
          </a:p>
          <a:p>
            <a:endParaRPr lang="en-US" sz="1200" kern="1200" baseline="0" dirty="0" smtClean="0">
              <a:solidFill>
                <a:schemeClr val="tx1"/>
              </a:solidFill>
              <a:latin typeface="Helvetica" charset="0"/>
              <a:ea typeface="+mn-ea"/>
              <a:cs typeface="+mn-cs"/>
            </a:endParaRPr>
          </a:p>
          <a:p>
            <a:r>
              <a:rPr lang="en-US" sz="1200" kern="1200" baseline="0" dirty="0" smtClean="0">
                <a:solidFill>
                  <a:schemeClr val="tx1"/>
                </a:solidFill>
                <a:latin typeface="Helvetica" charset="0"/>
                <a:ea typeface="+mn-ea"/>
                <a:cs typeface="+mn-cs"/>
              </a:rPr>
              <a:t>I will then conclude with a discussion of the work that is needed to polarize the MI and how far we have moved towards that goal.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smtClean="0"/>
              <a:t>Note that SSA  </a:t>
            </a:r>
            <a:r>
              <a:rPr lang="en-US" dirty="0" err="1" smtClean="0"/>
              <a:t>A_N^sin</a:t>
            </a:r>
            <a:r>
              <a:rPr lang="en-US" dirty="0" smtClean="0"/>
              <a:t>(phi-</a:t>
            </a:r>
            <a:r>
              <a:rPr lang="en-US" dirty="0" err="1" smtClean="0"/>
              <a:t>phi_s</a:t>
            </a:r>
            <a:r>
              <a:rPr lang="en-US" dirty="0" smtClean="0"/>
              <a:t>) is scaled by 2/pi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Sivers</a:t>
            </a:r>
            <a:r>
              <a:rPr lang="en-US" baseline="0" dirty="0" smtClean="0"/>
              <a:t> function </a:t>
            </a:r>
            <a:r>
              <a:rPr lang="en-US" dirty="0" smtClean="0"/>
              <a:t>was first proposed as a possible explanation of the ``E-704 effect'': the large left-right analyzing power observed in inclusive </a:t>
            </a:r>
            <a:r>
              <a:rPr lang="en-US" dirty="0" err="1" smtClean="0"/>
              <a:t>pion</a:t>
            </a:r>
            <a:r>
              <a:rPr lang="en-US" dirty="0" smtClean="0"/>
              <a:t> production from a transversely polarized proton beam of 200 </a:t>
            </a:r>
            <a:r>
              <a:rPr lang="en-US" dirty="0" err="1" smtClean="0"/>
              <a:t>GeV</a:t>
            </a:r>
            <a:r>
              <a:rPr lang="en-US" dirty="0" smtClean="0"/>
              <a:t> incident on a beryllium target. The polarized beam at FNAL-E-704 was a tertiary beam obtained from the production and subsequent decay of hyperons. (Its intensity was however far below that required for </a:t>
            </a:r>
            <a:r>
              <a:rPr lang="en-US" dirty="0" err="1" smtClean="0"/>
              <a:t>Drell</a:t>
            </a:r>
            <a:r>
              <a:rPr lang="en-US" dirty="0" smtClean="0"/>
              <a:t>-Yan measurements.)</a:t>
            </a:r>
          </a:p>
          <a:p>
            <a:endParaRPr lang="en-US" dirty="0" smtClean="0"/>
          </a:p>
          <a:p>
            <a:r>
              <a:rPr lang="en-US" dirty="0" err="1" smtClean="0"/>
              <a:t>X_f</a:t>
            </a:r>
            <a:r>
              <a:rPr lang="en-US" dirty="0" smtClean="0"/>
              <a:t> is longitudinal </a:t>
            </a:r>
            <a:r>
              <a:rPr lang="en-US" smtClean="0"/>
              <a:t>momentum fraction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defTabSz="873161">
              <a:defRPr/>
            </a:pPr>
            <a:r>
              <a:rPr lang="en-US" dirty="0" smtClean="0"/>
              <a:t>In the background-subtracted insert, the deficit of events just below the J/</a:t>
            </a:r>
            <a:r>
              <a:rPr lang="en-US" dirty="0" smtClean="0">
                <a:latin typeface="Symbol" charset="2"/>
              </a:rPr>
              <a:t>Psi</a:t>
            </a:r>
            <a:r>
              <a:rPr lang="en-US" dirty="0" smtClean="0">
                <a:latin typeface="Symbol" charset="2"/>
                <a:cs typeface="Symbol" charset="2"/>
              </a:rPr>
              <a:t> </a:t>
            </a:r>
            <a:r>
              <a:rPr lang="en-US" dirty="0" smtClean="0"/>
              <a:t>is understood as originating from the event mixing process that creates an artificially large background here by mixing a high </a:t>
            </a:r>
            <a:r>
              <a:rPr lang="en-US" dirty="0" err="1" smtClean="0"/>
              <a:t>p</a:t>
            </a:r>
            <a:r>
              <a:rPr lang="en-US" baseline="-25000" dirty="0" err="1" smtClean="0"/>
              <a:t>T</a:t>
            </a:r>
            <a:r>
              <a:rPr lang="en-US" dirty="0" smtClean="0"/>
              <a:t> </a:t>
            </a:r>
            <a:r>
              <a:rPr lang="en-US" dirty="0" err="1" smtClean="0"/>
              <a:t>muon</a:t>
            </a:r>
            <a:r>
              <a:rPr lang="en-US" dirty="0" smtClean="0"/>
              <a:t> from a real J/</a:t>
            </a:r>
            <a:r>
              <a:rPr lang="en-US" dirty="0" smtClean="0">
                <a:latin typeface="Symbol" charset="2"/>
              </a:rPr>
              <a:t>Psi</a:t>
            </a:r>
            <a:r>
              <a:rPr lang="en-US" dirty="0" smtClean="0"/>
              <a:t> with another </a:t>
            </a:r>
            <a:r>
              <a:rPr lang="en-US" dirty="0" err="1" smtClean="0"/>
              <a:t>muon</a:t>
            </a:r>
            <a:r>
              <a:rPr lang="en-US" dirty="0" smtClean="0"/>
              <a:t>.</a:t>
            </a:r>
          </a:p>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smtClean="0"/>
              <a:t>Since Q^2 = x y s, s-behavior of asymmetries</a:t>
            </a:r>
            <a:r>
              <a:rPr lang="en-US" baseline="0" dirty="0" smtClean="0"/>
              <a:t> is intimately connected to their Q^2 evolution</a:t>
            </a:r>
          </a:p>
          <a:p>
            <a:r>
              <a:rPr lang="en-US" baseline="0" dirty="0" smtClean="0"/>
              <a:t>HERMES:       &lt;Q^2&gt; 1.28  ……   6.18</a:t>
            </a:r>
          </a:p>
          <a:p>
            <a:r>
              <a:rPr lang="en-US" baseline="0" dirty="0" smtClean="0"/>
              <a:t>COMPASS:     &lt;Q^2&gt; 1.27  ……   20.5  -&gt; larger effect if proper TMD evolution equations are used</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a:t>
            </a:r>
            <a:r>
              <a:rPr lang="en-US" baseline="0" dirty="0" err="1" smtClean="0"/>
              <a:t>parton</a:t>
            </a:r>
            <a:r>
              <a:rPr lang="en-US" baseline="0" dirty="0" smtClean="0"/>
              <a:t> transverse momentum </a:t>
            </a:r>
            <a:r>
              <a:rPr lang="en-US" baseline="0" dirty="0" err="1" smtClean="0"/>
              <a:t>k_T</a:t>
            </a:r>
            <a:r>
              <a:rPr lang="en-US" baseline="0" dirty="0" smtClean="0"/>
              <a:t> (= momentum transverse to that of s- or t- channel virtual photon) is included in PDFs, one obtains TMD. Theoretical analysis of SIDIS process identified 8 TMDs at leading order. </a:t>
            </a:r>
            <a:r>
              <a:rPr lang="en-US" dirty="0" smtClean="0"/>
              <a:t>Besides the maybe familiar 2 or 3 </a:t>
            </a:r>
            <a:r>
              <a:rPr lang="en-US" dirty="0" err="1" smtClean="0"/>
              <a:t>parton</a:t>
            </a:r>
            <a:r>
              <a:rPr lang="en-US" dirty="0" smtClean="0"/>
              <a:t> distribution functions there</a:t>
            </a:r>
            <a:r>
              <a:rPr lang="en-US" baseline="0" dirty="0" smtClean="0"/>
              <a:t> are five additional structure functions, probably less well known, but equally fundamental. Their operator structure is shown schematically, where the horizontal direction is that of the virtual boson probing the distribution. I want to focus here on </a:t>
            </a:r>
            <a:r>
              <a:rPr lang="en-US" baseline="0" dirty="0" err="1" smtClean="0"/>
              <a:t>Sivers</a:t>
            </a:r>
            <a:r>
              <a:rPr lang="en-US" baseline="0" dirty="0" smtClean="0"/>
              <a:t> and Boer-Mulders distributions: they describe the correlation of the quark’s momentum with the transverse spin of either the proton (</a:t>
            </a:r>
            <a:r>
              <a:rPr lang="en-US" baseline="0" dirty="0" err="1" smtClean="0"/>
              <a:t>Sivers</a:t>
            </a:r>
            <a:r>
              <a:rPr lang="en-US" baseline="0" dirty="0" smtClean="0"/>
              <a:t>) or the quark itself (B-M).</a:t>
            </a:r>
          </a:p>
          <a:p>
            <a:endParaRPr lang="en-US" baseline="0" dirty="0" smtClean="0"/>
          </a:p>
          <a:p>
            <a:r>
              <a:rPr lang="en-US" baseline="0" dirty="0" smtClean="0"/>
              <a:t>At first sight, the operator differences depicted here seem absurd: For example in the </a:t>
            </a:r>
            <a:r>
              <a:rPr lang="en-US" baseline="0" dirty="0" err="1" smtClean="0"/>
              <a:t>Sivers</a:t>
            </a:r>
            <a:r>
              <a:rPr lang="en-US" baseline="0" dirty="0" smtClean="0"/>
              <a:t> case, how can the quark’s momentum distribution change if one simply rotates the proton’s spin direction by 180 </a:t>
            </a:r>
            <a:r>
              <a:rPr lang="en-US" baseline="0" dirty="0" err="1" smtClean="0"/>
              <a:t>deg</a:t>
            </a:r>
            <a:r>
              <a:rPr lang="en-US" baseline="0" dirty="0" smtClean="0"/>
              <a:t>? A solution is presented when one considers OAM of the quarks. It turns out that if the </a:t>
            </a:r>
            <a:r>
              <a:rPr lang="en-US" baseline="0" dirty="0" err="1" smtClean="0"/>
              <a:t>Sivers</a:t>
            </a:r>
            <a:r>
              <a:rPr lang="en-US" baseline="0" dirty="0" smtClean="0"/>
              <a:t> function is non-zero, then </a:t>
            </a:r>
            <a:r>
              <a:rPr lang="en-US" baseline="0" dirty="0" err="1" smtClean="0"/>
              <a:t>thre</a:t>
            </a:r>
            <a:r>
              <a:rPr lang="en-US" baseline="0" dirty="0" smtClean="0"/>
              <a:t> has to be quark OAM in the proton</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smtClean="0"/>
              <a:t>Beam direction can be rotated w/in the horizontal plane or into the vertical direction</a:t>
            </a:r>
            <a:r>
              <a:rPr lang="en-US" baseline="0" dirty="0" smtClean="0"/>
              <a:t> as required by the experiments. This is at the end of a 2.4 km long beam line with 140 bending magnets, some w/ horizontal fields, some w/ vertical and some w/ skew fields.</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dirty="0" smtClean="0"/>
              <a:t>This single-spin asymmetry is odd under so-called ``naive time-reversal'', the operation that reverses all vectors and pseudo-vectors but does not exchange initial and final states.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a:lstStyle/>
          <a:p>
            <a:pPr marL="0" lvl="1">
              <a:defRPr/>
            </a:pPr>
            <a:r>
              <a:rPr lang="en-US" dirty="0" smtClean="0"/>
              <a:t>DY is an interesting process. As you can see, exactly one half of the hard scattering process in DY and SIDIS is electromagnetic. DY has therefore</a:t>
            </a:r>
            <a:r>
              <a:rPr lang="en-US" baseline="0" dirty="0" smtClean="0"/>
              <a:t> a similar physics reach as SIDIS – which is quite interesting considering that DY is a p-p scattering process. In fact, DY may be the cleanest probe to study hadron structure:</a:t>
            </a:r>
            <a:endParaRPr lang="en-US" dirty="0" smtClean="0"/>
          </a:p>
          <a:p>
            <a:pPr marL="0" lvl="1">
              <a:defRPr/>
            </a:pPr>
            <a:endParaRPr lang="en-US" dirty="0" smtClean="0"/>
          </a:p>
          <a:p>
            <a:pPr marL="0" lvl="1">
              <a:defRPr/>
            </a:pPr>
            <a:r>
              <a:rPr lang="en-US" dirty="0" smtClean="0"/>
              <a:t>Assuming factorization is valid in QCD, </a:t>
            </a:r>
            <a:r>
              <a:rPr lang="en-US" dirty="0" err="1" smtClean="0"/>
              <a:t>Drell</a:t>
            </a:r>
            <a:r>
              <a:rPr lang="en-US" dirty="0" smtClean="0"/>
              <a:t>-Yan </a:t>
            </a:r>
            <a:r>
              <a:rPr lang="en-US" sz="1600" dirty="0" smtClean="0"/>
              <a:t>can be written as a hard scattering process, and the direct production of two transverse momentum-dependent distribution (TMD) functions (</a:t>
            </a:r>
            <a:r>
              <a:rPr lang="en-US" sz="1600" dirty="0" err="1" smtClean="0"/>
              <a:t>Sivers</a:t>
            </a:r>
            <a:r>
              <a:rPr lang="en-US" sz="1600" dirty="0" smtClean="0"/>
              <a:t>, Boer-Mulders, etc); and SIDIS allows to measure convolution of DF with FF.</a:t>
            </a:r>
          </a:p>
          <a:p>
            <a:pPr marL="0" lvl="1">
              <a:defRPr/>
            </a:pPr>
            <a:endParaRPr lang="en-US" sz="1600" dirty="0" smtClean="0">
              <a:sym typeface="Arial" pitchFamily="34" charset="0"/>
            </a:endParaRPr>
          </a:p>
          <a:p>
            <a:pPr marL="0" lvl="1">
              <a:defRPr/>
            </a:pPr>
            <a:r>
              <a:rPr lang="en-US" sz="1600" dirty="0" smtClean="0">
                <a:sym typeface="Arial" pitchFamily="34" charset="0"/>
              </a:rPr>
              <a:t>If universality is valid in QCD, DF in D-Y and SIDIS are identical.</a:t>
            </a:r>
            <a:endParaRPr lang="en-US" sz="1600" kern="0" dirty="0" smtClean="0">
              <a:sym typeface="Arial" pitchFamily="34" charset="0"/>
            </a:endParaRPr>
          </a:p>
          <a:p>
            <a:pPr>
              <a:defRPr/>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a:lstStyle/>
          <a:p>
            <a:pPr>
              <a:defRPr/>
            </a:pPr>
            <a:r>
              <a:rPr lang="en-US" dirty="0" err="1" smtClean="0"/>
              <a:t>Phi_b</a:t>
            </a:r>
            <a:r>
              <a:rPr lang="en-US" dirty="0" smtClean="0"/>
              <a:t> = </a:t>
            </a:r>
            <a:r>
              <a:rPr lang="en-US" dirty="0" err="1" smtClean="0"/>
              <a:t>azimuthal</a:t>
            </a:r>
            <a:r>
              <a:rPr lang="en-US" baseline="0" dirty="0" smtClean="0"/>
              <a:t> angle of transverse spin orientation of beam (in target rest frame)</a:t>
            </a:r>
          </a:p>
          <a:p>
            <a:pPr>
              <a:defRPr/>
            </a:pPr>
            <a:r>
              <a:rPr lang="en-US" baseline="0" dirty="0" smtClean="0"/>
              <a:t> theta and phi are polar and </a:t>
            </a:r>
            <a:r>
              <a:rPr lang="en-US" baseline="0" dirty="0" err="1" smtClean="0"/>
              <a:t>azimuthal</a:t>
            </a:r>
            <a:r>
              <a:rPr lang="en-US" baseline="0" dirty="0" smtClean="0"/>
              <a:t> angles of </a:t>
            </a:r>
            <a:r>
              <a:rPr lang="en-US" baseline="0" dirty="0" err="1" smtClean="0"/>
              <a:t>dimuon</a:t>
            </a:r>
            <a:r>
              <a:rPr lang="en-US" baseline="0" dirty="0" smtClean="0"/>
              <a:t> pair (in </a:t>
            </a:r>
            <a:r>
              <a:rPr lang="en-US" baseline="0" dirty="0" err="1" smtClean="0"/>
              <a:t>dimuon</a:t>
            </a:r>
            <a:r>
              <a:rPr lang="en-US" baseline="0" dirty="0" smtClean="0"/>
              <a:t> </a:t>
            </a:r>
            <a:r>
              <a:rPr lang="en-US" baseline="0" dirty="0" err="1" smtClean="0"/>
              <a:t>c.m</a:t>
            </a:r>
            <a:r>
              <a:rPr lang="en-US" baseline="0" dirty="0" smtClean="0"/>
              <a:t>. frame)</a:t>
            </a:r>
          </a:p>
          <a:p>
            <a:pPr>
              <a:defRPr/>
            </a:pPr>
            <a:endParaRPr lang="en-US" baseline="0" dirty="0" smtClean="0"/>
          </a:p>
          <a:p>
            <a:pPr>
              <a:defRPr/>
            </a:pPr>
            <a:r>
              <a:rPr lang="en-US" baseline="0" dirty="0" err="1" smtClean="0"/>
              <a:t>Sivers</a:t>
            </a:r>
            <a:r>
              <a:rPr lang="en-US" baseline="0" dirty="0" smtClean="0"/>
              <a:t> mechanism manifests itself in the sin </a:t>
            </a:r>
            <a:r>
              <a:rPr lang="en-US" baseline="0" dirty="0" err="1" smtClean="0"/>
              <a:t>phi_b</a:t>
            </a:r>
            <a:r>
              <a:rPr lang="en-US" baseline="0" dirty="0" smtClean="0"/>
              <a:t>(…) modulation of </a:t>
            </a:r>
            <a:r>
              <a:rPr lang="en-US" baseline="0" dirty="0" err="1" smtClean="0"/>
              <a:t>xsec</a:t>
            </a:r>
            <a:r>
              <a:rPr lang="en-US" baseline="0" dirty="0" smtClean="0"/>
              <a:t>.</a:t>
            </a:r>
          </a:p>
          <a:p>
            <a:pPr>
              <a:defRPr/>
            </a:pPr>
            <a:r>
              <a:rPr lang="en-US" baseline="0" dirty="0" smtClean="0"/>
              <a:t>Structure function F^1_TU provides signal for </a:t>
            </a:r>
            <a:r>
              <a:rPr lang="en-US" baseline="0" dirty="0" err="1" smtClean="0"/>
              <a:t>Sivers</a:t>
            </a:r>
            <a:r>
              <a:rPr lang="en-US" baseline="0" dirty="0" smtClean="0"/>
              <a:t> function</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smtClean="0"/>
              <a:t>To produce a T-odd observable,</a:t>
            </a:r>
            <a:r>
              <a:rPr lang="en-US" baseline="0" dirty="0" smtClean="0"/>
              <a:t>  such as the </a:t>
            </a:r>
            <a:r>
              <a:rPr lang="en-US" dirty="0" smtClean="0"/>
              <a:t>Sivers function, you must have an interference </a:t>
            </a:r>
            <a:r>
              <a:rPr lang="en-US" sz="1100" dirty="0" smtClean="0"/>
              <a:t>between spin-flip and non-flip amplitudes, and one of the amplitudes must have an imaginary part</a:t>
            </a:r>
            <a:r>
              <a:rPr lang="en-US" dirty="0" smtClean="0"/>
              <a:t>. </a:t>
            </a:r>
          </a:p>
          <a:p>
            <a:endParaRPr lang="en-US" dirty="0" smtClean="0"/>
          </a:p>
          <a:p>
            <a:r>
              <a:rPr lang="en-US" dirty="0" smtClean="0"/>
              <a:t>And all of these should all be completely suppressed</a:t>
            </a:r>
            <a:r>
              <a:rPr lang="en-US" baseline="0" dirty="0" smtClean="0"/>
              <a:t> in the </a:t>
            </a:r>
            <a:r>
              <a:rPr lang="en-US" baseline="0" dirty="0" err="1" smtClean="0"/>
              <a:t>perturbative</a:t>
            </a:r>
            <a:r>
              <a:rPr lang="en-US" baseline="0" dirty="0" smtClean="0"/>
              <a:t> hard scattering </a:t>
            </a:r>
            <a:r>
              <a:rPr lang="en-US" baseline="0" dirty="0" err="1" smtClean="0"/>
              <a:t>subprocess</a:t>
            </a:r>
            <a:r>
              <a:rPr lang="en-US" baseline="0" dirty="0" smtClean="0"/>
              <a:t> </a:t>
            </a:r>
            <a:r>
              <a:rPr lang="en-US" baseline="0" dirty="0" err="1" smtClean="0"/>
              <a:t>xsec</a:t>
            </a:r>
            <a:r>
              <a:rPr lang="en-US" baseline="0" dirty="0" smtClean="0"/>
              <a:t>.</a:t>
            </a:r>
          </a:p>
          <a:p>
            <a:endParaRPr lang="en-US" baseline="0" dirty="0" smtClean="0"/>
          </a:p>
          <a:p>
            <a:r>
              <a:rPr lang="en-US" dirty="0" smtClean="0"/>
              <a:t>But a leading twist distribution function is just a forward scattering amplitude, how can it contain an interference?</a:t>
            </a:r>
          </a:p>
          <a:p>
            <a:endParaRPr lang="en-US" dirty="0" smtClean="0"/>
          </a:p>
          <a:p>
            <a:r>
              <a:rPr lang="en-US" dirty="0" smtClean="0"/>
              <a:t>But because of the data, and the vigorous theoretical effort surrounding these data, </a:t>
            </a:r>
            <a:r>
              <a:rPr lang="en-US" dirty="0" err="1" smtClean="0"/>
              <a:t>Brodksy</a:t>
            </a:r>
            <a:r>
              <a:rPr lang="en-US" dirty="0" smtClean="0"/>
              <a:t>, Hwang and Smith re-examined the factorization theorem and found that for the case of TMD PDFs, one has to be careful to include these diagrams, where a soft gluon re-interacts between the struck quark and the proton. This looks like higher twist  … but</a:t>
            </a:r>
            <a:r>
              <a:rPr lang="en-US" baseline="0" dirty="0" smtClean="0"/>
              <a:t> no, these are soft gluons, which are the gauge links required for color gauge invariance.</a:t>
            </a:r>
            <a:endParaRPr lang="en-US" dirty="0" smtClean="0"/>
          </a:p>
          <a:p>
            <a:endParaRPr lang="en-US" dirty="0" smtClean="0"/>
          </a:p>
          <a:p>
            <a:r>
              <a:rPr lang="en-US" dirty="0" smtClean="0"/>
              <a:t>While in DIS this final state interaction is attractive, in D-Y the initial state interaction is repulsive, leading to a sign change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a:solidFill>
            <a:schemeClr val="bg1"/>
          </a:solidFill>
          <a:ln>
            <a:solidFill>
              <a:schemeClr val="bg1"/>
            </a:solidFill>
          </a:ln>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lvl2pPr>
          </a:lstStyle>
          <a:p>
            <a:pPr lvl="0"/>
            <a:r>
              <a:rPr lang="en-US" dirty="0" smtClean="0"/>
              <a:t>Click to edit Master text styles</a:t>
            </a:r>
          </a:p>
          <a:p>
            <a:pPr lvl="1"/>
            <a:r>
              <a:rPr lang="en-US" dirty="0" smtClean="0"/>
              <a:t> Second level</a:t>
            </a:r>
          </a:p>
          <a:p>
            <a:pPr lvl="2"/>
            <a:r>
              <a:rPr lang="en-US" dirty="0" smtClean="0"/>
              <a:t>Third level</a:t>
            </a:r>
          </a:p>
          <a:p>
            <a:pPr lvl="4"/>
            <a:r>
              <a:rPr lang="en-US" dirty="0" smtClean="0"/>
              <a:t>Fourth level</a:t>
            </a:r>
            <a:endParaRPr lang="en-US" dirty="0"/>
          </a:p>
        </p:txBody>
      </p:sp>
      <p:sp>
        <p:nvSpPr>
          <p:cNvPr id="4" name="Text Box 3"/>
          <p:cNvSpPr txBox="1">
            <a:spLocks noGrp="1" noChangeArrowheads="1"/>
          </p:cNvSpPr>
          <p:nvPr>
            <p:ph type="sldNum" sz="quarter" idx="10"/>
          </p:nvPr>
        </p:nvSpPr>
        <p:spPr>
          <a:ln/>
        </p:spPr>
        <p:txBody>
          <a:bodyPr/>
          <a:lstStyle>
            <a:lvl1pPr>
              <a:defRPr/>
            </a:lvl1pPr>
          </a:lstStyle>
          <a:p>
            <a:pPr>
              <a:defRPr/>
            </a:pPr>
            <a:fld id="{A9F6926F-4BEB-4613-8E58-5ED9E20E4B2B}"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3800" y="241300"/>
            <a:ext cx="1841500" cy="5384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9300" y="241300"/>
            <a:ext cx="5372100" cy="538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0BEE29A-21DC-4102-8975-20FB2D211A77}"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D6C0444-1986-421D-94A0-EDC0B2666491}"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D75D179-CBDD-4D79-9274-13165AB1922B}"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93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0A8074F-B110-4AA1-8C87-DE1E060A1503}"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79C12C0F-0E52-43E8-A430-E0A60A0541FE}"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A828EE67-E18A-4120-B7DB-BB237C1ED85F}"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FF717BFF-4111-4877-B8B6-AC5E132AEA8A}"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1A59953-D453-4AA4-B867-7EA257486EF8}"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A25B544-FF5C-4DDD-A626-0F1B331CF0D5}"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B94A811-6BCE-40AF-897B-27753D60ED6C}"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AFFAFA57-C119-4E06-AE4F-B0421F69E418}"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3800" y="241300"/>
            <a:ext cx="1841500" cy="538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9300" y="241300"/>
            <a:ext cx="5372100" cy="538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BA5E1A1-019D-4FB0-9B11-92B951D9521F}"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p:txBody>
          <a:bodyPr/>
          <a:lstStyle>
            <a:lvl1pPr>
              <a:defRPr/>
            </a:lvl1pPr>
          </a:lstStyle>
          <a:p>
            <a:pPr>
              <a:defRPr/>
            </a:pPr>
            <a:fld id="{435D52B3-0DE6-4093-A944-B21B197099F0}" type="slidenum">
              <a:rPr lang="en-US"/>
              <a:pPr>
                <a:defRPr/>
              </a:pPr>
              <a:t>‹#›</a:t>
            </a:fld>
            <a:endParaRPr lang="en-US"/>
          </a:p>
        </p:txBody>
      </p:sp>
      <p:sp>
        <p:nvSpPr>
          <p:cNvPr id="5" name="Rectangle 28"/>
          <p:cNvSpPr>
            <a:spLocks noGrp="1" noChangeArrowheads="1"/>
          </p:cNvSpPr>
          <p:nvPr>
            <p:ph type="dt" sz="half" idx="11"/>
          </p:nvPr>
        </p:nvSpPr>
        <p:spPr>
          <a:xfrm>
            <a:off x="1284288" y="6381750"/>
            <a:ext cx="1306512" cy="476250"/>
          </a:xfrm>
          <a:prstGeom prst="rect">
            <a:avLst/>
          </a:prstGeom>
        </p:spPr>
        <p:txBody>
          <a:bodyPr/>
          <a:lstStyle>
            <a:lvl1pPr>
              <a:defRPr/>
            </a:lvl1pPr>
          </a:lstStyle>
          <a:p>
            <a:pPr>
              <a:defRPr/>
            </a:pPr>
            <a:endParaRPr lang="en-US"/>
          </a:p>
        </p:txBody>
      </p:sp>
      <p:sp>
        <p:nvSpPr>
          <p:cNvPr id="6" name="Rectangle 29"/>
          <p:cNvSpPr>
            <a:spLocks noGrp="1" noChangeArrowheads="1"/>
          </p:cNvSpPr>
          <p:nvPr>
            <p:ph type="ftr" sz="quarter" idx="12"/>
          </p:nvPr>
        </p:nvSpPr>
        <p:spPr>
          <a:xfrm>
            <a:off x="2590800" y="6381750"/>
            <a:ext cx="6196013" cy="476250"/>
          </a:xfrm>
          <a:prstGeom prst="rect">
            <a:avLst/>
          </a:prstGeom>
        </p:spPr>
        <p:txBody>
          <a:bodyPr/>
          <a:lstStyle>
            <a:lvl1pPr>
              <a:defRPr/>
            </a:lvl1pPr>
          </a:lstStyle>
          <a:p>
            <a:pPr>
              <a:defRPr/>
            </a:pPr>
            <a:r>
              <a:rPr lang="en-US"/>
              <a:t>DY Workshop, Santa Fe 2010</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36AF4380-7BD2-4176-9D35-FAE448E6DABB}" type="datetime1">
              <a:rPr lang="en-US"/>
              <a:pPr/>
              <a:t>2/21/2014</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59B3E84-C9F1-4836-B987-2B5ECC8AD6B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493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6002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088FCCA5-7B95-450D-94E6-5EB225C5520C}"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9BCA8B54-CD89-4175-86CE-29B7897482B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F5327966-0576-4F50-9EF8-221CBD7461AA}"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149B13A-AE74-4FD0-A1D1-3E874C772D30}"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161B824-5B94-4A83-B508-84430CBA61DA}"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4CED615-8471-43BE-97A7-428F0D97169F}"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41500" y="241300"/>
            <a:ext cx="5445125" cy="4699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8A15B32-8DA3-4537-8A66-CD2BD49EB1B8}"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bwMode="auto">
          <a:xfrm>
            <a:off x="749300" y="1600200"/>
            <a:ext cx="7366000" cy="40259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4"/>
            <a:r>
              <a:rPr lang="en-US" smtClean="0">
                <a:sym typeface="Arial" pitchFamily="34" charset="0"/>
              </a:rPr>
              <a:t>Fourth level</a:t>
            </a:r>
          </a:p>
        </p:txBody>
      </p:sp>
      <p:sp>
        <p:nvSpPr>
          <p:cNvPr id="2" name="Text Box 3"/>
          <p:cNvSpPr txBox="1">
            <a:spLocks noGrp="1" noChangeArrowheads="1"/>
          </p:cNvSpPr>
          <p:nvPr>
            <p:ph type="sldNum" sz="quarter" idx="4"/>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tabLst>
                <a:tab pos="749300" algn="l"/>
              </a:tabLst>
              <a:defRPr sz="1100">
                <a:ea typeface="+mn-ea"/>
                <a:cs typeface="Helvetica" charset="0"/>
              </a:defRPr>
            </a:lvl1pPr>
          </a:lstStyle>
          <a:p>
            <a:pPr>
              <a:defRPr/>
            </a:pPr>
            <a:fld id="{B0D9C6B8-7D3E-4921-B20D-F8A1D493E2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Lst>
  <p:transition/>
  <p:hf hdr="0" ftr="0" dt="0"/>
  <p:txStyles>
    <p:titleStyle>
      <a:lvl1pPr algn="ctr" rtl="0" eaLnBrk="0" fontAlgn="base" hangingPunct="0">
        <a:spcBef>
          <a:spcPts val="200"/>
        </a:spcBef>
        <a:spcAft>
          <a:spcPct val="0"/>
        </a:spcAft>
        <a:defRPr sz="2000" b="1">
          <a:solidFill>
            <a:srgbClr val="190EFF"/>
          </a:solidFill>
          <a:latin typeface="+mj-lt"/>
          <a:ea typeface="+mj-ea"/>
          <a:cs typeface="+mj-cs"/>
          <a:sym typeface="Arial" pitchFamily="34" charset="0"/>
        </a:defRPr>
      </a:lvl1pPr>
      <a:lvl2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2pPr>
      <a:lvl3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3pPr>
      <a:lvl4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4pPr>
      <a:lvl5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5pPr>
      <a:lvl6pPr marL="4572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6pPr>
      <a:lvl7pPr marL="9144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7pPr>
      <a:lvl8pPr marL="13716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8pPr>
      <a:lvl9pPr marL="18288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9pPr>
    </p:titleStyle>
    <p:body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841500" y="241300"/>
            <a:ext cx="5445125" cy="469900"/>
          </a:xfrm>
          <a:prstGeom prst="rect">
            <a:avLst/>
          </a:prstGeom>
          <a:solidFill>
            <a:schemeClr val="accent1"/>
          </a:solidFill>
          <a:ln w="12700">
            <a:solidFill>
              <a:srgbClr val="999999"/>
            </a:solidFill>
            <a:prstDash val="solid"/>
            <a:miter lim="800000"/>
            <a:headEnd/>
            <a:tailEnd/>
          </a:ln>
          <a:effectLst>
            <a:outerShdw dist="76199" dir="2700000" algn="ctr" rotWithShape="0">
              <a:schemeClr val="bg2">
                <a:alpha val="75000"/>
              </a:schemeClr>
            </a:outerShdw>
          </a:effectLst>
        </p:spPr>
        <p:txBody>
          <a:bodyPr vert="horz" wrap="square" lIns="0" tIns="0" rIns="0" bIns="0" numCol="1" anchor="ctr" anchorCtr="0" compatLnSpc="1">
            <a:prstTxWarp prst="textNoShape">
              <a:avLst/>
            </a:prstTxWarp>
          </a:bodyPr>
          <a:lstStyle/>
          <a:p>
            <a:pPr lvl="0"/>
            <a:r>
              <a:rPr lang="en-US" smtClean="0">
                <a:sym typeface="Arial" charset="0"/>
              </a:rPr>
              <a:t>Click to edit Master title style</a:t>
            </a:r>
          </a:p>
        </p:txBody>
      </p:sp>
      <p:sp>
        <p:nvSpPr>
          <p:cNvPr id="13315" name="Rectangle 2"/>
          <p:cNvSpPr>
            <a:spLocks noGrp="1" noChangeArrowheads="1"/>
          </p:cNvSpPr>
          <p:nvPr>
            <p:ph type="body" idx="1"/>
          </p:nvPr>
        </p:nvSpPr>
        <p:spPr bwMode="auto">
          <a:xfrm>
            <a:off x="749300" y="1600200"/>
            <a:ext cx="7366000" cy="40259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2" name="Text Box 3"/>
          <p:cNvSpPr txBox="1">
            <a:spLocks noGrp="1" noChangeArrowheads="1"/>
          </p:cNvSpPr>
          <p:nvPr>
            <p:ph type="sldNum" sz="quarter" idx="4"/>
          </p:nvPr>
        </p:nvSpPr>
        <p:spPr bwMode="auto">
          <a:xfrm>
            <a:off x="8901113" y="6618288"/>
            <a:ext cx="244475" cy="2413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tabLst>
                <a:tab pos="749300" algn="l"/>
              </a:tabLst>
              <a:defRPr sz="1100">
                <a:ea typeface="+mn-ea"/>
                <a:cs typeface="Helvetica" charset="0"/>
              </a:defRPr>
            </a:lvl1pPr>
          </a:lstStyle>
          <a:p>
            <a:pPr>
              <a:defRPr/>
            </a:pPr>
            <a:fld id="{2BB66582-31F0-4181-B0B8-B4BBA174A3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Lst>
  <p:transition/>
  <p:hf hdr="0" ftr="0" dt="0"/>
  <p:txStyles>
    <p:titleStyle>
      <a:lvl1pPr algn="ctr" rtl="0" eaLnBrk="0" fontAlgn="base" hangingPunct="0">
        <a:spcBef>
          <a:spcPts val="200"/>
        </a:spcBef>
        <a:spcAft>
          <a:spcPct val="0"/>
        </a:spcAft>
        <a:defRPr sz="2000" b="1">
          <a:solidFill>
            <a:srgbClr val="190EFF"/>
          </a:solidFill>
          <a:latin typeface="+mj-lt"/>
          <a:ea typeface="+mj-ea"/>
          <a:cs typeface="+mj-cs"/>
          <a:sym typeface="Arial" pitchFamily="34" charset="0"/>
        </a:defRPr>
      </a:lvl1pPr>
      <a:lvl2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2pPr>
      <a:lvl3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3pPr>
      <a:lvl4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4pPr>
      <a:lvl5pPr algn="ctr" rtl="0" eaLnBrk="0" fontAlgn="base" hangingPunct="0">
        <a:spcBef>
          <a:spcPts val="200"/>
        </a:spcBef>
        <a:spcAft>
          <a:spcPct val="0"/>
        </a:spcAft>
        <a:defRPr sz="2000" b="1">
          <a:solidFill>
            <a:srgbClr val="190EFF"/>
          </a:solidFill>
          <a:latin typeface="Arial" charset="0"/>
          <a:ea typeface="ヒラギノ角ゴ ProN W6" charset="0"/>
          <a:cs typeface="ヒラギノ角ゴ ProN W6" charset="0"/>
          <a:sym typeface="Arial" pitchFamily="34" charset="0"/>
        </a:defRPr>
      </a:lvl5pPr>
      <a:lvl6pPr marL="4572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6pPr>
      <a:lvl7pPr marL="9144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7pPr>
      <a:lvl8pPr marL="13716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8pPr>
      <a:lvl9pPr marL="1828800" algn="ctr" rtl="0" fontAlgn="base">
        <a:spcBef>
          <a:spcPts val="200"/>
        </a:spcBef>
        <a:spcAft>
          <a:spcPct val="0"/>
        </a:spcAft>
        <a:defRPr sz="2000" b="1">
          <a:solidFill>
            <a:srgbClr val="190EFF"/>
          </a:solidFill>
          <a:latin typeface="Arial" charset="0"/>
          <a:ea typeface="ヒラギノ角ゴ ProN W6" charset="0"/>
          <a:cs typeface="ヒラギノ角ゴ ProN W6" charset="0"/>
          <a:sym typeface="Arial" charset="0"/>
        </a:defRPr>
      </a:lvl9pPr>
    </p:titleStyle>
    <p:bodyStyle>
      <a:lvl1pPr marL="334963" indent="-3349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1pPr>
      <a:lvl2pPr marL="703263" indent="-334963" algn="l" rtl="0" eaLnBrk="0" fontAlgn="base" hangingPunct="0">
        <a:spcBef>
          <a:spcPts val="1800"/>
        </a:spcBef>
        <a:spcAft>
          <a:spcPct val="0"/>
        </a:spcAft>
        <a:buClr>
          <a:srgbClr val="0000FF"/>
        </a:buClr>
        <a:buSzPct val="150000"/>
        <a:buFont typeface="Zapf Dingbats" charset="0"/>
        <a:buChar char="➡"/>
        <a:defRPr>
          <a:solidFill>
            <a:schemeClr val="tx1"/>
          </a:solidFill>
          <a:latin typeface="+mn-lt"/>
          <a:ea typeface="+mn-ea"/>
          <a:cs typeface="+mn-cs"/>
          <a:sym typeface="Arial" pitchFamily="34" charset="0"/>
        </a:defRPr>
      </a:lvl2pPr>
      <a:lvl3pPr marL="1300163" indent="-398463" algn="l" rtl="0" eaLnBrk="0" fontAlgn="base" hangingPunct="0">
        <a:spcBef>
          <a:spcPts val="1800"/>
        </a:spcBef>
        <a:spcAft>
          <a:spcPct val="0"/>
        </a:spcAft>
        <a:buClr>
          <a:srgbClr val="3A9D33"/>
        </a:buClr>
        <a:buSzPct val="150000"/>
        <a:buFont typeface="Lucida Grande" charset="0"/>
        <a:buChar char="✓"/>
        <a:defRPr>
          <a:solidFill>
            <a:schemeClr val="tx1"/>
          </a:solidFill>
          <a:latin typeface="+mn-lt"/>
          <a:ea typeface="+mn-ea"/>
          <a:cs typeface="+mn-cs"/>
          <a:sym typeface="Arial" pitchFamily="34" charset="0"/>
        </a:defRPr>
      </a:lvl3pPr>
      <a:lvl4pPr marL="1643063" indent="-398463" algn="l" rtl="0" eaLnBrk="0" fontAlgn="base" hangingPunct="0">
        <a:spcBef>
          <a:spcPts val="1800"/>
        </a:spcBef>
        <a:spcAft>
          <a:spcPct val="0"/>
        </a:spcAft>
        <a:buClr>
          <a:srgbClr val="C1251E"/>
        </a:buClr>
        <a:buSzPct val="150000"/>
        <a:buFont typeface="Arial" pitchFamily="34" charset="0"/>
        <a:buChar char="?"/>
        <a:defRPr>
          <a:solidFill>
            <a:schemeClr val="tx1"/>
          </a:solidFill>
          <a:latin typeface="+mn-lt"/>
          <a:ea typeface="+mn-ea"/>
          <a:cs typeface="+mn-cs"/>
          <a:sym typeface="Arial" pitchFamily="34" charset="0"/>
        </a:defRPr>
      </a:lvl4pPr>
      <a:lvl5pPr marL="1998663" indent="-398463" algn="l" rtl="0" eaLnBrk="0" fontAlgn="base" hangingPunct="0">
        <a:spcBef>
          <a:spcPts val="1800"/>
        </a:spcBef>
        <a:spcAft>
          <a:spcPct val="0"/>
        </a:spcAft>
        <a:buSzPct val="200000"/>
        <a:buFont typeface="Arial" pitchFamily="34" charset="0"/>
        <a:buChar char="•"/>
        <a:defRPr>
          <a:solidFill>
            <a:schemeClr val="tx1"/>
          </a:solidFill>
          <a:latin typeface="+mn-lt"/>
          <a:ea typeface="+mn-ea"/>
          <a:cs typeface="+mn-cs"/>
          <a:sym typeface="Arial" pitchFamily="34" charset="0"/>
        </a:defRPr>
      </a:lvl5pPr>
      <a:lvl6pPr marL="24558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6pPr>
      <a:lvl7pPr marL="29130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7pPr>
      <a:lvl8pPr marL="33702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8pPr>
      <a:lvl9pPr marL="3827463" indent="-398463" algn="l" rtl="0" fontAlgn="base">
        <a:spcBef>
          <a:spcPts val="1800"/>
        </a:spcBef>
        <a:spcAft>
          <a:spcPct val="0"/>
        </a:spcAft>
        <a:buSzPct val="200000"/>
        <a:buFont typeface="Arial" charset="0"/>
        <a:buChar char="•"/>
        <a:defRPr>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vmlDrawing" Target="../drawings/vmlDrawing6.vml"/><Relationship Id="rId5" Type="http://schemas.openxmlformats.org/officeDocument/2006/relationships/oleObject" Target="../embeddings/oleObject15.bin"/><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43.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2.xml"/><Relationship Id="rId5" Type="http://schemas.openxmlformats.org/officeDocument/2006/relationships/image" Target="../media/image57.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60.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image" Target="../media/image62.png"/><Relationship Id="rId5" Type="http://schemas.openxmlformats.org/officeDocument/2006/relationships/image" Target="../media/image14.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9.xml"/><Relationship Id="rId1" Type="http://schemas.openxmlformats.org/officeDocument/2006/relationships/slideLayout" Target="../slideLayouts/slideLayout22.xml"/><Relationship Id="rId5" Type="http://schemas.openxmlformats.org/officeDocument/2006/relationships/image" Target="../media/image65.emf"/><Relationship Id="rId4" Type="http://schemas.openxmlformats.org/officeDocument/2006/relationships/image" Target="../media/image64.e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0.xml"/><Relationship Id="rId1" Type="http://schemas.openxmlformats.org/officeDocument/2006/relationships/slideLayout" Target="../slideLayouts/slideLayout21.xml"/><Relationship Id="rId5" Type="http://schemas.openxmlformats.org/officeDocument/2006/relationships/image" Target="../media/image68.png"/><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image" Target="../media/image71.emf"/><Relationship Id="rId4" Type="http://schemas.openxmlformats.org/officeDocument/2006/relationships/image" Target="../media/image70.emf"/></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32.xml"/><Relationship Id="rId7" Type="http://schemas.openxmlformats.org/officeDocument/2006/relationships/image" Target="../media/image15.png"/><Relationship Id="rId2" Type="http://schemas.openxmlformats.org/officeDocument/2006/relationships/slideLayout" Target="../slideLayouts/slideLayout22.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3.png"/><Relationship Id="rId4" Type="http://schemas.openxmlformats.org/officeDocument/2006/relationships/image" Target="../media/image43.png"/><Relationship Id="rId9" Type="http://schemas.openxmlformats.org/officeDocument/2006/relationships/image" Target="../media/image5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9.xml"/><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34.jpeg"/><Relationship Id="rId5" Type="http://schemas.openxmlformats.org/officeDocument/2006/relationships/oleObject" Target="../embeddings/oleObject9.bin"/><Relationship Id="rId10" Type="http://schemas.openxmlformats.org/officeDocument/2006/relationships/image" Target="../media/image33.jpeg"/><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11" descr="C:\Documents and Settings\lorenzon\My Documents\Michigan\UM Seals\wordmark.png"/>
          <p:cNvPicPr>
            <a:picLocks noChangeAspect="1" noChangeArrowheads="1"/>
          </p:cNvPicPr>
          <p:nvPr/>
        </p:nvPicPr>
        <p:blipFill>
          <a:blip r:embed="rId4" cstate="print"/>
          <a:srcRect/>
          <a:stretch>
            <a:fillRect/>
          </a:stretch>
        </p:blipFill>
        <p:spPr bwMode="auto">
          <a:xfrm>
            <a:off x="3352800" y="1143000"/>
            <a:ext cx="2057400" cy="381000"/>
          </a:xfrm>
          <a:prstGeom prst="rect">
            <a:avLst/>
          </a:prstGeom>
          <a:noFill/>
          <a:ln w="9525">
            <a:noFill/>
            <a:miter lim="800000"/>
            <a:headEnd/>
            <a:tailEnd/>
          </a:ln>
        </p:spPr>
      </p:pic>
      <p:pic>
        <p:nvPicPr>
          <p:cNvPr id="15371" name="Picture 35"/>
          <p:cNvPicPr>
            <a:picLocks noChangeAspect="1" noChangeArrowheads="1"/>
          </p:cNvPicPr>
          <p:nvPr/>
        </p:nvPicPr>
        <p:blipFill>
          <a:blip r:embed="rId5" cstate="print"/>
          <a:srcRect/>
          <a:stretch>
            <a:fillRect/>
          </a:stretch>
        </p:blipFill>
        <p:spPr bwMode="auto">
          <a:xfrm>
            <a:off x="5235575" y="2895600"/>
            <a:ext cx="3756025" cy="1833562"/>
          </a:xfrm>
          <a:prstGeom prst="rect">
            <a:avLst/>
          </a:prstGeom>
          <a:noFill/>
          <a:ln w="9525">
            <a:noFill/>
            <a:miter lim="800000"/>
            <a:headEnd/>
            <a:tailEnd/>
          </a:ln>
        </p:spPr>
      </p:pic>
      <p:sp>
        <p:nvSpPr>
          <p:cNvPr id="15362" name="Rectangle 7"/>
          <p:cNvSpPr>
            <a:spLocks noGrp="1" noChangeArrowheads="1"/>
          </p:cNvSpPr>
          <p:nvPr>
            <p:ph type="body" idx="1"/>
          </p:nvPr>
        </p:nvSpPr>
        <p:spPr>
          <a:xfrm>
            <a:off x="304800" y="2438400"/>
            <a:ext cx="5715000" cy="3810000"/>
          </a:xfrm>
        </p:spPr>
        <p:txBody>
          <a:bodyPr/>
          <a:lstStyle/>
          <a:p>
            <a:pPr eaLnBrk="1" hangingPunct="1">
              <a:spcBef>
                <a:spcPts val="1200"/>
              </a:spcBef>
              <a:spcAft>
                <a:spcPts val="600"/>
              </a:spcAft>
              <a:tabLst>
                <a:tab pos="815975" algn="l"/>
                <a:tab pos="1192213" algn="l"/>
              </a:tabLst>
            </a:pPr>
            <a:r>
              <a:rPr lang="en-US" dirty="0" smtClean="0"/>
              <a:t> Single Spin Asymmetries and Sivers Function </a:t>
            </a:r>
          </a:p>
          <a:p>
            <a:pPr eaLnBrk="1" hangingPunct="1">
              <a:spcBef>
                <a:spcPts val="1200"/>
              </a:spcBef>
              <a:spcAft>
                <a:spcPts val="600"/>
              </a:spcAft>
              <a:tabLst>
                <a:tab pos="815975" algn="l"/>
                <a:tab pos="1192213" algn="l"/>
              </a:tabLst>
            </a:pPr>
            <a:r>
              <a:rPr lang="en-US" dirty="0" smtClean="0"/>
              <a:t> Sivers Function in </a:t>
            </a:r>
            <a:r>
              <a:rPr lang="en-US" dirty="0" smtClean="0">
                <a:solidFill>
                  <a:srgbClr val="7030A0"/>
                </a:solidFill>
              </a:rPr>
              <a:t>Polarized </a:t>
            </a:r>
            <a:r>
              <a:rPr lang="en-US" dirty="0" err="1" smtClean="0">
                <a:solidFill>
                  <a:srgbClr val="7030A0"/>
                </a:solidFill>
              </a:rPr>
              <a:t>Drell</a:t>
            </a:r>
            <a:r>
              <a:rPr lang="en-US" dirty="0" smtClean="0">
                <a:solidFill>
                  <a:srgbClr val="7030A0"/>
                </a:solidFill>
              </a:rPr>
              <a:t>-Yan</a:t>
            </a:r>
          </a:p>
          <a:p>
            <a:pPr lvl="1" eaLnBrk="1" hangingPunct="1">
              <a:spcBef>
                <a:spcPts val="1200"/>
              </a:spcBef>
              <a:spcAft>
                <a:spcPts val="600"/>
              </a:spcAft>
              <a:tabLst>
                <a:tab pos="815975" algn="l"/>
                <a:tab pos="1192213" algn="l"/>
              </a:tabLst>
            </a:pPr>
            <a:r>
              <a:rPr lang="en-US" dirty="0" smtClean="0"/>
              <a:t> fundamental QCD prediction:</a:t>
            </a:r>
          </a:p>
          <a:p>
            <a:pPr lvl="1" eaLnBrk="1" hangingPunct="1">
              <a:spcBef>
                <a:spcPts val="1200"/>
              </a:spcBef>
              <a:spcAft>
                <a:spcPts val="600"/>
              </a:spcAft>
              <a:buNone/>
              <a:tabLst>
                <a:tab pos="815975" algn="l"/>
                <a:tab pos="1192213" algn="l"/>
              </a:tabLst>
            </a:pPr>
            <a:endParaRPr lang="en-US" dirty="0" smtClean="0">
              <a:solidFill>
                <a:srgbClr val="C00000"/>
              </a:solidFill>
            </a:endParaRPr>
          </a:p>
          <a:p>
            <a:pPr eaLnBrk="1" hangingPunct="1">
              <a:spcBef>
                <a:spcPts val="1200"/>
              </a:spcBef>
              <a:spcAft>
                <a:spcPts val="600"/>
              </a:spcAft>
              <a:tabLst>
                <a:tab pos="815975" algn="l"/>
                <a:tab pos="1192213" algn="l"/>
              </a:tabLst>
            </a:pPr>
            <a:r>
              <a:rPr lang="en-US" dirty="0" smtClean="0"/>
              <a:t> </a:t>
            </a:r>
            <a:r>
              <a:rPr lang="en-US" dirty="0" smtClean="0">
                <a:solidFill>
                  <a:srgbClr val="7030A0"/>
                </a:solidFill>
              </a:rPr>
              <a:t>Polarized </a:t>
            </a:r>
            <a:r>
              <a:rPr lang="en-US" dirty="0" err="1" smtClean="0">
                <a:solidFill>
                  <a:srgbClr val="7030A0"/>
                </a:solidFill>
              </a:rPr>
              <a:t>Drell</a:t>
            </a:r>
            <a:r>
              <a:rPr lang="en-US" dirty="0" smtClean="0">
                <a:solidFill>
                  <a:srgbClr val="7030A0"/>
                </a:solidFill>
              </a:rPr>
              <a:t>-Yan </a:t>
            </a:r>
            <a:r>
              <a:rPr lang="en-US" dirty="0" smtClean="0"/>
              <a:t>at Fermilab</a:t>
            </a:r>
          </a:p>
          <a:p>
            <a:pPr lvl="1" eaLnBrk="1" hangingPunct="1">
              <a:spcBef>
                <a:spcPts val="1200"/>
              </a:spcBef>
              <a:spcAft>
                <a:spcPts val="600"/>
              </a:spcAft>
              <a:tabLst>
                <a:tab pos="815975" algn="l"/>
                <a:tab pos="1192213" algn="l"/>
              </a:tabLst>
            </a:pPr>
            <a:r>
              <a:rPr lang="en-US" dirty="0" smtClean="0"/>
              <a:t> polarized </a:t>
            </a:r>
            <a:r>
              <a:rPr lang="en-US" dirty="0" smtClean="0">
                <a:solidFill>
                  <a:srgbClr val="3333FF"/>
                </a:solidFill>
              </a:rPr>
              <a:t>Beam </a:t>
            </a:r>
            <a:r>
              <a:rPr lang="en-US" dirty="0" smtClean="0">
                <a:solidFill>
                  <a:srgbClr val="7030A0"/>
                </a:solidFill>
              </a:rPr>
              <a:t>(E1027) </a:t>
            </a:r>
            <a:r>
              <a:rPr lang="en-US" dirty="0" smtClean="0"/>
              <a:t>or </a:t>
            </a:r>
            <a:r>
              <a:rPr lang="en-US" dirty="0" smtClean="0">
                <a:solidFill>
                  <a:srgbClr val="C00000"/>
                </a:solidFill>
              </a:rPr>
              <a:t>Target </a:t>
            </a:r>
            <a:r>
              <a:rPr lang="en-US" dirty="0" smtClean="0">
                <a:solidFill>
                  <a:srgbClr val="7030A0"/>
                </a:solidFill>
              </a:rPr>
              <a:t>(E1039)</a:t>
            </a:r>
          </a:p>
          <a:p>
            <a:pPr eaLnBrk="1" hangingPunct="1">
              <a:spcBef>
                <a:spcPts val="1200"/>
              </a:spcBef>
              <a:spcAft>
                <a:spcPts val="600"/>
              </a:spcAft>
              <a:tabLst>
                <a:tab pos="815975" algn="l"/>
                <a:tab pos="1192213" algn="l"/>
              </a:tabLst>
            </a:pPr>
            <a:r>
              <a:rPr lang="en-US" dirty="0" smtClean="0"/>
              <a:t> Main Injector Polarization Scheme</a:t>
            </a:r>
          </a:p>
          <a:p>
            <a:pPr lvl="1" eaLnBrk="1" hangingPunct="1">
              <a:spcBef>
                <a:spcPts val="1200"/>
              </a:spcBef>
              <a:spcAft>
                <a:spcPts val="600"/>
              </a:spcAft>
              <a:tabLst>
                <a:tab pos="815975" algn="l"/>
                <a:tab pos="1192213" algn="l"/>
              </a:tabLst>
            </a:pPr>
            <a:r>
              <a:rPr lang="en-US" dirty="0" smtClean="0"/>
              <a:t> present status &amp; plans</a:t>
            </a:r>
          </a:p>
          <a:p>
            <a:pPr eaLnBrk="1" hangingPunct="1">
              <a:spcBef>
                <a:spcPts val="1200"/>
              </a:spcBef>
              <a:spcAft>
                <a:spcPts val="600"/>
              </a:spcAft>
              <a:buNone/>
              <a:tabLst>
                <a:tab pos="815975" algn="l"/>
                <a:tab pos="1192213" algn="l"/>
              </a:tabLst>
            </a:pPr>
            <a:r>
              <a:rPr lang="en-US" dirty="0" smtClean="0"/>
              <a:t> </a:t>
            </a:r>
          </a:p>
        </p:txBody>
      </p:sp>
      <p:sp>
        <p:nvSpPr>
          <p:cNvPr id="15365" name="Rectangle 6"/>
          <p:cNvSpPr>
            <a:spLocks noGrp="1" noChangeArrowheads="1"/>
          </p:cNvSpPr>
          <p:nvPr>
            <p:ph type="title"/>
          </p:nvPr>
        </p:nvSpPr>
        <p:spPr bwMode="auto">
          <a:xfrm>
            <a:off x="914400" y="241300"/>
            <a:ext cx="7315200" cy="673100"/>
          </a:xfrm>
          <a:ln>
            <a:miter lim="800000"/>
            <a:headEnd/>
            <a:tailEnd/>
          </a:ln>
        </p:spPr>
        <p:txBody>
          <a:bodyPr vert="horz" wrap="square" lIns="91440" tIns="45720" rIns="91440" bIns="45720" numCol="1" anchor="t" anchorCtr="0" compatLnSpc="1">
            <a:prstTxWarp prst="textNoShape">
              <a:avLst/>
            </a:prstTxWarp>
          </a:bodyPr>
          <a:lstStyle/>
          <a:p>
            <a:pPr eaLnBrk="1" hangingPunct="1">
              <a:tabLst>
                <a:tab pos="863600" algn="l"/>
              </a:tabLst>
            </a:pPr>
            <a:r>
              <a:rPr lang="en-US" sz="2800" dirty="0" smtClean="0"/>
              <a:t>Polarized </a:t>
            </a:r>
            <a:r>
              <a:rPr lang="en-US" sz="2800" dirty="0" err="1" smtClean="0"/>
              <a:t>Drell</a:t>
            </a:r>
            <a:r>
              <a:rPr lang="en-US" sz="2800" dirty="0" smtClean="0"/>
              <a:t>-Yan at Fermilab </a:t>
            </a:r>
            <a:endParaRPr lang="en-US" sz="2400" dirty="0" smtClean="0"/>
          </a:p>
        </p:txBody>
      </p:sp>
      <p:sp>
        <p:nvSpPr>
          <p:cNvPr id="35" name="Slide Number Placeholder 34"/>
          <p:cNvSpPr>
            <a:spLocks noGrp="1"/>
          </p:cNvSpPr>
          <p:nvPr>
            <p:ph type="sldNum" sz="quarter" idx="10"/>
          </p:nvPr>
        </p:nvSpPr>
        <p:spPr/>
        <p:txBody>
          <a:bodyPr/>
          <a:lstStyle/>
          <a:p>
            <a:pPr>
              <a:defRPr/>
            </a:pPr>
            <a:fld id="{B7904B64-8782-488E-B9CE-B57B49B52B68}" type="slidenum">
              <a:rPr lang="en-US" smtClean="0"/>
              <a:pPr>
                <a:defRPr/>
              </a:pPr>
              <a:t>1</a:t>
            </a:fld>
            <a:endParaRPr lang="en-US"/>
          </a:p>
        </p:txBody>
      </p:sp>
      <p:graphicFrame>
        <p:nvGraphicFramePr>
          <p:cNvPr id="31745" name="Object 2"/>
          <p:cNvGraphicFramePr>
            <a:graphicFrameLocks noChangeAspect="1"/>
          </p:cNvGraphicFramePr>
          <p:nvPr/>
        </p:nvGraphicFramePr>
        <p:xfrm>
          <a:off x="1397000" y="3733800"/>
          <a:ext cx="2159000" cy="646113"/>
        </p:xfrm>
        <a:graphic>
          <a:graphicData uri="http://schemas.openxmlformats.org/presentationml/2006/ole">
            <p:oleObj spid="_x0000_s31770" name="Equation" r:id="rId6" imgW="1079032" imgH="291973" progId="Equation.DSMT4">
              <p:embed/>
            </p:oleObj>
          </a:graphicData>
        </a:graphic>
      </p:graphicFrame>
      <p:sp>
        <p:nvSpPr>
          <p:cNvPr id="36" name="Rectangle 6"/>
          <p:cNvSpPr txBox="1">
            <a:spLocks noChangeArrowheads="1"/>
          </p:cNvSpPr>
          <p:nvPr/>
        </p:nvSpPr>
        <p:spPr bwMode="auto">
          <a:xfrm>
            <a:off x="6629400" y="4419600"/>
            <a:ext cx="2362200" cy="381000"/>
          </a:xfrm>
          <a:prstGeom prst="rect">
            <a:avLst/>
          </a:prstGeom>
          <a:solidFill>
            <a:schemeClr val="bg1"/>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200"/>
              </a:spcBef>
              <a:spcAft>
                <a:spcPct val="0"/>
              </a:spcAft>
              <a:buClrTx/>
              <a:buSzTx/>
              <a:buFontTx/>
              <a:buNone/>
              <a:tabLst>
                <a:tab pos="863600" algn="l"/>
              </a:tabLst>
              <a:defRPr/>
            </a:pPr>
            <a:r>
              <a:rPr kumimoji="0" lang="en-US" sz="1400" b="1" i="0" u="none" strike="noStrike" kern="0" cap="none" spc="0" normalizeH="0" baseline="0" noProof="0" dirty="0" err="1" smtClean="0">
                <a:ln>
                  <a:noFill/>
                </a:ln>
                <a:solidFill>
                  <a:srgbClr val="C00000"/>
                </a:solidFill>
                <a:effectLst/>
                <a:uLnTx/>
                <a:uFillTx/>
                <a:latin typeface="+mj-lt"/>
                <a:ea typeface="+mj-ea"/>
                <a:cs typeface="+mj-cs"/>
                <a:sym typeface="Arial" pitchFamily="34" charset="0"/>
              </a:rPr>
              <a:t>SeaQuest</a:t>
            </a:r>
            <a:r>
              <a:rPr kumimoji="0" lang="en-US" sz="1400" b="1" i="0" u="none" strike="noStrike" kern="0" cap="none" spc="0" normalizeH="0" baseline="0" noProof="0" dirty="0" smtClean="0">
                <a:ln>
                  <a:noFill/>
                </a:ln>
                <a:solidFill>
                  <a:srgbClr val="C00000"/>
                </a:solidFill>
                <a:effectLst/>
                <a:uLnTx/>
                <a:uFillTx/>
                <a:latin typeface="+mj-lt"/>
                <a:ea typeface="+mj-ea"/>
                <a:cs typeface="+mj-cs"/>
                <a:sym typeface="Arial" pitchFamily="34" charset="0"/>
              </a:rPr>
              <a:t> Spectrometer</a:t>
            </a:r>
          </a:p>
        </p:txBody>
      </p:sp>
      <p:sp>
        <p:nvSpPr>
          <p:cNvPr id="33" name="Rectangle 1"/>
          <p:cNvSpPr>
            <a:spLocks/>
          </p:cNvSpPr>
          <p:nvPr/>
        </p:nvSpPr>
        <p:spPr bwMode="auto">
          <a:xfrm>
            <a:off x="2895600" y="990600"/>
            <a:ext cx="3048000" cy="923330"/>
          </a:xfrm>
          <a:prstGeom prst="rect">
            <a:avLst/>
          </a:prstGeom>
          <a:noFill/>
          <a:ln w="12700">
            <a:noFill/>
            <a:miter lim="800000"/>
            <a:headEnd/>
            <a:tailEnd/>
          </a:ln>
        </p:spPr>
        <p:txBody>
          <a:bodyPr wrap="square" lIns="0" tIns="0" rIns="0" bIns="0">
            <a:spAutoFit/>
          </a:bodyPr>
          <a:lstStyle/>
          <a:p>
            <a:pPr>
              <a:tabLst>
                <a:tab pos="749300" algn="l"/>
              </a:tabLst>
            </a:pPr>
            <a:r>
              <a:rPr lang="en-US" sz="2000" dirty="0">
                <a:solidFill>
                  <a:srgbClr val="C00000"/>
                </a:solidFill>
                <a:latin typeface="Arial" pitchFamily="34" charset="0"/>
                <a:cs typeface="Arial" pitchFamily="34" charset="0"/>
                <a:sym typeface="Arial" pitchFamily="34" charset="0"/>
              </a:rPr>
              <a:t>Wolfgang Lorenzon</a:t>
            </a:r>
          </a:p>
          <a:p>
            <a:pPr>
              <a:tabLst>
                <a:tab pos="749300" algn="l"/>
              </a:tabLst>
            </a:pPr>
            <a:r>
              <a:rPr lang="en-US" dirty="0">
                <a:solidFill>
                  <a:srgbClr val="C00000"/>
                </a:solidFill>
                <a:latin typeface="Arial" pitchFamily="34" charset="0"/>
                <a:cs typeface="Arial" pitchFamily="34" charset="0"/>
                <a:sym typeface="Arial" pitchFamily="34" charset="0"/>
              </a:rPr>
              <a:t> </a:t>
            </a:r>
            <a:r>
              <a:rPr lang="en-US" sz="2000" dirty="0">
                <a:solidFill>
                  <a:srgbClr val="C00000"/>
                </a:solidFill>
                <a:latin typeface="Arial" pitchFamily="34" charset="0"/>
                <a:cs typeface="Arial" pitchFamily="34" charset="0"/>
                <a:sym typeface="Arial" pitchFamily="34" charset="0"/>
              </a:rPr>
              <a:t/>
            </a:r>
            <a:br>
              <a:rPr lang="en-US" sz="2000" dirty="0">
                <a:solidFill>
                  <a:srgbClr val="C00000"/>
                </a:solidFill>
                <a:latin typeface="Arial" pitchFamily="34" charset="0"/>
                <a:cs typeface="Arial" pitchFamily="34" charset="0"/>
                <a:sym typeface="Arial" pitchFamily="34" charset="0"/>
              </a:rPr>
            </a:br>
            <a:r>
              <a:rPr lang="en-US" sz="1000" dirty="0">
                <a:solidFill>
                  <a:srgbClr val="C00000"/>
                </a:solidFill>
                <a:latin typeface="Arial" pitchFamily="34" charset="0"/>
                <a:cs typeface="Arial" pitchFamily="34" charset="0"/>
                <a:sym typeface="Arial" pitchFamily="34" charset="0"/>
              </a:rPr>
              <a:t> </a:t>
            </a:r>
            <a:r>
              <a:rPr lang="en-US" sz="1000" dirty="0" smtClean="0">
                <a:solidFill>
                  <a:srgbClr val="C00000"/>
                </a:solidFill>
                <a:latin typeface="Arial" pitchFamily="34" charset="0"/>
                <a:cs typeface="Arial" pitchFamily="34" charset="0"/>
                <a:sym typeface="Arial" pitchFamily="34" charset="0"/>
              </a:rPr>
              <a:t>(18-February-2014)</a:t>
            </a:r>
          </a:p>
          <a:p>
            <a:pPr>
              <a:tabLst>
                <a:tab pos="749300" algn="l"/>
              </a:tabLst>
            </a:pPr>
            <a:r>
              <a:rPr lang="en-US" sz="1000" dirty="0" smtClean="0">
                <a:solidFill>
                  <a:srgbClr val="C00000"/>
                </a:solidFill>
                <a:latin typeface="Arial" pitchFamily="34" charset="0"/>
                <a:cs typeface="Arial" pitchFamily="34" charset="0"/>
                <a:sym typeface="Arial" pitchFamily="34" charset="0"/>
              </a:rPr>
              <a:t>Los Alamos</a:t>
            </a:r>
            <a:endParaRPr lang="en-US" sz="1000" dirty="0">
              <a:solidFill>
                <a:srgbClr val="C00000"/>
              </a:solidFill>
              <a:latin typeface="Arial" pitchFamily="34" charset="0"/>
              <a:cs typeface="Arial" pitchFamily="34" charset="0"/>
              <a:sym typeface="Arial" pitchFamily="34" charset="0"/>
            </a:endParaRPr>
          </a:p>
        </p:txBody>
      </p:sp>
      <p:sp>
        <p:nvSpPr>
          <p:cNvPr id="38" name="TextBox 37"/>
          <p:cNvSpPr txBox="1"/>
          <p:nvPr/>
        </p:nvSpPr>
        <p:spPr>
          <a:xfrm>
            <a:off x="5867400" y="6276201"/>
            <a:ext cx="2362200" cy="276999"/>
          </a:xfrm>
          <a:prstGeom prst="rect">
            <a:avLst/>
          </a:prstGeom>
          <a:noFill/>
        </p:spPr>
        <p:txBody>
          <a:bodyPr>
            <a:spAutoFit/>
          </a:bodyPr>
          <a:lstStyle/>
          <a:p>
            <a:pPr algn="l">
              <a:defRPr/>
            </a:pPr>
            <a:r>
              <a:rPr lang="en-US" sz="1200" dirty="0">
                <a:solidFill>
                  <a:srgbClr val="7030A0"/>
                </a:solidFill>
                <a:latin typeface="+mn-lt"/>
              </a:rPr>
              <a:t>This work is supported by </a:t>
            </a:r>
          </a:p>
        </p:txBody>
      </p:sp>
      <p:pic>
        <p:nvPicPr>
          <p:cNvPr id="39" name="Picture 35" descr="C:\Documents and Settings\lorenzon\My Documents\Personal-web\nsf.jpg"/>
          <p:cNvPicPr>
            <a:picLocks noChangeAspect="1" noChangeArrowheads="1"/>
          </p:cNvPicPr>
          <p:nvPr/>
        </p:nvPicPr>
        <p:blipFill>
          <a:blip r:embed="rId7" cstate="print"/>
          <a:srcRect/>
          <a:stretch>
            <a:fillRect/>
          </a:stretch>
        </p:blipFill>
        <p:spPr bwMode="auto">
          <a:xfrm>
            <a:off x="8343900" y="6096000"/>
            <a:ext cx="571500" cy="571500"/>
          </a:xfrm>
          <a:prstGeom prst="rect">
            <a:avLst/>
          </a:prstGeom>
          <a:noFill/>
          <a:ln w="9525">
            <a:noFill/>
            <a:miter lim="800000"/>
            <a:headEnd/>
            <a:tailEnd/>
          </a:ln>
        </p:spPr>
      </p:pic>
      <p:pic>
        <p:nvPicPr>
          <p:cNvPr id="40" name="Picture 36" descr="C:\Documents and Settings\lorenzon\Desktop\doe_logo.jpg"/>
          <p:cNvPicPr>
            <a:picLocks noChangeAspect="1" noChangeArrowheads="1"/>
          </p:cNvPicPr>
          <p:nvPr/>
        </p:nvPicPr>
        <p:blipFill>
          <a:blip r:embed="rId8" cstate="print"/>
          <a:srcRect/>
          <a:stretch>
            <a:fillRect/>
          </a:stretch>
        </p:blipFill>
        <p:spPr bwMode="auto">
          <a:xfrm>
            <a:off x="7696200" y="6060948"/>
            <a:ext cx="651510" cy="644652"/>
          </a:xfrm>
          <a:prstGeom prst="rect">
            <a:avLst/>
          </a:prstGeom>
          <a:noFill/>
          <a:ln w="9525">
            <a:noFill/>
            <a:miter lim="800000"/>
            <a:headEnd/>
            <a:tailEnd/>
          </a:ln>
        </p:spPr>
      </p:pic>
      <p:pic>
        <p:nvPicPr>
          <p:cNvPr id="41" name="Picture 20" descr="drell-yan.png"/>
          <p:cNvPicPr>
            <a:picLocks noChangeAspect="1"/>
          </p:cNvPicPr>
          <p:nvPr/>
        </p:nvPicPr>
        <p:blipFill>
          <a:blip r:embed="rId9" cstate="print"/>
          <a:srcRect/>
          <a:stretch>
            <a:fillRect/>
          </a:stretch>
        </p:blipFill>
        <p:spPr bwMode="auto">
          <a:xfrm>
            <a:off x="7010400" y="838200"/>
            <a:ext cx="2009416" cy="838200"/>
          </a:xfrm>
          <a:prstGeom prst="rect">
            <a:avLst/>
          </a:prstGeom>
          <a:noFill/>
          <a:ln w="9525">
            <a:noFill/>
            <a:miter lim="800000"/>
            <a:headEnd/>
            <a:tailEnd/>
          </a:ln>
        </p:spPr>
      </p:pic>
      <p:sp>
        <p:nvSpPr>
          <p:cNvPr id="14" name="Rectangle 13"/>
          <p:cNvSpPr/>
          <p:nvPr/>
        </p:nvSpPr>
        <p:spPr bwMode="auto">
          <a:xfrm>
            <a:off x="3886200" y="4876800"/>
            <a:ext cx="1828800" cy="457200"/>
          </a:xfrm>
          <a:prstGeom prst="rect">
            <a:avLst/>
          </a:prstGeom>
          <a:solidFill>
            <a:srgbClr val="FFFFFF">
              <a:alpha val="7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ubtitle 2"/>
          <p:cNvSpPr>
            <a:spLocks noGrp="1"/>
          </p:cNvSpPr>
          <p:nvPr>
            <p:ph idx="1"/>
          </p:nvPr>
        </p:nvSpPr>
        <p:spPr>
          <a:xfrm>
            <a:off x="228600" y="2057400"/>
            <a:ext cx="8077200" cy="1905000"/>
          </a:xfrm>
        </p:spPr>
        <p:txBody>
          <a:bodyPr/>
          <a:lstStyle/>
          <a:p>
            <a:pPr>
              <a:spcBef>
                <a:spcPts val="1200"/>
              </a:spcBef>
              <a:tabLst>
                <a:tab pos="815975" algn="l"/>
                <a:tab pos="1192213" algn="l"/>
              </a:tabLst>
              <a:defRPr/>
            </a:pPr>
            <a:r>
              <a:rPr lang="en-US" dirty="0" smtClean="0">
                <a:solidFill>
                  <a:srgbClr val="1C11FD"/>
                </a:solidFill>
              </a:rPr>
              <a:t>fundamental prediction of QCD (</a:t>
            </a:r>
            <a:r>
              <a:rPr lang="en-US" sz="1400" dirty="0" smtClean="0"/>
              <a:t>in non-</a:t>
            </a:r>
            <a:r>
              <a:rPr lang="en-US" sz="1400" dirty="0" err="1" smtClean="0"/>
              <a:t>perturbative</a:t>
            </a:r>
            <a:r>
              <a:rPr lang="en-US" sz="1400" dirty="0" smtClean="0"/>
              <a:t> regime</a:t>
            </a:r>
            <a:r>
              <a:rPr lang="en-US" dirty="0" smtClean="0">
                <a:solidFill>
                  <a:srgbClr val="1C11FD"/>
                </a:solidFill>
              </a:rPr>
              <a:t>)</a:t>
            </a:r>
          </a:p>
          <a:p>
            <a:pPr lvl="1">
              <a:spcBef>
                <a:spcPts val="600"/>
              </a:spcBef>
              <a:defRPr/>
            </a:pPr>
            <a:r>
              <a:rPr lang="en-US" dirty="0" smtClean="0"/>
              <a:t> </a:t>
            </a:r>
            <a:r>
              <a:rPr lang="en-US" sz="1600" dirty="0" smtClean="0"/>
              <a:t>goes to heart of gauge formulation of field theory</a:t>
            </a:r>
          </a:p>
          <a:p>
            <a:pPr lvl="1">
              <a:spcBef>
                <a:spcPts val="600"/>
              </a:spcBef>
              <a:buNone/>
              <a:defRPr/>
            </a:pPr>
            <a:endParaRPr lang="en-US" dirty="0" smtClean="0"/>
          </a:p>
          <a:p>
            <a:pPr lvl="1">
              <a:spcBef>
                <a:spcPts val="600"/>
              </a:spcBef>
              <a:buNone/>
              <a:defRPr/>
            </a:pPr>
            <a:endParaRPr lang="en-US" dirty="0" smtClean="0"/>
          </a:p>
          <a:p>
            <a:pPr>
              <a:spcBef>
                <a:spcPts val="600"/>
              </a:spcBef>
              <a:defRPr/>
            </a:pPr>
            <a:r>
              <a:rPr lang="en-US" dirty="0" smtClean="0">
                <a:solidFill>
                  <a:srgbClr val="1C11FD"/>
                </a:solidFill>
              </a:rPr>
              <a:t>Importance of factorization in QCD:</a:t>
            </a:r>
            <a:r>
              <a:rPr lang="en-US" dirty="0" smtClean="0"/>
              <a:t/>
            </a:r>
            <a:br>
              <a:rPr lang="en-US" dirty="0" smtClean="0"/>
            </a:br>
            <a:r>
              <a:rPr lang="en-US" sz="800" dirty="0" smtClean="0"/>
              <a:t>  </a:t>
            </a:r>
          </a:p>
          <a:p>
            <a:pPr>
              <a:spcBef>
                <a:spcPts val="600"/>
              </a:spcBef>
              <a:buFont typeface="Arial" pitchFamily="34" charset="0"/>
              <a:buNone/>
              <a:defRPr/>
            </a:pPr>
            <a:endParaRPr lang="en-US" dirty="0" smtClean="0">
              <a:solidFill>
                <a:srgbClr val="25339B"/>
              </a:solidFill>
            </a:endParaRPr>
          </a:p>
          <a:p>
            <a:pPr>
              <a:spcBef>
                <a:spcPts val="600"/>
              </a:spcBef>
              <a:buFont typeface="Arial" pitchFamily="34" charset="0"/>
              <a:buNone/>
              <a:defRPr/>
            </a:pPr>
            <a:endParaRPr lang="en-US" dirty="0" smtClean="0">
              <a:solidFill>
                <a:srgbClr val="25339B"/>
              </a:solidFill>
            </a:endParaRPr>
          </a:p>
          <a:p>
            <a:pPr>
              <a:spcBef>
                <a:spcPts val="600"/>
              </a:spcBef>
              <a:buFont typeface="Arial" pitchFamily="34" charset="0"/>
              <a:buNone/>
              <a:defRPr/>
            </a:pPr>
            <a:endParaRPr lang="en-US" dirty="0" smtClean="0">
              <a:solidFill>
                <a:srgbClr val="25339B"/>
              </a:solidFill>
            </a:endParaRPr>
          </a:p>
          <a:p>
            <a:pPr>
              <a:spcBef>
                <a:spcPts val="600"/>
              </a:spcBef>
              <a:buFont typeface="Arial" pitchFamily="34" charset="0"/>
              <a:buNone/>
              <a:defRPr/>
            </a:pPr>
            <a:endParaRPr lang="en-US" dirty="0" smtClean="0">
              <a:solidFill>
                <a:srgbClr val="25339B"/>
              </a:solidFill>
            </a:endParaRPr>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smtClean="0">
                <a:solidFill>
                  <a:srgbClr val="190EFF"/>
                </a:solidFill>
                <a:latin typeface="+mj-lt"/>
                <a:ea typeface="+mj-ea"/>
                <a:cs typeface="+mj-cs"/>
                <a:sym typeface="Arial" charset="0"/>
              </a:rPr>
              <a:t>Sivers in </a:t>
            </a:r>
            <a:r>
              <a:rPr lang="en-US" sz="2400" b="1" kern="0" dirty="0" err="1" smtClean="0">
                <a:solidFill>
                  <a:srgbClr val="190EFF"/>
                </a:solidFill>
                <a:latin typeface="+mj-lt"/>
                <a:ea typeface="+mj-ea"/>
                <a:cs typeface="+mj-cs"/>
                <a:sym typeface="Arial" charset="0"/>
              </a:rPr>
              <a:t>Drell</a:t>
            </a:r>
            <a:r>
              <a:rPr lang="en-US" sz="2400" b="1" kern="0" dirty="0" smtClean="0">
                <a:solidFill>
                  <a:srgbClr val="190EFF"/>
                </a:solidFill>
                <a:latin typeface="+mj-lt"/>
                <a:ea typeface="+mj-ea"/>
                <a:cs typeface="+mj-cs"/>
                <a:sym typeface="Arial" charset="0"/>
              </a:rPr>
              <a:t>-Yan </a:t>
            </a:r>
            <a:r>
              <a:rPr lang="en-US" sz="2400" b="1" kern="0" dirty="0" err="1" smtClean="0">
                <a:solidFill>
                  <a:srgbClr val="190EFF"/>
                </a:solidFill>
                <a:latin typeface="+mj-lt"/>
                <a:ea typeface="+mj-ea"/>
                <a:cs typeface="+mj-cs"/>
                <a:sym typeface="Arial" charset="0"/>
              </a:rPr>
              <a:t>vs</a:t>
            </a:r>
            <a:r>
              <a:rPr lang="en-US" sz="2400" b="1" kern="0" dirty="0" smtClean="0">
                <a:solidFill>
                  <a:srgbClr val="190EFF"/>
                </a:solidFill>
                <a:latin typeface="+mj-lt"/>
                <a:ea typeface="+mj-ea"/>
                <a:cs typeface="+mj-cs"/>
                <a:sym typeface="Arial" charset="0"/>
              </a:rPr>
              <a:t> SIDIS: The Sign Change</a:t>
            </a:r>
            <a:endParaRPr lang="en-US" sz="2400" b="1" kern="0" dirty="0">
              <a:solidFill>
                <a:srgbClr val="190EFF"/>
              </a:solidFill>
              <a:latin typeface="+mj-lt"/>
              <a:ea typeface="+mj-ea"/>
              <a:cs typeface="+mj-cs"/>
              <a:sym typeface="Arial" pitchFamily="34" charset="0"/>
            </a:endParaRPr>
          </a:p>
        </p:txBody>
      </p:sp>
      <p:graphicFrame>
        <p:nvGraphicFramePr>
          <p:cNvPr id="8194" name="Object 2"/>
          <p:cNvGraphicFramePr>
            <a:graphicFrameLocks noChangeAspect="1"/>
          </p:cNvGraphicFramePr>
          <p:nvPr/>
        </p:nvGraphicFramePr>
        <p:xfrm>
          <a:off x="1006475" y="838200"/>
          <a:ext cx="6904038" cy="914400"/>
        </p:xfrm>
        <a:graphic>
          <a:graphicData uri="http://schemas.openxmlformats.org/presentationml/2006/ole">
            <p:oleObj spid="_x0000_s143387" name="Equation" r:id="rId4" imgW="1916868" imgH="291973" progId="Equation.DSMT4">
              <p:embed/>
            </p:oleObj>
          </a:graphicData>
        </a:graphic>
      </p:graphicFrame>
      <p:pic>
        <p:nvPicPr>
          <p:cNvPr id="14" name="Picture 8" descr="C:\Users\lorenzon\Documents\talks\conference-talks\DY-CERN-10\factorization-test-Bacchetta.png"/>
          <p:cNvPicPr>
            <a:picLocks noChangeAspect="1" noChangeArrowheads="1"/>
          </p:cNvPicPr>
          <p:nvPr/>
        </p:nvPicPr>
        <p:blipFill>
          <a:blip r:embed="rId5" cstate="print"/>
          <a:srcRect/>
          <a:stretch>
            <a:fillRect/>
          </a:stretch>
        </p:blipFill>
        <p:spPr bwMode="auto">
          <a:xfrm>
            <a:off x="4572010" y="3200400"/>
            <a:ext cx="4158578" cy="3200400"/>
          </a:xfrm>
          <a:prstGeom prst="rect">
            <a:avLst/>
          </a:prstGeom>
          <a:noFill/>
          <a:ln w="9525">
            <a:noFill/>
            <a:miter lim="800000"/>
            <a:headEnd/>
            <a:tailEnd/>
          </a:ln>
        </p:spPr>
      </p:pic>
      <p:pic>
        <p:nvPicPr>
          <p:cNvPr id="15" name="Picture 9" descr="C:\Users\lorenzon\Documents\talks\conference-talks\DY-CERN-10\QCD-prediction-Bacchetta.png"/>
          <p:cNvPicPr>
            <a:picLocks noChangeAspect="1" noChangeArrowheads="1"/>
          </p:cNvPicPr>
          <p:nvPr/>
        </p:nvPicPr>
        <p:blipFill>
          <a:blip r:embed="rId6" cstate="print"/>
          <a:srcRect/>
          <a:stretch>
            <a:fillRect/>
          </a:stretch>
        </p:blipFill>
        <p:spPr bwMode="auto">
          <a:xfrm>
            <a:off x="4572010" y="3200400"/>
            <a:ext cx="4158578" cy="3200400"/>
          </a:xfrm>
          <a:prstGeom prst="rect">
            <a:avLst/>
          </a:prstGeom>
          <a:noFill/>
          <a:ln w="9525">
            <a:noFill/>
            <a:miter lim="800000"/>
            <a:headEnd/>
            <a:tailEnd/>
          </a:ln>
        </p:spPr>
      </p:pic>
      <p:pic>
        <p:nvPicPr>
          <p:cNvPr id="16" name="Picture 10" descr="C:\Users\lorenzon\Documents\talks\conference-talks\DY-CERN-10\QCD-useless-Bacchetta.png"/>
          <p:cNvPicPr>
            <a:picLocks noChangeAspect="1" noChangeArrowheads="1"/>
          </p:cNvPicPr>
          <p:nvPr/>
        </p:nvPicPr>
        <p:blipFill>
          <a:blip r:embed="rId7" cstate="print"/>
          <a:srcRect/>
          <a:stretch>
            <a:fillRect/>
          </a:stretch>
        </p:blipFill>
        <p:spPr bwMode="auto">
          <a:xfrm>
            <a:off x="4572009" y="3200400"/>
            <a:ext cx="4158580" cy="3200400"/>
          </a:xfrm>
          <a:prstGeom prst="rect">
            <a:avLst/>
          </a:prstGeom>
          <a:noFill/>
          <a:ln w="9525">
            <a:noFill/>
            <a:miter lim="800000"/>
            <a:headEnd/>
            <a:tailEnd/>
          </a:ln>
        </p:spPr>
      </p:pic>
      <p:sp>
        <p:nvSpPr>
          <p:cNvPr id="17" name="TextBox 16"/>
          <p:cNvSpPr txBox="1"/>
          <p:nvPr/>
        </p:nvSpPr>
        <p:spPr>
          <a:xfrm>
            <a:off x="5562600" y="6324600"/>
            <a:ext cx="3200400" cy="276225"/>
          </a:xfrm>
          <a:prstGeom prst="rect">
            <a:avLst/>
          </a:prstGeom>
          <a:noFill/>
        </p:spPr>
        <p:txBody>
          <a:bodyPr>
            <a:spAutoFit/>
          </a:bodyPr>
          <a:lstStyle/>
          <a:p>
            <a:pPr>
              <a:defRPr/>
            </a:pPr>
            <a:r>
              <a:rPr lang="en-US" sz="1200" b="1" dirty="0">
                <a:solidFill>
                  <a:srgbClr val="C00000"/>
                </a:solidFill>
                <a:latin typeface="+mn-lt"/>
              </a:rPr>
              <a:t>A. </a:t>
            </a:r>
            <a:r>
              <a:rPr lang="en-US" sz="1200" b="1" dirty="0" err="1">
                <a:solidFill>
                  <a:srgbClr val="C00000"/>
                </a:solidFill>
                <a:latin typeface="+mn-lt"/>
              </a:rPr>
              <a:t>Bacchetta</a:t>
            </a:r>
            <a:r>
              <a:rPr lang="en-US" sz="1200" b="1" dirty="0">
                <a:solidFill>
                  <a:srgbClr val="C00000"/>
                </a:solidFill>
              </a:rPr>
              <a:t> , DY workshop, CERN, 4/10</a:t>
            </a:r>
            <a:r>
              <a:rPr lang="en-US" sz="1200" b="1" dirty="0">
                <a:latin typeface="+mn-lt"/>
              </a:rPr>
              <a:t> </a:t>
            </a:r>
          </a:p>
        </p:txBody>
      </p:sp>
      <p:sp>
        <p:nvSpPr>
          <p:cNvPr id="9" name="Slide Number Placeholder 34"/>
          <p:cNvSpPr>
            <a:spLocks noGrp="1"/>
          </p:cNvSpPr>
          <p:nvPr>
            <p:ph type="sldNum" sz="quarter" idx="10"/>
          </p:nvPr>
        </p:nvSpPr>
        <p:spPr>
          <a:xfrm>
            <a:off x="8901113" y="6618288"/>
            <a:ext cx="244475" cy="241300"/>
          </a:xfrm>
        </p:spPr>
        <p:txBody>
          <a:bodyPr/>
          <a:lstStyle/>
          <a:p>
            <a:pPr>
              <a:defRPr/>
            </a:pPr>
            <a:fld id="{B7904B64-8782-488E-B9CE-B57B49B52B68}" type="slidenum">
              <a:rPr lang="en-US" smtClean="0"/>
              <a:pPr>
                <a:defRPr/>
              </a:pPr>
              <a:t>10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btitle 2"/>
          <p:cNvSpPr>
            <a:spLocks noGrp="1"/>
          </p:cNvSpPr>
          <p:nvPr>
            <p:ph idx="1"/>
          </p:nvPr>
        </p:nvSpPr>
        <p:spPr>
          <a:xfrm>
            <a:off x="228600" y="1447800"/>
            <a:ext cx="8763000" cy="4191000"/>
          </a:xfrm>
        </p:spPr>
        <p:txBody>
          <a:bodyPr/>
          <a:lstStyle/>
          <a:p>
            <a:pPr>
              <a:spcBef>
                <a:spcPts val="1200"/>
              </a:spcBef>
              <a:buNone/>
              <a:tabLst>
                <a:tab pos="815975" algn="l"/>
                <a:tab pos="1192213" algn="l"/>
              </a:tabLst>
            </a:pPr>
            <a:r>
              <a:rPr lang="en-US" dirty="0" smtClean="0"/>
              <a:t>Report to NSAC, 11-Aug-2008  (by subcommittee on performance measures):</a:t>
            </a:r>
            <a:br>
              <a:rPr lang="en-US" dirty="0" smtClean="0"/>
            </a:br>
            <a:endParaRPr lang="en-US" dirty="0" smtClean="0"/>
          </a:p>
          <a:p>
            <a:pPr lvl="1">
              <a:spcBef>
                <a:spcPts val="600"/>
              </a:spcBef>
              <a:buNone/>
              <a:tabLst>
                <a:tab pos="815975" algn="l"/>
                <a:tab pos="1192213" algn="l"/>
              </a:tabLst>
            </a:pPr>
            <a:r>
              <a:rPr lang="en-US" sz="1600" dirty="0" smtClean="0"/>
              <a:t>     Table 11: New, Updated and Continuing Milestones for </a:t>
            </a:r>
            <a:r>
              <a:rPr lang="en-US" sz="1600" dirty="0" err="1" smtClean="0"/>
              <a:t>Hadronic</a:t>
            </a:r>
            <a:r>
              <a:rPr lang="en-US" sz="1600" dirty="0" smtClean="0"/>
              <a:t> Physics</a:t>
            </a:r>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400" dirty="0" smtClean="0"/>
          </a:p>
          <a:p>
            <a:pPr>
              <a:buNone/>
            </a:pPr>
            <a:r>
              <a:rPr lang="en-US" sz="1600" dirty="0" smtClean="0"/>
              <a:t>      New Milestone HP13 reflects the intense activity and theoretical breakthroughs of recent years in understanding the </a:t>
            </a:r>
            <a:r>
              <a:rPr lang="en-US" sz="1600" dirty="0" err="1" smtClean="0"/>
              <a:t>parton</a:t>
            </a:r>
            <a:r>
              <a:rPr lang="en-US" sz="1600" dirty="0" smtClean="0"/>
              <a:t> distribution functions accessed in spin asymmetries for hard-scattering reactions involving a transversely polarized proton. This leads to new experimental opportunities to test all our concepts for analyzing hard scattering with </a:t>
            </a:r>
            <a:r>
              <a:rPr lang="en-US" sz="1600" dirty="0" err="1" smtClean="0"/>
              <a:t>perturbative</a:t>
            </a:r>
            <a:r>
              <a:rPr lang="en-US" sz="1600" dirty="0" smtClean="0"/>
              <a:t> QCD</a:t>
            </a:r>
            <a:r>
              <a:rPr lang="en-US" dirty="0" smtClean="0"/>
              <a:t>.</a:t>
            </a:r>
            <a:endParaRPr lang="en-US" sz="1600" i="1" dirty="0" smtClean="0"/>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err="1" smtClean="0">
                <a:solidFill>
                  <a:srgbClr val="190EFF"/>
                </a:solidFill>
                <a:latin typeface="+mj-lt"/>
                <a:ea typeface="+mj-ea"/>
                <a:cs typeface="+mj-cs"/>
                <a:sym typeface="Arial" charset="0"/>
              </a:rPr>
              <a:t>Hadronic</a:t>
            </a:r>
            <a:r>
              <a:rPr lang="en-US" sz="2400" b="1" kern="0" dirty="0" smtClean="0">
                <a:solidFill>
                  <a:srgbClr val="190EFF"/>
                </a:solidFill>
                <a:latin typeface="+mj-lt"/>
                <a:ea typeface="+mj-ea"/>
                <a:cs typeface="+mj-cs"/>
                <a:sym typeface="Arial" charset="0"/>
              </a:rPr>
              <a:t> Physics Milestone #13</a:t>
            </a:r>
            <a:endParaRPr lang="en-US" sz="2400" b="1" kern="0" dirty="0">
              <a:solidFill>
                <a:srgbClr val="190EFF"/>
              </a:solidFill>
              <a:latin typeface="+mj-lt"/>
              <a:ea typeface="+mj-ea"/>
              <a:cs typeface="+mj-cs"/>
              <a:sym typeface="Arial" pitchFamily="34" charset="0"/>
            </a:endParaRPr>
          </a:p>
        </p:txBody>
      </p:sp>
      <p:sp>
        <p:nvSpPr>
          <p:cNvPr id="9" name="Slide Number Placeholder 8"/>
          <p:cNvSpPr>
            <a:spLocks noGrp="1"/>
          </p:cNvSpPr>
          <p:nvPr>
            <p:ph type="sldNum" sz="quarter" idx="10"/>
          </p:nvPr>
        </p:nvSpPr>
        <p:spPr/>
        <p:txBody>
          <a:bodyPr/>
          <a:lstStyle/>
          <a:p>
            <a:pPr>
              <a:defRPr/>
            </a:pPr>
            <a:fld id="{79E31C8A-2EC8-4809-9A3C-408BDAC740EC}" type="slidenum">
              <a:rPr lang="en-US" smtClean="0"/>
              <a:pPr>
                <a:defRPr/>
              </a:pPr>
              <a:t>11</a:t>
            </a:fld>
            <a:endParaRPr lang="en-US"/>
          </a:p>
        </p:txBody>
      </p:sp>
      <p:graphicFrame>
        <p:nvGraphicFramePr>
          <p:cNvPr id="7" name="Table 6"/>
          <p:cNvGraphicFramePr>
            <a:graphicFrameLocks noGrp="1"/>
          </p:cNvGraphicFramePr>
          <p:nvPr/>
        </p:nvGraphicFramePr>
        <p:xfrm>
          <a:off x="990600" y="2682240"/>
          <a:ext cx="7086601" cy="822960"/>
        </p:xfrm>
        <a:graphic>
          <a:graphicData uri="http://schemas.openxmlformats.org/drawingml/2006/table">
            <a:tbl>
              <a:tblPr/>
              <a:tblGrid>
                <a:gridCol w="685800"/>
                <a:gridCol w="1295400"/>
                <a:gridCol w="5105401"/>
              </a:tblGrid>
              <a:tr h="628650">
                <a:tc>
                  <a:txBody>
                    <a:bodyPr/>
                    <a:lstStyle/>
                    <a:p>
                      <a:r>
                        <a:rPr lang="en-US" sz="1600" dirty="0" smtClean="0">
                          <a:solidFill>
                            <a:srgbClr val="C00000"/>
                          </a:solidFill>
                        </a:rPr>
                        <a:t>2015</a:t>
                      </a:r>
                      <a:endParaRPr lang="en-US" sz="1600" dirty="0">
                        <a:solidFill>
                          <a:srgbClr val="C00000"/>
                        </a:solidFill>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r>
                        <a:rPr lang="en-US" sz="1600" dirty="0" smtClean="0">
                          <a:solidFill>
                            <a:srgbClr val="C00000"/>
                          </a:solidFill>
                        </a:rPr>
                        <a:t>HP13 (new) </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rgbClr val="C00000"/>
                          </a:solidFill>
                        </a:rPr>
                        <a:t>Test unique QCD predictions for relations between single-transverse spin phenomena in p-p scattering and those observed in deep-inelastic lepton scattering </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35D52B3-0DE6-4093-A944-B21B197099F0}" type="slidenum">
              <a:rPr lang="en-US" smtClean="0"/>
              <a:pPr>
                <a:defRPr/>
              </a:pPr>
              <a:t>12</a:t>
            </a:fld>
            <a:endParaRPr lang="en-US"/>
          </a:p>
        </p:txBody>
      </p:sp>
      <p:sp>
        <p:nvSpPr>
          <p:cNvPr id="5" name="Title 1"/>
          <p:cNvSpPr txBox="1">
            <a:spLocks/>
          </p:cNvSpPr>
          <p:nvPr/>
        </p:nvSpPr>
        <p:spPr bwMode="auto">
          <a:xfrm>
            <a:off x="1371600" y="228600"/>
            <a:ext cx="6553200" cy="457200"/>
          </a:xfrm>
          <a:prstGeom prst="rect">
            <a:avLst/>
          </a:prstGeom>
          <a:solidFill>
            <a:schemeClr val="bg1"/>
          </a:solidFill>
          <a:ln>
            <a:solidFill>
              <a:schemeClr val="bg1"/>
            </a:solidFill>
            <a:miter lim="800000"/>
            <a:headEnd/>
            <a:tailEnd/>
          </a:ln>
        </p:spPr>
        <p:txBody>
          <a:bodyPr/>
          <a:lstStyle/>
          <a:p>
            <a:pPr eaLnBrk="0" hangingPunct="0">
              <a:spcBef>
                <a:spcPts val="200"/>
              </a:spcBef>
              <a:defRPr/>
            </a:pPr>
            <a:r>
              <a:rPr lang="en-US" sz="2400" b="1" kern="0" dirty="0">
                <a:solidFill>
                  <a:srgbClr val="190EFF"/>
                </a:solidFill>
                <a:latin typeface="+mj-lt"/>
                <a:ea typeface="+mj-ea"/>
                <a:cs typeface="+mj-cs"/>
                <a:sym typeface="Arial" pitchFamily="34" charset="0"/>
              </a:rPr>
              <a:t>Planned Polarized </a:t>
            </a:r>
            <a:r>
              <a:rPr lang="en-US" sz="2400" b="1" kern="0" dirty="0" err="1">
                <a:solidFill>
                  <a:srgbClr val="190EFF"/>
                </a:solidFill>
                <a:latin typeface="+mj-lt"/>
                <a:ea typeface="+mj-ea"/>
                <a:cs typeface="+mj-cs"/>
                <a:sym typeface="Arial" pitchFamily="34" charset="0"/>
              </a:rPr>
              <a:t>Drell</a:t>
            </a:r>
            <a:r>
              <a:rPr lang="en-US" sz="2400" b="1" kern="0" dirty="0">
                <a:solidFill>
                  <a:srgbClr val="190EFF"/>
                </a:solidFill>
                <a:latin typeface="+mj-lt"/>
                <a:ea typeface="+mj-ea"/>
                <a:cs typeface="+mj-cs"/>
                <a:sym typeface="Arial" pitchFamily="34" charset="0"/>
              </a:rPr>
              <a:t>-Yan Experiments</a:t>
            </a:r>
            <a:endParaRPr lang="en-US" sz="2400" b="1" kern="0" dirty="0">
              <a:solidFill>
                <a:srgbClr val="A50021"/>
              </a:solidFill>
              <a:latin typeface="+mj-lt"/>
              <a:ea typeface="+mj-ea"/>
              <a:cs typeface="+mj-cs"/>
              <a:sym typeface="Arial" pitchFamily="34" charset="0"/>
            </a:endParaRPr>
          </a:p>
        </p:txBody>
      </p:sp>
      <p:graphicFrame>
        <p:nvGraphicFramePr>
          <p:cNvPr id="8" name="Content Placeholder 10"/>
          <p:cNvGraphicFramePr>
            <a:graphicFrameLocks/>
          </p:cNvGraphicFramePr>
          <p:nvPr>
            <p:extLst>
              <p:ext uri="{D42A27DB-BD31-4B8C-83A1-F6EECF244321}">
                <p14:modId xmlns:p14="http://schemas.microsoft.com/office/powerpoint/2010/main" xmlns="" val="48085488"/>
              </p:ext>
            </p:extLst>
          </p:nvPr>
        </p:nvGraphicFramePr>
        <p:xfrm>
          <a:off x="152400" y="761998"/>
          <a:ext cx="8686800" cy="5897882"/>
        </p:xfrm>
        <a:graphic>
          <a:graphicData uri="http://schemas.openxmlformats.org/drawingml/2006/table">
            <a:tbl>
              <a:tblPr firstRow="1" bandRow="1">
                <a:tableStyleId>{5C22544A-7EE6-4342-B048-85BDC9FD1C3A}</a:tableStyleId>
              </a:tblPr>
              <a:tblGrid>
                <a:gridCol w="1828800"/>
                <a:gridCol w="838200"/>
                <a:gridCol w="1738420"/>
                <a:gridCol w="1684296"/>
                <a:gridCol w="1522429"/>
                <a:gridCol w="1074655"/>
              </a:tblGrid>
              <a:tr h="385050">
                <a:tc>
                  <a:txBody>
                    <a:bodyPr/>
                    <a:lstStyle/>
                    <a:p>
                      <a:pPr algn="ctr"/>
                      <a:r>
                        <a:rPr lang="en-US" sz="1000" b="1" dirty="0" smtClean="0"/>
                        <a:t>experiment</a:t>
                      </a:r>
                      <a:endParaRPr lang="en-US" sz="1000" b="1" dirty="0">
                        <a:latin typeface="Calibri" pitchFamily="34" charset="0"/>
                        <a:cs typeface="Calibri" pitchFamily="34" charset="0"/>
                      </a:endParaRPr>
                    </a:p>
                  </a:txBody>
                  <a:tcPr anchor="ctr"/>
                </a:tc>
                <a:tc>
                  <a:txBody>
                    <a:bodyPr/>
                    <a:lstStyle/>
                    <a:p>
                      <a:pPr algn="ctr"/>
                      <a:r>
                        <a:rPr lang="en-US" sz="1000" b="1" dirty="0" smtClean="0"/>
                        <a:t>particles</a:t>
                      </a:r>
                      <a:endParaRPr lang="en-US" sz="1000" b="1" dirty="0">
                        <a:latin typeface="Calibri" pitchFamily="34" charset="0"/>
                        <a:cs typeface="Calibri" pitchFamily="34" charset="0"/>
                      </a:endParaRPr>
                    </a:p>
                  </a:txBody>
                  <a:tcPr anchor="ctr"/>
                </a:tc>
                <a:tc>
                  <a:txBody>
                    <a:bodyPr/>
                    <a:lstStyle/>
                    <a:p>
                      <a:pPr algn="ctr"/>
                      <a:r>
                        <a:rPr lang="en-US" sz="1000" b="1" dirty="0" smtClean="0"/>
                        <a:t>energy</a:t>
                      </a:r>
                      <a:endParaRPr lang="en-US" sz="1000" b="1"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err="1" smtClean="0"/>
                        <a:t>x</a:t>
                      </a:r>
                      <a:r>
                        <a:rPr lang="en-US" sz="1000" b="1" baseline="-25000" dirty="0" err="1" smtClean="0"/>
                        <a:t>b</a:t>
                      </a:r>
                      <a:r>
                        <a:rPr lang="en-US" sz="1000" b="1" baseline="0" dirty="0" smtClean="0"/>
                        <a:t>  or  </a:t>
                      </a:r>
                      <a:r>
                        <a:rPr lang="en-US" sz="1000" b="1" dirty="0" err="1" smtClean="0"/>
                        <a:t>x</a:t>
                      </a:r>
                      <a:r>
                        <a:rPr lang="en-US" sz="1000" b="1" baseline="-25000" dirty="0" err="1" smtClean="0"/>
                        <a:t>t</a:t>
                      </a:r>
                      <a:r>
                        <a:rPr lang="en-US" sz="1000" b="1" baseline="0" dirty="0" smtClean="0"/>
                        <a:t>  </a:t>
                      </a:r>
                      <a:endParaRPr lang="en-US" sz="1000" b="1" dirty="0" smtClean="0">
                        <a:latin typeface="Calibri" pitchFamily="34" charset="0"/>
                        <a:cs typeface="Calibri" pitchFamily="34" charset="0"/>
                      </a:endParaRPr>
                    </a:p>
                  </a:txBody>
                  <a:tcPr anchor="ctr"/>
                </a:tc>
                <a:tc>
                  <a:txBody>
                    <a:bodyPr/>
                    <a:lstStyle/>
                    <a:p>
                      <a:pPr algn="ctr"/>
                      <a:r>
                        <a:rPr lang="en-US" sz="1000" b="1" dirty="0" smtClean="0"/>
                        <a:t>Luminosity</a:t>
                      </a:r>
                      <a:endParaRPr lang="en-US" sz="1000" b="1" dirty="0">
                        <a:latin typeface="Calibri" pitchFamily="34" charset="0"/>
                        <a:cs typeface="Calibri" pitchFamily="34" charset="0"/>
                      </a:endParaRPr>
                    </a:p>
                  </a:txBody>
                  <a:tcPr anchor="ctr"/>
                </a:tc>
                <a:tc>
                  <a:txBody>
                    <a:bodyPr/>
                    <a:lstStyle/>
                    <a:p>
                      <a:pPr algn="ctr"/>
                      <a:r>
                        <a:rPr lang="en-US" sz="1000" b="1" dirty="0" smtClean="0"/>
                        <a:t>timeline</a:t>
                      </a:r>
                      <a:endParaRPr lang="en-US" sz="1000" b="1" dirty="0">
                        <a:latin typeface="Calibri" pitchFamily="34" charset="0"/>
                        <a:cs typeface="Calibri" pitchFamily="34" charset="0"/>
                      </a:endParaRPr>
                    </a:p>
                  </a:txBody>
                  <a:tcPr anchor="ctr"/>
                </a:tc>
              </a:tr>
              <a:tr h="529352">
                <a:tc>
                  <a:txBody>
                    <a:bodyPr/>
                    <a:lstStyle/>
                    <a:p>
                      <a:r>
                        <a:rPr lang="en-US" sz="1400" b="1" dirty="0" smtClean="0">
                          <a:latin typeface="Calibri" pitchFamily="34" charset="0"/>
                          <a:cs typeface="Calibri" pitchFamily="34" charset="0"/>
                        </a:rPr>
                        <a:t>COMPASS</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rPr>
                        <a:t>(CERN)</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smtClean="0">
                          <a:latin typeface="Symbol" pitchFamily="18" charset="2"/>
                          <a:cs typeface="Calibri" pitchFamily="34" charset="0"/>
                        </a:rPr>
                        <a:t>p</a:t>
                      </a:r>
                      <a:r>
                        <a:rPr lang="en-US" sz="1400" b="1" baseline="50000" dirty="0" smtClean="0">
                          <a:latin typeface="Times New Roman" pitchFamily="18" charset="0"/>
                          <a:cs typeface="Times New Roman" pitchFamily="18" charset="0"/>
                        </a:rPr>
                        <a:t>±</a:t>
                      </a:r>
                      <a:r>
                        <a:rPr lang="en-US" sz="1400" b="1" baseline="0" dirty="0" smtClean="0">
                          <a:latin typeface="Calibri" pitchFamily="34" charset="0"/>
                          <a:cs typeface="Calibri" pitchFamily="34" charset="0"/>
                        </a:rPr>
                        <a:t>  +  p</a:t>
                      </a:r>
                      <a:r>
                        <a:rPr lang="en-US" sz="1400" b="1" baseline="50000" dirty="0" smtClean="0">
                          <a:latin typeface="Times New Roman" pitchFamily="18" charset="0"/>
                          <a:cs typeface="Times New Roman" pitchFamily="18" charset="0"/>
                        </a:rPr>
                        <a:t>↑</a:t>
                      </a:r>
                      <a:endParaRPr lang="en-US" sz="1400" b="1" baseline="50000" dirty="0">
                        <a:solidFill>
                          <a:schemeClr val="accent6">
                            <a:lumMod val="75000"/>
                          </a:schemeClr>
                        </a:solidFill>
                        <a:latin typeface="Times New Roman" pitchFamily="18" charset="0"/>
                        <a:cs typeface="Times New Roman" pitchFamily="18" charset="0"/>
                      </a:endParaRPr>
                    </a:p>
                  </a:txBody>
                  <a:tcPr anchor="ctr"/>
                </a:tc>
                <a:tc>
                  <a:txBody>
                    <a:bodyPr/>
                    <a:lstStyle/>
                    <a:p>
                      <a:pPr algn="l"/>
                      <a:r>
                        <a:rPr lang="en-US" sz="1400" b="1" dirty="0" smtClean="0">
                          <a:latin typeface="Calibri" pitchFamily="34" charset="0"/>
                          <a:cs typeface="Calibri" pitchFamily="34" charset="0"/>
                        </a:rPr>
                        <a:t>160 </a:t>
                      </a:r>
                      <a:r>
                        <a:rPr lang="en-US" sz="1400" b="1" dirty="0" err="1" smtClean="0">
                          <a:latin typeface="Calibri" pitchFamily="34" charset="0"/>
                          <a:cs typeface="Calibri" pitchFamily="34" charset="0"/>
                        </a:rPr>
                        <a:t>GeV</a:t>
                      </a:r>
                      <a:r>
                        <a:rPr lang="en-US" sz="1400" b="1" dirty="0" smtClean="0">
                          <a:latin typeface="Calibri" pitchFamily="34" charset="0"/>
                          <a:cs typeface="Calibri" pitchFamily="34" charset="0"/>
                        </a:rPr>
                        <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17.4 </a:t>
                      </a:r>
                      <a:r>
                        <a:rPr lang="en-US" sz="1400" b="1" baseline="0" dirty="0" err="1" smtClean="0">
                          <a:latin typeface="Calibri" pitchFamily="34" charset="0"/>
                          <a:cs typeface="Calibri" pitchFamily="34" charset="0"/>
                          <a:sym typeface="Symbol"/>
                        </a:rPr>
                        <a:t>GeV</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t</a:t>
                      </a:r>
                      <a:r>
                        <a:rPr lang="en-US" sz="1400" b="1" baseline="0" dirty="0" smtClean="0">
                          <a:latin typeface="Calibri" pitchFamily="34" charset="0"/>
                          <a:cs typeface="Calibri" pitchFamily="34" charset="0"/>
                        </a:rPr>
                        <a:t> = 0.2 – 0.3</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smtClean="0">
                          <a:latin typeface="Calibri" pitchFamily="34" charset="0"/>
                          <a:cs typeface="Calibri" pitchFamily="34" charset="0"/>
                        </a:rPr>
                        <a:t>2 x 10</a:t>
                      </a:r>
                      <a:r>
                        <a:rPr lang="en-US" sz="1400" b="1" baseline="30000" dirty="0" smtClean="0">
                          <a:latin typeface="Calibri" pitchFamily="34" charset="0"/>
                          <a:cs typeface="Calibri" pitchFamily="34" charset="0"/>
                        </a:rPr>
                        <a:t>33</a:t>
                      </a:r>
                      <a:r>
                        <a:rPr lang="en-US" sz="1400" b="1" baseline="0" dirty="0" smtClean="0">
                          <a:latin typeface="Calibri" pitchFamily="34" charset="0"/>
                          <a:cs typeface="Calibri" pitchFamily="34" charset="0"/>
                        </a:rPr>
                        <a:t> cm</a:t>
                      </a:r>
                      <a:r>
                        <a:rPr lang="en-US" sz="1400" b="1" baseline="30000" dirty="0" smtClean="0">
                          <a:latin typeface="Calibri" pitchFamily="34" charset="0"/>
                          <a:cs typeface="Calibri" pitchFamily="34" charset="0"/>
                        </a:rPr>
                        <a:t>-2</a:t>
                      </a:r>
                      <a:r>
                        <a:rPr lang="en-US" sz="1400" b="1" baseline="0" dirty="0" smtClean="0">
                          <a:latin typeface="Calibri" pitchFamily="34" charset="0"/>
                          <a:cs typeface="Calibri" pitchFamily="34" charset="0"/>
                        </a:rPr>
                        <a:t> s</a:t>
                      </a:r>
                      <a:r>
                        <a:rPr lang="en-US" sz="1400" b="1" baseline="30000" dirty="0" smtClean="0">
                          <a:latin typeface="Calibri" pitchFamily="34" charset="0"/>
                          <a:cs typeface="Calibri" pitchFamily="34" charset="0"/>
                        </a:rPr>
                        <a:t>-1</a:t>
                      </a:r>
                      <a:endParaRPr lang="en-US" sz="1400" b="1" baseline="30000"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smtClean="0">
                          <a:latin typeface="Calibri" pitchFamily="34" charset="0"/>
                          <a:cs typeface="Calibri" pitchFamily="34" charset="0"/>
                        </a:rPr>
                        <a:t>2014, 2018</a:t>
                      </a:r>
                      <a:endParaRPr lang="en-US" sz="1400" b="1" dirty="0">
                        <a:solidFill>
                          <a:schemeClr val="accent6">
                            <a:lumMod val="75000"/>
                          </a:schemeClr>
                        </a:solidFill>
                        <a:latin typeface="Calibri" pitchFamily="34" charset="0"/>
                        <a:cs typeface="Calibri" pitchFamily="34" charset="0"/>
                      </a:endParaRPr>
                    </a:p>
                  </a:txBody>
                  <a:tcPr anchor="ctr"/>
                </a:tc>
              </a:tr>
              <a:tr h="533400">
                <a:tc>
                  <a:txBody>
                    <a:bodyPr/>
                    <a:lstStyle/>
                    <a:p>
                      <a:r>
                        <a:rPr lang="en-US" sz="1400" b="1" dirty="0" smtClean="0">
                          <a:latin typeface="Calibri" pitchFamily="34" charset="0"/>
                          <a:cs typeface="Calibri" pitchFamily="34" charset="0"/>
                        </a:rPr>
                        <a:t>PAX</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rPr>
                        <a:t>(GSI)</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baseline="0" dirty="0" smtClean="0">
                          <a:latin typeface="Calibri" pitchFamily="34" charset="0"/>
                          <a:cs typeface="Calibri" pitchFamily="34" charset="0"/>
                        </a:rPr>
                        <a:t>p</a:t>
                      </a:r>
                      <a:r>
                        <a:rPr lang="en-US" sz="1400" b="1" baseline="50000" dirty="0" smtClean="0">
                          <a:latin typeface="Times New Roman" pitchFamily="18" charset="0"/>
                          <a:cs typeface="Times New Roman" pitchFamily="18" charset="0"/>
                        </a:rPr>
                        <a:t>↑</a:t>
                      </a:r>
                      <a:r>
                        <a:rPr lang="en-US" sz="1400" b="1" baseline="30000" dirty="0" smtClean="0">
                          <a:latin typeface="Calibri" pitchFamily="34" charset="0"/>
                          <a:cs typeface="Calibri" pitchFamily="34" charset="0"/>
                        </a:rPr>
                        <a:t> </a:t>
                      </a:r>
                      <a:r>
                        <a:rPr lang="en-US" sz="1400" b="1" baseline="0" dirty="0" smtClean="0">
                          <a:latin typeface="Calibri" pitchFamily="34" charset="0"/>
                          <a:cs typeface="Calibri" pitchFamily="34" charset="0"/>
                        </a:rPr>
                        <a:t> + </a:t>
                      </a:r>
                      <a:r>
                        <a:rPr lang="en-US" sz="1400" b="1" baseline="0" dirty="0" err="1" smtClean="0">
                          <a:latin typeface="Calibri" pitchFamily="34" charset="0"/>
                          <a:cs typeface="Calibri" pitchFamily="34" charset="0"/>
                        </a:rPr>
                        <a:t>p</a:t>
                      </a:r>
                      <a:r>
                        <a:rPr lang="en-US" sz="1400" b="1" baseline="-25000" dirty="0" err="1" smtClean="0">
                          <a:latin typeface="Times New Roman" pitchFamily="18" charset="0"/>
                          <a:cs typeface="Times New Roman" pitchFamily="18" charset="0"/>
                        </a:rPr>
                        <a:t>bar</a:t>
                      </a:r>
                      <a:endParaRPr lang="en-US" sz="1400" b="1" baseline="30000" dirty="0">
                        <a:solidFill>
                          <a:schemeClr val="accent6">
                            <a:lumMod val="75000"/>
                          </a:schemeClr>
                        </a:solidFill>
                        <a:latin typeface="Times New Roman" pitchFamily="18" charset="0"/>
                        <a:cs typeface="Times New Roman" pitchFamily="18" charset="0"/>
                      </a:endParaRPr>
                    </a:p>
                  </a:txBody>
                  <a:tcPr anchor="ctr"/>
                </a:tc>
                <a:tc>
                  <a:txBody>
                    <a:bodyPr/>
                    <a:lstStyle/>
                    <a:p>
                      <a:pPr algn="l"/>
                      <a:r>
                        <a:rPr lang="en-US" sz="1400" b="1" dirty="0" smtClean="0">
                          <a:latin typeface="Calibri" pitchFamily="34" charset="0"/>
                          <a:cs typeface="Calibri" pitchFamily="34" charset="0"/>
                        </a:rPr>
                        <a:t>collider</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14 </a:t>
                      </a:r>
                      <a:r>
                        <a:rPr lang="en-US" sz="1400" b="1" baseline="0" dirty="0" err="1" smtClean="0">
                          <a:latin typeface="Calibri" pitchFamily="34" charset="0"/>
                          <a:cs typeface="Calibri" pitchFamily="34" charset="0"/>
                          <a:sym typeface="Symbol"/>
                        </a:rPr>
                        <a:t>GeV</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0.1 – 0.9</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smtClean="0">
                          <a:latin typeface="Calibri" pitchFamily="34" charset="0"/>
                          <a:cs typeface="Calibri" pitchFamily="34" charset="0"/>
                        </a:rPr>
                        <a:t>2 x 10</a:t>
                      </a:r>
                      <a:r>
                        <a:rPr lang="en-US" sz="1400" b="1" baseline="30000" dirty="0" smtClean="0">
                          <a:latin typeface="Calibri" pitchFamily="34" charset="0"/>
                          <a:cs typeface="Calibri" pitchFamily="34" charset="0"/>
                        </a:rPr>
                        <a:t>30</a:t>
                      </a:r>
                      <a:r>
                        <a:rPr lang="en-US" sz="1400" b="1" baseline="0" dirty="0" smtClean="0">
                          <a:latin typeface="Calibri" pitchFamily="34" charset="0"/>
                          <a:cs typeface="Calibri" pitchFamily="34" charset="0"/>
                        </a:rPr>
                        <a:t> cm</a:t>
                      </a:r>
                      <a:r>
                        <a:rPr lang="en-US" sz="1400" b="1" baseline="30000" dirty="0" smtClean="0">
                          <a:latin typeface="Calibri" pitchFamily="34" charset="0"/>
                          <a:cs typeface="Calibri" pitchFamily="34" charset="0"/>
                        </a:rPr>
                        <a:t>-2</a:t>
                      </a:r>
                      <a:r>
                        <a:rPr lang="en-US" sz="1400" b="1" baseline="0" dirty="0" smtClean="0">
                          <a:latin typeface="Calibri" pitchFamily="34" charset="0"/>
                          <a:cs typeface="Calibri" pitchFamily="34" charset="0"/>
                        </a:rPr>
                        <a:t> s</a:t>
                      </a:r>
                      <a:r>
                        <a:rPr lang="en-US" sz="1400" b="1" baseline="30000" dirty="0" smtClean="0">
                          <a:latin typeface="Calibri" pitchFamily="34" charset="0"/>
                          <a:cs typeface="Calibri" pitchFamily="34" charset="0"/>
                        </a:rPr>
                        <a:t>-1</a:t>
                      </a:r>
                      <a:endParaRPr lang="en-US" sz="1400" b="1" baseline="30000"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smtClean="0">
                          <a:latin typeface="Calibri" pitchFamily="34" charset="0"/>
                          <a:cs typeface="Calibri" pitchFamily="34" charset="0"/>
                        </a:rPr>
                        <a:t>&gt;2017</a:t>
                      </a:r>
                      <a:endParaRPr lang="en-US" sz="1400" b="1" dirty="0">
                        <a:solidFill>
                          <a:schemeClr val="accent6">
                            <a:lumMod val="75000"/>
                          </a:schemeClr>
                        </a:solidFill>
                        <a:latin typeface="Calibri" pitchFamily="34" charset="0"/>
                        <a:cs typeface="Calibri" pitchFamily="34" charset="0"/>
                      </a:endParaRPr>
                    </a:p>
                  </a:txBody>
                  <a:tcPr anchor="ctr"/>
                </a:tc>
              </a:tr>
              <a:tr h="457200">
                <a:tc>
                  <a:txBody>
                    <a:bodyPr/>
                    <a:lstStyle/>
                    <a:p>
                      <a:r>
                        <a:rPr lang="en-US" sz="1400" b="1" dirty="0" smtClean="0">
                          <a:latin typeface="Calibri" pitchFamily="34" charset="0"/>
                          <a:cs typeface="Calibri" pitchFamily="34" charset="0"/>
                        </a:rPr>
                        <a:t>PANDA</a:t>
                      </a:r>
                    </a:p>
                    <a:p>
                      <a:r>
                        <a:rPr lang="en-US" sz="1400" b="1" dirty="0" smtClean="0">
                          <a:latin typeface="Calibri" pitchFamily="34" charset="0"/>
                          <a:cs typeface="Calibri" pitchFamily="34" charset="0"/>
                        </a:rPr>
                        <a:t>(GSI)</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err="1" smtClean="0">
                          <a:latin typeface="Calibri" pitchFamily="34" charset="0"/>
                          <a:cs typeface="Calibri" pitchFamily="34" charset="0"/>
                        </a:rPr>
                        <a:t>p</a:t>
                      </a:r>
                      <a:r>
                        <a:rPr lang="en-US" sz="1400" b="1" baseline="-25000" dirty="0" err="1" smtClean="0">
                          <a:latin typeface="Calibri" pitchFamily="34" charset="0"/>
                          <a:cs typeface="Calibri" pitchFamily="34" charset="0"/>
                        </a:rPr>
                        <a:t>bar</a:t>
                      </a:r>
                      <a:r>
                        <a:rPr lang="en-US" sz="1400" b="1" baseline="-25000" dirty="0" smtClean="0">
                          <a:latin typeface="Calibri" pitchFamily="34" charset="0"/>
                          <a:cs typeface="Calibri" pitchFamily="34" charset="0"/>
                        </a:rPr>
                        <a:t>  </a:t>
                      </a:r>
                      <a:r>
                        <a:rPr lang="en-US" sz="1400" b="1" baseline="0" dirty="0" smtClean="0">
                          <a:latin typeface="Calibri" pitchFamily="34" charset="0"/>
                          <a:cs typeface="Calibri" pitchFamily="34" charset="0"/>
                        </a:rPr>
                        <a:t>+</a:t>
                      </a:r>
                      <a:r>
                        <a:rPr lang="en-US" sz="1400" b="1" baseline="-25000" dirty="0" smtClean="0">
                          <a:latin typeface="Calibri" pitchFamily="34" charset="0"/>
                          <a:cs typeface="Calibri" pitchFamily="34" charset="0"/>
                        </a:rPr>
                        <a:t>  </a:t>
                      </a:r>
                      <a:r>
                        <a:rPr lang="en-US" sz="1400" b="1" baseline="0" dirty="0" smtClean="0">
                          <a:latin typeface="Calibri" pitchFamily="34" charset="0"/>
                          <a:cs typeface="Calibri" pitchFamily="34" charset="0"/>
                        </a:rPr>
                        <a:t>p</a:t>
                      </a:r>
                      <a:r>
                        <a:rPr lang="en-US" sz="1400" b="1" baseline="50000" dirty="0" smtClean="0">
                          <a:latin typeface="Times New Roman" pitchFamily="18" charset="0"/>
                          <a:cs typeface="Times New Roman" pitchFamily="18" charset="0"/>
                        </a:rPr>
                        <a:t>↑</a:t>
                      </a:r>
                      <a:endParaRPr lang="en-US" sz="1400" b="1" baseline="30000" dirty="0">
                        <a:solidFill>
                          <a:schemeClr val="accent6">
                            <a:lumMod val="75000"/>
                          </a:schemeClr>
                        </a:solidFill>
                        <a:latin typeface="Times New Roman" pitchFamily="18" charset="0"/>
                        <a:cs typeface="Times New Roman" pitchFamily="18" charset="0"/>
                      </a:endParaRPr>
                    </a:p>
                  </a:txBody>
                  <a:tcPr anchor="ctr"/>
                </a:tc>
                <a:tc>
                  <a:txBody>
                    <a:bodyPr/>
                    <a:lstStyle/>
                    <a:p>
                      <a:pPr algn="l"/>
                      <a:r>
                        <a:rPr lang="en-US" sz="1400" b="1" dirty="0" smtClean="0">
                          <a:latin typeface="Calibri" pitchFamily="34" charset="0"/>
                          <a:cs typeface="Calibri" pitchFamily="34" charset="0"/>
                        </a:rPr>
                        <a:t>15 </a:t>
                      </a:r>
                      <a:r>
                        <a:rPr lang="en-US" sz="1400" b="1" dirty="0" err="1" smtClean="0">
                          <a:latin typeface="Calibri" pitchFamily="34" charset="0"/>
                          <a:cs typeface="Calibri" pitchFamily="34" charset="0"/>
                        </a:rPr>
                        <a:t>GeV</a:t>
                      </a:r>
                      <a:r>
                        <a:rPr lang="en-US" sz="1400" b="1" dirty="0" smtClean="0">
                          <a:latin typeface="Calibri" pitchFamily="34" charset="0"/>
                          <a:cs typeface="Calibri" pitchFamily="34" charset="0"/>
                        </a:rPr>
                        <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5.5 </a:t>
                      </a:r>
                      <a:r>
                        <a:rPr lang="en-US" sz="1400" b="1" baseline="0" dirty="0" err="1" smtClean="0">
                          <a:latin typeface="Calibri" pitchFamily="34" charset="0"/>
                          <a:cs typeface="Calibri" pitchFamily="34" charset="0"/>
                          <a:sym typeface="Symbol"/>
                        </a:rPr>
                        <a:t>GeV</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t</a:t>
                      </a:r>
                      <a:r>
                        <a:rPr lang="en-US" sz="1400" b="1" baseline="0" dirty="0" smtClean="0">
                          <a:latin typeface="Calibri" pitchFamily="34" charset="0"/>
                          <a:cs typeface="Calibri" pitchFamily="34" charset="0"/>
                        </a:rPr>
                        <a:t> = 0.2 – 0.4</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smtClean="0">
                          <a:latin typeface="Calibri" pitchFamily="34" charset="0"/>
                          <a:cs typeface="Calibri" pitchFamily="34" charset="0"/>
                        </a:rPr>
                        <a:t>2 x 10</a:t>
                      </a:r>
                      <a:r>
                        <a:rPr lang="en-US" sz="1400" b="1" baseline="30000" dirty="0" smtClean="0">
                          <a:latin typeface="Calibri" pitchFamily="34" charset="0"/>
                          <a:cs typeface="Calibri" pitchFamily="34" charset="0"/>
                        </a:rPr>
                        <a:t>32</a:t>
                      </a:r>
                      <a:r>
                        <a:rPr lang="en-US" sz="1400" b="1" baseline="0" dirty="0" smtClean="0">
                          <a:latin typeface="Calibri" pitchFamily="34" charset="0"/>
                          <a:cs typeface="Calibri" pitchFamily="34" charset="0"/>
                        </a:rPr>
                        <a:t> cm</a:t>
                      </a:r>
                      <a:r>
                        <a:rPr lang="en-US" sz="1400" b="1" baseline="30000" dirty="0" smtClean="0">
                          <a:latin typeface="Calibri" pitchFamily="34" charset="0"/>
                          <a:cs typeface="Calibri" pitchFamily="34" charset="0"/>
                        </a:rPr>
                        <a:t>-2</a:t>
                      </a:r>
                      <a:r>
                        <a:rPr lang="en-US" sz="1400" b="1" baseline="0" dirty="0" smtClean="0">
                          <a:latin typeface="Calibri" pitchFamily="34" charset="0"/>
                          <a:cs typeface="Calibri" pitchFamily="34" charset="0"/>
                        </a:rPr>
                        <a:t> s</a:t>
                      </a:r>
                      <a:r>
                        <a:rPr lang="en-US" sz="1400" b="1" baseline="30000" dirty="0" smtClean="0">
                          <a:latin typeface="Calibri" pitchFamily="34" charset="0"/>
                          <a:cs typeface="Calibri" pitchFamily="34" charset="0"/>
                        </a:rPr>
                        <a:t>-1</a:t>
                      </a:r>
                      <a:endParaRPr lang="en-US" sz="1400" b="1" baseline="30000"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smtClean="0">
                          <a:latin typeface="Calibri" pitchFamily="34" charset="0"/>
                          <a:cs typeface="Calibri" pitchFamily="34" charset="0"/>
                        </a:rPr>
                        <a:t>&gt;2016</a:t>
                      </a:r>
                      <a:endParaRPr lang="en-US" sz="1400" b="1" dirty="0">
                        <a:solidFill>
                          <a:schemeClr val="accent6">
                            <a:lumMod val="75000"/>
                          </a:schemeClr>
                        </a:solidFill>
                        <a:latin typeface="Calibri" pitchFamily="34" charset="0"/>
                        <a:cs typeface="Calibri" pitchFamily="34" charset="0"/>
                      </a:endParaRPr>
                    </a:p>
                  </a:txBody>
                  <a:tcPr anchor="ctr"/>
                </a:tc>
              </a:tr>
              <a:tr h="472440">
                <a:tc>
                  <a:txBody>
                    <a:bodyPr/>
                    <a:lstStyle/>
                    <a:p>
                      <a:r>
                        <a:rPr lang="en-US" sz="1400" b="1" dirty="0" smtClean="0">
                          <a:latin typeface="Calibri" pitchFamily="34" charset="0"/>
                          <a:cs typeface="Calibri" pitchFamily="34" charset="0"/>
                        </a:rPr>
                        <a:t>NICA</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rPr>
                        <a:t>(JINR)</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baseline="0" dirty="0" smtClean="0">
                          <a:latin typeface="Calibri" pitchFamily="34" charset="0"/>
                          <a:cs typeface="Calibri" pitchFamily="34" charset="0"/>
                        </a:rPr>
                        <a:t>p</a:t>
                      </a:r>
                      <a:r>
                        <a:rPr lang="en-US" sz="1400" b="1" baseline="50000" dirty="0" smtClean="0">
                          <a:latin typeface="Times New Roman" pitchFamily="18" charset="0"/>
                          <a:cs typeface="Times New Roman" pitchFamily="18" charset="0"/>
                        </a:rPr>
                        <a:t>↑</a:t>
                      </a:r>
                      <a:r>
                        <a:rPr lang="en-US" sz="1400" b="1" baseline="30000" dirty="0" smtClean="0">
                          <a:latin typeface="Calibri" pitchFamily="34" charset="0"/>
                          <a:cs typeface="Calibri" pitchFamily="34" charset="0"/>
                        </a:rPr>
                        <a:t> </a:t>
                      </a:r>
                      <a:r>
                        <a:rPr lang="en-US" sz="1400" b="1" baseline="0" dirty="0" smtClean="0">
                          <a:latin typeface="Calibri" pitchFamily="34" charset="0"/>
                          <a:cs typeface="Calibri" pitchFamily="34" charset="0"/>
                        </a:rPr>
                        <a:t> + p</a:t>
                      </a:r>
                      <a:endParaRPr lang="en-US" sz="1400" b="1" baseline="30000" dirty="0">
                        <a:solidFill>
                          <a:schemeClr val="accent6">
                            <a:lumMod val="75000"/>
                          </a:schemeClr>
                        </a:solidFill>
                        <a:latin typeface="Calibri" pitchFamily="34" charset="0"/>
                        <a:cs typeface="Calibri" pitchFamily="34" charset="0"/>
                      </a:endParaRPr>
                    </a:p>
                  </a:txBody>
                  <a:tcPr anchor="ctr"/>
                </a:tc>
                <a:tc>
                  <a:txBody>
                    <a:bodyPr/>
                    <a:lstStyle/>
                    <a:p>
                      <a:pPr algn="l"/>
                      <a:r>
                        <a:rPr lang="en-US" sz="1400" b="1" dirty="0" smtClean="0">
                          <a:latin typeface="Calibri" pitchFamily="34" charset="0"/>
                          <a:cs typeface="Calibri" pitchFamily="34" charset="0"/>
                        </a:rPr>
                        <a:t>collider</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20 </a:t>
                      </a:r>
                      <a:r>
                        <a:rPr lang="en-US" sz="1400" b="1" baseline="0" dirty="0" err="1" smtClean="0">
                          <a:latin typeface="Calibri" pitchFamily="34" charset="0"/>
                          <a:cs typeface="Calibri" pitchFamily="34" charset="0"/>
                          <a:sym typeface="Symbol"/>
                        </a:rPr>
                        <a:t>GeV</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0.1 – 0.8</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smtClean="0">
                          <a:latin typeface="Calibri" pitchFamily="34" charset="0"/>
                          <a:cs typeface="Calibri" pitchFamily="34" charset="0"/>
                        </a:rPr>
                        <a:t>1 x 10</a:t>
                      </a:r>
                      <a:r>
                        <a:rPr lang="en-US" sz="1400" b="1" baseline="30000" dirty="0" smtClean="0">
                          <a:latin typeface="Calibri" pitchFamily="34" charset="0"/>
                          <a:cs typeface="Calibri" pitchFamily="34" charset="0"/>
                        </a:rPr>
                        <a:t>30</a:t>
                      </a:r>
                      <a:r>
                        <a:rPr lang="en-US" sz="1400" b="1" baseline="0" dirty="0" smtClean="0">
                          <a:latin typeface="Calibri" pitchFamily="34" charset="0"/>
                          <a:cs typeface="Calibri" pitchFamily="34" charset="0"/>
                        </a:rPr>
                        <a:t> cm</a:t>
                      </a:r>
                      <a:r>
                        <a:rPr lang="en-US" sz="1400" b="1" baseline="30000" dirty="0" smtClean="0">
                          <a:latin typeface="Calibri" pitchFamily="34" charset="0"/>
                          <a:cs typeface="Calibri" pitchFamily="34" charset="0"/>
                        </a:rPr>
                        <a:t>-2</a:t>
                      </a:r>
                      <a:r>
                        <a:rPr lang="en-US" sz="1400" b="1" baseline="0" dirty="0" smtClean="0">
                          <a:latin typeface="Calibri" pitchFamily="34" charset="0"/>
                          <a:cs typeface="Calibri" pitchFamily="34" charset="0"/>
                        </a:rPr>
                        <a:t> s</a:t>
                      </a:r>
                      <a:r>
                        <a:rPr lang="en-US" sz="1400" b="1" baseline="30000" dirty="0" smtClean="0">
                          <a:latin typeface="Calibri" pitchFamily="34" charset="0"/>
                          <a:cs typeface="Calibri" pitchFamily="34" charset="0"/>
                        </a:rPr>
                        <a:t>-1</a:t>
                      </a:r>
                      <a:endParaRPr lang="en-US" sz="1400" b="1" baseline="30000"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smtClean="0">
                          <a:latin typeface="Calibri" pitchFamily="34" charset="0"/>
                          <a:cs typeface="Calibri" pitchFamily="34" charset="0"/>
                        </a:rPr>
                        <a:t>&gt;2018</a:t>
                      </a:r>
                      <a:endParaRPr lang="en-US" sz="1400" b="1" dirty="0">
                        <a:solidFill>
                          <a:schemeClr val="accent6">
                            <a:lumMod val="75000"/>
                          </a:schemeClr>
                        </a:solidFill>
                        <a:latin typeface="Calibri" pitchFamily="34" charset="0"/>
                        <a:cs typeface="Calibri" pitchFamily="34" charset="0"/>
                      </a:endParaRPr>
                    </a:p>
                  </a:txBody>
                  <a:tcPr anchor="ctr"/>
                </a:tc>
              </a:tr>
              <a:tr h="487680">
                <a:tc>
                  <a:txBody>
                    <a:bodyPr/>
                    <a:lstStyle/>
                    <a:p>
                      <a:r>
                        <a:rPr lang="en-US" sz="1400" b="1" dirty="0" smtClean="0">
                          <a:latin typeface="Calibri" pitchFamily="34" charset="0"/>
                          <a:cs typeface="Calibri" pitchFamily="34" charset="0"/>
                        </a:rPr>
                        <a:t>PHENIX</a:t>
                      </a:r>
                    </a:p>
                    <a:p>
                      <a:r>
                        <a:rPr lang="en-US" sz="1400" b="1" dirty="0" smtClean="0">
                          <a:latin typeface="Calibri" pitchFamily="34" charset="0"/>
                          <a:cs typeface="Calibri" pitchFamily="34" charset="0"/>
                        </a:rPr>
                        <a:t>(RHIC)</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baseline="0" dirty="0" smtClean="0">
                          <a:latin typeface="Calibri" pitchFamily="34" charset="0"/>
                          <a:cs typeface="Calibri" pitchFamily="34" charset="0"/>
                        </a:rPr>
                        <a:t>p</a:t>
                      </a:r>
                      <a:r>
                        <a:rPr lang="en-US" sz="1400" b="1" baseline="50000" dirty="0" smtClean="0">
                          <a:latin typeface="Times New Roman" pitchFamily="18" charset="0"/>
                          <a:cs typeface="Times New Roman" pitchFamily="18" charset="0"/>
                        </a:rPr>
                        <a:t>↑</a:t>
                      </a:r>
                      <a:r>
                        <a:rPr lang="en-US" sz="1400" b="1" baseline="30000" dirty="0" smtClean="0">
                          <a:latin typeface="Calibri" pitchFamily="34" charset="0"/>
                          <a:cs typeface="Calibri" pitchFamily="34" charset="0"/>
                        </a:rPr>
                        <a:t> </a:t>
                      </a:r>
                      <a:r>
                        <a:rPr lang="en-US" sz="1400" b="1" baseline="0" dirty="0" smtClean="0">
                          <a:latin typeface="Calibri" pitchFamily="34" charset="0"/>
                          <a:cs typeface="Calibri" pitchFamily="34" charset="0"/>
                        </a:rPr>
                        <a:t> + p</a:t>
                      </a:r>
                      <a:endParaRPr lang="en-US" sz="1400" b="1" baseline="30000" dirty="0">
                        <a:solidFill>
                          <a:schemeClr val="accent6">
                            <a:lumMod val="75000"/>
                          </a:schemeClr>
                        </a:solidFill>
                        <a:latin typeface="Calibri" pitchFamily="34" charset="0"/>
                        <a:cs typeface="Calibri" pitchFamily="34" charset="0"/>
                      </a:endParaRPr>
                    </a:p>
                  </a:txBody>
                  <a:tcPr anchor="ctr"/>
                </a:tc>
                <a:tc>
                  <a:txBody>
                    <a:bodyPr/>
                    <a:lstStyle/>
                    <a:p>
                      <a:pPr algn="l"/>
                      <a:r>
                        <a:rPr lang="en-US" sz="1400" b="1" dirty="0" smtClean="0">
                          <a:latin typeface="Calibri" pitchFamily="34" charset="0"/>
                          <a:cs typeface="Calibri" pitchFamily="34" charset="0"/>
                        </a:rPr>
                        <a:t>collider</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500 </a:t>
                      </a:r>
                      <a:r>
                        <a:rPr lang="en-US" sz="1400" b="1" baseline="0" dirty="0" err="1" smtClean="0">
                          <a:latin typeface="Calibri" pitchFamily="34" charset="0"/>
                          <a:cs typeface="Calibri" pitchFamily="34" charset="0"/>
                          <a:sym typeface="Symbol"/>
                        </a:rPr>
                        <a:t>GeV</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0.05 – 0.1</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smtClean="0">
                          <a:latin typeface="Calibri" pitchFamily="34" charset="0"/>
                          <a:cs typeface="Calibri" pitchFamily="34" charset="0"/>
                        </a:rPr>
                        <a:t>2 x 10</a:t>
                      </a:r>
                      <a:r>
                        <a:rPr lang="en-US" sz="1400" b="1" baseline="30000" dirty="0" smtClean="0">
                          <a:latin typeface="Calibri" pitchFamily="34" charset="0"/>
                          <a:cs typeface="Calibri" pitchFamily="34" charset="0"/>
                        </a:rPr>
                        <a:t>32</a:t>
                      </a:r>
                      <a:r>
                        <a:rPr lang="en-US" sz="1400" b="1" baseline="0" dirty="0" smtClean="0">
                          <a:latin typeface="Calibri" pitchFamily="34" charset="0"/>
                          <a:cs typeface="Calibri" pitchFamily="34" charset="0"/>
                        </a:rPr>
                        <a:t> cm</a:t>
                      </a:r>
                      <a:r>
                        <a:rPr lang="en-US" sz="1400" b="1" baseline="30000" dirty="0" smtClean="0">
                          <a:latin typeface="Calibri" pitchFamily="34" charset="0"/>
                          <a:cs typeface="Calibri" pitchFamily="34" charset="0"/>
                        </a:rPr>
                        <a:t>-2</a:t>
                      </a:r>
                      <a:r>
                        <a:rPr lang="en-US" sz="1400" b="1" baseline="0" dirty="0" smtClean="0">
                          <a:latin typeface="Calibri" pitchFamily="34" charset="0"/>
                          <a:cs typeface="Calibri" pitchFamily="34" charset="0"/>
                        </a:rPr>
                        <a:t> s</a:t>
                      </a:r>
                      <a:r>
                        <a:rPr lang="en-US" sz="1400" b="1" baseline="30000" dirty="0" smtClean="0">
                          <a:latin typeface="Calibri" pitchFamily="34" charset="0"/>
                          <a:cs typeface="Calibri" pitchFamily="34" charset="0"/>
                        </a:rPr>
                        <a:t>-1</a:t>
                      </a:r>
                      <a:endParaRPr lang="en-US" sz="1400" b="1" baseline="30000"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smtClean="0">
                          <a:latin typeface="Calibri" pitchFamily="34" charset="0"/>
                          <a:cs typeface="Calibri" pitchFamily="34" charset="0"/>
                        </a:rPr>
                        <a:t>&gt;2018</a:t>
                      </a:r>
                      <a:endParaRPr lang="en-US" sz="1400" b="1" dirty="0">
                        <a:solidFill>
                          <a:schemeClr val="accent6">
                            <a:lumMod val="75000"/>
                          </a:schemeClr>
                        </a:solidFill>
                        <a:latin typeface="Calibri" pitchFamily="34" charset="0"/>
                        <a:cs typeface="Calibri" pitchFamily="34" charset="0"/>
                      </a:endParaRPr>
                    </a:p>
                  </a:txBody>
                  <a:tcPr anchor="ctr"/>
                </a:tc>
              </a:tr>
              <a:tr h="502920">
                <a:tc>
                  <a:txBody>
                    <a:bodyPr/>
                    <a:lstStyle/>
                    <a:p>
                      <a:r>
                        <a:rPr lang="en-US" sz="1400" b="1" dirty="0" smtClean="0">
                          <a:latin typeface="Calibri" pitchFamily="34" charset="0"/>
                          <a:cs typeface="Calibri" pitchFamily="34" charset="0"/>
                        </a:rPr>
                        <a:t>RHIC internal</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rPr>
                        <a:t>target phase-1</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baseline="0" dirty="0" smtClean="0">
                          <a:latin typeface="Calibri" pitchFamily="34" charset="0"/>
                          <a:cs typeface="Calibri" pitchFamily="34" charset="0"/>
                        </a:rPr>
                        <a:t>p</a:t>
                      </a:r>
                      <a:r>
                        <a:rPr lang="en-US" sz="1400" b="1" baseline="50000" dirty="0" smtClean="0">
                          <a:latin typeface="Times New Roman" pitchFamily="18" charset="0"/>
                          <a:cs typeface="Times New Roman" pitchFamily="18" charset="0"/>
                        </a:rPr>
                        <a:t>↑</a:t>
                      </a:r>
                      <a:r>
                        <a:rPr lang="en-US" sz="1400" b="1" baseline="30000" dirty="0" smtClean="0">
                          <a:latin typeface="Calibri" pitchFamily="34" charset="0"/>
                          <a:cs typeface="Calibri" pitchFamily="34" charset="0"/>
                        </a:rPr>
                        <a:t> </a:t>
                      </a:r>
                      <a:r>
                        <a:rPr lang="en-US" sz="1400" b="1" baseline="0" dirty="0" smtClean="0">
                          <a:latin typeface="Calibri" pitchFamily="34" charset="0"/>
                          <a:cs typeface="Calibri" pitchFamily="34" charset="0"/>
                        </a:rPr>
                        <a:t> + p</a:t>
                      </a:r>
                      <a:endParaRPr lang="en-US" sz="1400" b="1" baseline="30000" dirty="0">
                        <a:solidFill>
                          <a:schemeClr val="accent6">
                            <a:lumMod val="75000"/>
                          </a:schemeClr>
                        </a:solidFill>
                        <a:latin typeface="Calibri" pitchFamily="34" charset="0"/>
                        <a:cs typeface="Calibri" pitchFamily="34" charset="0"/>
                      </a:endParaRPr>
                    </a:p>
                  </a:txBody>
                  <a:tcPr anchor="ctr"/>
                </a:tc>
                <a:tc>
                  <a:txBody>
                    <a:bodyPr/>
                    <a:lstStyle/>
                    <a:p>
                      <a:pPr algn="l"/>
                      <a:r>
                        <a:rPr lang="en-US" sz="1400" b="1" dirty="0" smtClean="0">
                          <a:latin typeface="Calibri" pitchFamily="34" charset="0"/>
                          <a:cs typeface="Calibri" pitchFamily="34" charset="0"/>
                        </a:rPr>
                        <a:t>250 </a:t>
                      </a:r>
                      <a:r>
                        <a:rPr lang="en-US" sz="1400" b="1" dirty="0" err="1" smtClean="0">
                          <a:latin typeface="Calibri" pitchFamily="34" charset="0"/>
                          <a:cs typeface="Calibri" pitchFamily="34" charset="0"/>
                        </a:rPr>
                        <a:t>GeV</a:t>
                      </a:r>
                      <a:r>
                        <a:rPr lang="en-US" sz="1400" b="1" dirty="0" smtClean="0">
                          <a:latin typeface="Calibri" pitchFamily="34" charset="0"/>
                          <a:cs typeface="Calibri" pitchFamily="34" charset="0"/>
                        </a:rPr>
                        <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22 </a:t>
                      </a:r>
                      <a:r>
                        <a:rPr lang="en-US" sz="1400" b="1" baseline="0" dirty="0" err="1" smtClean="0">
                          <a:latin typeface="Calibri" pitchFamily="34" charset="0"/>
                          <a:cs typeface="Calibri" pitchFamily="34" charset="0"/>
                          <a:sym typeface="Symbol"/>
                        </a:rPr>
                        <a:t>GeV</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0.25 – 0.4</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smtClean="0">
                          <a:latin typeface="Calibri" pitchFamily="34" charset="0"/>
                          <a:cs typeface="Calibri" pitchFamily="34" charset="0"/>
                        </a:rPr>
                        <a:t>2 x 10</a:t>
                      </a:r>
                      <a:r>
                        <a:rPr lang="en-US" sz="1400" b="1" baseline="30000" dirty="0" smtClean="0">
                          <a:latin typeface="Calibri" pitchFamily="34" charset="0"/>
                          <a:cs typeface="Calibri" pitchFamily="34" charset="0"/>
                        </a:rPr>
                        <a:t>33</a:t>
                      </a:r>
                      <a:r>
                        <a:rPr lang="en-US" sz="1400" b="1" baseline="0" dirty="0" smtClean="0">
                          <a:latin typeface="Calibri" pitchFamily="34" charset="0"/>
                          <a:cs typeface="Calibri" pitchFamily="34" charset="0"/>
                        </a:rPr>
                        <a:t> cm</a:t>
                      </a:r>
                      <a:r>
                        <a:rPr lang="en-US" sz="1400" b="1" baseline="30000" dirty="0" smtClean="0">
                          <a:latin typeface="Calibri" pitchFamily="34" charset="0"/>
                          <a:cs typeface="Calibri" pitchFamily="34" charset="0"/>
                        </a:rPr>
                        <a:t>-2</a:t>
                      </a:r>
                      <a:r>
                        <a:rPr lang="en-US" sz="1400" b="1" baseline="0" dirty="0" smtClean="0">
                          <a:latin typeface="Calibri" pitchFamily="34" charset="0"/>
                          <a:cs typeface="Calibri" pitchFamily="34" charset="0"/>
                        </a:rPr>
                        <a:t> s</a:t>
                      </a:r>
                      <a:r>
                        <a:rPr lang="en-US" sz="1400" b="1" baseline="30000" dirty="0" smtClean="0">
                          <a:latin typeface="Calibri" pitchFamily="34" charset="0"/>
                          <a:cs typeface="Calibri" pitchFamily="34" charset="0"/>
                        </a:rPr>
                        <a:t>-1</a:t>
                      </a:r>
                      <a:endParaRPr lang="en-US" sz="1400" b="1" baseline="30000"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smtClean="0">
                          <a:latin typeface="Calibri" pitchFamily="34" charset="0"/>
                          <a:cs typeface="Calibri" pitchFamily="34" charset="0"/>
                        </a:rPr>
                        <a:t>&gt;2018</a:t>
                      </a:r>
                      <a:endParaRPr lang="en-US" sz="1400" b="1" dirty="0">
                        <a:solidFill>
                          <a:schemeClr val="accent6">
                            <a:lumMod val="75000"/>
                          </a:schemeClr>
                        </a:solidFill>
                        <a:latin typeface="Calibri" pitchFamily="34" charset="0"/>
                        <a:cs typeface="Calibri" pitchFamily="34" charset="0"/>
                      </a:endParaRPr>
                    </a:p>
                  </a:txBody>
                  <a:tcPr anchor="ctr"/>
                </a:tc>
              </a:tr>
              <a:tr h="441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itchFamily="34" charset="0"/>
                          <a:cs typeface="Calibri" pitchFamily="34" charset="0"/>
                        </a:rPr>
                        <a:t>RHIC internal</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rPr>
                        <a:t>target phase-1</a:t>
                      </a:r>
                      <a:endParaRPr lang="en-US" sz="1400" b="1" dirty="0" smtClean="0">
                        <a:solidFill>
                          <a:schemeClr val="accent6">
                            <a:lumMod val="75000"/>
                          </a:schemeClr>
                        </a:solidFill>
                        <a:latin typeface="Calibri" pitchFamily="34" charset="0"/>
                        <a:cs typeface="Calibri" pitchFamily="34" charset="0"/>
                      </a:endParaRPr>
                    </a:p>
                  </a:txBody>
                  <a:tcPr anchor="ctr"/>
                </a:tc>
                <a:tc>
                  <a:txBody>
                    <a:bodyPr/>
                    <a:lstStyle/>
                    <a:p>
                      <a:pPr algn="ctr"/>
                      <a:r>
                        <a:rPr lang="en-US" sz="1400" b="1" baseline="0" dirty="0" smtClean="0">
                          <a:latin typeface="Calibri" pitchFamily="34" charset="0"/>
                          <a:cs typeface="Calibri" pitchFamily="34" charset="0"/>
                        </a:rPr>
                        <a:t>p</a:t>
                      </a:r>
                      <a:r>
                        <a:rPr lang="en-US" sz="1400" b="1" baseline="50000" dirty="0" smtClean="0">
                          <a:latin typeface="Times New Roman" pitchFamily="18" charset="0"/>
                          <a:cs typeface="Times New Roman" pitchFamily="18" charset="0"/>
                        </a:rPr>
                        <a:t>↑</a:t>
                      </a:r>
                      <a:r>
                        <a:rPr lang="en-US" sz="1400" b="1" baseline="30000" dirty="0" smtClean="0">
                          <a:latin typeface="Calibri" pitchFamily="34" charset="0"/>
                          <a:cs typeface="Calibri" pitchFamily="34" charset="0"/>
                        </a:rPr>
                        <a:t> </a:t>
                      </a:r>
                      <a:r>
                        <a:rPr lang="en-US" sz="1400" b="1" baseline="0" dirty="0" smtClean="0">
                          <a:latin typeface="Calibri" pitchFamily="34" charset="0"/>
                          <a:cs typeface="Calibri" pitchFamily="34" charset="0"/>
                        </a:rPr>
                        <a:t> + p</a:t>
                      </a:r>
                      <a:endParaRPr lang="en-US" sz="1400" b="1" baseline="30000" dirty="0">
                        <a:solidFill>
                          <a:schemeClr val="accent6">
                            <a:lumMod val="75000"/>
                          </a:schemeClr>
                        </a:solidFill>
                        <a:latin typeface="Calibri" pitchFamily="34" charset="0"/>
                        <a:cs typeface="Calibri" pitchFamily="34" charset="0"/>
                      </a:endParaRPr>
                    </a:p>
                  </a:txBody>
                  <a:tcPr anchor="ctr"/>
                </a:tc>
                <a:tc>
                  <a:txBody>
                    <a:bodyPr/>
                    <a:lstStyle/>
                    <a:p>
                      <a:pPr algn="l"/>
                      <a:r>
                        <a:rPr lang="en-US" sz="1400" b="1" dirty="0" smtClean="0">
                          <a:latin typeface="Calibri" pitchFamily="34" charset="0"/>
                          <a:cs typeface="Calibri" pitchFamily="34" charset="0"/>
                        </a:rPr>
                        <a:t>250 </a:t>
                      </a:r>
                      <a:r>
                        <a:rPr lang="en-US" sz="1400" b="1" dirty="0" err="1" smtClean="0">
                          <a:latin typeface="Calibri" pitchFamily="34" charset="0"/>
                          <a:cs typeface="Calibri" pitchFamily="34" charset="0"/>
                        </a:rPr>
                        <a:t>GeV</a:t>
                      </a:r>
                      <a:r>
                        <a:rPr lang="en-US" sz="1400" b="1" dirty="0" smtClean="0">
                          <a:latin typeface="Calibri" pitchFamily="34" charset="0"/>
                          <a:cs typeface="Calibri" pitchFamily="34" charset="0"/>
                        </a:rPr>
                        <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22 </a:t>
                      </a:r>
                      <a:r>
                        <a:rPr lang="en-US" sz="1400" b="1" baseline="0" dirty="0" err="1" smtClean="0">
                          <a:latin typeface="Calibri" pitchFamily="34" charset="0"/>
                          <a:cs typeface="Calibri" pitchFamily="34" charset="0"/>
                          <a:sym typeface="Symbol"/>
                        </a:rPr>
                        <a:t>GeV</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0.25 – 0.4</a:t>
                      </a:r>
                      <a:endParaRPr lang="en-US" sz="1400" b="1" dirty="0">
                        <a:solidFill>
                          <a:schemeClr val="accent6">
                            <a:lumMod val="75000"/>
                          </a:schemeClr>
                        </a:solidFill>
                        <a:latin typeface="Calibri" pitchFamily="34" charset="0"/>
                        <a:cs typeface="Calibri" pitchFamily="34" charset="0"/>
                      </a:endParaRPr>
                    </a:p>
                  </a:txBody>
                  <a:tcPr anchor="ctr"/>
                </a:tc>
                <a:tc>
                  <a:txBody>
                    <a:bodyPr/>
                    <a:lstStyle/>
                    <a:p>
                      <a:pPr algn="ctr"/>
                      <a:r>
                        <a:rPr lang="en-US" sz="1400" b="1" dirty="0" smtClean="0">
                          <a:latin typeface="Calibri" pitchFamily="34" charset="0"/>
                          <a:cs typeface="Calibri" pitchFamily="34" charset="0"/>
                        </a:rPr>
                        <a:t>6 x 10</a:t>
                      </a:r>
                      <a:r>
                        <a:rPr lang="en-US" sz="1400" b="1" baseline="30000" dirty="0" smtClean="0">
                          <a:latin typeface="Calibri" pitchFamily="34" charset="0"/>
                          <a:cs typeface="Calibri" pitchFamily="34" charset="0"/>
                        </a:rPr>
                        <a:t>34</a:t>
                      </a:r>
                      <a:r>
                        <a:rPr lang="en-US" sz="1400" b="1" baseline="0" dirty="0" smtClean="0">
                          <a:latin typeface="Calibri" pitchFamily="34" charset="0"/>
                          <a:cs typeface="Calibri" pitchFamily="34" charset="0"/>
                        </a:rPr>
                        <a:t> cm</a:t>
                      </a:r>
                      <a:r>
                        <a:rPr lang="en-US" sz="1400" b="1" baseline="30000" dirty="0" smtClean="0">
                          <a:latin typeface="Calibri" pitchFamily="34" charset="0"/>
                          <a:cs typeface="Calibri" pitchFamily="34" charset="0"/>
                        </a:rPr>
                        <a:t>-2</a:t>
                      </a:r>
                      <a:r>
                        <a:rPr lang="en-US" sz="1400" b="1" baseline="0" dirty="0" smtClean="0">
                          <a:latin typeface="Calibri" pitchFamily="34" charset="0"/>
                          <a:cs typeface="Calibri" pitchFamily="34" charset="0"/>
                        </a:rPr>
                        <a:t> s</a:t>
                      </a:r>
                      <a:r>
                        <a:rPr lang="en-US" sz="1400" b="1" baseline="30000" dirty="0" smtClean="0">
                          <a:latin typeface="Calibri" pitchFamily="34" charset="0"/>
                          <a:cs typeface="Calibri" pitchFamily="34" charset="0"/>
                        </a:rPr>
                        <a:t>-1</a:t>
                      </a:r>
                      <a:endParaRPr lang="en-US" sz="1400" b="1" baseline="30000" dirty="0">
                        <a:solidFill>
                          <a:schemeClr val="accent6">
                            <a:lumMod val="75000"/>
                          </a:schemeClr>
                        </a:solidFill>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itchFamily="34" charset="0"/>
                          <a:cs typeface="Calibri" pitchFamily="34" charset="0"/>
                        </a:rPr>
                        <a:t>&gt;2018</a:t>
                      </a:r>
                    </a:p>
                    <a:p>
                      <a:pPr algn="ctr"/>
                      <a:endParaRPr lang="en-US" sz="1400" b="1" dirty="0">
                        <a:solidFill>
                          <a:schemeClr val="accent6">
                            <a:lumMod val="75000"/>
                          </a:schemeClr>
                        </a:solidFill>
                        <a:latin typeface="Calibri" pitchFamily="34" charset="0"/>
                        <a:cs typeface="Calibri" pitchFamily="34" charset="0"/>
                      </a:endParaRPr>
                    </a:p>
                  </a:txBody>
                  <a:tcPr anchor="ctr"/>
                </a:tc>
              </a:tr>
              <a:tr h="457200">
                <a:tc>
                  <a:txBody>
                    <a:bodyPr/>
                    <a:lstStyle/>
                    <a:p>
                      <a:r>
                        <a:rPr lang="en-US" sz="1400" b="1" dirty="0" err="1" smtClean="0">
                          <a:latin typeface="Calibri" pitchFamily="34" charset="0"/>
                          <a:cs typeface="Calibri" pitchFamily="34" charset="0"/>
                        </a:rPr>
                        <a:t>SeaQuest</a:t>
                      </a:r>
                      <a:r>
                        <a:rPr lang="en-US" sz="1400" b="1" dirty="0" smtClean="0">
                          <a:latin typeface="Calibri" pitchFamily="34" charset="0"/>
                          <a:cs typeface="Calibri" pitchFamily="34" charset="0"/>
                        </a:rPr>
                        <a:t> </a:t>
                      </a:r>
                      <a:r>
                        <a:rPr lang="en-US" sz="1400" b="1" baseline="0" dirty="0" smtClean="0">
                          <a:latin typeface="Calibri" pitchFamily="34" charset="0"/>
                          <a:cs typeface="Calibri" pitchFamily="34" charset="0"/>
                        </a:rPr>
                        <a:t> (</a:t>
                      </a:r>
                      <a:r>
                        <a:rPr lang="en-US" sz="1400" b="1" baseline="0" dirty="0" err="1" smtClean="0">
                          <a:latin typeface="Calibri" pitchFamily="34" charset="0"/>
                          <a:cs typeface="Calibri" pitchFamily="34" charset="0"/>
                        </a:rPr>
                        <a:t>unpol</a:t>
                      </a:r>
                      <a:r>
                        <a:rPr lang="en-US" sz="1400" b="1" baseline="0" dirty="0" smtClean="0">
                          <a:latin typeface="Calibri" pitchFamily="34" charset="0"/>
                          <a:cs typeface="Calibri" pitchFamily="34" charset="0"/>
                        </a:rPr>
                        <a:t>.)</a:t>
                      </a:r>
                      <a:r>
                        <a:rPr lang="en-US" sz="1400" b="1" dirty="0" smtClean="0">
                          <a:latin typeface="Calibri" pitchFamily="34" charset="0"/>
                          <a:cs typeface="Calibri" pitchFamily="34" charset="0"/>
                        </a:rPr>
                        <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rPr>
                        <a:t>(FNAL)</a:t>
                      </a:r>
                      <a:endParaRPr lang="en-US" sz="1400" b="1" dirty="0">
                        <a:solidFill>
                          <a:schemeClr val="accent6">
                            <a:lumMod val="75000"/>
                          </a:schemeClr>
                        </a:solidFill>
                        <a:latin typeface="Calibri" pitchFamily="34" charset="0"/>
                        <a:cs typeface="Calibri" pitchFamily="34" charset="0"/>
                      </a:endParaRPr>
                    </a:p>
                  </a:txBody>
                  <a:tcPr anchor="ctr">
                    <a:solidFill>
                      <a:schemeClr val="accent3">
                        <a:lumMod val="40000"/>
                        <a:lumOff val="60000"/>
                      </a:schemeClr>
                    </a:solidFill>
                  </a:tcPr>
                </a:tc>
                <a:tc>
                  <a:txBody>
                    <a:bodyPr/>
                    <a:lstStyle/>
                    <a:p>
                      <a:pPr algn="ctr"/>
                      <a:r>
                        <a:rPr lang="en-US" sz="1400" b="1" baseline="0" dirty="0" smtClean="0">
                          <a:latin typeface="Calibri" pitchFamily="34" charset="0"/>
                          <a:cs typeface="Calibri" pitchFamily="34" charset="0"/>
                        </a:rPr>
                        <a:t>p</a:t>
                      </a:r>
                      <a:r>
                        <a:rPr lang="en-US" sz="1400" b="1" baseline="30000" dirty="0" smtClean="0">
                          <a:latin typeface="Calibri" pitchFamily="34" charset="0"/>
                          <a:cs typeface="Calibri" pitchFamily="34" charset="0"/>
                        </a:rPr>
                        <a:t> </a:t>
                      </a:r>
                      <a:r>
                        <a:rPr lang="en-US" sz="1400" b="1" baseline="0" dirty="0" smtClean="0">
                          <a:latin typeface="Calibri" pitchFamily="34" charset="0"/>
                          <a:cs typeface="Calibri" pitchFamily="34" charset="0"/>
                        </a:rPr>
                        <a:t> + p</a:t>
                      </a:r>
                      <a:endParaRPr lang="en-US" sz="1400" b="1" baseline="30000" dirty="0">
                        <a:solidFill>
                          <a:schemeClr val="accent6">
                            <a:lumMod val="75000"/>
                          </a:schemeClr>
                        </a:solidFill>
                        <a:latin typeface="Calibri" pitchFamily="34" charset="0"/>
                        <a:cs typeface="Calibri" pitchFamily="34" charset="0"/>
                      </a:endParaRPr>
                    </a:p>
                  </a:txBody>
                  <a:tcPr anchor="ctr">
                    <a:solidFill>
                      <a:schemeClr val="accent3">
                        <a:lumMod val="40000"/>
                        <a:lumOff val="60000"/>
                      </a:schemeClr>
                    </a:solidFill>
                  </a:tcPr>
                </a:tc>
                <a:tc>
                  <a:txBody>
                    <a:bodyPr/>
                    <a:lstStyle/>
                    <a:p>
                      <a:pPr algn="l"/>
                      <a:r>
                        <a:rPr lang="en-US" sz="1400" b="1" dirty="0" smtClean="0">
                          <a:latin typeface="Calibri" pitchFamily="34" charset="0"/>
                          <a:cs typeface="Calibri" pitchFamily="34" charset="0"/>
                        </a:rPr>
                        <a:t>120 </a:t>
                      </a:r>
                      <a:r>
                        <a:rPr lang="en-US" sz="1400" b="1" dirty="0" err="1" smtClean="0">
                          <a:latin typeface="Calibri" pitchFamily="34" charset="0"/>
                          <a:cs typeface="Calibri" pitchFamily="34" charset="0"/>
                        </a:rPr>
                        <a:t>GeV</a:t>
                      </a:r>
                      <a:r>
                        <a:rPr lang="en-US" sz="1400" b="1" dirty="0" smtClean="0">
                          <a:latin typeface="Calibri" pitchFamily="34" charset="0"/>
                          <a:cs typeface="Calibri" pitchFamily="34" charset="0"/>
                        </a:rPr>
                        <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15 </a:t>
                      </a:r>
                      <a:r>
                        <a:rPr lang="en-US" sz="1400" b="1" baseline="0" dirty="0" err="1" smtClean="0">
                          <a:latin typeface="Calibri" pitchFamily="34" charset="0"/>
                          <a:cs typeface="Calibri" pitchFamily="34" charset="0"/>
                          <a:sym typeface="Symbol"/>
                        </a:rPr>
                        <a:t>GeV</a:t>
                      </a:r>
                      <a:endParaRPr lang="en-US" sz="1400" b="1" dirty="0">
                        <a:solidFill>
                          <a:schemeClr val="accent6">
                            <a:lumMod val="75000"/>
                          </a:schemeClr>
                        </a:solidFill>
                        <a:latin typeface="Calibri" pitchFamily="34" charset="0"/>
                        <a:cs typeface="Calibri" pitchFamily="34" charset="0"/>
                      </a:endParaRPr>
                    </a:p>
                  </a:txBody>
                  <a:tcPr anchor="ctr">
                    <a:solidFill>
                      <a:schemeClr val="accent3">
                        <a:lumMod val="40000"/>
                        <a:lumOff val="60000"/>
                      </a:schemeClr>
                    </a:solidFill>
                  </a:tcPr>
                </a:tc>
                <a:tc>
                  <a:txBody>
                    <a:bodyPr/>
                    <a:lstStyle/>
                    <a:p>
                      <a:pPr algn="ct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0.35 – 0.85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t</a:t>
                      </a:r>
                      <a:r>
                        <a:rPr lang="en-US" sz="1400" b="1" baseline="0" dirty="0" smtClean="0">
                          <a:latin typeface="Calibri" pitchFamily="34" charset="0"/>
                          <a:cs typeface="Calibri" pitchFamily="34" charset="0"/>
                        </a:rPr>
                        <a:t> = 0.1 – 0.45</a:t>
                      </a:r>
                      <a:endParaRPr lang="en-US" sz="1400" b="1" baseline="0" dirty="0" smtClean="0">
                        <a:solidFill>
                          <a:schemeClr val="accent6">
                            <a:lumMod val="75000"/>
                          </a:schemeClr>
                        </a:solidFill>
                        <a:latin typeface="Calibri" pitchFamily="34" charset="0"/>
                        <a:cs typeface="Calibri" pitchFamily="34" charset="0"/>
                      </a:endParaRPr>
                    </a:p>
                  </a:txBody>
                  <a:tcPr anchor="ctr">
                    <a:solidFill>
                      <a:schemeClr val="accent3">
                        <a:lumMod val="40000"/>
                        <a:lumOff val="60000"/>
                      </a:schemeClr>
                    </a:solidFill>
                  </a:tcPr>
                </a:tc>
                <a:tc>
                  <a:txBody>
                    <a:bodyPr/>
                    <a:lstStyle/>
                    <a:p>
                      <a:pPr algn="ctr"/>
                      <a:r>
                        <a:rPr lang="en-US" sz="1400" b="1" dirty="0" smtClean="0">
                          <a:latin typeface="Calibri" pitchFamily="34" charset="0"/>
                          <a:cs typeface="Calibri" pitchFamily="34" charset="0"/>
                        </a:rPr>
                        <a:t>3.4 x 10</a:t>
                      </a:r>
                      <a:r>
                        <a:rPr lang="en-US" sz="1400" b="1" baseline="30000" dirty="0" smtClean="0">
                          <a:latin typeface="Calibri" pitchFamily="34" charset="0"/>
                          <a:cs typeface="Calibri" pitchFamily="34" charset="0"/>
                        </a:rPr>
                        <a:t>35</a:t>
                      </a:r>
                      <a:r>
                        <a:rPr lang="en-US" sz="1400" b="1" baseline="0" dirty="0" smtClean="0">
                          <a:latin typeface="Calibri" pitchFamily="34" charset="0"/>
                          <a:cs typeface="Calibri" pitchFamily="34" charset="0"/>
                        </a:rPr>
                        <a:t> cm</a:t>
                      </a:r>
                      <a:r>
                        <a:rPr lang="en-US" sz="1400" b="1" baseline="30000" dirty="0" smtClean="0">
                          <a:latin typeface="Calibri" pitchFamily="34" charset="0"/>
                          <a:cs typeface="Calibri" pitchFamily="34" charset="0"/>
                        </a:rPr>
                        <a:t>-2</a:t>
                      </a:r>
                      <a:r>
                        <a:rPr lang="en-US" sz="1400" b="1" baseline="0" dirty="0" smtClean="0">
                          <a:latin typeface="Calibri" pitchFamily="34" charset="0"/>
                          <a:cs typeface="Calibri" pitchFamily="34" charset="0"/>
                        </a:rPr>
                        <a:t> s</a:t>
                      </a:r>
                      <a:r>
                        <a:rPr lang="en-US" sz="1400" b="1" baseline="30000" dirty="0" smtClean="0">
                          <a:latin typeface="Calibri" pitchFamily="34" charset="0"/>
                          <a:cs typeface="Calibri" pitchFamily="34" charset="0"/>
                        </a:rPr>
                        <a:t>-1</a:t>
                      </a:r>
                      <a:endParaRPr lang="en-US" sz="1400" b="1" baseline="30000" dirty="0">
                        <a:solidFill>
                          <a:schemeClr val="accent6">
                            <a:lumMod val="75000"/>
                          </a:schemeClr>
                        </a:solidFill>
                        <a:latin typeface="Calibri" pitchFamily="34" charset="0"/>
                        <a:cs typeface="Calibri" pitchFamily="34" charset="0"/>
                      </a:endParaRPr>
                    </a:p>
                  </a:txBody>
                  <a:tcPr anchor="ctr">
                    <a:solidFill>
                      <a:schemeClr val="accent3">
                        <a:lumMod val="40000"/>
                        <a:lumOff val="60000"/>
                      </a:schemeClr>
                    </a:solidFill>
                  </a:tcPr>
                </a:tc>
                <a:tc>
                  <a:txBody>
                    <a:bodyPr/>
                    <a:lstStyle/>
                    <a:p>
                      <a:pPr algn="ctr"/>
                      <a:r>
                        <a:rPr lang="en-US" sz="1400" b="1" dirty="0" smtClean="0">
                          <a:latin typeface="Calibri" pitchFamily="34" charset="0"/>
                          <a:cs typeface="Calibri" pitchFamily="34" charset="0"/>
                        </a:rPr>
                        <a:t>2012 - 2015</a:t>
                      </a:r>
                      <a:endParaRPr lang="en-US" sz="1400" b="1" dirty="0">
                        <a:solidFill>
                          <a:schemeClr val="accent6">
                            <a:lumMod val="75000"/>
                          </a:schemeClr>
                        </a:solidFill>
                        <a:latin typeface="Calibri" pitchFamily="34" charset="0"/>
                        <a:cs typeface="Calibri" pitchFamily="34" charset="0"/>
                      </a:endParaRPr>
                    </a:p>
                  </a:txBody>
                  <a:tcPr anchor="ctr">
                    <a:solidFill>
                      <a:schemeClr val="accent3">
                        <a:lumMod val="40000"/>
                        <a:lumOff val="60000"/>
                      </a:schemeClr>
                    </a:solidFill>
                  </a:tcPr>
                </a:tc>
              </a:tr>
              <a:tr h="396240">
                <a:tc>
                  <a:txBody>
                    <a:bodyPr/>
                    <a:lstStyle/>
                    <a:p>
                      <a:r>
                        <a:rPr lang="en-US" sz="1400" b="1" dirty="0" err="1" smtClean="0">
                          <a:latin typeface="Calibri" pitchFamily="34" charset="0"/>
                          <a:cs typeface="Calibri" pitchFamily="34" charset="0"/>
                        </a:rPr>
                        <a:t>Pol</a:t>
                      </a:r>
                      <a:r>
                        <a:rPr lang="en-US" sz="1400" b="1" dirty="0" smtClean="0">
                          <a:latin typeface="Calibri" pitchFamily="34" charset="0"/>
                          <a:cs typeface="Calibri" pitchFamily="34" charset="0"/>
                        </a:rPr>
                        <a:t> </a:t>
                      </a:r>
                      <a:r>
                        <a:rPr lang="en-US" sz="1400" b="1" dirty="0" err="1" smtClean="0">
                          <a:latin typeface="Calibri" pitchFamily="34" charset="0"/>
                          <a:cs typeface="Calibri" pitchFamily="34" charset="0"/>
                        </a:rPr>
                        <a:t>tgt</a:t>
                      </a:r>
                      <a:r>
                        <a:rPr lang="en-US" sz="1400" b="1" dirty="0" smtClean="0">
                          <a:latin typeface="Calibri" pitchFamily="34" charset="0"/>
                          <a:cs typeface="Calibri" pitchFamily="34" charset="0"/>
                        </a:rPr>
                        <a:t> DY</a:t>
                      </a:r>
                      <a:r>
                        <a:rPr lang="en-US" sz="1400" b="1" baseline="30000" dirty="0" smtClean="0">
                          <a:latin typeface="Calibri" pitchFamily="34" charset="0"/>
                          <a:cs typeface="Calibri" pitchFamily="34" charset="0"/>
                        </a:rPr>
                        <a:t>‡</a:t>
                      </a:r>
                      <a:r>
                        <a:rPr lang="en-US" sz="1400" b="1" dirty="0" smtClean="0">
                          <a:latin typeface="Calibri" pitchFamily="34" charset="0"/>
                          <a:cs typeface="Calibri" pitchFamily="34" charset="0"/>
                        </a:rPr>
                        <a:t> (E1039)</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rPr>
                        <a:t>(FNAL)</a:t>
                      </a:r>
                      <a:endParaRPr lang="en-US" sz="1400" b="1" dirty="0">
                        <a:solidFill>
                          <a:schemeClr val="accent6">
                            <a:lumMod val="75000"/>
                          </a:schemeClr>
                        </a:solidFill>
                        <a:latin typeface="Calibri" pitchFamily="34" charset="0"/>
                        <a:cs typeface="Calibri" pitchFamily="34" charset="0"/>
                      </a:endParaRPr>
                    </a:p>
                  </a:txBody>
                  <a:tcPr anchor="ctr">
                    <a:solidFill>
                      <a:srgbClr val="66FF33"/>
                    </a:solidFill>
                  </a:tcPr>
                </a:tc>
                <a:tc>
                  <a:txBody>
                    <a:bodyPr/>
                    <a:lstStyle/>
                    <a:p>
                      <a:pPr algn="ctr"/>
                      <a:r>
                        <a:rPr lang="en-US" sz="1400" b="1" baseline="0" dirty="0" smtClean="0">
                          <a:latin typeface="Calibri" pitchFamily="34" charset="0"/>
                          <a:cs typeface="Calibri" pitchFamily="34" charset="0"/>
                        </a:rPr>
                        <a:t>p</a:t>
                      </a:r>
                      <a:r>
                        <a:rPr lang="en-US" sz="1400" b="1" baseline="30000" dirty="0" smtClean="0">
                          <a:latin typeface="Calibri" pitchFamily="34" charset="0"/>
                          <a:cs typeface="Calibri" pitchFamily="34" charset="0"/>
                        </a:rPr>
                        <a:t> </a:t>
                      </a:r>
                      <a:r>
                        <a:rPr lang="en-US" sz="1400" b="1" baseline="0" dirty="0" smtClean="0">
                          <a:latin typeface="Calibri" pitchFamily="34" charset="0"/>
                          <a:cs typeface="Calibri" pitchFamily="34" charset="0"/>
                        </a:rPr>
                        <a:t> + p</a:t>
                      </a:r>
                      <a:r>
                        <a:rPr lang="en-US" sz="1400" b="1" baseline="50000" dirty="0" smtClean="0">
                          <a:latin typeface="Times New Roman" pitchFamily="18" charset="0"/>
                          <a:cs typeface="Times New Roman" pitchFamily="18" charset="0"/>
                        </a:rPr>
                        <a:t>↑</a:t>
                      </a:r>
                      <a:endParaRPr lang="en-US" sz="1400" b="1" baseline="30000" dirty="0">
                        <a:solidFill>
                          <a:schemeClr val="accent6">
                            <a:lumMod val="75000"/>
                          </a:schemeClr>
                        </a:solidFill>
                        <a:latin typeface="Calibri" pitchFamily="34" charset="0"/>
                        <a:cs typeface="Calibri" pitchFamily="34" charset="0"/>
                      </a:endParaRPr>
                    </a:p>
                  </a:txBody>
                  <a:tcPr anchor="ctr">
                    <a:solidFill>
                      <a:srgbClr val="66FF33"/>
                    </a:solidFill>
                  </a:tcPr>
                </a:tc>
                <a:tc>
                  <a:txBody>
                    <a:bodyPr/>
                    <a:lstStyle/>
                    <a:p>
                      <a:pPr algn="l"/>
                      <a:r>
                        <a:rPr lang="en-US" sz="1400" b="1" dirty="0" smtClean="0">
                          <a:latin typeface="Calibri" pitchFamily="34" charset="0"/>
                          <a:cs typeface="Calibri" pitchFamily="34" charset="0"/>
                        </a:rPr>
                        <a:t>120 </a:t>
                      </a:r>
                      <a:r>
                        <a:rPr lang="en-US" sz="1400" b="1" dirty="0" err="1" smtClean="0">
                          <a:latin typeface="Calibri" pitchFamily="34" charset="0"/>
                          <a:cs typeface="Calibri" pitchFamily="34" charset="0"/>
                        </a:rPr>
                        <a:t>GeV</a:t>
                      </a:r>
                      <a:r>
                        <a:rPr lang="en-US" sz="1400" b="1" dirty="0" smtClean="0">
                          <a:latin typeface="Calibri" pitchFamily="34" charset="0"/>
                          <a:cs typeface="Calibri" pitchFamily="34" charset="0"/>
                        </a:rPr>
                        <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15 </a:t>
                      </a:r>
                      <a:r>
                        <a:rPr lang="en-US" sz="1400" b="1" baseline="0" dirty="0" err="1" smtClean="0">
                          <a:latin typeface="Calibri" pitchFamily="34" charset="0"/>
                          <a:cs typeface="Calibri" pitchFamily="34" charset="0"/>
                          <a:sym typeface="Symbol"/>
                        </a:rPr>
                        <a:t>GeV</a:t>
                      </a:r>
                      <a:endParaRPr lang="en-US" sz="1400" b="1" dirty="0">
                        <a:solidFill>
                          <a:schemeClr val="accent6">
                            <a:lumMod val="75000"/>
                          </a:schemeClr>
                        </a:solidFill>
                        <a:latin typeface="Calibri" pitchFamily="34" charset="0"/>
                        <a:cs typeface="Calibri" pitchFamily="34" charset="0"/>
                      </a:endParaRPr>
                    </a:p>
                  </a:txBody>
                  <a:tcPr anchor="ctr">
                    <a:solidFill>
                      <a:srgbClr val="66FF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t</a:t>
                      </a:r>
                      <a:r>
                        <a:rPr lang="en-US" sz="1400" b="1" baseline="0" dirty="0" smtClean="0">
                          <a:latin typeface="Calibri" pitchFamily="34" charset="0"/>
                          <a:cs typeface="Calibri" pitchFamily="34" charset="0"/>
                        </a:rPr>
                        <a:t> = 0.1 – 0.45</a:t>
                      </a:r>
                      <a:endParaRPr lang="en-US" sz="1400" b="1" baseline="0" dirty="0" smtClean="0">
                        <a:solidFill>
                          <a:schemeClr val="accent6">
                            <a:lumMod val="75000"/>
                          </a:schemeClr>
                        </a:solidFill>
                        <a:latin typeface="Calibri" pitchFamily="34" charset="0"/>
                        <a:cs typeface="Calibri" pitchFamily="34" charset="0"/>
                      </a:endParaRPr>
                    </a:p>
                  </a:txBody>
                  <a:tcPr anchor="ctr">
                    <a:solidFill>
                      <a:srgbClr val="66FF33"/>
                    </a:solidFill>
                  </a:tcPr>
                </a:tc>
                <a:tc>
                  <a:txBody>
                    <a:bodyPr/>
                    <a:lstStyle/>
                    <a:p>
                      <a:pPr algn="ctr"/>
                      <a:r>
                        <a:rPr lang="en-US" sz="1400" b="1" dirty="0" smtClean="0">
                          <a:latin typeface="Calibri" pitchFamily="34" charset="0"/>
                          <a:cs typeface="Calibri" pitchFamily="34" charset="0"/>
                        </a:rPr>
                        <a:t>3.4 x 10</a:t>
                      </a:r>
                      <a:r>
                        <a:rPr lang="en-US" sz="1400" b="1" baseline="30000" dirty="0" smtClean="0">
                          <a:latin typeface="Calibri" pitchFamily="34" charset="0"/>
                          <a:cs typeface="Calibri" pitchFamily="34" charset="0"/>
                        </a:rPr>
                        <a:t>35</a:t>
                      </a:r>
                      <a:r>
                        <a:rPr lang="en-US" sz="1400" b="1" baseline="0" dirty="0" smtClean="0">
                          <a:latin typeface="Calibri" pitchFamily="34" charset="0"/>
                          <a:cs typeface="Calibri" pitchFamily="34" charset="0"/>
                        </a:rPr>
                        <a:t> cm</a:t>
                      </a:r>
                      <a:r>
                        <a:rPr lang="en-US" sz="1400" b="1" baseline="30000" dirty="0" smtClean="0">
                          <a:latin typeface="Calibri" pitchFamily="34" charset="0"/>
                          <a:cs typeface="Calibri" pitchFamily="34" charset="0"/>
                        </a:rPr>
                        <a:t>-2</a:t>
                      </a:r>
                      <a:r>
                        <a:rPr lang="en-US" sz="1400" b="1" baseline="0" dirty="0" smtClean="0">
                          <a:latin typeface="Calibri" pitchFamily="34" charset="0"/>
                          <a:cs typeface="Calibri" pitchFamily="34" charset="0"/>
                        </a:rPr>
                        <a:t> s</a:t>
                      </a:r>
                      <a:r>
                        <a:rPr lang="en-US" sz="1400" b="1" baseline="30000" dirty="0" smtClean="0">
                          <a:latin typeface="Calibri" pitchFamily="34" charset="0"/>
                          <a:cs typeface="Calibri" pitchFamily="34" charset="0"/>
                        </a:rPr>
                        <a:t>-1</a:t>
                      </a:r>
                      <a:endParaRPr lang="en-US" sz="1400" b="1" baseline="30000" dirty="0">
                        <a:solidFill>
                          <a:schemeClr val="accent6">
                            <a:lumMod val="75000"/>
                          </a:schemeClr>
                        </a:solidFill>
                        <a:latin typeface="Calibri" pitchFamily="34" charset="0"/>
                        <a:cs typeface="Calibri" pitchFamily="34" charset="0"/>
                      </a:endParaRPr>
                    </a:p>
                  </a:txBody>
                  <a:tcPr anchor="ctr">
                    <a:solidFill>
                      <a:srgbClr val="66FF33"/>
                    </a:solidFill>
                  </a:tcPr>
                </a:tc>
                <a:tc>
                  <a:txBody>
                    <a:bodyPr/>
                    <a:lstStyle/>
                    <a:p>
                      <a:pPr algn="ctr"/>
                      <a:r>
                        <a:rPr lang="en-US" sz="1400" b="1" dirty="0" smtClean="0">
                          <a:latin typeface="Calibri" pitchFamily="34" charset="0"/>
                          <a:cs typeface="Calibri" pitchFamily="34" charset="0"/>
                        </a:rPr>
                        <a:t>2016</a:t>
                      </a:r>
                      <a:endParaRPr lang="en-US" sz="1400" b="1" dirty="0">
                        <a:solidFill>
                          <a:schemeClr val="accent6">
                            <a:lumMod val="75000"/>
                          </a:schemeClr>
                        </a:solidFill>
                        <a:latin typeface="Calibri" pitchFamily="34" charset="0"/>
                        <a:cs typeface="Calibri" pitchFamily="34" charset="0"/>
                      </a:endParaRPr>
                    </a:p>
                  </a:txBody>
                  <a:tcPr anchor="ctr">
                    <a:solidFill>
                      <a:srgbClr val="66FF33"/>
                    </a:solidFill>
                  </a:tcPr>
                </a:tc>
              </a:tr>
              <a:tr h="228599">
                <a:tc>
                  <a:txBody>
                    <a:bodyPr/>
                    <a:lstStyle/>
                    <a:p>
                      <a:r>
                        <a:rPr lang="en-US" sz="1400" b="1" dirty="0" err="1" smtClean="0">
                          <a:latin typeface="Calibri" pitchFamily="34" charset="0"/>
                          <a:cs typeface="Calibri" pitchFamily="34" charset="0"/>
                        </a:rPr>
                        <a:t>Pol</a:t>
                      </a:r>
                      <a:r>
                        <a:rPr lang="en-US" sz="1400" b="1" dirty="0" smtClean="0">
                          <a:latin typeface="Calibri" pitchFamily="34" charset="0"/>
                          <a:cs typeface="Calibri" pitchFamily="34" charset="0"/>
                        </a:rPr>
                        <a:t> beam DY</a:t>
                      </a:r>
                      <a:r>
                        <a:rPr lang="en-US" sz="1400" b="1" baseline="30000" dirty="0" smtClean="0">
                          <a:latin typeface="Calibri" pitchFamily="34" charset="0"/>
                          <a:cs typeface="Calibri" pitchFamily="34" charset="0"/>
                        </a:rPr>
                        <a:t>§ </a:t>
                      </a:r>
                      <a:r>
                        <a:rPr lang="en-US" sz="1400" b="1" baseline="0" dirty="0" smtClean="0">
                          <a:latin typeface="Calibri" pitchFamily="34" charset="0"/>
                          <a:cs typeface="Calibri" pitchFamily="34" charset="0"/>
                        </a:rPr>
                        <a:t> (E1027)</a:t>
                      </a:r>
                      <a:r>
                        <a:rPr lang="en-US" sz="1400" b="1" dirty="0" smtClean="0">
                          <a:latin typeface="Calibri" pitchFamily="34" charset="0"/>
                          <a:cs typeface="Calibri" pitchFamily="34" charset="0"/>
                        </a:rPr>
                        <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rPr>
                        <a:t>(FNAL)</a:t>
                      </a:r>
                      <a:endParaRPr lang="en-US" sz="1400" b="1" dirty="0">
                        <a:solidFill>
                          <a:schemeClr val="accent6">
                            <a:lumMod val="75000"/>
                          </a:schemeClr>
                        </a:solidFill>
                        <a:latin typeface="Calibri" pitchFamily="34" charset="0"/>
                        <a:cs typeface="Calibri" pitchFamily="34" charset="0"/>
                      </a:endParaRPr>
                    </a:p>
                  </a:txBody>
                  <a:tcPr anchor="ctr">
                    <a:solidFill>
                      <a:srgbClr val="30C525"/>
                    </a:solidFill>
                  </a:tcPr>
                </a:tc>
                <a:tc>
                  <a:txBody>
                    <a:bodyPr/>
                    <a:lstStyle/>
                    <a:p>
                      <a:pPr algn="ctr"/>
                      <a:r>
                        <a:rPr lang="en-US" sz="1400" b="1" baseline="0" dirty="0" smtClean="0">
                          <a:latin typeface="Calibri" pitchFamily="34" charset="0"/>
                          <a:cs typeface="Calibri" pitchFamily="34" charset="0"/>
                        </a:rPr>
                        <a:t>p</a:t>
                      </a:r>
                      <a:r>
                        <a:rPr lang="en-US" sz="1400" b="1" baseline="50000" dirty="0" smtClean="0">
                          <a:latin typeface="Times New Roman" pitchFamily="18" charset="0"/>
                          <a:cs typeface="Times New Roman" pitchFamily="18" charset="0"/>
                        </a:rPr>
                        <a:t>↑</a:t>
                      </a:r>
                      <a:r>
                        <a:rPr lang="en-US" sz="1400" b="1" baseline="30000" dirty="0" smtClean="0">
                          <a:latin typeface="Calibri" pitchFamily="34" charset="0"/>
                          <a:cs typeface="Calibri" pitchFamily="34" charset="0"/>
                        </a:rPr>
                        <a:t> </a:t>
                      </a:r>
                      <a:r>
                        <a:rPr lang="en-US" sz="1400" b="1" baseline="0" dirty="0" smtClean="0">
                          <a:latin typeface="Calibri" pitchFamily="34" charset="0"/>
                          <a:cs typeface="Calibri" pitchFamily="34" charset="0"/>
                        </a:rPr>
                        <a:t> + p</a:t>
                      </a:r>
                      <a:endParaRPr lang="en-US" sz="1400" b="1" baseline="30000" dirty="0">
                        <a:solidFill>
                          <a:schemeClr val="accent6">
                            <a:lumMod val="75000"/>
                          </a:schemeClr>
                        </a:solidFill>
                        <a:latin typeface="Calibri" pitchFamily="34" charset="0"/>
                        <a:cs typeface="Calibri" pitchFamily="34" charset="0"/>
                      </a:endParaRPr>
                    </a:p>
                  </a:txBody>
                  <a:tcPr anchor="ctr">
                    <a:solidFill>
                      <a:srgbClr val="30C525"/>
                    </a:solidFill>
                  </a:tcPr>
                </a:tc>
                <a:tc>
                  <a:txBody>
                    <a:bodyPr/>
                    <a:lstStyle/>
                    <a:p>
                      <a:pPr algn="l"/>
                      <a:r>
                        <a:rPr lang="en-US" sz="1400" b="1" dirty="0" smtClean="0">
                          <a:latin typeface="Calibri" pitchFamily="34" charset="0"/>
                          <a:cs typeface="Calibri" pitchFamily="34" charset="0"/>
                        </a:rPr>
                        <a:t>120 </a:t>
                      </a:r>
                      <a:r>
                        <a:rPr lang="en-US" sz="1400" b="1" dirty="0" err="1" smtClean="0">
                          <a:latin typeface="Calibri" pitchFamily="34" charset="0"/>
                          <a:cs typeface="Calibri" pitchFamily="34" charset="0"/>
                        </a:rPr>
                        <a:t>GeV</a:t>
                      </a:r>
                      <a:r>
                        <a:rPr lang="en-US" sz="1400" b="1" dirty="0" smtClean="0">
                          <a:latin typeface="Calibri" pitchFamily="34" charset="0"/>
                          <a:cs typeface="Calibri" pitchFamily="34" charset="0"/>
                        </a:rPr>
                        <a:t/>
                      </a:r>
                      <a:br>
                        <a:rPr lang="en-US" sz="1400" b="1" dirty="0" smtClean="0">
                          <a:latin typeface="Calibri" pitchFamily="34" charset="0"/>
                          <a:cs typeface="Calibri" pitchFamily="34" charset="0"/>
                        </a:rPr>
                      </a:br>
                      <a:r>
                        <a:rPr lang="en-US" sz="1400" b="1" dirty="0" smtClean="0">
                          <a:latin typeface="Calibri" pitchFamily="34" charset="0"/>
                          <a:cs typeface="Calibri" pitchFamily="34" charset="0"/>
                          <a:sym typeface="Symbol"/>
                        </a:rPr>
                        <a:t>s =</a:t>
                      </a:r>
                      <a:r>
                        <a:rPr lang="en-US" sz="1400" b="1" baseline="0" dirty="0" smtClean="0">
                          <a:latin typeface="Calibri" pitchFamily="34" charset="0"/>
                          <a:cs typeface="Calibri" pitchFamily="34" charset="0"/>
                          <a:sym typeface="Symbol"/>
                        </a:rPr>
                        <a:t> 15 </a:t>
                      </a:r>
                      <a:r>
                        <a:rPr lang="en-US" sz="1400" b="1" baseline="0" dirty="0" err="1" smtClean="0">
                          <a:latin typeface="Calibri" pitchFamily="34" charset="0"/>
                          <a:cs typeface="Calibri" pitchFamily="34" charset="0"/>
                          <a:sym typeface="Symbol"/>
                        </a:rPr>
                        <a:t>GeV</a:t>
                      </a:r>
                      <a:endParaRPr lang="en-US" sz="1400" b="1" dirty="0">
                        <a:solidFill>
                          <a:schemeClr val="accent6">
                            <a:lumMod val="75000"/>
                          </a:schemeClr>
                        </a:solidFill>
                        <a:latin typeface="Calibri" pitchFamily="34" charset="0"/>
                        <a:cs typeface="Calibri" pitchFamily="34" charset="0"/>
                      </a:endParaRPr>
                    </a:p>
                  </a:txBody>
                  <a:tcPr anchor="ctr">
                    <a:solidFill>
                      <a:srgbClr val="30C525"/>
                    </a:solidFill>
                  </a:tcPr>
                </a:tc>
                <a:tc>
                  <a:txBody>
                    <a:bodyPr/>
                    <a:lstStyle/>
                    <a:p>
                      <a:pPr algn="ctr"/>
                      <a:r>
                        <a:rPr lang="en-US" sz="1400" b="1" dirty="0" err="1" smtClean="0">
                          <a:latin typeface="Calibri" pitchFamily="34" charset="0"/>
                          <a:cs typeface="Calibri" pitchFamily="34" charset="0"/>
                        </a:rPr>
                        <a:t>x</a:t>
                      </a:r>
                      <a:r>
                        <a:rPr lang="en-US" sz="1400" b="1" baseline="-25000" dirty="0" err="1" smtClean="0">
                          <a:latin typeface="Calibri" pitchFamily="34" charset="0"/>
                          <a:cs typeface="Calibri" pitchFamily="34" charset="0"/>
                        </a:rPr>
                        <a:t>b</a:t>
                      </a:r>
                      <a:r>
                        <a:rPr lang="en-US" sz="1400" b="1" baseline="0" dirty="0" smtClean="0">
                          <a:latin typeface="Calibri" pitchFamily="34" charset="0"/>
                          <a:cs typeface="Calibri" pitchFamily="34" charset="0"/>
                        </a:rPr>
                        <a:t> = 0.35 – 0.85</a:t>
                      </a:r>
                      <a:endParaRPr lang="en-US" sz="1400" b="1" dirty="0">
                        <a:solidFill>
                          <a:schemeClr val="accent6">
                            <a:lumMod val="75000"/>
                          </a:schemeClr>
                        </a:solidFill>
                        <a:latin typeface="Calibri" pitchFamily="34" charset="0"/>
                        <a:cs typeface="Calibri" pitchFamily="34" charset="0"/>
                      </a:endParaRPr>
                    </a:p>
                  </a:txBody>
                  <a:tcPr anchor="ctr">
                    <a:solidFill>
                      <a:srgbClr val="30C525"/>
                    </a:solidFill>
                  </a:tcPr>
                </a:tc>
                <a:tc>
                  <a:txBody>
                    <a:bodyPr/>
                    <a:lstStyle/>
                    <a:p>
                      <a:pPr algn="ctr"/>
                      <a:r>
                        <a:rPr lang="en-US" sz="1400" b="1" dirty="0" smtClean="0">
                          <a:latin typeface="Calibri" pitchFamily="34" charset="0"/>
                          <a:cs typeface="Calibri" pitchFamily="34" charset="0"/>
                        </a:rPr>
                        <a:t>2 x 10</a:t>
                      </a:r>
                      <a:r>
                        <a:rPr lang="en-US" sz="1400" b="1" baseline="30000" dirty="0" smtClean="0">
                          <a:latin typeface="Calibri" pitchFamily="34" charset="0"/>
                          <a:cs typeface="Calibri" pitchFamily="34" charset="0"/>
                        </a:rPr>
                        <a:t>35</a:t>
                      </a:r>
                      <a:r>
                        <a:rPr lang="en-US" sz="1400" b="1" baseline="0" dirty="0" smtClean="0">
                          <a:latin typeface="Calibri" pitchFamily="34" charset="0"/>
                          <a:cs typeface="Calibri" pitchFamily="34" charset="0"/>
                        </a:rPr>
                        <a:t> cm</a:t>
                      </a:r>
                      <a:r>
                        <a:rPr lang="en-US" sz="1400" b="1" baseline="30000" dirty="0" smtClean="0">
                          <a:latin typeface="Calibri" pitchFamily="34" charset="0"/>
                          <a:cs typeface="Calibri" pitchFamily="34" charset="0"/>
                        </a:rPr>
                        <a:t>-2</a:t>
                      </a:r>
                      <a:r>
                        <a:rPr lang="en-US" sz="1400" b="1" baseline="0" dirty="0" smtClean="0">
                          <a:latin typeface="Calibri" pitchFamily="34" charset="0"/>
                          <a:cs typeface="Calibri" pitchFamily="34" charset="0"/>
                        </a:rPr>
                        <a:t> s</a:t>
                      </a:r>
                      <a:r>
                        <a:rPr lang="en-US" sz="1400" b="1" baseline="30000" dirty="0" smtClean="0">
                          <a:latin typeface="Calibri" pitchFamily="34" charset="0"/>
                          <a:cs typeface="Calibri" pitchFamily="34" charset="0"/>
                        </a:rPr>
                        <a:t>-1</a:t>
                      </a:r>
                      <a:endParaRPr lang="en-US" sz="1400" b="1" baseline="30000" dirty="0">
                        <a:solidFill>
                          <a:schemeClr val="accent6">
                            <a:lumMod val="75000"/>
                          </a:schemeClr>
                        </a:solidFill>
                        <a:latin typeface="Calibri" pitchFamily="34" charset="0"/>
                        <a:cs typeface="Calibri" pitchFamily="34" charset="0"/>
                      </a:endParaRPr>
                    </a:p>
                  </a:txBody>
                  <a:tcPr anchor="ctr">
                    <a:solidFill>
                      <a:srgbClr val="30C525"/>
                    </a:solidFill>
                  </a:tcPr>
                </a:tc>
                <a:tc>
                  <a:txBody>
                    <a:bodyPr/>
                    <a:lstStyle/>
                    <a:p>
                      <a:pPr algn="ctr"/>
                      <a:r>
                        <a:rPr lang="en-US" sz="1400" b="1" dirty="0" smtClean="0">
                          <a:latin typeface="Calibri" pitchFamily="34" charset="0"/>
                          <a:cs typeface="Calibri" pitchFamily="34" charset="0"/>
                        </a:rPr>
                        <a:t>2018</a:t>
                      </a:r>
                      <a:endParaRPr lang="en-US" sz="1400" b="1" dirty="0">
                        <a:solidFill>
                          <a:schemeClr val="accent6">
                            <a:lumMod val="75000"/>
                          </a:schemeClr>
                        </a:solidFill>
                        <a:latin typeface="Calibri" pitchFamily="34" charset="0"/>
                        <a:cs typeface="Calibri" pitchFamily="34" charset="0"/>
                      </a:endParaRPr>
                    </a:p>
                  </a:txBody>
                  <a:tcPr anchor="ctr">
                    <a:solidFill>
                      <a:srgbClr val="30C525"/>
                    </a:solidFill>
                  </a:tcPr>
                </a:tc>
              </a:tr>
              <a:tr h="228599">
                <a:tc>
                  <a:txBody>
                    <a:bodyPr/>
                    <a:lstStyle/>
                    <a:p>
                      <a:endParaRPr lang="en-US" sz="1400" b="1" dirty="0">
                        <a:solidFill>
                          <a:schemeClr val="accent6">
                            <a:lumMod val="75000"/>
                          </a:schemeClr>
                        </a:solidFill>
                        <a:latin typeface="Calibri" pitchFamily="34" charset="0"/>
                        <a:cs typeface="Calibri" pitchFamily="34" charset="0"/>
                      </a:endParaRPr>
                    </a:p>
                  </a:txBody>
                  <a:tcPr anchor="ctr">
                    <a:solidFill>
                      <a:srgbClr val="30C525"/>
                    </a:solidFill>
                  </a:tcPr>
                </a:tc>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30000" dirty="0" smtClean="0">
                          <a:latin typeface="Calibri" pitchFamily="34" charset="0"/>
                          <a:cs typeface="Calibri" pitchFamily="34" charset="0"/>
                        </a:rPr>
                        <a:t>‡ </a:t>
                      </a:r>
                      <a:r>
                        <a:rPr lang="en-US" sz="1200" b="1" i="1" baseline="0" dirty="0" smtClean="0">
                          <a:latin typeface="Calibri" pitchFamily="34" charset="0"/>
                          <a:cs typeface="Calibri" pitchFamily="34" charset="0"/>
                        </a:rPr>
                        <a:t>8 cm NH</a:t>
                      </a:r>
                      <a:r>
                        <a:rPr lang="en-US" sz="1200" b="1" i="1" baseline="-25000" dirty="0" smtClean="0">
                          <a:latin typeface="Calibri" pitchFamily="34" charset="0"/>
                          <a:cs typeface="Calibri" pitchFamily="34" charset="0"/>
                        </a:rPr>
                        <a:t>3</a:t>
                      </a:r>
                      <a:r>
                        <a:rPr lang="en-US" sz="1200" b="1" i="1" baseline="0" dirty="0" smtClean="0">
                          <a:latin typeface="Calibri" pitchFamily="34" charset="0"/>
                          <a:cs typeface="Calibri" pitchFamily="34" charset="0"/>
                        </a:rPr>
                        <a:t> target  </a:t>
                      </a:r>
                      <a:r>
                        <a:rPr lang="en-US" sz="1200" b="1" i="1" dirty="0" smtClean="0">
                          <a:latin typeface="Calibri" pitchFamily="34" charset="0"/>
                          <a:cs typeface="Calibri" pitchFamily="34" charset="0"/>
                        </a:rPr>
                        <a:t>       </a:t>
                      </a:r>
                      <a:r>
                        <a:rPr lang="en-US" sz="1200" b="1" baseline="30000" dirty="0" smtClean="0">
                          <a:latin typeface="Calibri" pitchFamily="34" charset="0"/>
                          <a:cs typeface="Calibri" pitchFamily="34" charset="0"/>
                        </a:rPr>
                        <a:t>§ </a:t>
                      </a:r>
                      <a:r>
                        <a:rPr lang="en-US" sz="1200" b="1" i="1" dirty="0" smtClean="0">
                          <a:latin typeface="Calibri" pitchFamily="34" charset="0"/>
                          <a:cs typeface="Calibri" pitchFamily="34" charset="0"/>
                        </a:rPr>
                        <a:t>L= 1 x 10</a:t>
                      </a:r>
                      <a:r>
                        <a:rPr lang="en-US" sz="1200" b="1" i="1" baseline="30000" dirty="0" smtClean="0">
                          <a:latin typeface="Calibri" pitchFamily="34" charset="0"/>
                          <a:cs typeface="Calibri" pitchFamily="34" charset="0"/>
                        </a:rPr>
                        <a:t>36</a:t>
                      </a:r>
                      <a:r>
                        <a:rPr lang="en-US" sz="1200" b="1" i="1" dirty="0" smtClean="0">
                          <a:latin typeface="Calibri" pitchFamily="34" charset="0"/>
                          <a:cs typeface="Calibri" pitchFamily="34" charset="0"/>
                        </a:rPr>
                        <a:t> cm</a:t>
                      </a:r>
                      <a:r>
                        <a:rPr lang="en-US" sz="1200" b="1" i="1" baseline="30000" dirty="0" smtClean="0">
                          <a:latin typeface="Calibri" pitchFamily="34" charset="0"/>
                          <a:cs typeface="Calibri" pitchFamily="34" charset="0"/>
                        </a:rPr>
                        <a:t>-2</a:t>
                      </a:r>
                      <a:r>
                        <a:rPr lang="en-US" sz="1200" b="1" i="1" dirty="0" smtClean="0">
                          <a:latin typeface="Calibri" pitchFamily="34" charset="0"/>
                          <a:cs typeface="Calibri" pitchFamily="34" charset="0"/>
                        </a:rPr>
                        <a:t> s</a:t>
                      </a:r>
                      <a:r>
                        <a:rPr lang="en-US" sz="1200" b="1" i="1" baseline="30000" dirty="0" smtClean="0">
                          <a:latin typeface="Calibri" pitchFamily="34" charset="0"/>
                          <a:cs typeface="Calibri" pitchFamily="34" charset="0"/>
                        </a:rPr>
                        <a:t>-1 </a:t>
                      </a:r>
                      <a:r>
                        <a:rPr lang="en-US" sz="1200" b="1" i="1" dirty="0" smtClean="0">
                          <a:latin typeface="Calibri" pitchFamily="34" charset="0"/>
                          <a:cs typeface="Calibri" pitchFamily="34" charset="0"/>
                        </a:rPr>
                        <a:t>(LH</a:t>
                      </a:r>
                      <a:r>
                        <a:rPr lang="en-US" sz="1200" b="1" i="1" baseline="-25000" dirty="0" smtClean="0">
                          <a:latin typeface="Calibri" pitchFamily="34" charset="0"/>
                          <a:cs typeface="Calibri" pitchFamily="34" charset="0"/>
                        </a:rPr>
                        <a:t>2</a:t>
                      </a:r>
                      <a:r>
                        <a:rPr lang="en-US" sz="1200" b="1" i="1" dirty="0" smtClean="0">
                          <a:latin typeface="Calibri" pitchFamily="34" charset="0"/>
                          <a:cs typeface="Calibri" pitchFamily="34" charset="0"/>
                        </a:rPr>
                        <a:t> </a:t>
                      </a:r>
                      <a:r>
                        <a:rPr lang="en-US" sz="1200" b="1" i="1" dirty="0" err="1" smtClean="0">
                          <a:latin typeface="Calibri" pitchFamily="34" charset="0"/>
                          <a:cs typeface="Calibri" pitchFamily="34" charset="0"/>
                        </a:rPr>
                        <a:t>tgt</a:t>
                      </a:r>
                      <a:r>
                        <a:rPr lang="en-US" sz="1200" b="1" i="1" dirty="0" smtClean="0">
                          <a:latin typeface="Calibri" pitchFamily="34" charset="0"/>
                          <a:cs typeface="Calibri" pitchFamily="34" charset="0"/>
                        </a:rPr>
                        <a:t> limited)   /  L= 2 x 10</a:t>
                      </a:r>
                      <a:r>
                        <a:rPr lang="en-US" sz="1200" b="1" i="1" baseline="30000" dirty="0" smtClean="0">
                          <a:latin typeface="Calibri" pitchFamily="34" charset="0"/>
                          <a:cs typeface="Calibri" pitchFamily="34" charset="0"/>
                        </a:rPr>
                        <a:t>35</a:t>
                      </a:r>
                      <a:r>
                        <a:rPr lang="en-US" sz="1200" b="1" i="1" dirty="0" smtClean="0">
                          <a:latin typeface="Calibri" pitchFamily="34" charset="0"/>
                          <a:cs typeface="Calibri" pitchFamily="34" charset="0"/>
                        </a:rPr>
                        <a:t> cm</a:t>
                      </a:r>
                      <a:r>
                        <a:rPr lang="en-US" sz="1200" b="1" i="1" baseline="30000" dirty="0" smtClean="0">
                          <a:latin typeface="Calibri" pitchFamily="34" charset="0"/>
                          <a:cs typeface="Calibri" pitchFamily="34" charset="0"/>
                        </a:rPr>
                        <a:t>-2</a:t>
                      </a:r>
                      <a:r>
                        <a:rPr lang="en-US" sz="1200" b="1" i="1" dirty="0" smtClean="0">
                          <a:latin typeface="Calibri" pitchFamily="34" charset="0"/>
                          <a:cs typeface="Calibri" pitchFamily="34" charset="0"/>
                        </a:rPr>
                        <a:t> s</a:t>
                      </a:r>
                      <a:r>
                        <a:rPr lang="en-US" sz="1200" b="1" i="1" baseline="30000" dirty="0" smtClean="0">
                          <a:latin typeface="Calibri" pitchFamily="34" charset="0"/>
                          <a:cs typeface="Calibri" pitchFamily="34" charset="0"/>
                        </a:rPr>
                        <a:t>-1 </a:t>
                      </a:r>
                      <a:r>
                        <a:rPr lang="en-US" sz="1200" b="1" i="1" dirty="0" smtClean="0">
                          <a:latin typeface="Calibri" pitchFamily="34" charset="0"/>
                          <a:cs typeface="Calibri" pitchFamily="34" charset="0"/>
                        </a:rPr>
                        <a:t>(10% of MI beam limited) </a:t>
                      </a:r>
                    </a:p>
                  </a:txBody>
                  <a:tcPr anchor="ctr">
                    <a:solidFill>
                      <a:srgbClr val="30C525"/>
                    </a:solidFill>
                  </a:tcPr>
                </a:tc>
                <a:tc hMerge="1">
                  <a:txBody>
                    <a:bodyPr/>
                    <a:lstStyle/>
                    <a:p>
                      <a:pPr algn="l"/>
                      <a:endParaRPr lang="en-US" sz="1400" b="1" dirty="0">
                        <a:solidFill>
                          <a:schemeClr val="accent6">
                            <a:lumMod val="75000"/>
                          </a:schemeClr>
                        </a:solidFill>
                        <a:latin typeface="Calibri" pitchFamily="34" charset="0"/>
                        <a:cs typeface="Calibri" pitchFamily="34" charset="0"/>
                      </a:endParaRPr>
                    </a:p>
                  </a:txBody>
                  <a:tcPr anchor="ctr"/>
                </a:tc>
                <a:tc hMerge="1">
                  <a:txBody>
                    <a:bodyPr/>
                    <a:lstStyle/>
                    <a:p>
                      <a:pPr algn="ctr"/>
                      <a:endParaRPr lang="en-US" sz="1400" b="1" dirty="0">
                        <a:solidFill>
                          <a:schemeClr val="accent6">
                            <a:lumMod val="75000"/>
                          </a:schemeClr>
                        </a:solidFill>
                        <a:latin typeface="Calibri" pitchFamily="34" charset="0"/>
                        <a:cs typeface="Calibri" pitchFamily="34" charset="0"/>
                      </a:endParaRPr>
                    </a:p>
                  </a:txBody>
                  <a:tcPr anchor="ctr"/>
                </a:tc>
                <a:tc hMerge="1">
                  <a:txBody>
                    <a:bodyPr/>
                    <a:lstStyle/>
                    <a:p>
                      <a:pPr algn="ctr"/>
                      <a:endParaRPr lang="en-US" sz="1400" b="1" baseline="30000" dirty="0">
                        <a:solidFill>
                          <a:schemeClr val="accent6">
                            <a:lumMod val="75000"/>
                          </a:schemeClr>
                        </a:solidFill>
                        <a:latin typeface="Calibri" pitchFamily="34" charset="0"/>
                        <a:cs typeface="Calibri" pitchFamily="34" charset="0"/>
                      </a:endParaRPr>
                    </a:p>
                  </a:txBody>
                  <a:tcPr anchor="ctr"/>
                </a:tc>
                <a:tc hMerge="1">
                  <a:txBody>
                    <a:bodyPr/>
                    <a:lstStyle/>
                    <a:p>
                      <a:pPr algn="ctr"/>
                      <a:endParaRPr lang="en-US" sz="1400" b="1" dirty="0">
                        <a:solidFill>
                          <a:schemeClr val="accent6">
                            <a:lumMod val="75000"/>
                          </a:schemeClr>
                        </a:solidFill>
                        <a:latin typeface="Calibri" pitchFamily="34" charset="0"/>
                        <a:cs typeface="Calibri" pitchFamily="34" charset="0"/>
                      </a:endParaRPr>
                    </a:p>
                  </a:txBody>
                  <a:tcPr anchor="ctr"/>
                </a:tc>
              </a:tr>
            </a:tbl>
          </a:graphicData>
        </a:graphic>
      </p:graphicFrame>
      <p:sp>
        <p:nvSpPr>
          <p:cNvPr id="6" name="Rectangle 5"/>
          <p:cNvSpPr/>
          <p:nvPr/>
        </p:nvSpPr>
        <p:spPr bwMode="auto">
          <a:xfrm>
            <a:off x="152400" y="3733800"/>
            <a:ext cx="8686800" cy="1066800"/>
          </a:xfrm>
          <a:prstGeom prst="rect">
            <a:avLst/>
          </a:prstGeom>
          <a:solidFill>
            <a:srgbClr val="FFFFFF">
              <a:alpha val="51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idx="1"/>
          </p:nvPr>
        </p:nvSpPr>
        <p:spPr>
          <a:xfrm>
            <a:off x="228600" y="1143000"/>
            <a:ext cx="5105400" cy="4572000"/>
          </a:xfrm>
        </p:spPr>
        <p:txBody>
          <a:bodyPr/>
          <a:lstStyle/>
          <a:p>
            <a:pPr>
              <a:spcBef>
                <a:spcPts val="1200"/>
              </a:spcBef>
              <a:tabLst>
                <a:tab pos="815975" algn="l"/>
                <a:tab pos="1192213" algn="l"/>
              </a:tabLst>
            </a:pPr>
            <a:r>
              <a:rPr lang="en-US" sz="1600" dirty="0" smtClean="0"/>
              <a:t>approved for </a:t>
            </a:r>
            <a:r>
              <a:rPr lang="en-US" sz="1600" b="1" dirty="0" smtClean="0"/>
              <a:t>one year </a:t>
            </a:r>
            <a:r>
              <a:rPr lang="en-US" sz="1600" dirty="0" smtClean="0"/>
              <a:t>run at LHC restart</a:t>
            </a:r>
          </a:p>
          <a:p>
            <a:pPr lvl="1">
              <a:spcBef>
                <a:spcPts val="600"/>
              </a:spcBef>
              <a:tabLst>
                <a:tab pos="815975" algn="l"/>
                <a:tab pos="1192213" algn="l"/>
              </a:tabLst>
            </a:pPr>
            <a:r>
              <a:rPr lang="en-US" sz="1400" dirty="0" smtClean="0"/>
              <a:t>2</a:t>
            </a:r>
            <a:r>
              <a:rPr lang="en-US" sz="1400" baseline="30000" dirty="0" smtClean="0"/>
              <a:t>nd</a:t>
            </a:r>
            <a:r>
              <a:rPr lang="en-US" sz="1400" dirty="0" smtClean="0"/>
              <a:t> year after 2 years of </a:t>
            </a:r>
            <a:r>
              <a:rPr lang="en-US" sz="1400" dirty="0" err="1" smtClean="0"/>
              <a:t>Primakoff</a:t>
            </a:r>
            <a:r>
              <a:rPr lang="en-US" sz="1400" dirty="0" smtClean="0"/>
              <a:t> measurements</a:t>
            </a:r>
            <a:br>
              <a:rPr lang="en-US" sz="1400" dirty="0" smtClean="0"/>
            </a:br>
            <a:endParaRPr lang="en-US" sz="1400" dirty="0" smtClean="0"/>
          </a:p>
          <a:p>
            <a:pPr>
              <a:spcBef>
                <a:spcPts val="1200"/>
              </a:spcBef>
              <a:tabLst>
                <a:tab pos="815975" algn="l"/>
                <a:tab pos="1192213" algn="l"/>
              </a:tabLst>
            </a:pPr>
            <a:r>
              <a:rPr lang="en-US" sz="1600" dirty="0" smtClean="0">
                <a:solidFill>
                  <a:srgbClr val="C00000"/>
                </a:solidFill>
              </a:rPr>
              <a:t>for comparison of Sivers function need to measure  entire function</a:t>
            </a:r>
          </a:p>
          <a:p>
            <a:pPr lvl="1">
              <a:spcBef>
                <a:spcPts val="600"/>
              </a:spcBef>
              <a:tabLst>
                <a:tab pos="815975" algn="l"/>
                <a:tab pos="1192213" algn="l"/>
              </a:tabLst>
            </a:pPr>
            <a:r>
              <a:rPr lang="en-US" sz="1400" dirty="0" smtClean="0"/>
              <a:t>must evolve to same Q</a:t>
            </a:r>
            <a:r>
              <a:rPr lang="en-US" sz="1400" baseline="30000" dirty="0" smtClean="0"/>
              <a:t>2</a:t>
            </a:r>
          </a:p>
          <a:p>
            <a:pPr lvl="1">
              <a:spcBef>
                <a:spcPts val="600"/>
              </a:spcBef>
              <a:tabLst>
                <a:tab pos="815975" algn="l"/>
                <a:tab pos="1192213" algn="l"/>
              </a:tabLst>
            </a:pPr>
            <a:r>
              <a:rPr lang="en-US" sz="1400" dirty="0" smtClean="0"/>
              <a:t>cannot do QCD evolution on a point</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endParaRPr lang="en-US" sz="1600" baseline="30000" dirty="0" smtClean="0"/>
          </a:p>
          <a:p>
            <a:pPr>
              <a:spcBef>
                <a:spcPts val="1200"/>
              </a:spcBef>
              <a:tabLst>
                <a:tab pos="815975" algn="l"/>
                <a:tab pos="1192213" algn="l"/>
              </a:tabLst>
            </a:pPr>
            <a:r>
              <a:rPr lang="en-US" sz="1600" dirty="0" smtClean="0"/>
              <a:t> for M</a:t>
            </a:r>
            <a:r>
              <a:rPr lang="en-US" sz="1600" baseline="-25000" dirty="0" smtClean="0">
                <a:latin typeface="Symbol" pitchFamily="18" charset="2"/>
              </a:rPr>
              <a:t>g</a:t>
            </a:r>
            <a:r>
              <a:rPr lang="en-US" sz="1600" dirty="0" smtClean="0"/>
              <a:t> &lt; M</a:t>
            </a:r>
            <a:r>
              <a:rPr lang="en-US" sz="1600" baseline="-25000" dirty="0" smtClean="0"/>
              <a:t>J/</a:t>
            </a:r>
            <a:r>
              <a:rPr lang="en-US" sz="1600" baseline="-25000" dirty="0" smtClean="0">
                <a:latin typeface="Symbol" pitchFamily="18" charset="2"/>
              </a:rPr>
              <a:t>Y</a:t>
            </a:r>
            <a:r>
              <a:rPr lang="en-US" sz="1600" dirty="0" smtClean="0"/>
              <a:t> significant contamination from many sources</a:t>
            </a:r>
          </a:p>
          <a:p>
            <a:pPr lvl="1">
              <a:spcBef>
                <a:spcPts val="600"/>
              </a:spcBef>
              <a:tabLst>
                <a:tab pos="815975" algn="l"/>
                <a:tab pos="1192213" algn="l"/>
              </a:tabLst>
            </a:pPr>
            <a:r>
              <a:rPr lang="en-US" sz="1400" dirty="0" smtClean="0"/>
              <a:t>charm decays that appear to reconstruct  to low mass</a:t>
            </a:r>
          </a:p>
          <a:p>
            <a:pPr lvl="1">
              <a:spcBef>
                <a:spcPts val="600"/>
              </a:spcBef>
              <a:tabLst>
                <a:tab pos="815975" algn="l"/>
                <a:tab pos="1192213" algn="l"/>
              </a:tabLst>
            </a:pPr>
            <a:r>
              <a:rPr lang="en-US" sz="1400" dirty="0" smtClean="0"/>
              <a:t>combinatorial background</a:t>
            </a:r>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smtClean="0">
                <a:solidFill>
                  <a:srgbClr val="190EFF"/>
                </a:solidFill>
                <a:latin typeface="+mj-lt"/>
                <a:ea typeface="+mj-ea"/>
                <a:cs typeface="+mj-cs"/>
                <a:sym typeface="Arial" charset="0"/>
              </a:rPr>
              <a:t>Main Competition: COMPASS</a:t>
            </a:r>
            <a:endParaRPr lang="en-US" sz="2400" b="1" kern="0" dirty="0">
              <a:solidFill>
                <a:srgbClr val="190EFF"/>
              </a:solidFill>
              <a:latin typeface="+mj-lt"/>
              <a:ea typeface="+mj-ea"/>
              <a:cs typeface="+mj-cs"/>
              <a:sym typeface="Arial" pitchFamily="34" charset="0"/>
            </a:endParaRPr>
          </a:p>
        </p:txBody>
      </p:sp>
      <p:sp>
        <p:nvSpPr>
          <p:cNvPr id="9" name="Slide Number Placeholder 8"/>
          <p:cNvSpPr>
            <a:spLocks noGrp="1"/>
          </p:cNvSpPr>
          <p:nvPr>
            <p:ph type="sldNum" sz="quarter" idx="10"/>
          </p:nvPr>
        </p:nvSpPr>
        <p:spPr/>
        <p:txBody>
          <a:bodyPr/>
          <a:lstStyle/>
          <a:p>
            <a:pPr>
              <a:defRPr/>
            </a:pPr>
            <a:fld id="{79E31C8A-2EC8-4809-9A3C-408BDAC740EC}" type="slidenum">
              <a:rPr lang="en-US" smtClean="0"/>
              <a:pPr>
                <a:defRPr/>
              </a:pPr>
              <a:t>13</a:t>
            </a:fld>
            <a:endParaRPr lang="en-US"/>
          </a:p>
        </p:txBody>
      </p:sp>
      <p:pic>
        <p:nvPicPr>
          <p:cNvPr id="172035" name="Picture 3" descr="C:\Users\lorenzon\Documents\talks\pol-DY\pics\COMPASS-sivers-pred.jpg"/>
          <p:cNvPicPr>
            <a:picLocks noChangeAspect="1" noChangeArrowheads="1"/>
          </p:cNvPicPr>
          <p:nvPr/>
        </p:nvPicPr>
        <p:blipFill>
          <a:blip r:embed="rId3" cstate="print"/>
          <a:srcRect/>
          <a:stretch>
            <a:fillRect/>
          </a:stretch>
        </p:blipFill>
        <p:spPr bwMode="auto">
          <a:xfrm>
            <a:off x="5791200" y="593445"/>
            <a:ext cx="2790731" cy="2987955"/>
          </a:xfrm>
          <a:prstGeom prst="rect">
            <a:avLst/>
          </a:prstGeom>
          <a:noFill/>
        </p:spPr>
      </p:pic>
      <p:pic>
        <p:nvPicPr>
          <p:cNvPr id="172036" name="Picture 4" descr="C:\Users\lorenzon\Documents\talks\pol-DY\pics\COMPASS-sivers-pred-lowM.jpg"/>
          <p:cNvPicPr>
            <a:picLocks noChangeAspect="1" noChangeArrowheads="1"/>
          </p:cNvPicPr>
          <p:nvPr/>
        </p:nvPicPr>
        <p:blipFill>
          <a:blip r:embed="rId4" cstate="print"/>
          <a:srcRect/>
          <a:stretch>
            <a:fillRect/>
          </a:stretch>
        </p:blipFill>
        <p:spPr bwMode="auto">
          <a:xfrm>
            <a:off x="5791200" y="3624513"/>
            <a:ext cx="2819400" cy="3004887"/>
          </a:xfrm>
          <a:prstGeom prst="rect">
            <a:avLst/>
          </a:prstGeom>
          <a:noFill/>
        </p:spPr>
      </p:pic>
      <p:sp>
        <p:nvSpPr>
          <p:cNvPr id="18" name="TextBox 17"/>
          <p:cNvSpPr txBox="1"/>
          <p:nvPr/>
        </p:nvSpPr>
        <p:spPr>
          <a:xfrm>
            <a:off x="6019800" y="838200"/>
            <a:ext cx="2514600" cy="415498"/>
          </a:xfrm>
          <a:prstGeom prst="rect">
            <a:avLst/>
          </a:prstGeom>
          <a:noFill/>
        </p:spPr>
        <p:txBody>
          <a:bodyPr wrap="square" rtlCol="0">
            <a:spAutoFit/>
          </a:bodyPr>
          <a:lstStyle/>
          <a:p>
            <a:r>
              <a:rPr lang="en-US" sz="1050" dirty="0" smtClean="0">
                <a:latin typeface="+mn-lt"/>
              </a:rPr>
              <a:t>COMPASS statistical significance after two years of running for </a:t>
            </a:r>
            <a:r>
              <a:rPr lang="en-US" sz="1050" smtClean="0"/>
              <a:t>M</a:t>
            </a:r>
            <a:r>
              <a:rPr lang="en-US" sz="1050" baseline="-25000" smtClean="0">
                <a:latin typeface="Symbol" pitchFamily="18" charset="2"/>
              </a:rPr>
              <a:t>g</a:t>
            </a:r>
            <a:r>
              <a:rPr lang="en-US" sz="1050" smtClean="0"/>
              <a:t> &gt; </a:t>
            </a:r>
            <a:r>
              <a:rPr lang="en-US" sz="1050" dirty="0" smtClean="0"/>
              <a:t>M</a:t>
            </a:r>
            <a:r>
              <a:rPr lang="en-US" sz="1050" baseline="-25000" dirty="0" smtClean="0"/>
              <a:t>J/</a:t>
            </a:r>
            <a:r>
              <a:rPr lang="en-US" sz="1050" baseline="-25000" dirty="0" smtClean="0">
                <a:latin typeface="Symbol" pitchFamily="18" charset="2"/>
              </a:rPr>
              <a:t>Y</a:t>
            </a:r>
            <a:r>
              <a:rPr lang="en-US" sz="1050" dirty="0" smtClean="0"/>
              <a:t> </a:t>
            </a:r>
            <a:endParaRPr lang="el-GR" sz="1050" dirty="0" smtClean="0">
              <a:latin typeface="+mn-lt"/>
            </a:endParaRPr>
          </a:p>
        </p:txBody>
      </p:sp>
      <p:sp>
        <p:nvSpPr>
          <p:cNvPr id="19" name="TextBox 18"/>
          <p:cNvSpPr txBox="1"/>
          <p:nvPr/>
        </p:nvSpPr>
        <p:spPr>
          <a:xfrm>
            <a:off x="6400800" y="3962400"/>
            <a:ext cx="1905000" cy="276999"/>
          </a:xfrm>
          <a:prstGeom prst="rect">
            <a:avLst/>
          </a:prstGeom>
          <a:solidFill>
            <a:srgbClr val="FFFFCC"/>
          </a:solidFill>
        </p:spPr>
        <p:txBody>
          <a:bodyPr wrap="square" rtlCol="0">
            <a:spAutoFit/>
          </a:bodyPr>
          <a:lstStyle/>
          <a:p>
            <a:r>
              <a:rPr lang="en-US" sz="1050" dirty="0" smtClean="0">
                <a:latin typeface="+mn-lt"/>
              </a:rPr>
              <a:t> </a:t>
            </a:r>
            <a:r>
              <a:rPr lang="en-US" sz="1200" b="1" dirty="0" smtClean="0">
                <a:latin typeface="+mn-lt"/>
              </a:rPr>
              <a:t>2.0 </a:t>
            </a:r>
            <a:r>
              <a:rPr lang="en-US" sz="1200" b="1" dirty="0" err="1" smtClean="0">
                <a:latin typeface="+mn-lt"/>
              </a:rPr>
              <a:t>GeV</a:t>
            </a:r>
            <a:r>
              <a:rPr lang="en-US" sz="1200" b="1" dirty="0" smtClean="0">
                <a:latin typeface="+mn-lt"/>
              </a:rPr>
              <a:t> &lt; </a:t>
            </a:r>
            <a:r>
              <a:rPr lang="en-US" sz="1200" b="1" dirty="0" smtClean="0"/>
              <a:t>M</a:t>
            </a:r>
            <a:r>
              <a:rPr lang="en-US" sz="1200" b="1" baseline="-25000" dirty="0" smtClean="0">
                <a:latin typeface="Symbol" pitchFamily="18" charset="2"/>
              </a:rPr>
              <a:t>g</a:t>
            </a:r>
            <a:r>
              <a:rPr lang="en-US" sz="1200" b="1" dirty="0" smtClean="0"/>
              <a:t> &lt; 2.5 </a:t>
            </a:r>
            <a:r>
              <a:rPr lang="en-US" sz="1200" b="1" dirty="0" err="1" smtClean="0"/>
              <a:t>GeV</a:t>
            </a:r>
            <a:endParaRPr lang="el-GR" sz="1200" b="1" dirty="0" smtClean="0">
              <a:latin typeface="+mn-l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idx="1"/>
          </p:nvPr>
        </p:nvSpPr>
        <p:spPr>
          <a:xfrm>
            <a:off x="228600" y="838200"/>
            <a:ext cx="8763000" cy="5791200"/>
          </a:xfrm>
        </p:spPr>
        <p:txBody>
          <a:bodyPr/>
          <a:lstStyle/>
          <a:p>
            <a:pPr>
              <a:spcBef>
                <a:spcPts val="1200"/>
              </a:spcBef>
              <a:tabLst>
                <a:tab pos="815975" algn="l"/>
                <a:tab pos="1192213" algn="l"/>
              </a:tabLst>
            </a:pPr>
            <a:r>
              <a:rPr lang="en-US" dirty="0" smtClean="0"/>
              <a:t>Experimental Sensitivity</a:t>
            </a:r>
          </a:p>
          <a:p>
            <a:pPr lvl="1">
              <a:spcBef>
                <a:spcPts val="600"/>
              </a:spcBef>
              <a:tabLst>
                <a:tab pos="815975" algn="l"/>
                <a:tab pos="1192213" algn="l"/>
              </a:tabLst>
            </a:pPr>
            <a:r>
              <a:rPr lang="en-US" sz="1600" dirty="0" smtClean="0"/>
              <a:t>  luminosity: </a:t>
            </a:r>
            <a:r>
              <a:rPr lang="en-US" sz="1600" dirty="0" err="1" smtClean="0"/>
              <a:t>L</a:t>
            </a:r>
            <a:r>
              <a:rPr lang="en-US" sz="1600" baseline="-25000" dirty="0" err="1" smtClean="0"/>
              <a:t>av</a:t>
            </a:r>
            <a:r>
              <a:rPr lang="en-US" sz="1600" dirty="0" smtClean="0"/>
              <a:t> = 2 x 10</a:t>
            </a:r>
            <a:r>
              <a:rPr lang="en-US" sz="1600" baseline="30000" dirty="0" smtClean="0"/>
              <a:t>35 </a:t>
            </a:r>
            <a:r>
              <a:rPr lang="en-US" sz="1600" dirty="0" smtClean="0"/>
              <a:t>(</a:t>
            </a:r>
            <a:r>
              <a:rPr lang="en-US" sz="1400" dirty="0" smtClean="0"/>
              <a:t>10% of available beam time: </a:t>
            </a:r>
            <a:r>
              <a:rPr lang="en-US" sz="1400" dirty="0" err="1" smtClean="0"/>
              <a:t>I</a:t>
            </a:r>
            <a:r>
              <a:rPr lang="en-US" sz="1400" baseline="-25000" dirty="0" err="1" smtClean="0"/>
              <a:t>av</a:t>
            </a:r>
            <a:r>
              <a:rPr lang="en-US" sz="1400" baseline="-25000" dirty="0" smtClean="0"/>
              <a:t> </a:t>
            </a:r>
            <a:r>
              <a:rPr lang="en-US" sz="1400" dirty="0" smtClean="0"/>
              <a:t>= 15 </a:t>
            </a:r>
            <a:r>
              <a:rPr lang="en-US" sz="1400" dirty="0" err="1" smtClean="0"/>
              <a:t>nA</a:t>
            </a:r>
            <a:r>
              <a:rPr lang="en-US" sz="1600" dirty="0" smtClean="0"/>
              <a:t>)</a:t>
            </a:r>
          </a:p>
          <a:p>
            <a:pPr lvl="1">
              <a:spcBef>
                <a:spcPts val="600"/>
              </a:spcBef>
              <a:tabLst>
                <a:tab pos="815975" algn="l"/>
                <a:tab pos="1192213" algn="l"/>
              </a:tabLst>
            </a:pPr>
            <a:r>
              <a:rPr lang="en-US" sz="1600" dirty="0" smtClean="0"/>
              <a:t>  </a:t>
            </a:r>
            <a:r>
              <a:rPr lang="en-US" sz="1600" dirty="0" smtClean="0">
                <a:solidFill>
                  <a:srgbClr val="0000FF"/>
                </a:solidFill>
              </a:rPr>
              <a:t>3.2 x 10</a:t>
            </a:r>
            <a:r>
              <a:rPr lang="en-US" sz="1600" baseline="30000" dirty="0" smtClean="0">
                <a:solidFill>
                  <a:srgbClr val="0000FF"/>
                </a:solidFill>
              </a:rPr>
              <a:t>18</a:t>
            </a:r>
            <a:r>
              <a:rPr lang="en-US" sz="1600" dirty="0" smtClean="0">
                <a:solidFill>
                  <a:srgbClr val="0000FF"/>
                </a:solidFill>
              </a:rPr>
              <a:t> total protons</a:t>
            </a:r>
            <a:r>
              <a:rPr lang="en-US" sz="1600" baseline="30000" dirty="0" smtClean="0"/>
              <a:t> </a:t>
            </a:r>
            <a:r>
              <a:rPr lang="en-US" sz="1600" dirty="0" smtClean="0"/>
              <a:t>for 5 x 10</a:t>
            </a:r>
            <a:r>
              <a:rPr lang="en-US" sz="1600" baseline="30000" dirty="0" smtClean="0"/>
              <a:t>5 </a:t>
            </a:r>
            <a:r>
              <a:rPr lang="en-US" sz="1600" dirty="0" smtClean="0"/>
              <a:t>min:  (= 2 yrs at 50% efficiency) with </a:t>
            </a:r>
            <a:r>
              <a:rPr lang="en-US" sz="1600" dirty="0" err="1" smtClean="0"/>
              <a:t>P</a:t>
            </a:r>
            <a:r>
              <a:rPr lang="en-US" sz="1600" baseline="-25000" dirty="0" err="1" smtClean="0"/>
              <a:t>b</a:t>
            </a:r>
            <a:r>
              <a:rPr lang="en-US" sz="1600" dirty="0" smtClean="0"/>
              <a:t> = 70%</a:t>
            </a:r>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endParaRPr lang="en-US" sz="1600" dirty="0" smtClean="0"/>
          </a:p>
          <a:p>
            <a:pPr lvl="1">
              <a:spcBef>
                <a:spcPts val="600"/>
              </a:spcBef>
              <a:tabLst>
                <a:tab pos="815975" algn="l"/>
                <a:tab pos="1192213" algn="l"/>
              </a:tabLst>
            </a:pPr>
            <a:r>
              <a:rPr lang="en-US" sz="1600" dirty="0" smtClean="0">
                <a:solidFill>
                  <a:srgbClr val="009900"/>
                </a:solidFill>
              </a:rPr>
              <a:t>Can measure not only </a:t>
            </a:r>
            <a:r>
              <a:rPr lang="en-US" sz="1600" dirty="0" smtClean="0">
                <a:solidFill>
                  <a:srgbClr val="C00000"/>
                </a:solidFill>
              </a:rPr>
              <a:t>sign</a:t>
            </a:r>
            <a:r>
              <a:rPr lang="en-US" sz="1600" dirty="0" smtClean="0">
                <a:solidFill>
                  <a:srgbClr val="009900"/>
                </a:solidFill>
              </a:rPr>
              <a:t>, but also the </a:t>
            </a:r>
            <a:r>
              <a:rPr lang="en-US" sz="1600" dirty="0" smtClean="0">
                <a:solidFill>
                  <a:srgbClr val="C00000"/>
                </a:solidFill>
              </a:rPr>
              <a:t>size</a:t>
            </a:r>
            <a:r>
              <a:rPr lang="en-US" sz="1600" dirty="0" smtClean="0">
                <a:solidFill>
                  <a:srgbClr val="009900"/>
                </a:solidFill>
              </a:rPr>
              <a:t> &amp; maybe </a:t>
            </a:r>
            <a:r>
              <a:rPr lang="en-US" sz="1600" dirty="0" smtClean="0">
                <a:solidFill>
                  <a:srgbClr val="C00000"/>
                </a:solidFill>
              </a:rPr>
              <a:t>shape</a:t>
            </a:r>
            <a:r>
              <a:rPr lang="en-US" sz="1600" dirty="0" smtClean="0">
                <a:solidFill>
                  <a:srgbClr val="009900"/>
                </a:solidFill>
              </a:rPr>
              <a:t> of the Sivers function !</a:t>
            </a:r>
            <a:r>
              <a:rPr lang="en-US" sz="1600" dirty="0" smtClean="0"/>
              <a:t/>
            </a:r>
            <a:br>
              <a:rPr lang="en-US" sz="1600" dirty="0" smtClean="0"/>
            </a:br>
            <a:r>
              <a:rPr lang="en-US" sz="800" dirty="0" smtClean="0"/>
              <a:t> </a:t>
            </a:r>
            <a:endParaRPr lang="en-US" sz="1600" dirty="0" smtClean="0"/>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smtClean="0">
                <a:solidFill>
                  <a:srgbClr val="190EFF"/>
                </a:solidFill>
                <a:latin typeface="+mj-lt"/>
                <a:ea typeface="+mj-ea"/>
                <a:cs typeface="+mj-cs"/>
                <a:sym typeface="Arial" charset="0"/>
              </a:rPr>
              <a:t>Sivers Asymmetry </a:t>
            </a:r>
            <a:r>
              <a:rPr lang="en-US" sz="2400" b="1" kern="0" dirty="0">
                <a:solidFill>
                  <a:srgbClr val="190EFF"/>
                </a:solidFill>
                <a:latin typeface="+mj-lt"/>
                <a:ea typeface="+mj-ea"/>
                <a:cs typeface="+mj-cs"/>
                <a:sym typeface="Arial" charset="0"/>
              </a:rPr>
              <a:t>at </a:t>
            </a:r>
            <a:r>
              <a:rPr lang="en-US" sz="2400" b="1" kern="0" dirty="0" err="1">
                <a:solidFill>
                  <a:srgbClr val="190EFF"/>
                </a:solidFill>
                <a:latin typeface="+mj-lt"/>
                <a:ea typeface="+mj-ea"/>
                <a:cs typeface="+mj-cs"/>
                <a:sym typeface="Arial" charset="0"/>
              </a:rPr>
              <a:t>Fermilab</a:t>
            </a:r>
            <a:r>
              <a:rPr lang="en-US" sz="2400" b="1" kern="0" dirty="0">
                <a:solidFill>
                  <a:srgbClr val="190EFF"/>
                </a:solidFill>
                <a:latin typeface="+mj-lt"/>
                <a:ea typeface="+mj-ea"/>
                <a:cs typeface="+mj-cs"/>
                <a:sym typeface="Arial" charset="0"/>
              </a:rPr>
              <a:t> Main </a:t>
            </a:r>
            <a:r>
              <a:rPr lang="en-US" sz="2400" b="1" kern="0" dirty="0" smtClean="0">
                <a:solidFill>
                  <a:srgbClr val="190EFF"/>
                </a:solidFill>
                <a:latin typeface="+mj-lt"/>
                <a:ea typeface="+mj-ea"/>
                <a:cs typeface="+mj-cs"/>
                <a:sym typeface="Arial" charset="0"/>
              </a:rPr>
              <a:t>Injector</a:t>
            </a:r>
            <a:endParaRPr lang="en-US" sz="2400" b="1" kern="0" dirty="0">
              <a:solidFill>
                <a:srgbClr val="190EFF"/>
              </a:solidFill>
              <a:latin typeface="+mj-lt"/>
              <a:ea typeface="+mj-ea"/>
              <a:cs typeface="+mj-cs"/>
              <a:sym typeface="Arial" pitchFamily="34" charset="0"/>
            </a:endParaRPr>
          </a:p>
        </p:txBody>
      </p:sp>
      <p:sp>
        <p:nvSpPr>
          <p:cNvPr id="9" name="Slide Number Placeholder 8"/>
          <p:cNvSpPr>
            <a:spLocks noGrp="1"/>
          </p:cNvSpPr>
          <p:nvPr>
            <p:ph type="sldNum" sz="quarter" idx="10"/>
          </p:nvPr>
        </p:nvSpPr>
        <p:spPr/>
        <p:txBody>
          <a:bodyPr/>
          <a:lstStyle/>
          <a:p>
            <a:pPr>
              <a:defRPr/>
            </a:pPr>
            <a:fld id="{79E31C8A-2EC8-4809-9A3C-408BDAC740EC}" type="slidenum">
              <a:rPr lang="en-US" smtClean="0"/>
              <a:pPr>
                <a:defRPr/>
              </a:pPr>
              <a:t>14</a:t>
            </a:fld>
            <a:endParaRPr lang="en-US"/>
          </a:p>
        </p:txBody>
      </p:sp>
      <p:grpSp>
        <p:nvGrpSpPr>
          <p:cNvPr id="2" name="Group 17"/>
          <p:cNvGrpSpPr/>
          <p:nvPr/>
        </p:nvGrpSpPr>
        <p:grpSpPr>
          <a:xfrm>
            <a:off x="533400" y="1828800"/>
            <a:ext cx="6611112" cy="4169664"/>
            <a:chOff x="533400" y="1828800"/>
            <a:chExt cx="6611112" cy="4169664"/>
          </a:xfrm>
        </p:grpSpPr>
        <p:sp>
          <p:nvSpPr>
            <p:cNvPr id="8" name="TextBox 7"/>
            <p:cNvSpPr txBox="1"/>
            <p:nvPr/>
          </p:nvSpPr>
          <p:spPr>
            <a:xfrm>
              <a:off x="4953000" y="4876800"/>
              <a:ext cx="1447800" cy="276999"/>
            </a:xfrm>
            <a:prstGeom prst="rect">
              <a:avLst/>
            </a:prstGeom>
            <a:noFill/>
          </p:spPr>
          <p:txBody>
            <a:bodyPr wrap="square" rtlCol="0">
              <a:spAutoFit/>
            </a:bodyPr>
            <a:lstStyle/>
            <a:p>
              <a:r>
                <a:rPr lang="en-US" sz="1200" dirty="0" smtClean="0"/>
                <a:t>330k DY events</a:t>
              </a:r>
              <a:endParaRPr lang="en-US" sz="1200" dirty="0"/>
            </a:p>
          </p:txBody>
        </p:sp>
        <p:sp>
          <p:nvSpPr>
            <p:cNvPr id="13" name="TextBox 12"/>
            <p:cNvSpPr txBox="1"/>
            <p:nvPr/>
          </p:nvSpPr>
          <p:spPr>
            <a:xfrm>
              <a:off x="5334000" y="4523601"/>
              <a:ext cx="1371600" cy="276999"/>
            </a:xfrm>
            <a:prstGeom prst="rect">
              <a:avLst/>
            </a:prstGeom>
            <a:noFill/>
          </p:spPr>
          <p:txBody>
            <a:bodyPr wrap="square" rtlCol="0">
              <a:spAutoFit/>
            </a:bodyPr>
            <a:lstStyle/>
            <a:p>
              <a:pPr algn="l"/>
              <a:r>
                <a:rPr lang="en-US" sz="1200" dirty="0" smtClean="0"/>
                <a:t>~650k DY events</a:t>
              </a:r>
              <a:endParaRPr lang="en-US" sz="1200" dirty="0"/>
            </a:p>
          </p:txBody>
        </p:sp>
        <p:pic>
          <p:nvPicPr>
            <p:cNvPr id="16" name="Picture 1" descr="comparison_75.png"/>
            <p:cNvPicPr>
              <a:picLocks/>
            </p:cNvPicPr>
            <p:nvPr/>
          </p:nvPicPr>
          <p:blipFill>
            <a:blip r:embed="rId4" cstate="print"/>
            <a:srcRect/>
            <a:stretch>
              <a:fillRect/>
            </a:stretch>
          </p:blipFill>
          <p:spPr bwMode="auto">
            <a:xfrm>
              <a:off x="533400" y="1828800"/>
              <a:ext cx="6611112" cy="4169664"/>
            </a:xfrm>
            <a:prstGeom prst="rect">
              <a:avLst/>
            </a:prstGeom>
            <a:noFill/>
            <a:ln w="9525">
              <a:noFill/>
              <a:miter lim="800000"/>
              <a:headEnd/>
              <a:tailEnd/>
            </a:ln>
          </p:spPr>
        </p:pic>
        <p:cxnSp>
          <p:nvCxnSpPr>
            <p:cNvPr id="14" name="Straight Arrow Connector 13"/>
            <p:cNvCxnSpPr/>
            <p:nvPr/>
          </p:nvCxnSpPr>
          <p:spPr bwMode="auto">
            <a:xfrm flipH="1">
              <a:off x="5181600" y="2209800"/>
              <a:ext cx="640080" cy="1295400"/>
            </a:xfrm>
            <a:prstGeom prst="straightConnector1">
              <a:avLst/>
            </a:prstGeom>
            <a:solidFill>
              <a:srgbClr val="FFFFFF"/>
            </a:solidFill>
            <a:ln w="19050" cap="flat" cmpd="sng" algn="ctr">
              <a:solidFill>
                <a:srgbClr val="FF5050"/>
              </a:solidFill>
              <a:prstDash val="solid"/>
              <a:round/>
              <a:headEnd type="none" w="med" len="med"/>
              <a:tailEnd type="arrow"/>
            </a:ln>
            <a:effectLst/>
          </p:spPr>
        </p:cxnSp>
        <p:sp>
          <p:nvSpPr>
            <p:cNvPr id="15" name="TextBox 14"/>
            <p:cNvSpPr txBox="1"/>
            <p:nvPr/>
          </p:nvSpPr>
          <p:spPr>
            <a:xfrm>
              <a:off x="1676400" y="2542401"/>
              <a:ext cx="1600200" cy="276999"/>
            </a:xfrm>
            <a:prstGeom prst="rect">
              <a:avLst/>
            </a:prstGeom>
            <a:noFill/>
          </p:spPr>
          <p:txBody>
            <a:bodyPr wrap="square" rtlCol="0">
              <a:spAutoFit/>
            </a:bodyPr>
            <a:lstStyle/>
            <a:p>
              <a:r>
                <a:rPr lang="en-US" sz="1200" dirty="0" smtClean="0">
                  <a:solidFill>
                    <a:srgbClr val="FF5050"/>
                  </a:solidFill>
                  <a:latin typeface="Symbol" pitchFamily="18" charset="2"/>
                </a:rPr>
                <a:t>Dc</a:t>
              </a:r>
              <a:r>
                <a:rPr lang="en-US" sz="1200" baseline="30000" dirty="0" smtClean="0">
                  <a:solidFill>
                    <a:srgbClr val="FF5050"/>
                  </a:solidFill>
                  <a:latin typeface="Symbol" pitchFamily="18" charset="2"/>
                </a:rPr>
                <a:t>2</a:t>
              </a:r>
              <a:r>
                <a:rPr lang="en-US" sz="1200" dirty="0" smtClean="0">
                  <a:solidFill>
                    <a:srgbClr val="FF5050"/>
                  </a:solidFill>
                  <a:latin typeface="Symbol" pitchFamily="18" charset="2"/>
                </a:rPr>
                <a:t>=20 </a:t>
              </a:r>
              <a:r>
                <a:rPr lang="en-US" sz="1200" dirty="0" smtClean="0">
                  <a:solidFill>
                    <a:srgbClr val="FF5050"/>
                  </a:solidFill>
                  <a:latin typeface="+mn-lt"/>
                </a:rPr>
                <a:t>error band</a:t>
              </a:r>
              <a:r>
                <a:rPr lang="en-US" sz="1200" dirty="0" smtClean="0">
                  <a:solidFill>
                    <a:srgbClr val="FF5050"/>
                  </a:solidFill>
                  <a:latin typeface="Symbol" pitchFamily="18" charset="2"/>
                </a:rPr>
                <a:t> </a:t>
              </a:r>
              <a:endParaRPr lang="en-US" sz="1200" dirty="0">
                <a:solidFill>
                  <a:srgbClr val="FF5050"/>
                </a:solidFill>
                <a:latin typeface="Symbol" pitchFamily="18" charset="2"/>
              </a:endParaRPr>
            </a:p>
          </p:txBody>
        </p:sp>
        <p:sp>
          <p:nvSpPr>
            <p:cNvPr id="20" name="TextBox 19"/>
            <p:cNvSpPr txBox="1"/>
            <p:nvPr/>
          </p:nvSpPr>
          <p:spPr>
            <a:xfrm>
              <a:off x="4648200" y="4648200"/>
              <a:ext cx="1981200" cy="646331"/>
            </a:xfrm>
            <a:prstGeom prst="rect">
              <a:avLst/>
            </a:prstGeom>
            <a:solidFill>
              <a:srgbClr val="FFFFFF"/>
            </a:solidFill>
          </p:spPr>
          <p:txBody>
            <a:bodyPr wrap="square" rtlCol="0">
              <a:spAutoFit/>
            </a:bodyPr>
            <a:lstStyle/>
            <a:p>
              <a:pPr algn="l"/>
              <a:r>
                <a:rPr lang="en-US" sz="1200" b="1" dirty="0" smtClean="0">
                  <a:solidFill>
                    <a:srgbClr val="3333FF"/>
                  </a:solidFill>
                </a:rPr>
                <a:t>FNAL </a:t>
              </a:r>
              <a:r>
                <a:rPr lang="en-US" sz="1200" b="1" dirty="0" err="1" smtClean="0">
                  <a:solidFill>
                    <a:srgbClr val="3333FF"/>
                  </a:solidFill>
                </a:rPr>
                <a:t>pol</a:t>
              </a:r>
              <a:r>
                <a:rPr lang="en-US" sz="1200" b="1" dirty="0" smtClean="0">
                  <a:solidFill>
                    <a:srgbClr val="3333FF"/>
                  </a:solidFill>
                </a:rPr>
                <a:t> DY stat errors</a:t>
              </a:r>
            </a:p>
            <a:p>
              <a:pPr algn="l"/>
              <a:r>
                <a:rPr lang="en-US" sz="1200" b="1" dirty="0" smtClean="0">
                  <a:solidFill>
                    <a:srgbClr val="3333FF"/>
                  </a:solidFill>
                </a:rPr>
                <a:t>3.2 x 10</a:t>
              </a:r>
              <a:r>
                <a:rPr lang="en-US" sz="1200" b="1" baseline="30000" dirty="0" smtClean="0">
                  <a:solidFill>
                    <a:srgbClr val="3333FF"/>
                  </a:solidFill>
                </a:rPr>
                <a:t>18</a:t>
              </a:r>
              <a:r>
                <a:rPr lang="en-US" sz="1200" b="1" dirty="0" smtClean="0">
                  <a:solidFill>
                    <a:srgbClr val="3333FF"/>
                  </a:solidFill>
                </a:rPr>
                <a:t> POT</a:t>
              </a:r>
            </a:p>
            <a:p>
              <a:pPr algn="l"/>
              <a:r>
                <a:rPr lang="en-US" sz="1200" b="1" dirty="0" smtClean="0">
                  <a:solidFill>
                    <a:srgbClr val="3333FF"/>
                  </a:solidFill>
                </a:rPr>
                <a:t>~1,288k DY events</a:t>
              </a:r>
            </a:p>
          </p:txBody>
        </p:sp>
      </p:grpSp>
      <p:sp>
        <p:nvSpPr>
          <p:cNvPr id="21" name="TextBox 20"/>
          <p:cNvSpPr txBox="1"/>
          <p:nvPr/>
        </p:nvSpPr>
        <p:spPr>
          <a:xfrm>
            <a:off x="7086600" y="3090446"/>
            <a:ext cx="990600" cy="338554"/>
          </a:xfrm>
          <a:prstGeom prst="rect">
            <a:avLst/>
          </a:prstGeom>
          <a:noFill/>
        </p:spPr>
        <p:txBody>
          <a:bodyPr wrap="square" rtlCol="0">
            <a:spAutoFit/>
          </a:bodyPr>
          <a:lstStyle/>
          <a:p>
            <a:pPr algn="l"/>
            <a:r>
              <a:rPr lang="en-US" sz="1600" dirty="0" smtClean="0"/>
              <a:t>Note:</a:t>
            </a:r>
            <a:endParaRPr lang="en-US" sz="1600" dirty="0"/>
          </a:p>
        </p:txBody>
      </p:sp>
      <p:graphicFrame>
        <p:nvGraphicFramePr>
          <p:cNvPr id="22" name="Object 4"/>
          <p:cNvGraphicFramePr>
            <a:graphicFrameLocks noChangeAspect="1"/>
          </p:cNvGraphicFramePr>
          <p:nvPr/>
        </p:nvGraphicFramePr>
        <p:xfrm>
          <a:off x="7127959" y="3429000"/>
          <a:ext cx="1711241" cy="533400"/>
        </p:xfrm>
        <a:graphic>
          <a:graphicData uri="http://schemas.openxmlformats.org/presentationml/2006/ole">
            <p:oleObj spid="_x0000_s225294" name="Equation" r:id="rId5" imgW="758520" imgH="228240" progId="Equation.3">
              <p:embed/>
            </p:oleObj>
          </a:graphicData>
        </a:graphic>
      </p:graphicFrame>
    </p:spTree>
    <p:extLst>
      <p:ext uri="{BB962C8B-B14F-4D97-AF65-F5344CB8AC3E}">
        <p14:creationId xmlns:p14="http://schemas.microsoft.com/office/powerpoint/2010/main" xmlns="" val="41769527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1" descr="C:\Users\lorenzon\Documents\Laboratories\FNAL\Page20-ADK-Diffraction2012-Talk-29Aug12.png"/>
          <p:cNvPicPr>
            <a:picLocks noChangeAspect="1" noChangeArrowheads="1"/>
          </p:cNvPicPr>
          <p:nvPr/>
        </p:nvPicPr>
        <p:blipFill>
          <a:blip r:embed="rId3" cstate="print"/>
          <a:srcRect/>
          <a:stretch>
            <a:fillRect/>
          </a:stretch>
        </p:blipFill>
        <p:spPr bwMode="auto">
          <a:xfrm>
            <a:off x="76200" y="1676400"/>
            <a:ext cx="5975838" cy="2743200"/>
          </a:xfrm>
          <a:prstGeom prst="rect">
            <a:avLst/>
          </a:prstGeom>
          <a:noFill/>
        </p:spPr>
      </p:pic>
      <p:sp>
        <p:nvSpPr>
          <p:cNvPr id="32770" name="Subtitle 2"/>
          <p:cNvSpPr>
            <a:spLocks noGrp="1"/>
          </p:cNvSpPr>
          <p:nvPr>
            <p:ph idx="1"/>
          </p:nvPr>
        </p:nvSpPr>
        <p:spPr>
          <a:xfrm>
            <a:off x="228600" y="838200"/>
            <a:ext cx="8610600" cy="5791200"/>
          </a:xfrm>
        </p:spPr>
        <p:txBody>
          <a:bodyPr/>
          <a:lstStyle/>
          <a:p>
            <a:pPr>
              <a:spcBef>
                <a:spcPts val="300"/>
              </a:spcBef>
              <a:tabLst>
                <a:tab pos="815975" algn="l"/>
                <a:tab pos="1192213" algn="l"/>
              </a:tabLst>
            </a:pPr>
            <a:r>
              <a:rPr lang="en-US" dirty="0" smtClean="0"/>
              <a:t>Polarize Beam in Main Injector &amp; use </a:t>
            </a:r>
            <a:r>
              <a:rPr lang="en-US" dirty="0" err="1" smtClean="0"/>
              <a:t>SeaQuest</a:t>
            </a:r>
            <a:r>
              <a:rPr lang="en-US" dirty="0" smtClean="0"/>
              <a:t> </a:t>
            </a:r>
            <a:r>
              <a:rPr lang="en-US" dirty="0" err="1" smtClean="0"/>
              <a:t>di-muon</a:t>
            </a:r>
            <a:r>
              <a:rPr lang="en-US" dirty="0" smtClean="0"/>
              <a:t> spectrometer</a:t>
            </a:r>
          </a:p>
          <a:p>
            <a:pPr lvl="1">
              <a:spcBef>
                <a:spcPts val="300"/>
              </a:spcBef>
              <a:tabLst>
                <a:tab pos="815975" algn="l"/>
                <a:tab pos="1192213" algn="l"/>
              </a:tabLst>
            </a:pPr>
            <a:r>
              <a:rPr lang="en-US" sz="1600" dirty="0" smtClean="0"/>
              <a:t> measure Sivers asymmetry</a:t>
            </a:r>
            <a:r>
              <a:rPr lang="en-US" dirty="0" smtClean="0"/>
              <a:t> </a:t>
            </a:r>
            <a:endParaRPr lang="en-US" dirty="0" smtClean="0">
              <a:solidFill>
                <a:srgbClr val="1C11FD"/>
              </a:solidFill>
            </a:endParaRPr>
          </a:p>
          <a:p>
            <a:pPr>
              <a:spcBef>
                <a:spcPts val="1200"/>
              </a:spcBef>
              <a:tabLst>
                <a:tab pos="815975" algn="l"/>
                <a:tab pos="1192213" algn="l"/>
              </a:tabLst>
            </a:pPr>
            <a:endParaRPr lang="en-US" dirty="0" smtClean="0"/>
          </a:p>
          <a:p>
            <a:pPr>
              <a:spcBef>
                <a:spcPts val="1200"/>
              </a:spcBef>
              <a:tabLst>
                <a:tab pos="815975" algn="l"/>
                <a:tab pos="1192213" algn="l"/>
              </a:tabLst>
            </a:pPr>
            <a:endParaRPr lang="en-US" dirty="0" smtClean="0"/>
          </a:p>
          <a:p>
            <a:pPr>
              <a:spcBef>
                <a:spcPts val="1200"/>
              </a:spcBef>
              <a:tabLst>
                <a:tab pos="815975" algn="l"/>
                <a:tab pos="1192213" algn="l"/>
              </a:tabLst>
            </a:pPr>
            <a:endParaRPr lang="en-US" dirty="0" smtClean="0"/>
          </a:p>
          <a:p>
            <a:pPr>
              <a:spcBef>
                <a:spcPts val="1200"/>
              </a:spcBef>
              <a:tabLst>
                <a:tab pos="815975" algn="l"/>
                <a:tab pos="1192213" algn="l"/>
              </a:tabLst>
            </a:pPr>
            <a:endParaRPr lang="en-US" dirty="0" smtClean="0"/>
          </a:p>
          <a:p>
            <a:pPr>
              <a:spcBef>
                <a:spcPts val="1200"/>
              </a:spcBef>
              <a:tabLst>
                <a:tab pos="815975" algn="l"/>
                <a:tab pos="1192213" algn="l"/>
              </a:tabLst>
            </a:pPr>
            <a:endParaRPr lang="en-US" dirty="0" smtClean="0"/>
          </a:p>
          <a:p>
            <a:pPr>
              <a:spcBef>
                <a:spcPts val="1200"/>
              </a:spcBef>
              <a:tabLst>
                <a:tab pos="815975" algn="l"/>
                <a:tab pos="1192213" algn="l"/>
              </a:tabLst>
            </a:pPr>
            <a:endParaRPr lang="en-US" dirty="0" smtClean="0"/>
          </a:p>
          <a:p>
            <a:pPr>
              <a:spcBef>
                <a:spcPts val="1200"/>
              </a:spcBef>
              <a:buNone/>
              <a:tabLst>
                <a:tab pos="815975" algn="l"/>
                <a:tab pos="1192213" algn="l"/>
              </a:tabLst>
            </a:pPr>
            <a:r>
              <a:rPr lang="en-US" dirty="0" smtClean="0"/>
              <a:t/>
            </a:r>
            <a:br>
              <a:rPr lang="en-US" dirty="0" smtClean="0"/>
            </a:br>
            <a:endParaRPr lang="en-US" sz="1100" dirty="0" smtClean="0"/>
          </a:p>
          <a:p>
            <a:pPr>
              <a:spcBef>
                <a:spcPts val="300"/>
              </a:spcBef>
              <a:tabLst>
                <a:tab pos="815975" algn="l"/>
                <a:tab pos="1192213" algn="l"/>
              </a:tabLst>
            </a:pPr>
            <a:r>
              <a:rPr lang="en-US" dirty="0" err="1" smtClean="0"/>
              <a:t>SeaQuest</a:t>
            </a:r>
            <a:r>
              <a:rPr lang="en-US" dirty="0" smtClean="0"/>
              <a:t> di-</a:t>
            </a:r>
            <a:r>
              <a:rPr lang="en-US" dirty="0" err="1" smtClean="0"/>
              <a:t>muon</a:t>
            </a:r>
            <a:r>
              <a:rPr lang="en-US" dirty="0" smtClean="0"/>
              <a:t> Spectrometer</a:t>
            </a:r>
          </a:p>
          <a:p>
            <a:pPr lvl="1">
              <a:spcBef>
                <a:spcPts val="300"/>
              </a:spcBef>
              <a:tabLst>
                <a:tab pos="815975" algn="l"/>
                <a:tab pos="1192213" algn="l"/>
              </a:tabLst>
            </a:pPr>
            <a:r>
              <a:rPr lang="en-US" sz="1600" dirty="0" smtClean="0"/>
              <a:t> fixed target experiment, optimized for </a:t>
            </a:r>
            <a:r>
              <a:rPr lang="en-US" sz="1600" dirty="0" err="1" smtClean="0"/>
              <a:t>Drell</a:t>
            </a:r>
            <a:r>
              <a:rPr lang="en-US" sz="1600" dirty="0" smtClean="0"/>
              <a:t>-Yan</a:t>
            </a:r>
          </a:p>
          <a:p>
            <a:pPr lvl="1">
              <a:spcBef>
                <a:spcPts val="300"/>
              </a:spcBef>
              <a:tabLst>
                <a:tab pos="815975" algn="l"/>
                <a:tab pos="1192213" algn="l"/>
              </a:tabLst>
            </a:pPr>
            <a:r>
              <a:rPr lang="en-US" sz="1600" b="1" dirty="0" smtClean="0"/>
              <a:t> </a:t>
            </a:r>
            <a:r>
              <a:rPr lang="en-US" sz="1600" dirty="0" smtClean="0"/>
              <a:t>luminosity: </a:t>
            </a:r>
            <a:r>
              <a:rPr lang="en-US" sz="1600" dirty="0" err="1" smtClean="0"/>
              <a:t>L</a:t>
            </a:r>
            <a:r>
              <a:rPr lang="en-US" sz="1600" baseline="-25000" dirty="0" err="1" smtClean="0"/>
              <a:t>av</a:t>
            </a:r>
            <a:r>
              <a:rPr lang="en-US" sz="1600" dirty="0" smtClean="0"/>
              <a:t> = 3.4 x 10</a:t>
            </a:r>
            <a:r>
              <a:rPr lang="en-US" sz="1600" baseline="30000" dirty="0" smtClean="0"/>
              <a:t>35 </a:t>
            </a:r>
            <a:r>
              <a:rPr lang="en-US" sz="1600" dirty="0" smtClean="0"/>
              <a:t>/cm</a:t>
            </a:r>
            <a:r>
              <a:rPr lang="en-US" sz="1600" baseline="30000" dirty="0" smtClean="0"/>
              <a:t>2</a:t>
            </a:r>
            <a:r>
              <a:rPr lang="en-US" sz="1600" dirty="0" smtClean="0"/>
              <a:t>/s</a:t>
            </a:r>
          </a:p>
          <a:p>
            <a:pPr marL="1160463" lvl="2" indent="-334963">
              <a:spcBef>
                <a:spcPts val="600"/>
              </a:spcBef>
              <a:buClr>
                <a:srgbClr val="0000FF"/>
              </a:buClr>
              <a:buFont typeface="Arial" pitchFamily="34" charset="0"/>
              <a:buChar char="→"/>
              <a:tabLst>
                <a:tab pos="815975" algn="l"/>
                <a:tab pos="1192213" algn="l"/>
              </a:tabLst>
            </a:pPr>
            <a:r>
              <a:rPr lang="en-US" sz="1600" dirty="0" smtClean="0">
                <a:ea typeface="ＭＳ Ｐゴシック" charset="0"/>
                <a:cs typeface="Helvetica" pitchFamily="34" charset="0"/>
              </a:rPr>
              <a:t> </a:t>
            </a:r>
            <a:r>
              <a:rPr lang="en-US" sz="1400" dirty="0" err="1" smtClean="0"/>
              <a:t>I</a:t>
            </a:r>
            <a:r>
              <a:rPr lang="en-US" sz="1400" baseline="-25000" dirty="0" err="1" smtClean="0"/>
              <a:t>av</a:t>
            </a:r>
            <a:r>
              <a:rPr lang="en-US" sz="1400" baseline="-25000" dirty="0" smtClean="0"/>
              <a:t> </a:t>
            </a:r>
            <a:r>
              <a:rPr lang="en-US" sz="1400" dirty="0" smtClean="0"/>
              <a:t>= 1.6 x 10</a:t>
            </a:r>
            <a:r>
              <a:rPr lang="en-US" sz="1400" baseline="30000" dirty="0" smtClean="0"/>
              <a:t>11 </a:t>
            </a:r>
            <a:r>
              <a:rPr lang="en-US" sz="1400" dirty="0" smtClean="0"/>
              <a:t>p/s (=26 </a:t>
            </a:r>
            <a:r>
              <a:rPr lang="en-US" sz="1400" dirty="0" err="1" smtClean="0"/>
              <a:t>nA</a:t>
            </a:r>
            <a:r>
              <a:rPr lang="en-US" sz="1400" dirty="0" smtClean="0"/>
              <a:t>)    /    </a:t>
            </a:r>
            <a:r>
              <a:rPr lang="en-US" sz="1400" dirty="0" err="1" smtClean="0"/>
              <a:t>N</a:t>
            </a:r>
            <a:r>
              <a:rPr lang="en-US" sz="1400" baseline="-25000" dirty="0" err="1" smtClean="0"/>
              <a:t>p</a:t>
            </a:r>
            <a:r>
              <a:rPr lang="en-US" sz="1400" dirty="0" smtClean="0"/>
              <a:t>= 2.1 x 10</a:t>
            </a:r>
            <a:r>
              <a:rPr lang="en-US" sz="1400" baseline="30000" dirty="0" smtClean="0"/>
              <a:t>24 </a:t>
            </a:r>
            <a:r>
              <a:rPr lang="en-US" sz="1400" dirty="0" smtClean="0"/>
              <a:t>/cm</a:t>
            </a:r>
            <a:r>
              <a:rPr lang="en-US" sz="1400" baseline="30000" dirty="0" smtClean="0"/>
              <a:t>2  </a:t>
            </a:r>
            <a:endParaRPr lang="en-US" dirty="0" smtClean="0"/>
          </a:p>
          <a:p>
            <a:pPr lvl="1">
              <a:spcBef>
                <a:spcPts val="300"/>
              </a:spcBef>
              <a:tabLst>
                <a:tab pos="815975" algn="l"/>
                <a:tab pos="1192213" algn="l"/>
              </a:tabLst>
            </a:pPr>
            <a:r>
              <a:rPr lang="en-US" sz="1600" dirty="0" smtClean="0"/>
              <a:t> approved for 2-3 years of running: 3.4 x 10</a:t>
            </a:r>
            <a:r>
              <a:rPr lang="en-US" sz="1600" baseline="30000" dirty="0" smtClean="0"/>
              <a:t>18 </a:t>
            </a:r>
            <a:r>
              <a:rPr lang="en-US" sz="1600" dirty="0" smtClean="0"/>
              <a:t>pot</a:t>
            </a:r>
          </a:p>
          <a:p>
            <a:pPr lvl="1">
              <a:spcBef>
                <a:spcPts val="300"/>
              </a:spcBef>
              <a:tabLst>
                <a:tab pos="815975" algn="l"/>
                <a:tab pos="1192213" algn="l"/>
              </a:tabLst>
            </a:pPr>
            <a:r>
              <a:rPr lang="en-US" sz="1600" dirty="0" smtClean="0"/>
              <a:t> </a:t>
            </a:r>
            <a:r>
              <a:rPr lang="en-US" sz="1600" dirty="0" smtClean="0">
                <a:solidFill>
                  <a:srgbClr val="C00000"/>
                </a:solidFill>
              </a:rPr>
              <a:t>by 2016: fully understood, ready to take pol. beam </a:t>
            </a:r>
          </a:p>
          <a:p>
            <a:pPr lvl="1">
              <a:spcBef>
                <a:spcPts val="600"/>
              </a:spcBef>
              <a:buFont typeface="Zapf Dingbats" charset="0"/>
              <a:buNone/>
              <a:tabLst>
                <a:tab pos="815975" algn="l"/>
                <a:tab pos="1192213" algn="l"/>
              </a:tabLst>
            </a:pPr>
            <a:endParaRPr lang="en-US" sz="1600" dirty="0" smtClean="0"/>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Polarized </a:t>
            </a:r>
            <a:r>
              <a:rPr lang="en-US" sz="2400" b="1" kern="0" dirty="0" err="1">
                <a:solidFill>
                  <a:srgbClr val="190EFF"/>
                </a:solidFill>
                <a:latin typeface="+mj-lt"/>
                <a:ea typeface="+mj-ea"/>
                <a:cs typeface="+mj-cs"/>
                <a:sym typeface="Arial" charset="0"/>
              </a:rPr>
              <a:t>Drell</a:t>
            </a:r>
            <a:r>
              <a:rPr lang="en-US" sz="2400" b="1" kern="0" dirty="0">
                <a:solidFill>
                  <a:srgbClr val="190EFF"/>
                </a:solidFill>
                <a:latin typeface="+mj-lt"/>
                <a:ea typeface="+mj-ea"/>
                <a:cs typeface="+mj-cs"/>
                <a:sym typeface="Arial" charset="0"/>
              </a:rPr>
              <a:t>-Yan at </a:t>
            </a:r>
            <a:r>
              <a:rPr lang="en-US" sz="2400" b="1" kern="0" dirty="0" err="1">
                <a:solidFill>
                  <a:srgbClr val="190EFF"/>
                </a:solidFill>
                <a:latin typeface="+mj-lt"/>
                <a:ea typeface="+mj-ea"/>
                <a:cs typeface="+mj-cs"/>
                <a:sym typeface="Arial" charset="0"/>
              </a:rPr>
              <a:t>Fermilab</a:t>
            </a:r>
            <a:r>
              <a:rPr lang="en-US" sz="2400" b="1" kern="0" dirty="0">
                <a:solidFill>
                  <a:srgbClr val="190EFF"/>
                </a:solidFill>
                <a:latin typeface="+mj-lt"/>
                <a:ea typeface="+mj-ea"/>
                <a:cs typeface="+mj-cs"/>
                <a:sym typeface="Arial" charset="0"/>
              </a:rPr>
              <a:t> Main Injector</a:t>
            </a:r>
            <a:endParaRPr lang="en-US" sz="2400" b="1" kern="0" dirty="0">
              <a:solidFill>
                <a:srgbClr val="190EFF"/>
              </a:solidFill>
              <a:latin typeface="+mj-lt"/>
              <a:ea typeface="+mj-ea"/>
              <a:cs typeface="+mj-cs"/>
              <a:sym typeface="Arial" pitchFamily="34" charset="0"/>
            </a:endParaRPr>
          </a:p>
        </p:txBody>
      </p:sp>
      <p:sp>
        <p:nvSpPr>
          <p:cNvPr id="9" name="Slide Number Placeholder 8"/>
          <p:cNvSpPr>
            <a:spLocks noGrp="1"/>
          </p:cNvSpPr>
          <p:nvPr>
            <p:ph type="sldNum" sz="quarter" idx="10"/>
          </p:nvPr>
        </p:nvSpPr>
        <p:spPr/>
        <p:txBody>
          <a:bodyPr/>
          <a:lstStyle/>
          <a:p>
            <a:pPr>
              <a:defRPr/>
            </a:pPr>
            <a:fld id="{79E31C8A-2EC8-4809-9A3C-408BDAC740EC}" type="slidenum">
              <a:rPr lang="en-US" smtClean="0"/>
              <a:pPr>
                <a:defRPr/>
              </a:pPr>
              <a:t>15</a:t>
            </a:fld>
            <a:endParaRPr lang="en-US" dirty="0"/>
          </a:p>
        </p:txBody>
      </p:sp>
      <p:pic>
        <p:nvPicPr>
          <p:cNvPr id="32773" name="Picture 35"/>
          <p:cNvPicPr>
            <a:picLocks noChangeAspect="1" noChangeArrowheads="1"/>
          </p:cNvPicPr>
          <p:nvPr/>
        </p:nvPicPr>
        <p:blipFill>
          <a:blip r:embed="rId4" cstate="print"/>
          <a:srcRect/>
          <a:stretch>
            <a:fillRect/>
          </a:stretch>
        </p:blipFill>
        <p:spPr bwMode="auto">
          <a:xfrm rot="603877">
            <a:off x="5684173" y="2851880"/>
            <a:ext cx="3122083" cy="1524000"/>
          </a:xfrm>
          <a:prstGeom prst="rect">
            <a:avLst/>
          </a:prstGeom>
          <a:noFill/>
          <a:ln w="9525">
            <a:noFill/>
            <a:miter lim="800000"/>
            <a:headEnd/>
            <a:tailEnd/>
          </a:ln>
        </p:spPr>
      </p:pic>
      <p:sp>
        <p:nvSpPr>
          <p:cNvPr id="7" name="Oval 6"/>
          <p:cNvSpPr/>
          <p:nvPr/>
        </p:nvSpPr>
        <p:spPr bwMode="auto">
          <a:xfrm>
            <a:off x="533400" y="2209800"/>
            <a:ext cx="762000" cy="762000"/>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8" name="Oval 7"/>
          <p:cNvSpPr/>
          <p:nvPr/>
        </p:nvSpPr>
        <p:spPr bwMode="auto">
          <a:xfrm>
            <a:off x="3886200" y="1981200"/>
            <a:ext cx="762000" cy="762000"/>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smtClean="0">
                <a:solidFill>
                  <a:srgbClr val="190EFF"/>
                </a:solidFill>
                <a:latin typeface="+mj-lt"/>
                <a:ea typeface="+mj-ea"/>
                <a:cs typeface="+mj-cs"/>
                <a:sym typeface="Arial" charset="0"/>
              </a:rPr>
              <a:t>A Novel Siberian Snake for the Main Injector</a:t>
            </a:r>
            <a:endParaRPr lang="en-US" sz="2400" b="1" kern="0" dirty="0">
              <a:solidFill>
                <a:srgbClr val="190EFF"/>
              </a:solidFill>
              <a:latin typeface="+mj-lt"/>
              <a:ea typeface="+mj-ea"/>
              <a:cs typeface="+mj-cs"/>
              <a:sym typeface="Arial" pitchFamily="34" charset="0"/>
            </a:endParaRPr>
          </a:p>
        </p:txBody>
      </p:sp>
      <p:sp>
        <p:nvSpPr>
          <p:cNvPr id="12" name="TextBox 11"/>
          <p:cNvSpPr txBox="1"/>
          <p:nvPr/>
        </p:nvSpPr>
        <p:spPr>
          <a:xfrm>
            <a:off x="228600" y="1143000"/>
            <a:ext cx="4343400" cy="2954655"/>
          </a:xfrm>
          <a:prstGeom prst="rect">
            <a:avLst/>
          </a:prstGeom>
          <a:noFill/>
        </p:spPr>
        <p:txBody>
          <a:bodyPr wrap="square" rtlCol="0">
            <a:spAutoFit/>
          </a:bodyPr>
          <a:lstStyle/>
          <a:p>
            <a:pPr algn="l"/>
            <a:r>
              <a:rPr lang="en-US" sz="2000" b="1" dirty="0" smtClean="0">
                <a:solidFill>
                  <a:srgbClr val="C00000"/>
                </a:solidFill>
                <a:latin typeface="+mn-lt"/>
              </a:rPr>
              <a:t>Single snake design (5.8m long):</a:t>
            </a:r>
          </a:p>
          <a:p>
            <a:pPr algn="l">
              <a:buFontTx/>
              <a:buChar char="-"/>
            </a:pPr>
            <a:r>
              <a:rPr lang="en-US" dirty="0" smtClean="0">
                <a:latin typeface="+mn-lt"/>
              </a:rPr>
              <a:t> 1 helical dipole + 2 conv. dipoles</a:t>
            </a:r>
          </a:p>
          <a:p>
            <a:pPr lvl="1" algn="l">
              <a:buFontTx/>
              <a:buChar char="-"/>
            </a:pPr>
            <a:r>
              <a:rPr lang="en-US" sz="1600" dirty="0" smtClean="0">
                <a:latin typeface="+mn-lt"/>
              </a:rPr>
              <a:t> helix:      4T /   4.2 m / 4” ID</a:t>
            </a:r>
          </a:p>
          <a:p>
            <a:pPr lvl="1" algn="l">
              <a:buFontTx/>
              <a:buChar char="-"/>
            </a:pPr>
            <a:r>
              <a:rPr lang="en-US" sz="1600" dirty="0" smtClean="0">
                <a:latin typeface="+mn-lt"/>
              </a:rPr>
              <a:t> dipoles:  4T / 0.62 m / 4” ID </a:t>
            </a:r>
          </a:p>
          <a:p>
            <a:pPr lvl="1" algn="l">
              <a:buFontTx/>
              <a:buChar char="-"/>
            </a:pPr>
            <a:endParaRPr lang="en-US" sz="1600" dirty="0" smtClean="0"/>
          </a:p>
          <a:p>
            <a:pPr algn="l">
              <a:buFontTx/>
              <a:buChar char="-"/>
            </a:pPr>
            <a:r>
              <a:rPr lang="en-US" dirty="0" smtClean="0"/>
              <a:t> </a:t>
            </a:r>
            <a:r>
              <a:rPr lang="en-US" dirty="0" smtClean="0">
                <a:latin typeface="+mn-lt"/>
              </a:rPr>
              <a:t>use 2-twist magnets </a:t>
            </a:r>
          </a:p>
          <a:p>
            <a:pPr lvl="1" algn="l">
              <a:buFontTx/>
              <a:buChar char="-"/>
            </a:pPr>
            <a:r>
              <a:rPr lang="en-US" sz="1600" dirty="0" smtClean="0">
                <a:latin typeface="+mn-lt"/>
              </a:rPr>
              <a:t> 4</a:t>
            </a:r>
            <a:r>
              <a:rPr lang="en-US" sz="1600" dirty="0" smtClean="0">
                <a:latin typeface="Symbol" pitchFamily="18" charset="2"/>
              </a:rPr>
              <a:t>p </a:t>
            </a:r>
            <a:r>
              <a:rPr lang="en-US" sz="1600" dirty="0" smtClean="0">
                <a:latin typeface="+mn-lt"/>
              </a:rPr>
              <a:t>rotation of B field</a:t>
            </a:r>
          </a:p>
          <a:p>
            <a:pPr lvl="1" algn="l">
              <a:buFontTx/>
              <a:buChar char="-"/>
            </a:pPr>
            <a:endParaRPr lang="en-US" sz="1600" dirty="0" smtClean="0">
              <a:latin typeface="+mn-lt"/>
            </a:endParaRPr>
          </a:p>
          <a:p>
            <a:pPr algn="l">
              <a:buFontTx/>
              <a:buChar char="-"/>
            </a:pPr>
            <a:r>
              <a:rPr lang="en-US" dirty="0" smtClean="0">
                <a:latin typeface="+mn-lt"/>
              </a:rPr>
              <a:t> never done before in a high energy ring</a:t>
            </a:r>
          </a:p>
          <a:p>
            <a:pPr lvl="1" algn="l">
              <a:buFontTx/>
              <a:buChar char="-"/>
            </a:pPr>
            <a:r>
              <a:rPr lang="en-US" sz="1600" dirty="0" smtClean="0">
                <a:latin typeface="+mn-lt"/>
              </a:rPr>
              <a:t> RHIC uses snake pairs </a:t>
            </a:r>
          </a:p>
          <a:p>
            <a:pPr lvl="1" algn="l">
              <a:buFontTx/>
              <a:buChar char="-"/>
            </a:pPr>
            <a:r>
              <a:rPr lang="en-US" sz="1600" dirty="0" smtClean="0">
                <a:latin typeface="+mn-lt"/>
              </a:rPr>
              <a:t> single-twist magnets (</a:t>
            </a:r>
            <a:r>
              <a:rPr lang="en-US" sz="1600" dirty="0" smtClean="0"/>
              <a:t>2</a:t>
            </a:r>
            <a:r>
              <a:rPr lang="en-US" sz="1600" dirty="0" smtClean="0">
                <a:latin typeface="Symbol" pitchFamily="18" charset="2"/>
              </a:rPr>
              <a:t>p </a:t>
            </a:r>
            <a:r>
              <a:rPr lang="en-US" sz="1600" dirty="0" smtClean="0"/>
              <a:t>rotation)</a:t>
            </a:r>
          </a:p>
        </p:txBody>
      </p:sp>
      <p:pic>
        <p:nvPicPr>
          <p:cNvPr id="11" name="Picture 3" descr="C:\Users\lorenzon\Documents\Laboratories\FNAL\4T-Two-Turn-Kondratenko-Helix_1.7T-0.62m-Dipoles-0.2m-Gaps-B-Fields.png"/>
          <p:cNvPicPr>
            <a:picLocks noChangeAspect="1" noChangeArrowheads="1"/>
          </p:cNvPicPr>
          <p:nvPr/>
        </p:nvPicPr>
        <p:blipFill>
          <a:blip r:embed="rId3" cstate="print"/>
          <a:srcRect/>
          <a:stretch>
            <a:fillRect/>
          </a:stretch>
        </p:blipFill>
        <p:spPr bwMode="auto">
          <a:xfrm>
            <a:off x="4629242" y="1524000"/>
            <a:ext cx="4418450" cy="1981200"/>
          </a:xfrm>
          <a:prstGeom prst="rect">
            <a:avLst/>
          </a:prstGeom>
          <a:noFill/>
        </p:spPr>
      </p:pic>
      <p:sp>
        <p:nvSpPr>
          <p:cNvPr id="16" name="Slide Number Placeholder 8"/>
          <p:cNvSpPr>
            <a:spLocks noGrp="1"/>
          </p:cNvSpPr>
          <p:nvPr>
            <p:ph type="sldNum" sz="quarter" idx="10"/>
          </p:nvPr>
        </p:nvSpPr>
        <p:spPr>
          <a:xfrm>
            <a:off x="8901113" y="6616700"/>
            <a:ext cx="244475" cy="241300"/>
          </a:xfrm>
        </p:spPr>
        <p:txBody>
          <a:bodyPr/>
          <a:lstStyle/>
          <a:p>
            <a:pPr>
              <a:defRPr/>
            </a:pPr>
            <a:fld id="{79E31C8A-2EC8-4809-9A3C-408BDAC740EC}" type="slidenum">
              <a:rPr lang="en-US" smtClean="0"/>
              <a:pPr>
                <a:defRPr/>
              </a:pPr>
              <a:t>16</a:t>
            </a:fld>
            <a:endParaRPr lang="en-US" dirty="0"/>
          </a:p>
        </p:txBody>
      </p:sp>
      <p:pic>
        <p:nvPicPr>
          <p:cNvPr id="17" name="Picture 4" descr="C:\Users\lorenzon\Documents\Laboratories\FNAL\4T-Two-Turn-Kondratenko-Helix_1.7T-0.62m-Dipoles-0.2m-Gaps-excursions.png"/>
          <p:cNvPicPr>
            <a:picLocks noChangeAspect="1" noChangeArrowheads="1"/>
          </p:cNvPicPr>
          <p:nvPr/>
        </p:nvPicPr>
        <p:blipFill>
          <a:blip r:embed="rId4" cstate="print"/>
          <a:srcRect/>
          <a:stretch>
            <a:fillRect/>
          </a:stretch>
        </p:blipFill>
        <p:spPr bwMode="auto">
          <a:xfrm>
            <a:off x="4635749" y="3778748"/>
            <a:ext cx="4416552" cy="2164852"/>
          </a:xfrm>
          <a:prstGeom prst="rect">
            <a:avLst/>
          </a:prstGeom>
          <a:noFill/>
        </p:spPr>
      </p:pic>
      <p:pic>
        <p:nvPicPr>
          <p:cNvPr id="7" name="Picture 1" descr="C:\Users\lorenzon\Documents\Laboratories\FNAL\Page20-ADK-Diffraction2012-Talk-29Aug12.png"/>
          <p:cNvPicPr>
            <a:picLocks noChangeAspect="1" noChangeArrowheads="1"/>
          </p:cNvPicPr>
          <p:nvPr/>
        </p:nvPicPr>
        <p:blipFill>
          <a:blip r:embed="rId5" cstate="print"/>
          <a:srcRect/>
          <a:stretch>
            <a:fillRect/>
          </a:stretch>
        </p:blipFill>
        <p:spPr bwMode="auto">
          <a:xfrm>
            <a:off x="0" y="4524173"/>
            <a:ext cx="4457700" cy="2181427"/>
          </a:xfrm>
          <a:prstGeom prst="rect">
            <a:avLst/>
          </a:prstGeom>
          <a:noFill/>
        </p:spPr>
      </p:pic>
      <p:sp>
        <p:nvSpPr>
          <p:cNvPr id="8" name="Oval 7"/>
          <p:cNvSpPr/>
          <p:nvPr/>
        </p:nvSpPr>
        <p:spPr bwMode="auto">
          <a:xfrm>
            <a:off x="228600" y="4800600"/>
            <a:ext cx="762000" cy="762000"/>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smtClean="0">
                <a:solidFill>
                  <a:srgbClr val="190EFF"/>
                </a:solidFill>
                <a:latin typeface="+mj-lt"/>
                <a:ea typeface="+mj-ea"/>
                <a:cs typeface="+mj-cs"/>
                <a:sym typeface="Arial" charset="0"/>
              </a:rPr>
              <a:t>Steady Improvements to 1 Snakes solution</a:t>
            </a:r>
            <a:endParaRPr lang="en-US" sz="2400" b="1" kern="0" dirty="0">
              <a:solidFill>
                <a:srgbClr val="190EFF"/>
              </a:solidFill>
              <a:latin typeface="+mj-lt"/>
              <a:ea typeface="+mj-ea"/>
              <a:cs typeface="+mj-cs"/>
              <a:sym typeface="Arial" pitchFamily="34" charset="0"/>
            </a:endParaRPr>
          </a:p>
        </p:txBody>
      </p:sp>
      <p:pic>
        <p:nvPicPr>
          <p:cNvPr id="1026" name="Picture 2" descr="C:\Users\lorenzon\Documents\talks\pol-DY\pics\8.9GeV-4T-1-Twist-Snake-4T-Dipoles-EAL-7Nov12.png"/>
          <p:cNvPicPr>
            <a:picLocks noChangeAspect="1" noChangeArrowheads="1"/>
          </p:cNvPicPr>
          <p:nvPr/>
        </p:nvPicPr>
        <p:blipFill>
          <a:blip r:embed="rId3" cstate="print"/>
          <a:srcRect/>
          <a:stretch>
            <a:fillRect/>
          </a:stretch>
        </p:blipFill>
        <p:spPr bwMode="auto">
          <a:xfrm>
            <a:off x="228600" y="1219200"/>
            <a:ext cx="3733800" cy="4497388"/>
          </a:xfrm>
          <a:prstGeom prst="rect">
            <a:avLst/>
          </a:prstGeom>
          <a:noFill/>
        </p:spPr>
      </p:pic>
      <p:pic>
        <p:nvPicPr>
          <p:cNvPr id="1027" name="Picture 3" descr="C:\Users\lorenzon\Documents\talks\pol-DY\pics\8.9GeV-4T-2-Twist-Snake-4T-Dipoles-EAL-7Nov12.png"/>
          <p:cNvPicPr>
            <a:picLocks noChangeAspect="1" noChangeArrowheads="1"/>
          </p:cNvPicPr>
          <p:nvPr/>
        </p:nvPicPr>
        <p:blipFill>
          <a:blip r:embed="rId4" cstate="print"/>
          <a:srcRect/>
          <a:stretch>
            <a:fillRect/>
          </a:stretch>
        </p:blipFill>
        <p:spPr bwMode="auto">
          <a:xfrm>
            <a:off x="228600" y="1219200"/>
            <a:ext cx="3737697" cy="4495800"/>
          </a:xfrm>
          <a:prstGeom prst="rect">
            <a:avLst/>
          </a:prstGeom>
          <a:noFill/>
        </p:spPr>
      </p:pic>
      <p:pic>
        <p:nvPicPr>
          <p:cNvPr id="1028" name="Picture 4" descr="C:\Users\lorenzon\Documents\talks\pol-DY\pics\8.9GeV-4T-3-Twist-Snake-4T-Dipoles-EAL-7Nov12.png"/>
          <p:cNvPicPr>
            <a:picLocks noChangeAspect="1" noChangeArrowheads="1"/>
          </p:cNvPicPr>
          <p:nvPr/>
        </p:nvPicPr>
        <p:blipFill>
          <a:blip r:embed="rId5" cstate="print"/>
          <a:srcRect/>
          <a:stretch>
            <a:fillRect/>
          </a:stretch>
        </p:blipFill>
        <p:spPr bwMode="auto">
          <a:xfrm>
            <a:off x="228601" y="1219200"/>
            <a:ext cx="3733800" cy="4495800"/>
          </a:xfrm>
          <a:prstGeom prst="rect">
            <a:avLst/>
          </a:prstGeom>
          <a:noFill/>
        </p:spPr>
      </p:pic>
      <p:pic>
        <p:nvPicPr>
          <p:cNvPr id="1029" name="Picture 5" descr="C:\Users\lorenzon\Documents\talks\pol-DY\pics\8.9GeV-4T-4-Twist-Snake-4T-Dipoles-EAL-7Nov12.png"/>
          <p:cNvPicPr>
            <a:picLocks noChangeAspect="1" noChangeArrowheads="1"/>
          </p:cNvPicPr>
          <p:nvPr/>
        </p:nvPicPr>
        <p:blipFill>
          <a:blip r:embed="rId6" cstate="print"/>
          <a:srcRect/>
          <a:stretch>
            <a:fillRect/>
          </a:stretch>
        </p:blipFill>
        <p:spPr bwMode="auto">
          <a:xfrm>
            <a:off x="228600" y="1219200"/>
            <a:ext cx="3733800" cy="4495800"/>
          </a:xfrm>
          <a:prstGeom prst="rect">
            <a:avLst/>
          </a:prstGeom>
          <a:noFill/>
        </p:spPr>
      </p:pic>
      <p:sp>
        <p:nvSpPr>
          <p:cNvPr id="16" name="TextBox 15"/>
          <p:cNvSpPr txBox="1"/>
          <p:nvPr/>
        </p:nvSpPr>
        <p:spPr>
          <a:xfrm>
            <a:off x="533400" y="5943600"/>
            <a:ext cx="2819400" cy="584775"/>
          </a:xfrm>
          <a:prstGeom prst="rect">
            <a:avLst/>
          </a:prstGeom>
          <a:noFill/>
        </p:spPr>
        <p:txBody>
          <a:bodyPr wrap="square" rtlCol="0">
            <a:spAutoFit/>
          </a:bodyPr>
          <a:lstStyle/>
          <a:p>
            <a:pPr algn="l"/>
            <a:r>
              <a:rPr lang="en-US" sz="1600" dirty="0" smtClean="0">
                <a:solidFill>
                  <a:srgbClr val="190EFF"/>
                </a:solidFill>
              </a:rPr>
              <a:t>beam excursions shrink w/ number of twists</a:t>
            </a:r>
            <a:endParaRPr lang="en-US" sz="1600" dirty="0">
              <a:solidFill>
                <a:srgbClr val="190EFF"/>
              </a:solidFill>
            </a:endParaRPr>
          </a:p>
        </p:txBody>
      </p:sp>
      <p:sp>
        <p:nvSpPr>
          <p:cNvPr id="17" name="TextBox 16"/>
          <p:cNvSpPr txBox="1"/>
          <p:nvPr/>
        </p:nvSpPr>
        <p:spPr>
          <a:xfrm>
            <a:off x="304800" y="914400"/>
            <a:ext cx="1447800" cy="338554"/>
          </a:xfrm>
          <a:prstGeom prst="rect">
            <a:avLst/>
          </a:prstGeom>
          <a:noFill/>
        </p:spPr>
        <p:txBody>
          <a:bodyPr wrap="square" rtlCol="0">
            <a:spAutoFit/>
          </a:bodyPr>
          <a:lstStyle/>
          <a:p>
            <a:pPr algn="l"/>
            <a:r>
              <a:rPr lang="en-US" sz="1600" b="1" dirty="0" smtClean="0">
                <a:solidFill>
                  <a:srgbClr val="C00000"/>
                </a:solidFill>
              </a:rPr>
              <a:t>8.9 </a:t>
            </a:r>
            <a:r>
              <a:rPr lang="en-US" sz="1600" b="1" dirty="0" err="1" smtClean="0">
                <a:solidFill>
                  <a:srgbClr val="C00000"/>
                </a:solidFill>
              </a:rPr>
              <a:t>GeV</a:t>
            </a:r>
            <a:r>
              <a:rPr lang="en-US" sz="1600" b="1" dirty="0" smtClean="0">
                <a:solidFill>
                  <a:srgbClr val="C00000"/>
                </a:solidFill>
              </a:rPr>
              <a:t>  4T</a:t>
            </a:r>
            <a:endParaRPr lang="en-US" sz="1600" b="1" dirty="0">
              <a:solidFill>
                <a:srgbClr val="C00000"/>
              </a:solidFill>
            </a:endParaRPr>
          </a:p>
        </p:txBody>
      </p:sp>
      <p:pic>
        <p:nvPicPr>
          <p:cNvPr id="1030" name="Picture 6" descr="C:\Users\lorenzon\Documents\talks\pol-DY\pics\8.9GeV-vertical-initial-spin.png"/>
          <p:cNvPicPr>
            <a:picLocks noChangeAspect="1" noChangeArrowheads="1"/>
          </p:cNvPicPr>
          <p:nvPr/>
        </p:nvPicPr>
        <p:blipFill>
          <a:blip r:embed="rId7" cstate="print"/>
          <a:srcRect/>
          <a:stretch>
            <a:fillRect/>
          </a:stretch>
        </p:blipFill>
        <p:spPr bwMode="auto">
          <a:xfrm>
            <a:off x="4495800" y="1143000"/>
            <a:ext cx="4495801" cy="4648200"/>
          </a:xfrm>
          <a:prstGeom prst="rect">
            <a:avLst/>
          </a:prstGeom>
          <a:noFill/>
        </p:spPr>
      </p:pic>
      <p:sp>
        <p:nvSpPr>
          <p:cNvPr id="21" name="TextBox 20"/>
          <p:cNvSpPr txBox="1"/>
          <p:nvPr/>
        </p:nvSpPr>
        <p:spPr>
          <a:xfrm>
            <a:off x="4800600" y="5943600"/>
            <a:ext cx="2819400" cy="584775"/>
          </a:xfrm>
          <a:prstGeom prst="rect">
            <a:avLst/>
          </a:prstGeom>
          <a:noFill/>
        </p:spPr>
        <p:txBody>
          <a:bodyPr wrap="square" rtlCol="0">
            <a:spAutoFit/>
          </a:bodyPr>
          <a:lstStyle/>
          <a:p>
            <a:pPr algn="l"/>
            <a:r>
              <a:rPr lang="en-US" sz="1600" dirty="0" smtClean="0">
                <a:solidFill>
                  <a:srgbClr val="190EFF"/>
                </a:solidFill>
              </a:rPr>
              <a:t>beam excursions shrink w/ beam energy</a:t>
            </a:r>
            <a:endParaRPr lang="en-US" sz="1600" dirty="0">
              <a:solidFill>
                <a:srgbClr val="190EFF"/>
              </a:solidFill>
            </a:endParaRPr>
          </a:p>
        </p:txBody>
      </p:sp>
      <p:sp>
        <p:nvSpPr>
          <p:cNvPr id="13" name="TextBox 12"/>
          <p:cNvSpPr txBox="1"/>
          <p:nvPr/>
        </p:nvSpPr>
        <p:spPr>
          <a:xfrm>
            <a:off x="4800600" y="1447800"/>
            <a:ext cx="1447800" cy="338554"/>
          </a:xfrm>
          <a:prstGeom prst="rect">
            <a:avLst/>
          </a:prstGeom>
          <a:noFill/>
        </p:spPr>
        <p:txBody>
          <a:bodyPr wrap="square" rtlCol="0">
            <a:spAutoFit/>
          </a:bodyPr>
          <a:lstStyle/>
          <a:p>
            <a:pPr algn="l"/>
            <a:r>
              <a:rPr lang="en-US" sz="1600" b="1" dirty="0" smtClean="0">
                <a:solidFill>
                  <a:srgbClr val="C00000"/>
                </a:solidFill>
              </a:rPr>
              <a:t>8.9 </a:t>
            </a:r>
            <a:r>
              <a:rPr lang="en-US" sz="1600" b="1" dirty="0" err="1" smtClean="0">
                <a:solidFill>
                  <a:srgbClr val="C00000"/>
                </a:solidFill>
              </a:rPr>
              <a:t>GeV</a:t>
            </a:r>
            <a:endParaRPr lang="en-US" sz="1600" b="1" dirty="0">
              <a:solidFill>
                <a:srgbClr val="C00000"/>
              </a:solidFill>
            </a:endParaRPr>
          </a:p>
        </p:txBody>
      </p:sp>
      <p:pic>
        <p:nvPicPr>
          <p:cNvPr id="1031" name="Picture 7" descr="C:\Users\lorenzon\Documents\talks\pol-DY\pics\120GeV-vertical-initial-spin.png"/>
          <p:cNvPicPr>
            <a:picLocks noChangeAspect="1" noChangeArrowheads="1"/>
          </p:cNvPicPr>
          <p:nvPr/>
        </p:nvPicPr>
        <p:blipFill>
          <a:blip r:embed="rId8" cstate="print"/>
          <a:srcRect/>
          <a:stretch>
            <a:fillRect/>
          </a:stretch>
        </p:blipFill>
        <p:spPr bwMode="auto">
          <a:xfrm>
            <a:off x="4495800" y="1143000"/>
            <a:ext cx="4448175" cy="4694238"/>
          </a:xfrm>
          <a:prstGeom prst="rect">
            <a:avLst/>
          </a:prstGeom>
          <a:noFill/>
        </p:spPr>
      </p:pic>
      <p:sp>
        <p:nvSpPr>
          <p:cNvPr id="20" name="TextBox 19"/>
          <p:cNvSpPr txBox="1"/>
          <p:nvPr/>
        </p:nvSpPr>
        <p:spPr>
          <a:xfrm>
            <a:off x="4648200" y="880646"/>
            <a:ext cx="1447800" cy="338554"/>
          </a:xfrm>
          <a:prstGeom prst="rect">
            <a:avLst/>
          </a:prstGeom>
          <a:noFill/>
        </p:spPr>
        <p:txBody>
          <a:bodyPr wrap="square" rtlCol="0">
            <a:spAutoFit/>
          </a:bodyPr>
          <a:lstStyle/>
          <a:p>
            <a:pPr algn="l"/>
            <a:r>
              <a:rPr lang="en-US" sz="1600" b="1" dirty="0" smtClean="0">
                <a:solidFill>
                  <a:srgbClr val="C00000"/>
                </a:solidFill>
              </a:rPr>
              <a:t>4-twist  4T</a:t>
            </a:r>
            <a:endParaRPr lang="en-US" sz="1600" b="1" dirty="0">
              <a:solidFill>
                <a:srgbClr val="C00000"/>
              </a:solidFill>
            </a:endParaRPr>
          </a:p>
        </p:txBody>
      </p:sp>
      <p:sp>
        <p:nvSpPr>
          <p:cNvPr id="14" name="TextBox 13"/>
          <p:cNvSpPr txBox="1"/>
          <p:nvPr/>
        </p:nvSpPr>
        <p:spPr>
          <a:xfrm>
            <a:off x="4800600" y="1447800"/>
            <a:ext cx="1447800" cy="338554"/>
          </a:xfrm>
          <a:prstGeom prst="rect">
            <a:avLst/>
          </a:prstGeom>
          <a:noFill/>
        </p:spPr>
        <p:txBody>
          <a:bodyPr wrap="square" rtlCol="0">
            <a:spAutoFit/>
          </a:bodyPr>
          <a:lstStyle/>
          <a:p>
            <a:pPr algn="l"/>
            <a:r>
              <a:rPr lang="en-US" sz="1600" b="1" dirty="0" smtClean="0">
                <a:solidFill>
                  <a:srgbClr val="C00000"/>
                </a:solidFill>
              </a:rPr>
              <a:t>120 </a:t>
            </a:r>
            <a:r>
              <a:rPr lang="en-US" sz="1600" b="1" dirty="0" err="1" smtClean="0">
                <a:solidFill>
                  <a:srgbClr val="C00000"/>
                </a:solidFill>
              </a:rPr>
              <a:t>GeV</a:t>
            </a:r>
            <a:endParaRPr lang="en-US" sz="1600" b="1" dirty="0">
              <a:solidFill>
                <a:srgbClr val="C00000"/>
              </a:solidFill>
            </a:endParaRPr>
          </a:p>
        </p:txBody>
      </p:sp>
      <p:sp>
        <p:nvSpPr>
          <p:cNvPr id="15" name="Slide Number Placeholder 8"/>
          <p:cNvSpPr>
            <a:spLocks noGrp="1"/>
          </p:cNvSpPr>
          <p:nvPr>
            <p:ph type="sldNum" sz="quarter" idx="10"/>
          </p:nvPr>
        </p:nvSpPr>
        <p:spPr>
          <a:xfrm>
            <a:off x="8901113" y="6618288"/>
            <a:ext cx="244475" cy="241300"/>
          </a:xfrm>
        </p:spPr>
        <p:txBody>
          <a:bodyPr/>
          <a:lstStyle/>
          <a:p>
            <a:pPr>
              <a:defRPr/>
            </a:pPr>
            <a:fld id="{79E31C8A-2EC8-4809-9A3C-408BDAC740EC}" type="slidenum">
              <a:rPr lang="en-US" smtClean="0"/>
              <a:pPr>
                <a:defRPr/>
              </a:pPr>
              <a:t>17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13" grpId="0"/>
      <p:bldP spid="20"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901113" y="6618288"/>
            <a:ext cx="244475" cy="241300"/>
          </a:xfrm>
          <a:prstGeom prst="rect">
            <a:avLst/>
          </a:prstGeom>
        </p:spPr>
        <p:txBody>
          <a:bodyPr/>
          <a:lstStyle/>
          <a:p>
            <a:fld id="{3EAABB6E-6271-46EC-8AF8-D507A8E41E06}" type="slidenum">
              <a:rPr lang="en-US"/>
              <a:pPr/>
              <a:t>18</a:t>
            </a:fld>
            <a:endParaRPr lang="en-US"/>
          </a:p>
        </p:txBody>
      </p:sp>
      <p:sp>
        <p:nvSpPr>
          <p:cNvPr id="14"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smtClean="0">
                <a:solidFill>
                  <a:srgbClr val="190EFF"/>
                </a:solidFill>
                <a:latin typeface="+mj-lt"/>
                <a:ea typeface="+mj-ea"/>
                <a:cs typeface="+mj-cs"/>
                <a:sym typeface="Arial" charset="0"/>
              </a:rPr>
              <a:t>The Path to a polarized Main Injector</a:t>
            </a:r>
            <a:endParaRPr lang="en-US" sz="2400" b="1" kern="0" dirty="0">
              <a:solidFill>
                <a:srgbClr val="190EFF"/>
              </a:solidFill>
              <a:latin typeface="+mj-lt"/>
              <a:ea typeface="+mj-ea"/>
              <a:cs typeface="+mj-cs"/>
              <a:sym typeface="Arial" pitchFamily="34" charset="0"/>
            </a:endParaRPr>
          </a:p>
        </p:txBody>
      </p:sp>
      <p:sp>
        <p:nvSpPr>
          <p:cNvPr id="13" name="Subtitle 2"/>
          <p:cNvSpPr txBox="1">
            <a:spLocks/>
          </p:cNvSpPr>
          <p:nvPr/>
        </p:nvSpPr>
        <p:spPr>
          <a:xfrm>
            <a:off x="228600" y="1371600"/>
            <a:ext cx="8763000" cy="2438400"/>
          </a:xfrm>
          <a:prstGeom prst="rect">
            <a:avLst/>
          </a:prstGeom>
        </p:spPr>
        <p:txBody>
          <a:bodyPr/>
          <a:lstStyle/>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Char char="•"/>
              <a:tabLst>
                <a:tab pos="815975" algn="l"/>
                <a:tab pos="1192213" algn="l"/>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sp>
        <p:nvSpPr>
          <p:cNvPr id="7" name="Subtitle 2"/>
          <p:cNvSpPr txBox="1">
            <a:spLocks/>
          </p:cNvSpPr>
          <p:nvPr/>
        </p:nvSpPr>
        <p:spPr>
          <a:xfrm>
            <a:off x="252484" y="1905000"/>
            <a:ext cx="9120116" cy="4419600"/>
          </a:xfrm>
          <a:prstGeom prst="rect">
            <a:avLst/>
          </a:prstGeom>
        </p:spPr>
        <p:txBody>
          <a:bodyPr/>
          <a:lstStyle/>
          <a:p>
            <a:pPr marL="334963" lvl="0" indent="-334963" algn="l" eaLnBrk="0" hangingPunct="0">
              <a:spcBef>
                <a:spcPts val="1200"/>
              </a:spcBef>
              <a:buSzPct val="200000"/>
              <a:buFont typeface="Arial" pitchFamily="34" charset="0"/>
              <a:buChar char="•"/>
              <a:tabLst>
                <a:tab pos="815975" algn="l"/>
                <a:tab pos="1192213" algn="l"/>
              </a:tabLst>
              <a:defRPr/>
            </a:pPr>
            <a:r>
              <a:rPr lang="en-US" dirty="0" smtClean="0">
                <a:ea typeface="ＭＳ Ｐゴシック" charset="0"/>
                <a:cs typeface="ＭＳ Ｐゴシック" charset="0"/>
              </a:rPr>
              <a:t>Detailed machine design and costing using 1 snake in MI</a:t>
            </a:r>
            <a:endParaRPr lang="en-US" sz="1600" dirty="0" smtClean="0">
              <a:ea typeface="ＭＳ Ｐゴシック" charset="0"/>
              <a:cs typeface="ＭＳ Ｐゴシック" charset="0"/>
            </a:endParaRPr>
          </a:p>
          <a:p>
            <a:pPr marL="703263" lvl="1" indent="-334963" algn="l" eaLnBrk="0" hangingPunct="0">
              <a:spcBef>
                <a:spcPts val="600"/>
              </a:spcBef>
              <a:buClr>
                <a:srgbClr val="0000FF"/>
              </a:buClr>
              <a:buSzPct val="150000"/>
              <a:buFont typeface="Zapf Dingbats" charset="0"/>
              <a:buChar char="➡"/>
              <a:tabLst>
                <a:tab pos="815975" algn="l"/>
                <a:tab pos="1192213" algn="l"/>
              </a:tabLst>
              <a:defRPr/>
            </a:pPr>
            <a:r>
              <a:rPr lang="en-US" sz="1600" dirty="0" err="1">
                <a:ea typeface="ＭＳ Ｐゴシック" charset="0"/>
                <a:cs typeface="ＭＳ Ｐゴシック" charset="0"/>
              </a:rPr>
              <a:t>Spin@Fermi</a:t>
            </a:r>
            <a:r>
              <a:rPr lang="en-US" sz="1600" dirty="0">
                <a:ea typeface="ＭＳ Ｐゴシック" charset="0"/>
                <a:cs typeface="ＭＳ Ｐゴシック" charset="0"/>
              </a:rPr>
              <a:t> collaboration provide </a:t>
            </a:r>
            <a:r>
              <a:rPr lang="en-US" sz="1600" dirty="0" smtClean="0">
                <a:ea typeface="ＭＳ Ｐゴシック" charset="0"/>
                <a:cs typeface="ＭＳ Ｐゴシック" charset="0"/>
              </a:rPr>
              <a:t>design</a:t>
            </a:r>
          </a:p>
          <a:p>
            <a:pPr marL="703263" lvl="1" indent="-334963" algn="l" eaLnBrk="0" hangingPunct="0">
              <a:spcBef>
                <a:spcPts val="600"/>
              </a:spcBef>
              <a:buClr>
                <a:srgbClr val="0000FF"/>
              </a:buClr>
              <a:buSzPct val="150000"/>
              <a:buFont typeface="Zapf Dingbats" charset="0"/>
              <a:buChar char="➡"/>
              <a:tabLst>
                <a:tab pos="815975" algn="l"/>
                <a:tab pos="1192213" algn="l"/>
              </a:tabLst>
              <a:defRPr/>
            </a:pPr>
            <a:r>
              <a:rPr lang="en-US" sz="1600" dirty="0" err="1" smtClean="0">
                <a:ea typeface="ＭＳ Ｐゴシック" charset="0"/>
              </a:rPr>
              <a:t>Fermilab</a:t>
            </a:r>
            <a:r>
              <a:rPr lang="en-US" sz="1600" dirty="0" smtClean="0">
                <a:ea typeface="ＭＳ Ｐゴシック" charset="0"/>
              </a:rPr>
              <a:t> (AD) does verification &amp; costing</a:t>
            </a:r>
            <a:r>
              <a:rPr lang="en-US" sz="1600" dirty="0" smtClean="0">
                <a:ea typeface="ＭＳ Ｐゴシック" charset="0"/>
                <a:cs typeface="ＭＳ Ｐゴシック" charset="0"/>
              </a:rPr>
              <a:t/>
            </a:r>
            <a:br>
              <a:rPr lang="en-US" sz="1600" dirty="0" smtClean="0">
                <a:ea typeface="ＭＳ Ｐゴシック" charset="0"/>
                <a:cs typeface="ＭＳ Ｐゴシック" charset="0"/>
              </a:rPr>
            </a:br>
            <a:endParaRPr lang="en-US" sz="1600" dirty="0" smtClean="0">
              <a:ea typeface="ＭＳ Ｐゴシック" charset="0"/>
              <a:cs typeface="ＭＳ Ｐゴシック" charset="0"/>
            </a:endParaRPr>
          </a:p>
          <a:p>
            <a:pPr marL="334963" lvl="0" indent="-334963" algn="l" eaLnBrk="0" hangingPunct="0">
              <a:spcBef>
                <a:spcPts val="1200"/>
              </a:spcBef>
              <a:buSzPct val="200000"/>
              <a:buFont typeface="Arial" pitchFamily="34" charset="0"/>
              <a:buChar char="•"/>
              <a:tabLst>
                <a:tab pos="815975" algn="l"/>
                <a:tab pos="1192213" algn="l"/>
              </a:tabLst>
              <a:defRPr/>
            </a:pPr>
            <a:r>
              <a:rPr lang="en-US" dirty="0" smtClean="0">
                <a:ea typeface="ＭＳ Ｐゴシック" charset="0"/>
                <a:cs typeface="ＭＳ Ｐゴシック" charset="0"/>
              </a:rPr>
              <a:t>Collaboration with A.S. </a:t>
            </a:r>
            <a:r>
              <a:rPr lang="en-US" dirty="0" err="1" smtClean="0">
                <a:ea typeface="ＭＳ Ｐゴシック" charset="0"/>
                <a:cs typeface="ＭＳ Ｐゴシック" charset="0"/>
              </a:rPr>
              <a:t>Belov</a:t>
            </a:r>
            <a:r>
              <a:rPr lang="en-US" dirty="0" smtClean="0">
                <a:ea typeface="ＭＳ Ｐゴシック" charset="0"/>
                <a:cs typeface="ＭＳ Ｐゴシック" charset="0"/>
              </a:rPr>
              <a:t> at INR and </a:t>
            </a:r>
            <a:r>
              <a:rPr lang="en-US" dirty="0" err="1" smtClean="0">
                <a:ea typeface="ＭＳ Ｐゴシック" charset="0"/>
                <a:cs typeface="ＭＳ Ｐゴシック" charset="0"/>
              </a:rPr>
              <a:t>Dubna</a:t>
            </a:r>
            <a:r>
              <a:rPr lang="en-US" dirty="0" smtClean="0">
                <a:ea typeface="ＭＳ Ｐゴシック" charset="0"/>
                <a:cs typeface="ＭＳ Ｐゴシック" charset="0"/>
              </a:rPr>
              <a:t> to develop polarized source</a:t>
            </a:r>
            <a:r>
              <a:rPr lang="en-US" sz="1600" dirty="0" smtClean="0">
                <a:ea typeface="ＭＳ Ｐゴシック" charset="0"/>
                <a:cs typeface="ＭＳ Ｐゴシック" charset="0"/>
              </a:rPr>
              <a:t/>
            </a:r>
            <a:br>
              <a:rPr lang="en-US" sz="1600" dirty="0" smtClean="0">
                <a:ea typeface="ＭＳ Ｐゴシック" charset="0"/>
                <a:cs typeface="ＭＳ Ｐゴシック" charset="0"/>
              </a:rPr>
            </a:br>
            <a:endParaRPr lang="en-US" sz="1600" dirty="0" smtClean="0">
              <a:ea typeface="ＭＳ Ｐゴシック" charset="0"/>
              <a:cs typeface="ＭＳ Ｐゴシック" charset="0"/>
            </a:endParaRPr>
          </a:p>
          <a:p>
            <a:pPr marL="334963" lvl="0" indent="-334963" algn="l" eaLnBrk="0" hangingPunct="0">
              <a:spcBef>
                <a:spcPts val="1200"/>
              </a:spcBef>
              <a:buSzPct val="200000"/>
              <a:buFont typeface="Arial" pitchFamily="34" charset="0"/>
              <a:buChar char="•"/>
              <a:tabLst>
                <a:tab pos="815975" algn="l"/>
                <a:tab pos="1192213" algn="l"/>
              </a:tabLst>
              <a:defRPr/>
            </a:pPr>
            <a:r>
              <a:rPr lang="en-US" dirty="0" smtClean="0">
                <a:ea typeface="ＭＳ Ｐゴシック" charset="0"/>
                <a:cs typeface="ＭＳ Ｐゴシック" charset="0"/>
              </a:rPr>
              <a:t>Develop proposal to DoE NP/HEP to polarize the Main Injector</a:t>
            </a:r>
            <a:endParaRPr lang="en-US" dirty="0">
              <a:ea typeface="ＭＳ Ｐゴシック" charset="0"/>
              <a:cs typeface="ＭＳ Ｐゴシック" charset="0"/>
            </a:endParaRPr>
          </a:p>
          <a:p>
            <a:pPr marL="703263" lvl="1" indent="-334963" algn="l" eaLnBrk="0" hangingPunct="0">
              <a:spcBef>
                <a:spcPts val="600"/>
              </a:spcBef>
              <a:buClr>
                <a:srgbClr val="0000FF"/>
              </a:buClr>
              <a:buSzPct val="150000"/>
              <a:buFont typeface="Zapf Dingbats" charset="0"/>
              <a:buChar char="➡"/>
              <a:tabLst>
                <a:tab pos="815975" algn="l"/>
                <a:tab pos="1192213" algn="l"/>
              </a:tabLst>
              <a:defRPr/>
            </a:pPr>
            <a:r>
              <a:rPr lang="en-US" sz="1600" kern="0" dirty="0">
                <a:sym typeface="Arial" pitchFamily="34" charset="0"/>
              </a:rPr>
              <a:t>Cost to polarize Main Injector $</a:t>
            </a:r>
            <a:r>
              <a:rPr lang="en-US" sz="1600" kern="0" dirty="0" smtClean="0">
                <a:sym typeface="Arial" pitchFamily="34" charset="0"/>
              </a:rPr>
              <a:t>10M</a:t>
            </a:r>
            <a:endParaRPr lang="en-US" sz="1600" kern="0" dirty="0">
              <a:sym typeface="Arial" pitchFamily="34" charset="0"/>
            </a:endParaRPr>
          </a:p>
          <a:p>
            <a:pPr marL="1160463" lvl="2" indent="-334963" algn="l" eaLnBrk="0" hangingPunct="0">
              <a:spcBef>
                <a:spcPts val="600"/>
              </a:spcBef>
              <a:buClr>
                <a:srgbClr val="0000FF"/>
              </a:buClr>
              <a:buSzPct val="150000"/>
              <a:buFont typeface="Arial" pitchFamily="34" charset="0"/>
              <a:buChar char="→"/>
              <a:tabLst>
                <a:tab pos="815975" algn="l"/>
                <a:tab pos="1192213" algn="l"/>
              </a:tabLst>
            </a:pPr>
            <a:r>
              <a:rPr lang="en-US" sz="1600" kern="0" dirty="0" smtClean="0">
                <a:sym typeface="Arial" pitchFamily="34" charset="0"/>
              </a:rPr>
              <a:t> </a:t>
            </a:r>
            <a:r>
              <a:rPr lang="en-US" sz="1600" dirty="0" smtClean="0">
                <a:ea typeface="ＭＳ Ｐゴシック" charset="0"/>
                <a:cs typeface="ＭＳ Ｐゴシック" charset="0"/>
              </a:rPr>
              <a:t>includes </a:t>
            </a:r>
            <a:r>
              <a:rPr lang="en-US" sz="1600" dirty="0">
                <a:ea typeface="ＭＳ Ｐゴシック" charset="0"/>
                <a:cs typeface="ＭＳ Ｐゴシック" charset="0"/>
              </a:rPr>
              <a:t>15% project management &amp; 50% </a:t>
            </a:r>
            <a:r>
              <a:rPr lang="en-US" sz="1600" dirty="0" smtClean="0">
                <a:ea typeface="ＭＳ Ｐゴシック" charset="0"/>
                <a:cs typeface="ＭＳ Ｐゴシック" charset="0"/>
              </a:rPr>
              <a:t>contingency</a:t>
            </a:r>
            <a:endParaRPr lang="en-US" dirty="0">
              <a:ea typeface="ＭＳ Ｐゴシック" charset="0"/>
              <a:cs typeface="ＭＳ Ｐゴシック" charset="0"/>
            </a:endParaRPr>
          </a:p>
          <a:p>
            <a:pPr marL="703263" lvl="1" indent="-334963" algn="l" eaLnBrk="0" hangingPunct="0">
              <a:spcBef>
                <a:spcPts val="600"/>
              </a:spcBef>
              <a:buClr>
                <a:srgbClr val="0000FF"/>
              </a:buClr>
              <a:buSzPct val="150000"/>
              <a:buFont typeface="Zapf Dingbats" charset="0"/>
              <a:buChar char="➡"/>
              <a:tabLst>
                <a:tab pos="815975" algn="l"/>
                <a:tab pos="1192213" algn="l"/>
              </a:tabLst>
              <a:defRPr/>
            </a:pPr>
            <a:r>
              <a:rPr lang="en-US" sz="1600" dirty="0" smtClean="0">
                <a:ea typeface="ＭＳ Ｐゴシック" charset="0"/>
              </a:rPr>
              <a:t>secure </a:t>
            </a:r>
            <a:r>
              <a:rPr lang="en-US" sz="1600" dirty="0">
                <a:ea typeface="ＭＳ Ｐゴシック" charset="0"/>
              </a:rPr>
              <a:t>funding to</a:t>
            </a:r>
            <a:endParaRPr lang="en-US" sz="1600" kern="0" dirty="0">
              <a:sym typeface="Arial" pitchFamily="34" charset="0"/>
            </a:endParaRPr>
          </a:p>
          <a:p>
            <a:pPr marL="1160463" lvl="2" indent="-334963" algn="l" eaLnBrk="0" hangingPunct="0">
              <a:spcBef>
                <a:spcPts val="600"/>
              </a:spcBef>
              <a:buClr>
                <a:srgbClr val="0000FF"/>
              </a:buClr>
              <a:buSzPct val="150000"/>
              <a:buFont typeface="Arial" pitchFamily="34" charset="0"/>
              <a:buChar char="→"/>
              <a:tabLst>
                <a:tab pos="815975" algn="l"/>
                <a:tab pos="1192213" algn="l"/>
              </a:tabLst>
            </a:pPr>
            <a:r>
              <a:rPr lang="en-US" sz="1600" kern="0" dirty="0">
                <a:sym typeface="Arial" pitchFamily="34" charset="0"/>
              </a:rPr>
              <a:t>do detailed design: $200k/</a:t>
            </a:r>
            <a:r>
              <a:rPr lang="en-US" sz="1600" kern="0" dirty="0" err="1">
                <a:sym typeface="Arial" pitchFamily="34" charset="0"/>
              </a:rPr>
              <a:t>yr</a:t>
            </a:r>
            <a:r>
              <a:rPr lang="en-US" sz="1600" kern="0" dirty="0">
                <a:sym typeface="Arial" pitchFamily="34" charset="0"/>
              </a:rPr>
              <a:t>  (short-term)</a:t>
            </a:r>
          </a:p>
          <a:p>
            <a:pPr marL="1160463" lvl="2" indent="-334963" algn="l" eaLnBrk="0" hangingPunct="0">
              <a:spcBef>
                <a:spcPts val="600"/>
              </a:spcBef>
              <a:buClr>
                <a:srgbClr val="0000FF"/>
              </a:buClr>
              <a:buSzPct val="150000"/>
              <a:buFont typeface="Arial" pitchFamily="34" charset="0"/>
              <a:buChar char="→"/>
              <a:tabLst>
                <a:tab pos="815975" algn="l"/>
                <a:tab pos="1192213" algn="l"/>
              </a:tabLst>
            </a:pPr>
            <a:r>
              <a:rPr lang="en-US" sz="1600" kern="0" dirty="0">
                <a:sym typeface="Arial" pitchFamily="34" charset="0"/>
              </a:rPr>
              <a:t>implement modifications to MI: $10M (longer-term</a:t>
            </a:r>
            <a:r>
              <a:rPr lang="en-US" sz="1600" kern="0" dirty="0" smtClean="0">
                <a:sym typeface="Arial" pitchFamily="34" charset="0"/>
              </a:rPr>
              <a:t>)</a:t>
            </a:r>
          </a:p>
          <a:p>
            <a:pPr marL="1160463" lvl="2" indent="-334963" algn="l" eaLnBrk="0" hangingPunct="0">
              <a:spcBef>
                <a:spcPts val="600"/>
              </a:spcBef>
              <a:buClr>
                <a:srgbClr val="0000FF"/>
              </a:buClr>
              <a:buSzPct val="150000"/>
              <a:buFont typeface="Arial" pitchFamily="34" charset="0"/>
              <a:buChar char="→"/>
              <a:tabLst>
                <a:tab pos="815975" algn="l"/>
                <a:tab pos="1192213" algn="l"/>
              </a:tabLst>
            </a:pPr>
            <a:r>
              <a:rPr lang="en-US" sz="1600" dirty="0" smtClean="0">
                <a:ea typeface="ＭＳ Ｐゴシック" charset="0"/>
              </a:rPr>
              <a:t>conversations with DoE NP &amp; HEP, NSF NP have started</a:t>
            </a:r>
            <a:endParaRPr lang="en-US" sz="1600" kern="0" dirty="0">
              <a:sym typeface="Arial" pitchFamily="34" charset="0"/>
            </a:endParaRPr>
          </a:p>
          <a:p>
            <a:pPr marL="334963" indent="-334963" algn="l" eaLnBrk="0" hangingPunct="0">
              <a:spcBef>
                <a:spcPts val="1200"/>
              </a:spcBef>
              <a:buSzPct val="200000"/>
              <a:buFont typeface="Arial" pitchFamily="34" charset="0"/>
              <a:buChar char="•"/>
              <a:tabLst>
                <a:tab pos="815975" algn="l"/>
                <a:tab pos="1192213" algn="l"/>
              </a:tabLst>
              <a:defRPr/>
            </a:pPr>
            <a:endParaRPr lang="en-US" sz="1600" dirty="0" smtClean="0">
              <a:ea typeface="ＭＳ Ｐゴシック" charset="0"/>
              <a:cs typeface="ＭＳ Ｐゴシック" charset="0"/>
            </a:endParaRPr>
          </a:p>
          <a:p>
            <a:pPr marL="334963" lvl="0" indent="-334963" algn="l" eaLnBrk="0" hangingPunct="0">
              <a:spcBef>
                <a:spcPts val="1200"/>
              </a:spcBef>
              <a:buSzPct val="200000"/>
              <a:buFont typeface="Arial" pitchFamily="34" charset="0"/>
              <a:buChar char="•"/>
              <a:tabLst>
                <a:tab pos="815975" algn="l"/>
                <a:tab pos="1192213" algn="l"/>
              </a:tabLst>
              <a:defRPr/>
            </a:pPr>
            <a:endParaRPr lang="en-US" sz="1600" dirty="0" smtClean="0">
              <a:ea typeface="ＭＳ Ｐゴシック" charset="0"/>
              <a:cs typeface="ＭＳ Ｐゴシック" charset="0"/>
            </a:endParaRPr>
          </a:p>
          <a:p>
            <a:pPr marL="334963" lvl="0" indent="-334963" algn="l" eaLnBrk="0" hangingPunct="0">
              <a:spcBef>
                <a:spcPts val="1200"/>
              </a:spcBef>
              <a:buSzPct val="200000"/>
              <a:buFont typeface="Arial" pitchFamily="34" charset="0"/>
              <a:buChar char="•"/>
              <a:tabLst>
                <a:tab pos="815975" algn="l"/>
                <a:tab pos="1192213" algn="l"/>
              </a:tabLst>
              <a:defRPr/>
            </a:pPr>
            <a:endParaRPr lang="en-US" sz="1600" dirty="0" smtClean="0">
              <a:ea typeface="ＭＳ Ｐゴシック" charset="0"/>
              <a:cs typeface="ＭＳ Ｐゴシック" charset="0"/>
            </a:endParaRPr>
          </a:p>
        </p:txBody>
      </p:sp>
      <p:sp>
        <p:nvSpPr>
          <p:cNvPr id="6" name="Subtitle 2"/>
          <p:cNvSpPr txBox="1">
            <a:spLocks/>
          </p:cNvSpPr>
          <p:nvPr/>
        </p:nvSpPr>
        <p:spPr>
          <a:xfrm>
            <a:off x="1524000" y="1066800"/>
            <a:ext cx="5638800" cy="457200"/>
          </a:xfrm>
          <a:prstGeom prst="rect">
            <a:avLst/>
          </a:prstGeom>
          <a:solidFill>
            <a:schemeClr val="accent2">
              <a:lumMod val="20000"/>
              <a:lumOff val="80000"/>
            </a:schemeClr>
          </a:solidFill>
        </p:spPr>
        <p:txBody>
          <a:bodyPr/>
          <a:lstStyle/>
          <a:p>
            <a:pPr eaLnBrk="0" hangingPunct="0">
              <a:spcBef>
                <a:spcPts val="1200"/>
              </a:spcBef>
              <a:buSzPct val="200000"/>
              <a:tabLst>
                <a:tab pos="815975" algn="l"/>
                <a:tab pos="1192213" algn="l"/>
              </a:tabLst>
              <a:defRPr/>
            </a:pPr>
            <a:r>
              <a:rPr lang="en-US" b="1" dirty="0">
                <a:ea typeface="ＭＳ Ｐゴシック" charset="0"/>
                <a:cs typeface="ＭＳ Ｐゴシック" charset="0"/>
              </a:rPr>
              <a:t>Stage 1</a:t>
            </a:r>
            <a:r>
              <a:rPr lang="en-US" dirty="0">
                <a:ea typeface="ＭＳ Ｐゴシック" charset="0"/>
                <a:cs typeface="ＭＳ Ｐゴシック" charset="0"/>
              </a:rPr>
              <a:t> </a:t>
            </a:r>
            <a:r>
              <a:rPr lang="en-US" b="1" dirty="0">
                <a:ea typeface="ＭＳ Ｐゴシック" charset="0"/>
                <a:cs typeface="ＭＳ Ｐゴシック" charset="0"/>
              </a:rPr>
              <a:t>approval</a:t>
            </a:r>
            <a:r>
              <a:rPr lang="en-US" dirty="0">
                <a:ea typeface="ＭＳ Ｐゴシック" charset="0"/>
                <a:cs typeface="ＭＳ Ｐゴシック" charset="0"/>
              </a:rPr>
              <a:t> from </a:t>
            </a:r>
            <a:r>
              <a:rPr lang="en-US" dirty="0" err="1">
                <a:ea typeface="ＭＳ Ｐゴシック" charset="0"/>
                <a:cs typeface="ＭＳ Ｐゴシック" charset="0"/>
              </a:rPr>
              <a:t>Fermilab</a:t>
            </a:r>
            <a:r>
              <a:rPr lang="en-US" dirty="0">
                <a:ea typeface="ＭＳ Ｐゴシック" charset="0"/>
                <a:cs typeface="ＭＳ Ｐゴシック" charset="0"/>
              </a:rPr>
              <a:t>: </a:t>
            </a:r>
            <a:r>
              <a:rPr lang="en-US" dirty="0" smtClean="0">
                <a:solidFill>
                  <a:srgbClr val="FF0000"/>
                </a:solidFill>
                <a:ea typeface="ＭＳ Ｐゴシック" charset="0"/>
                <a:cs typeface="ＭＳ Ｐゴシック" charset="0"/>
              </a:rPr>
              <a:t>14-November-2012</a:t>
            </a:r>
            <a:endParaRPr lang="en-US" kern="0" dirty="0" smtClean="0">
              <a:latin typeface="+mn-lt"/>
              <a:sym typeface="Arial" pitchFamily="34" charset="0"/>
            </a:endParaRPr>
          </a:p>
        </p:txBody>
      </p:sp>
    </p:spTree>
    <p:extLst>
      <p:ext uri="{BB962C8B-B14F-4D97-AF65-F5344CB8AC3E}">
        <p14:creationId xmlns:p14="http://schemas.microsoft.com/office/powerpoint/2010/main" xmlns="" val="7970216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901113" y="6618288"/>
            <a:ext cx="244475" cy="241300"/>
          </a:xfrm>
          <a:prstGeom prst="rect">
            <a:avLst/>
          </a:prstGeom>
        </p:spPr>
        <p:txBody>
          <a:bodyPr/>
          <a:lstStyle/>
          <a:p>
            <a:fld id="{3EAABB6E-6271-46EC-8AF8-D507A8E41E06}" type="slidenum">
              <a:rPr lang="en-US"/>
              <a:pPr/>
              <a:t>19</a:t>
            </a:fld>
            <a:endParaRPr lang="en-US"/>
          </a:p>
        </p:txBody>
      </p:sp>
      <p:sp>
        <p:nvSpPr>
          <p:cNvPr id="14"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smtClean="0">
                <a:solidFill>
                  <a:srgbClr val="190EFF"/>
                </a:solidFill>
                <a:latin typeface="+mj-lt"/>
                <a:ea typeface="+mj-ea"/>
                <a:cs typeface="+mj-cs"/>
                <a:sym typeface="Arial" charset="0"/>
              </a:rPr>
              <a:t>The Path to a polarized Main Injector</a:t>
            </a:r>
            <a:endParaRPr lang="en-US" sz="2400" b="1" kern="0" dirty="0">
              <a:solidFill>
                <a:srgbClr val="190EFF"/>
              </a:solidFill>
              <a:latin typeface="+mj-lt"/>
              <a:ea typeface="+mj-ea"/>
              <a:cs typeface="+mj-cs"/>
              <a:sym typeface="Arial" pitchFamily="34" charset="0"/>
            </a:endParaRPr>
          </a:p>
        </p:txBody>
      </p:sp>
      <p:sp>
        <p:nvSpPr>
          <p:cNvPr id="13" name="Subtitle 2"/>
          <p:cNvSpPr txBox="1">
            <a:spLocks/>
          </p:cNvSpPr>
          <p:nvPr/>
        </p:nvSpPr>
        <p:spPr>
          <a:xfrm>
            <a:off x="228600" y="1371600"/>
            <a:ext cx="8763000" cy="2438400"/>
          </a:xfrm>
          <a:prstGeom prst="rect">
            <a:avLst/>
          </a:prstGeom>
        </p:spPr>
        <p:txBody>
          <a:bodyPr/>
          <a:lstStyle/>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Char char="•"/>
              <a:tabLst>
                <a:tab pos="815975" algn="l"/>
                <a:tab pos="1192213" algn="l"/>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sp>
        <p:nvSpPr>
          <p:cNvPr id="7" name="Subtitle 2"/>
          <p:cNvSpPr txBox="1">
            <a:spLocks/>
          </p:cNvSpPr>
          <p:nvPr/>
        </p:nvSpPr>
        <p:spPr>
          <a:xfrm>
            <a:off x="252484" y="1905000"/>
            <a:ext cx="9120116" cy="4419600"/>
          </a:xfrm>
          <a:prstGeom prst="rect">
            <a:avLst/>
          </a:prstGeom>
        </p:spPr>
        <p:txBody>
          <a:bodyPr/>
          <a:lstStyle/>
          <a:p>
            <a:pPr marL="334963" lvl="0" indent="-334963" algn="l" eaLnBrk="0" hangingPunct="0">
              <a:spcBef>
                <a:spcPts val="1200"/>
              </a:spcBef>
              <a:buSzPct val="200000"/>
              <a:buFont typeface="Arial" pitchFamily="34" charset="0"/>
              <a:buChar char="•"/>
              <a:tabLst>
                <a:tab pos="815975" algn="l"/>
                <a:tab pos="1192213" algn="l"/>
              </a:tabLst>
              <a:defRPr/>
            </a:pPr>
            <a:r>
              <a:rPr lang="en-US" dirty="0" smtClean="0">
                <a:ea typeface="ＭＳ Ｐゴシック" charset="0"/>
                <a:cs typeface="ＭＳ Ｐゴシック" charset="0"/>
              </a:rPr>
              <a:t>Detailed machine design and costing using 1 snake in MI</a:t>
            </a:r>
            <a:endParaRPr lang="en-US" sz="1600" dirty="0" smtClean="0">
              <a:ea typeface="ＭＳ Ｐゴシック" charset="0"/>
              <a:cs typeface="ＭＳ Ｐゴシック" charset="0"/>
            </a:endParaRPr>
          </a:p>
          <a:p>
            <a:pPr marL="703263" lvl="1" indent="-334963" algn="l" eaLnBrk="0" hangingPunct="0">
              <a:spcBef>
                <a:spcPts val="600"/>
              </a:spcBef>
              <a:buClr>
                <a:srgbClr val="0000FF"/>
              </a:buClr>
              <a:buSzPct val="150000"/>
              <a:buFont typeface="Zapf Dingbats" charset="0"/>
              <a:buChar char="➡"/>
              <a:tabLst>
                <a:tab pos="815975" algn="l"/>
                <a:tab pos="1192213" algn="l"/>
              </a:tabLst>
              <a:defRPr/>
            </a:pPr>
            <a:r>
              <a:rPr lang="en-US" sz="1600" dirty="0" smtClean="0">
                <a:ea typeface="ＭＳ Ｐゴシック" charset="0"/>
                <a:cs typeface="ＭＳ Ｐゴシック" charset="0"/>
              </a:rPr>
              <a:t>E-1027 collaboration provide design</a:t>
            </a:r>
            <a:endParaRPr lang="en-US" sz="1600" kern="0" dirty="0" smtClean="0">
              <a:sym typeface="Arial" pitchFamily="34" charset="0"/>
            </a:endParaRPr>
          </a:p>
          <a:p>
            <a:pPr marL="1160463" lvl="2" indent="-334963" algn="l" eaLnBrk="0" hangingPunct="0">
              <a:spcBef>
                <a:spcPts val="600"/>
              </a:spcBef>
              <a:buClr>
                <a:srgbClr val="0000FF"/>
              </a:buClr>
              <a:buSzPct val="150000"/>
              <a:buFont typeface="Arial" pitchFamily="34" charset="0"/>
              <a:buChar char="→"/>
              <a:tabLst>
                <a:tab pos="815975" algn="l"/>
                <a:tab pos="1192213" algn="l"/>
              </a:tabLst>
            </a:pPr>
            <a:r>
              <a:rPr lang="en-US" sz="1600" kern="0" dirty="0" smtClean="0">
                <a:sym typeface="Arial" pitchFamily="34" charset="0"/>
              </a:rPr>
              <a:t> get latest lattice for NOVA: </a:t>
            </a:r>
          </a:p>
          <a:p>
            <a:pPr marL="1617663" lvl="3" indent="-334963" algn="l" eaLnBrk="0" hangingPunct="0">
              <a:spcBef>
                <a:spcPts val="600"/>
              </a:spcBef>
              <a:buClr>
                <a:srgbClr val="0000FF"/>
              </a:buClr>
              <a:buSzPct val="150000"/>
              <a:buFont typeface="Helvetica" pitchFamily="34" charset="0"/>
              <a:buChar char="›"/>
              <a:tabLst>
                <a:tab pos="815975" algn="l"/>
                <a:tab pos="1192213" algn="l"/>
              </a:tabLst>
            </a:pPr>
            <a:r>
              <a:rPr lang="en-US" sz="1600" kern="0" dirty="0" smtClean="0">
                <a:sym typeface="Arial" pitchFamily="34" charset="0"/>
              </a:rPr>
              <a:t>translate “mad8” optics file to spin tracking code (“</a:t>
            </a:r>
            <a:r>
              <a:rPr lang="en-US" sz="1600" kern="0" dirty="0" err="1" smtClean="0">
                <a:sym typeface="Arial" pitchFamily="34" charset="0"/>
              </a:rPr>
              <a:t>zgoubi</a:t>
            </a:r>
            <a:r>
              <a:rPr lang="en-US" sz="1600" kern="0" dirty="0" smtClean="0">
                <a:sym typeface="Arial" pitchFamily="34" charset="0"/>
              </a:rPr>
              <a:t>”)</a:t>
            </a:r>
          </a:p>
          <a:p>
            <a:pPr marL="1160463" lvl="2" indent="-334963" algn="l" eaLnBrk="0" hangingPunct="0">
              <a:spcBef>
                <a:spcPts val="600"/>
              </a:spcBef>
              <a:buClr>
                <a:srgbClr val="0000FF"/>
              </a:buClr>
              <a:buSzPct val="150000"/>
              <a:buFont typeface="Arial" pitchFamily="34" charset="0"/>
              <a:buChar char="→"/>
              <a:tabLst>
                <a:tab pos="815975" algn="l"/>
                <a:tab pos="1192213" algn="l"/>
              </a:tabLst>
            </a:pPr>
            <a:r>
              <a:rPr lang="en-US" sz="1600" kern="0" dirty="0" smtClean="0">
                <a:ea typeface="ＭＳ Ｐゴシック" charset="0"/>
                <a:cs typeface="ＭＳ Ｐゴシック" charset="0"/>
                <a:sym typeface="Arial" pitchFamily="34" charset="0"/>
              </a:rPr>
              <a:t> determine intrinsic resonance strength from depolarization calculations</a:t>
            </a:r>
          </a:p>
          <a:p>
            <a:pPr marL="1160463" lvl="2" indent="-334963" algn="l" eaLnBrk="0" hangingPunct="0">
              <a:spcBef>
                <a:spcPts val="600"/>
              </a:spcBef>
              <a:buClr>
                <a:srgbClr val="0000FF"/>
              </a:buClr>
              <a:buSzPct val="150000"/>
              <a:buFont typeface="Arial" pitchFamily="34" charset="0"/>
              <a:buChar char="→"/>
              <a:tabLst>
                <a:tab pos="815975" algn="l"/>
                <a:tab pos="1192213" algn="l"/>
              </a:tabLst>
            </a:pPr>
            <a:r>
              <a:rPr lang="en-US" sz="1600" kern="0" dirty="0" smtClean="0">
                <a:ea typeface="ＭＳ Ｐゴシック" charset="0"/>
                <a:cs typeface="ＭＳ Ｐゴシック" charset="0"/>
                <a:sym typeface="Arial" pitchFamily="34" charset="0"/>
              </a:rPr>
              <a:t> do single particle tracking with </a:t>
            </a:r>
            <a:r>
              <a:rPr lang="en-US" sz="1600" kern="0" dirty="0" smtClean="0">
                <a:sym typeface="Arial" pitchFamily="34" charset="0"/>
              </a:rPr>
              <a:t>“</a:t>
            </a:r>
            <a:r>
              <a:rPr lang="en-US" sz="1600" kern="0" dirty="0" err="1" smtClean="0">
                <a:sym typeface="Arial" pitchFamily="34" charset="0"/>
              </a:rPr>
              <a:t>zgoubi</a:t>
            </a:r>
            <a:r>
              <a:rPr lang="en-US" sz="1600" kern="0" dirty="0" smtClean="0">
                <a:sym typeface="Arial" pitchFamily="34" charset="0"/>
              </a:rPr>
              <a:t>” with novel single-snake</a:t>
            </a:r>
          </a:p>
          <a:p>
            <a:pPr marL="1160463" lvl="2" indent="-334963" algn="l" eaLnBrk="0" hangingPunct="0">
              <a:spcBef>
                <a:spcPts val="600"/>
              </a:spcBef>
              <a:buClr>
                <a:srgbClr val="0000FF"/>
              </a:buClr>
              <a:buSzPct val="150000"/>
              <a:buFont typeface="Arial" pitchFamily="34" charset="0"/>
              <a:buChar char="→"/>
              <a:tabLst>
                <a:tab pos="815975" algn="l"/>
                <a:tab pos="1192213" algn="l"/>
              </a:tabLst>
            </a:pPr>
            <a:r>
              <a:rPr lang="en-US" sz="1600" kern="0" dirty="0" smtClean="0">
                <a:sym typeface="Arial" pitchFamily="34" charset="0"/>
              </a:rPr>
              <a:t> set up mechanism for adding errors into the lattice:</a:t>
            </a:r>
          </a:p>
          <a:p>
            <a:pPr marL="1617663" lvl="3" indent="-334963" algn="l" eaLnBrk="0" hangingPunct="0">
              <a:spcBef>
                <a:spcPts val="600"/>
              </a:spcBef>
              <a:buClr>
                <a:srgbClr val="0000FF"/>
              </a:buClr>
              <a:buSzPct val="150000"/>
              <a:buFont typeface="Helvetica" pitchFamily="34" charset="0"/>
              <a:buChar char="›"/>
              <a:tabLst>
                <a:tab pos="815975" algn="l"/>
                <a:tab pos="1192213" algn="l"/>
              </a:tabLst>
            </a:pPr>
            <a:r>
              <a:rPr lang="en-US" sz="1600" kern="0" dirty="0" smtClean="0">
                <a:sym typeface="Arial" pitchFamily="34" charset="0"/>
              </a:rPr>
              <a:t>orbit errors, </a:t>
            </a:r>
            <a:r>
              <a:rPr lang="en-US" sz="1600" kern="0" dirty="0" err="1" smtClean="0">
                <a:sym typeface="Arial" pitchFamily="34" charset="0"/>
              </a:rPr>
              <a:t>quadrupole</a:t>
            </a:r>
            <a:r>
              <a:rPr lang="en-US" sz="1600" kern="0" dirty="0" smtClean="0">
                <a:sym typeface="Arial" pitchFamily="34" charset="0"/>
              </a:rPr>
              <a:t> </a:t>
            </a:r>
            <a:r>
              <a:rPr lang="en-US" sz="1600" kern="0" dirty="0" err="1" smtClean="0">
                <a:sym typeface="Arial" pitchFamily="34" charset="0"/>
              </a:rPr>
              <a:t>mis</a:t>
            </a:r>
            <a:r>
              <a:rPr lang="en-US" sz="1600" kern="0" dirty="0" smtClean="0">
                <a:sym typeface="Arial" pitchFamily="34" charset="0"/>
              </a:rPr>
              <a:t>-alignments/rolls, etc.</a:t>
            </a:r>
          </a:p>
          <a:p>
            <a:pPr marL="1160463" lvl="2" indent="-334963" algn="l" eaLnBrk="0" hangingPunct="0">
              <a:spcBef>
                <a:spcPts val="600"/>
              </a:spcBef>
              <a:buClr>
                <a:srgbClr val="0000FF"/>
              </a:buClr>
              <a:buSzPct val="150000"/>
              <a:buFont typeface="Arial" pitchFamily="34" charset="0"/>
              <a:buChar char="→"/>
              <a:tabLst>
                <a:tab pos="815975" algn="l"/>
                <a:tab pos="1192213" algn="l"/>
              </a:tabLst>
            </a:pPr>
            <a:r>
              <a:rPr lang="en-US" sz="1600" kern="0" dirty="0" smtClean="0">
                <a:ea typeface="ＭＳ Ｐゴシック" charset="0"/>
                <a:cs typeface="ＭＳ Ｐゴシック" charset="0"/>
                <a:sym typeface="Arial" pitchFamily="34" charset="0"/>
              </a:rPr>
              <a:t> perform systematic spin tracking</a:t>
            </a:r>
            <a:endParaRPr lang="en-US" sz="1600" kern="0" dirty="0" smtClean="0">
              <a:sym typeface="Arial" pitchFamily="34" charset="0"/>
            </a:endParaRPr>
          </a:p>
          <a:p>
            <a:pPr marL="1617663" lvl="3" indent="-334963" algn="l" eaLnBrk="0" hangingPunct="0">
              <a:spcBef>
                <a:spcPts val="600"/>
              </a:spcBef>
              <a:buClr>
                <a:srgbClr val="0000FF"/>
              </a:buClr>
              <a:buSzPct val="150000"/>
              <a:buFont typeface="Helvetica" pitchFamily="34" charset="0"/>
              <a:buChar char="›"/>
              <a:tabLst>
                <a:tab pos="815975" algn="l"/>
                <a:tab pos="1192213" algn="l"/>
              </a:tabLst>
            </a:pPr>
            <a:r>
              <a:rPr lang="en-US" sz="1600" kern="0" dirty="0" smtClean="0">
                <a:ea typeface="ＭＳ Ｐゴシック" charset="0"/>
                <a:cs typeface="ＭＳ Ｐゴシック" charset="0"/>
                <a:sym typeface="Arial" pitchFamily="34" charset="0"/>
              </a:rPr>
              <a:t>explore tolerances on beam </a:t>
            </a:r>
            <a:r>
              <a:rPr lang="en-US" sz="1600" kern="0" dirty="0" err="1" smtClean="0">
                <a:ea typeface="ＭＳ Ｐゴシック" charset="0"/>
                <a:cs typeface="ＭＳ Ｐゴシック" charset="0"/>
                <a:sym typeface="Arial" pitchFamily="34" charset="0"/>
              </a:rPr>
              <a:t>emittance</a:t>
            </a:r>
            <a:endParaRPr lang="en-US" sz="1600" kern="0" dirty="0" smtClean="0">
              <a:ea typeface="ＭＳ Ｐゴシック" charset="0"/>
              <a:cs typeface="ＭＳ Ｐゴシック" charset="0"/>
              <a:sym typeface="Arial" pitchFamily="34" charset="0"/>
            </a:endParaRPr>
          </a:p>
          <a:p>
            <a:pPr marL="1617663" lvl="3" indent="-334963" algn="l" eaLnBrk="0" hangingPunct="0">
              <a:spcBef>
                <a:spcPts val="600"/>
              </a:spcBef>
              <a:buClr>
                <a:srgbClr val="0000FF"/>
              </a:buClr>
              <a:buSzPct val="150000"/>
              <a:buFont typeface="Helvetica" pitchFamily="34" charset="0"/>
              <a:buChar char="›"/>
              <a:tabLst>
                <a:tab pos="815975" algn="l"/>
                <a:tab pos="1192213" algn="l"/>
              </a:tabLst>
            </a:pPr>
            <a:r>
              <a:rPr lang="en-US" sz="1600" kern="0" dirty="0" smtClean="0">
                <a:ea typeface="ＭＳ Ｐゴシック" charset="0"/>
                <a:cs typeface="ＭＳ Ｐゴシック" charset="0"/>
                <a:sym typeface="Arial" pitchFamily="34" charset="0"/>
              </a:rPr>
              <a:t>explore tolerances on various imperfections:    orbit / snake / etc</a:t>
            </a:r>
            <a:br>
              <a:rPr lang="en-US" sz="1600" kern="0" dirty="0" smtClean="0">
                <a:ea typeface="ＭＳ Ｐゴシック" charset="0"/>
                <a:cs typeface="ＭＳ Ｐゴシック" charset="0"/>
                <a:sym typeface="Arial" pitchFamily="34" charset="0"/>
              </a:rPr>
            </a:br>
            <a:endParaRPr lang="en-US" sz="1600" dirty="0" smtClean="0">
              <a:ea typeface="ＭＳ Ｐゴシック" charset="0"/>
              <a:cs typeface="ＭＳ Ｐゴシック" charset="0"/>
            </a:endParaRPr>
          </a:p>
          <a:p>
            <a:pPr marL="703263" lvl="1" indent="-334963" algn="l" eaLnBrk="0" hangingPunct="0">
              <a:spcBef>
                <a:spcPts val="600"/>
              </a:spcBef>
              <a:buClr>
                <a:srgbClr val="0000FF"/>
              </a:buClr>
              <a:buSzPct val="150000"/>
              <a:buFont typeface="Zapf Dingbats" charset="0"/>
              <a:buChar char="➡"/>
              <a:tabLst>
                <a:tab pos="815975" algn="l"/>
                <a:tab pos="1192213" algn="l"/>
              </a:tabLst>
              <a:defRPr/>
            </a:pPr>
            <a:r>
              <a:rPr lang="en-US" sz="1600" dirty="0" smtClean="0">
                <a:ea typeface="ＭＳ Ｐゴシック" charset="0"/>
              </a:rPr>
              <a:t>Fermilab (AD) does verification &amp; costing</a:t>
            </a:r>
            <a:endParaRPr lang="en-US" sz="1600" kern="0" dirty="0" smtClean="0">
              <a:sym typeface="Arial" pitchFamily="34" charset="0"/>
            </a:endParaRPr>
          </a:p>
          <a:p>
            <a:pPr marL="334963" indent="-334963" algn="l" eaLnBrk="0" hangingPunct="0">
              <a:spcBef>
                <a:spcPts val="1200"/>
              </a:spcBef>
              <a:buSzPct val="200000"/>
              <a:buFont typeface="Arial" pitchFamily="34" charset="0"/>
              <a:buChar char="•"/>
              <a:tabLst>
                <a:tab pos="815975" algn="l"/>
                <a:tab pos="1192213" algn="l"/>
              </a:tabLst>
              <a:defRPr/>
            </a:pPr>
            <a:endParaRPr lang="en-US" sz="1600" dirty="0" smtClean="0">
              <a:ea typeface="ＭＳ Ｐゴシック" charset="0"/>
              <a:cs typeface="ＭＳ Ｐゴシック" charset="0"/>
            </a:endParaRPr>
          </a:p>
          <a:p>
            <a:pPr marL="334963" lvl="0" indent="-334963" algn="l" eaLnBrk="0" hangingPunct="0">
              <a:spcBef>
                <a:spcPts val="1200"/>
              </a:spcBef>
              <a:buSzPct val="200000"/>
              <a:buFont typeface="Arial" pitchFamily="34" charset="0"/>
              <a:buChar char="•"/>
              <a:tabLst>
                <a:tab pos="815975" algn="l"/>
                <a:tab pos="1192213" algn="l"/>
              </a:tabLst>
              <a:defRPr/>
            </a:pPr>
            <a:endParaRPr lang="en-US" sz="1600" dirty="0" smtClean="0">
              <a:ea typeface="ＭＳ Ｐゴシック" charset="0"/>
              <a:cs typeface="ＭＳ Ｐゴシック" charset="0"/>
            </a:endParaRPr>
          </a:p>
          <a:p>
            <a:pPr marL="334963" lvl="0" indent="-334963" algn="l" eaLnBrk="0" hangingPunct="0">
              <a:spcBef>
                <a:spcPts val="1200"/>
              </a:spcBef>
              <a:buSzPct val="200000"/>
              <a:buFont typeface="Arial" pitchFamily="34" charset="0"/>
              <a:buChar char="•"/>
              <a:tabLst>
                <a:tab pos="815975" algn="l"/>
                <a:tab pos="1192213" algn="l"/>
              </a:tabLst>
              <a:defRPr/>
            </a:pPr>
            <a:endParaRPr lang="en-US" sz="1600" dirty="0" smtClean="0">
              <a:ea typeface="ＭＳ Ｐゴシック" charset="0"/>
              <a:cs typeface="ＭＳ Ｐゴシック" charset="0"/>
            </a:endParaRPr>
          </a:p>
        </p:txBody>
      </p:sp>
      <p:sp>
        <p:nvSpPr>
          <p:cNvPr id="6" name="Subtitle 2"/>
          <p:cNvSpPr txBox="1">
            <a:spLocks/>
          </p:cNvSpPr>
          <p:nvPr/>
        </p:nvSpPr>
        <p:spPr>
          <a:xfrm>
            <a:off x="1524000" y="1066800"/>
            <a:ext cx="5638800" cy="457200"/>
          </a:xfrm>
          <a:prstGeom prst="rect">
            <a:avLst/>
          </a:prstGeom>
          <a:solidFill>
            <a:schemeClr val="accent2">
              <a:lumMod val="20000"/>
              <a:lumOff val="80000"/>
            </a:schemeClr>
          </a:solidFill>
        </p:spPr>
        <p:txBody>
          <a:bodyPr/>
          <a:lstStyle/>
          <a:p>
            <a:pPr eaLnBrk="0" hangingPunct="0">
              <a:spcBef>
                <a:spcPts val="1200"/>
              </a:spcBef>
              <a:buSzPct val="200000"/>
              <a:tabLst>
                <a:tab pos="815975" algn="l"/>
                <a:tab pos="1192213" algn="l"/>
              </a:tabLst>
              <a:defRPr/>
            </a:pPr>
            <a:r>
              <a:rPr lang="en-US" b="1" dirty="0">
                <a:ea typeface="ＭＳ Ｐゴシック" charset="0"/>
                <a:cs typeface="ＭＳ Ｐゴシック" charset="0"/>
              </a:rPr>
              <a:t>Stage 1</a:t>
            </a:r>
            <a:r>
              <a:rPr lang="en-US" dirty="0">
                <a:ea typeface="ＭＳ Ｐゴシック" charset="0"/>
                <a:cs typeface="ＭＳ Ｐゴシック" charset="0"/>
              </a:rPr>
              <a:t> </a:t>
            </a:r>
            <a:r>
              <a:rPr lang="en-US" b="1" dirty="0">
                <a:ea typeface="ＭＳ Ｐゴシック" charset="0"/>
                <a:cs typeface="ＭＳ Ｐゴシック" charset="0"/>
              </a:rPr>
              <a:t>approval</a:t>
            </a:r>
            <a:r>
              <a:rPr lang="en-US" dirty="0">
                <a:ea typeface="ＭＳ Ｐゴシック" charset="0"/>
                <a:cs typeface="ＭＳ Ｐゴシック" charset="0"/>
              </a:rPr>
              <a:t> from </a:t>
            </a:r>
            <a:r>
              <a:rPr lang="en-US" dirty="0" err="1">
                <a:ea typeface="ＭＳ Ｐゴシック" charset="0"/>
                <a:cs typeface="ＭＳ Ｐゴシック" charset="0"/>
              </a:rPr>
              <a:t>Fermilab</a:t>
            </a:r>
            <a:r>
              <a:rPr lang="en-US" dirty="0">
                <a:ea typeface="ＭＳ Ｐゴシック" charset="0"/>
                <a:cs typeface="ＭＳ Ｐゴシック" charset="0"/>
              </a:rPr>
              <a:t>: </a:t>
            </a:r>
            <a:r>
              <a:rPr lang="en-US" dirty="0" smtClean="0">
                <a:solidFill>
                  <a:srgbClr val="FF0000"/>
                </a:solidFill>
                <a:ea typeface="ＭＳ Ｐゴシック" charset="0"/>
                <a:cs typeface="ＭＳ Ｐゴシック" charset="0"/>
              </a:rPr>
              <a:t>14-November-2012</a:t>
            </a:r>
            <a:endParaRPr lang="en-US" kern="0" dirty="0" smtClean="0">
              <a:latin typeface="+mn-lt"/>
              <a:sym typeface="Arial" pitchFamily="34" charset="0"/>
            </a:endParaRPr>
          </a:p>
        </p:txBody>
      </p:sp>
      <p:sp>
        <p:nvSpPr>
          <p:cNvPr id="8" name="Rectangle 7"/>
          <p:cNvSpPr/>
          <p:nvPr/>
        </p:nvSpPr>
        <p:spPr bwMode="auto">
          <a:xfrm>
            <a:off x="990600" y="2590800"/>
            <a:ext cx="7086600" cy="990600"/>
          </a:xfrm>
          <a:prstGeom prst="rect">
            <a:avLst/>
          </a:prstGeom>
          <a:solidFill>
            <a:srgbClr val="66FF33">
              <a:alpha val="2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Tree>
    <p:extLst>
      <p:ext uri="{BB962C8B-B14F-4D97-AF65-F5344CB8AC3E}">
        <p14:creationId xmlns:p14="http://schemas.microsoft.com/office/powerpoint/2010/main" xmlns="" val="32716676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dirty="0" smtClean="0">
                <a:solidFill>
                  <a:srgbClr val="3333FF"/>
                </a:solidFill>
                <a:latin typeface="+mj-lt"/>
              </a:rPr>
              <a:t>Transverse Single Spin Asymmetries (SSA)</a:t>
            </a:r>
            <a:endParaRPr lang="en-US" sz="2400" b="1" kern="0" dirty="0">
              <a:solidFill>
                <a:srgbClr val="3333FF"/>
              </a:solidFill>
              <a:latin typeface="+mj-lt"/>
              <a:ea typeface="+mj-ea"/>
              <a:cs typeface="+mj-cs"/>
              <a:sym typeface="Arial" pitchFamily="34" charset="0"/>
            </a:endParaRPr>
          </a:p>
        </p:txBody>
      </p:sp>
      <p:pic>
        <p:nvPicPr>
          <p:cNvPr id="175110" name="Picture 6" descr="C:\Users\lorenzon\Documents\talks\pol-DY\pp-incl-asym.png"/>
          <p:cNvPicPr>
            <a:picLocks noChangeAspect="1" noChangeArrowheads="1"/>
          </p:cNvPicPr>
          <p:nvPr/>
        </p:nvPicPr>
        <p:blipFill>
          <a:blip r:embed="rId3" cstate="print"/>
          <a:srcRect/>
          <a:stretch>
            <a:fillRect/>
          </a:stretch>
        </p:blipFill>
        <p:spPr bwMode="auto">
          <a:xfrm>
            <a:off x="381000" y="1551801"/>
            <a:ext cx="8169274" cy="2892452"/>
          </a:xfrm>
          <a:prstGeom prst="rect">
            <a:avLst/>
          </a:prstGeom>
          <a:noFill/>
        </p:spPr>
      </p:pic>
      <p:sp>
        <p:nvSpPr>
          <p:cNvPr id="26" name="Rectangle 7"/>
          <p:cNvSpPr txBox="1">
            <a:spLocks noChangeArrowheads="1"/>
          </p:cNvSpPr>
          <p:nvPr/>
        </p:nvSpPr>
        <p:spPr bwMode="auto">
          <a:xfrm>
            <a:off x="228600" y="4572000"/>
            <a:ext cx="8686800" cy="1676400"/>
          </a:xfrm>
          <a:prstGeom prst="rect">
            <a:avLst/>
          </a:prstGeom>
          <a:noFill/>
          <a:ln w="12700">
            <a:noFill/>
            <a:miter lim="800000"/>
            <a:headEnd/>
            <a:tailEnd/>
          </a:ln>
        </p:spPr>
        <p:txBody>
          <a:bodyPr lIns="50800" tIns="50800" rIns="50800" bIns="50800"/>
          <a:lstStyle/>
          <a:p>
            <a:pPr marL="334963" indent="-334963" algn="l">
              <a:spcBef>
                <a:spcPts val="600"/>
              </a:spcBef>
              <a:buSzPct val="200000"/>
              <a:buFont typeface="Arial" pitchFamily="34" charset="0"/>
              <a:buChar char="•"/>
              <a:tabLst>
                <a:tab pos="815975" algn="l"/>
                <a:tab pos="1192213" algn="l"/>
              </a:tabLst>
              <a:defRPr/>
            </a:pPr>
            <a:r>
              <a:rPr lang="en-US" dirty="0" smtClean="0">
                <a:latin typeface="+mn-lt"/>
              </a:rPr>
              <a:t>“E704 effect”:</a:t>
            </a:r>
            <a:r>
              <a:rPr lang="en-US" sz="1600" kern="0" dirty="0" smtClean="0">
                <a:latin typeface="+mn-lt"/>
                <a:ea typeface="+mn-ea"/>
                <a:cs typeface="+mn-cs"/>
                <a:sym typeface="Arial" pitchFamily="34" charset="0"/>
              </a:rPr>
              <a:t>  </a:t>
            </a: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latin typeface="+mn-lt"/>
                <a:ea typeface="+mn-ea"/>
                <a:cs typeface="+mn-cs"/>
                <a:sym typeface="Arial" pitchFamily="34" charset="0"/>
              </a:rPr>
              <a:t>polarized beam at </a:t>
            </a:r>
            <a:r>
              <a:rPr lang="en-US" sz="1600" kern="0" dirty="0" err="1" smtClean="0">
                <a:latin typeface="+mn-lt"/>
                <a:ea typeface="+mn-ea"/>
                <a:cs typeface="+mn-cs"/>
                <a:sym typeface="Arial" pitchFamily="34" charset="0"/>
              </a:rPr>
              <a:t>Fermilab</a:t>
            </a:r>
            <a:r>
              <a:rPr lang="en-US" sz="1600" kern="0" dirty="0" smtClean="0">
                <a:latin typeface="+mn-lt"/>
                <a:ea typeface="+mn-ea"/>
                <a:cs typeface="+mn-cs"/>
                <a:sym typeface="Arial" pitchFamily="34" charset="0"/>
              </a:rPr>
              <a:t> (tertiary beam from production &amp; decay of hyperons)</a:t>
            </a:r>
            <a:endParaRPr lang="en-US" sz="1600" kern="0" dirty="0">
              <a:latin typeface="+mn-lt"/>
              <a:ea typeface="+mn-ea"/>
              <a:cs typeface="+mn-cs"/>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a:latin typeface="+mn-lt"/>
                <a:ea typeface="+mn-ea"/>
                <a:cs typeface="+mn-cs"/>
                <a:sym typeface="Arial" pitchFamily="34" charset="0"/>
              </a:rPr>
              <a:t> </a:t>
            </a:r>
            <a:r>
              <a:rPr lang="en-US" sz="1600" kern="0" dirty="0" smtClean="0">
                <a:latin typeface="+mn-lt"/>
                <a:ea typeface="+mn-ea"/>
                <a:cs typeface="+mn-cs"/>
                <a:sym typeface="Arial" pitchFamily="34" charset="0"/>
              </a:rPr>
              <a:t>beam intensity too low for DY</a:t>
            </a:r>
            <a:endParaRPr lang="en-US" sz="1600" kern="0" dirty="0">
              <a:latin typeface="+mn-lt"/>
              <a:ea typeface="+mn-ea"/>
              <a:cs typeface="+mn-cs"/>
              <a:sym typeface="Arial" pitchFamily="34" charset="0"/>
            </a:endParaRPr>
          </a:p>
          <a:p>
            <a:pPr marL="334963" indent="-334963" algn="l">
              <a:spcBef>
                <a:spcPts val="600"/>
              </a:spcBef>
              <a:buSzPct val="200000"/>
              <a:buFont typeface="Arial" pitchFamily="34" charset="0"/>
              <a:buChar char="•"/>
              <a:tabLst>
                <a:tab pos="815975" algn="l"/>
                <a:tab pos="1192213" algn="l"/>
              </a:tabLst>
              <a:defRPr/>
            </a:pPr>
            <a:r>
              <a:rPr lang="en-US" kern="0" dirty="0" smtClean="0">
                <a:sym typeface="Arial" pitchFamily="34" charset="0"/>
              </a:rPr>
              <a:t>possible explanation for large inclusive asymmetries:</a:t>
            </a:r>
            <a:endParaRPr lang="en-US" b="1" kern="0" dirty="0" smtClean="0">
              <a:solidFill>
                <a:srgbClr val="1C11FD"/>
              </a:solidFill>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smtClean="0">
                <a:solidFill>
                  <a:srgbClr val="1C11FD"/>
                </a:solidFill>
                <a:latin typeface="+mn-lt"/>
                <a:ea typeface="+mn-ea"/>
                <a:cs typeface="+mn-cs"/>
                <a:sym typeface="Arial" pitchFamily="34" charset="0"/>
              </a:rPr>
              <a:t>Sivers distribution function, </a:t>
            </a:r>
            <a:r>
              <a:rPr lang="en-US" sz="1600" kern="0" dirty="0" smtClean="0">
                <a:latin typeface="+mn-lt"/>
                <a:ea typeface="+mn-ea"/>
                <a:cs typeface="+mn-cs"/>
                <a:sym typeface="Arial" pitchFamily="34" charset="0"/>
              </a:rPr>
              <a:t>or</a:t>
            </a:r>
            <a:r>
              <a:rPr lang="en-US" sz="1600" kern="0" dirty="0" smtClean="0">
                <a:solidFill>
                  <a:srgbClr val="1C11FD"/>
                </a:solidFill>
                <a:latin typeface="+mn-lt"/>
                <a:ea typeface="+mn-ea"/>
                <a:cs typeface="+mn-cs"/>
                <a:sym typeface="Arial" pitchFamily="34" charset="0"/>
              </a:rPr>
              <a:t> Collins fragmentation function</a:t>
            </a:r>
          </a:p>
          <a:p>
            <a:pPr marL="703263" lvl="1" indent="-334963" algn="l">
              <a:spcBef>
                <a:spcPts val="600"/>
              </a:spcBef>
              <a:buClr>
                <a:srgbClr val="0000FF"/>
              </a:buClr>
              <a:buSzPct val="150000"/>
              <a:tabLst>
                <a:tab pos="815975" algn="l"/>
                <a:tab pos="1192213" algn="l"/>
              </a:tabLst>
              <a:defRPr/>
            </a:pPr>
            <a:r>
              <a:rPr lang="en-US" sz="1600" kern="0" dirty="0" smtClean="0">
                <a:latin typeface="+mn-lt"/>
                <a:ea typeface="+mn-ea"/>
                <a:cs typeface="+mn-cs"/>
                <a:sym typeface="Arial" pitchFamily="34" charset="0"/>
              </a:rPr>
              <a:t>           </a:t>
            </a:r>
          </a:p>
          <a:p>
            <a:pPr marL="703263" lvl="1" indent="-334963" algn="l">
              <a:spcBef>
                <a:spcPts val="600"/>
              </a:spcBef>
              <a:buClr>
                <a:srgbClr val="0000FF"/>
              </a:buClr>
              <a:buSzPct val="150000"/>
              <a:buFont typeface="Zapf Dingbats" charset="0"/>
              <a:buChar char="➡"/>
              <a:tabLst>
                <a:tab pos="815975" algn="l"/>
                <a:tab pos="1192213" algn="l"/>
              </a:tabLst>
              <a:defRPr/>
            </a:pPr>
            <a:endParaRPr lang="en-US" kern="0" dirty="0">
              <a:latin typeface="+mn-lt"/>
              <a:ea typeface="+mn-ea"/>
              <a:cs typeface="+mn-cs"/>
              <a:sym typeface="Arial" pitchFamily="34" charset="0"/>
            </a:endParaRPr>
          </a:p>
          <a:p>
            <a:pPr marL="1300163" lvl="2" indent="-398463" algn="l">
              <a:spcBef>
                <a:spcPts val="1800"/>
              </a:spcBef>
              <a:buClr>
                <a:srgbClr val="3A9D33"/>
              </a:buClr>
              <a:buSzPct val="150000"/>
              <a:tabLst>
                <a:tab pos="815975" algn="l"/>
                <a:tab pos="1192213" algn="l"/>
              </a:tabLst>
              <a:defRPr/>
            </a:pPr>
            <a:endParaRPr lang="en-US" kern="0" dirty="0">
              <a:latin typeface="+mn-lt"/>
              <a:ea typeface="+mn-ea"/>
              <a:cs typeface="+mn-cs"/>
              <a:sym typeface="Arial" pitchFamily="34" charset="0"/>
            </a:endParaRPr>
          </a:p>
        </p:txBody>
      </p:sp>
      <p:sp>
        <p:nvSpPr>
          <p:cNvPr id="8" name="Slide Number Placeholder 8"/>
          <p:cNvSpPr>
            <a:spLocks noGrp="1"/>
          </p:cNvSpPr>
          <p:nvPr>
            <p:ph type="sldNum" sz="quarter" idx="10"/>
          </p:nvPr>
        </p:nvSpPr>
        <p:spPr>
          <a:xfrm>
            <a:off x="8901113" y="6618288"/>
            <a:ext cx="244475" cy="241300"/>
          </a:xfrm>
        </p:spPr>
        <p:txBody>
          <a:bodyPr/>
          <a:lstStyle/>
          <a:p>
            <a:pPr>
              <a:defRPr/>
            </a:pPr>
            <a:fld id="{422B7F5E-37DB-4560-9290-081C983EEAF9}" type="slidenum">
              <a:rPr lang="en-US" smtClean="0"/>
              <a:pPr>
                <a:defRPr/>
              </a:pPr>
              <a:t>2</a:t>
            </a:fld>
            <a:endParaRPr lang="en-US"/>
          </a:p>
        </p:txBody>
      </p:sp>
      <p:sp>
        <p:nvSpPr>
          <p:cNvPr id="9" name="Rectangle 7"/>
          <p:cNvSpPr txBox="1">
            <a:spLocks noChangeArrowheads="1"/>
          </p:cNvSpPr>
          <p:nvPr/>
        </p:nvSpPr>
        <p:spPr bwMode="auto">
          <a:xfrm>
            <a:off x="228600" y="866001"/>
            <a:ext cx="8686800" cy="762000"/>
          </a:xfrm>
          <a:prstGeom prst="rect">
            <a:avLst/>
          </a:prstGeom>
          <a:noFill/>
          <a:ln w="12700">
            <a:noFill/>
            <a:miter lim="800000"/>
            <a:headEnd/>
            <a:tailEnd/>
          </a:ln>
        </p:spPr>
        <p:txBody>
          <a:bodyPr lIns="50800" tIns="50800" rIns="50800" bIns="50800"/>
          <a:lstStyle/>
          <a:p>
            <a:pPr marL="334963" indent="-334963" algn="l">
              <a:spcBef>
                <a:spcPts val="600"/>
              </a:spcBef>
              <a:buSzPct val="200000"/>
              <a:buFont typeface="Arial" pitchFamily="34" charset="0"/>
              <a:buChar char="•"/>
              <a:tabLst>
                <a:tab pos="815975" algn="l"/>
                <a:tab pos="1192213" algn="l"/>
              </a:tabLst>
              <a:defRPr/>
            </a:pPr>
            <a:r>
              <a:rPr lang="en-US" dirty="0" smtClean="0">
                <a:latin typeface="+mn-lt"/>
                <a:ea typeface="+mn-ea"/>
                <a:cs typeface="+mn-cs"/>
              </a:rPr>
              <a:t>(huge) single spin asymmetries for forward meson production in hadron-hadron interactions have been observed over a wide range of </a:t>
            </a:r>
            <a:r>
              <a:rPr lang="en-US" dirty="0" err="1" smtClean="0">
                <a:latin typeface="+mn-lt"/>
                <a:ea typeface="+mn-ea"/>
                <a:cs typeface="+mn-cs"/>
              </a:rPr>
              <a:t>c.m</a:t>
            </a:r>
            <a:r>
              <a:rPr lang="en-US" dirty="0" smtClean="0">
                <a:latin typeface="+mn-lt"/>
                <a:ea typeface="+mn-ea"/>
                <a:cs typeface="+mn-cs"/>
              </a:rPr>
              <a:t>. energies</a:t>
            </a:r>
            <a:r>
              <a:rPr lang="en-US" sz="1600" kern="0" dirty="0" smtClean="0">
                <a:latin typeface="+mn-lt"/>
                <a:ea typeface="+mn-ea"/>
                <a:cs typeface="+mn-cs"/>
                <a:sym typeface="Arial" pitchFamily="34" charset="0"/>
              </a:rPr>
              <a:t>           </a:t>
            </a:r>
          </a:p>
          <a:p>
            <a:pPr marL="703263" lvl="1" indent="-334963" algn="l">
              <a:spcBef>
                <a:spcPts val="600"/>
              </a:spcBef>
              <a:buClr>
                <a:srgbClr val="0000FF"/>
              </a:buClr>
              <a:buSzPct val="150000"/>
              <a:buFont typeface="Zapf Dingbats" charset="0"/>
              <a:buChar char="➡"/>
              <a:tabLst>
                <a:tab pos="815975" algn="l"/>
                <a:tab pos="1192213" algn="l"/>
              </a:tabLst>
              <a:defRPr/>
            </a:pPr>
            <a:endParaRPr lang="en-US" kern="0" dirty="0">
              <a:latin typeface="+mn-lt"/>
              <a:ea typeface="+mn-ea"/>
              <a:cs typeface="+mn-cs"/>
              <a:sym typeface="Arial" pitchFamily="34" charset="0"/>
            </a:endParaRPr>
          </a:p>
          <a:p>
            <a:pPr marL="1300163" lvl="2" indent="-398463" algn="l">
              <a:spcBef>
                <a:spcPts val="1800"/>
              </a:spcBef>
              <a:buClr>
                <a:srgbClr val="3A9D33"/>
              </a:buClr>
              <a:buSzPct val="150000"/>
              <a:tabLst>
                <a:tab pos="815975" algn="l"/>
                <a:tab pos="1192213" algn="l"/>
              </a:tabLst>
              <a:defRPr/>
            </a:pPr>
            <a:endParaRPr lang="en-US" kern="0" dirty="0">
              <a:latin typeface="+mn-lt"/>
              <a:ea typeface="+mn-ea"/>
              <a:cs typeface="+mn-cs"/>
              <a:sym typeface="Arial" pitchFamily="34" charset="0"/>
            </a:endParaRPr>
          </a:p>
        </p:txBody>
      </p:sp>
      <p:sp>
        <p:nvSpPr>
          <p:cNvPr id="10" name="Rectangle 9"/>
          <p:cNvSpPr/>
          <p:nvPr/>
        </p:nvSpPr>
        <p:spPr>
          <a:xfrm rot="-5400000">
            <a:off x="7538710" y="2900690"/>
            <a:ext cx="2239090" cy="400110"/>
          </a:xfrm>
          <a:prstGeom prst="rect">
            <a:avLst/>
          </a:prstGeom>
        </p:spPr>
        <p:txBody>
          <a:bodyPr wrap="square">
            <a:spAutoFit/>
          </a:bodyPr>
          <a:lstStyle/>
          <a:p>
            <a:r>
              <a:rPr lang="en-US" sz="1000" b="1" dirty="0" smtClean="0">
                <a:solidFill>
                  <a:srgbClr val="C00000"/>
                </a:solidFill>
                <a:latin typeface="+mn-lt"/>
              </a:rPr>
              <a:t>C. Aidala SPIN 2008 Proceeding and CERN Courier June 2009</a:t>
            </a:r>
            <a:endParaRPr lang="en-US" sz="1000" dirty="0">
              <a:solidFill>
                <a:srgbClr val="C00000"/>
              </a:solidFill>
              <a:latin typeface="+mn-lt"/>
            </a:endParaRPr>
          </a:p>
        </p:txBody>
      </p:sp>
      <p:sp>
        <p:nvSpPr>
          <p:cNvPr id="12" name="TextBox 11"/>
          <p:cNvSpPr txBox="1"/>
          <p:nvPr/>
        </p:nvSpPr>
        <p:spPr>
          <a:xfrm>
            <a:off x="609600" y="1676400"/>
            <a:ext cx="7924800" cy="381000"/>
          </a:xfrm>
          <a:prstGeom prst="rect">
            <a:avLst/>
          </a:prstGeom>
          <a:solidFill>
            <a:schemeClr val="accent1"/>
          </a:solidFill>
        </p:spPr>
        <p:txBody>
          <a:bodyPr wrap="square" rtlCol="0">
            <a:spAutoFit/>
          </a:bodyPr>
          <a:lstStyle/>
          <a:p>
            <a:pPr algn="l"/>
            <a:r>
              <a:rPr lang="en-US" dirty="0" smtClean="0">
                <a:latin typeface="+mn-lt"/>
              </a:rPr>
              <a:t>     </a:t>
            </a:r>
            <a:r>
              <a:rPr lang="en-US" sz="1400" b="1" dirty="0" smtClean="0">
                <a:solidFill>
                  <a:srgbClr val="FF0000"/>
                </a:solidFill>
                <a:latin typeface="+mn-lt"/>
              </a:rPr>
              <a:t>ANL – 4.9 </a:t>
            </a:r>
            <a:r>
              <a:rPr lang="en-US" sz="1400" b="1" dirty="0" err="1" smtClean="0">
                <a:solidFill>
                  <a:srgbClr val="FF0000"/>
                </a:solidFill>
                <a:latin typeface="+mn-lt"/>
              </a:rPr>
              <a:t>GeV</a:t>
            </a:r>
            <a:r>
              <a:rPr lang="en-US" sz="1400" b="1" dirty="0" smtClean="0">
                <a:solidFill>
                  <a:srgbClr val="FF0000"/>
                </a:solidFill>
                <a:latin typeface="+mn-lt"/>
              </a:rPr>
              <a:t>                B</a:t>
            </a:r>
            <a:r>
              <a:rPr lang="en-US" sz="1400" b="1" dirty="0" smtClean="0">
                <a:solidFill>
                  <a:srgbClr val="FF0000"/>
                </a:solidFill>
              </a:rPr>
              <a:t>NL – 6.6 </a:t>
            </a:r>
            <a:r>
              <a:rPr lang="en-US" sz="1400" b="1" dirty="0" err="1" smtClean="0">
                <a:solidFill>
                  <a:srgbClr val="FF0000"/>
                </a:solidFill>
              </a:rPr>
              <a:t>GeV</a:t>
            </a:r>
            <a:r>
              <a:rPr lang="en-US" sz="1400" b="1" dirty="0" smtClean="0">
                <a:solidFill>
                  <a:srgbClr val="FF0000"/>
                </a:solidFill>
                <a:latin typeface="+mn-lt"/>
              </a:rPr>
              <a:t>                FNAL</a:t>
            </a:r>
            <a:r>
              <a:rPr lang="en-US" sz="1400" b="1" dirty="0" smtClean="0">
                <a:solidFill>
                  <a:srgbClr val="FF0000"/>
                </a:solidFill>
              </a:rPr>
              <a:t> – 20 </a:t>
            </a:r>
            <a:r>
              <a:rPr lang="en-US" sz="1400" b="1" dirty="0" err="1" smtClean="0">
                <a:solidFill>
                  <a:srgbClr val="FF0000"/>
                </a:solidFill>
              </a:rPr>
              <a:t>GeV</a:t>
            </a:r>
            <a:r>
              <a:rPr lang="en-US" sz="1400" b="1" dirty="0" smtClean="0">
                <a:solidFill>
                  <a:srgbClr val="FF0000"/>
                </a:solidFill>
              </a:rPr>
              <a:t>               BNL – 62.4 </a:t>
            </a:r>
            <a:r>
              <a:rPr lang="en-US" sz="1400" b="1" dirty="0" err="1" smtClean="0">
                <a:solidFill>
                  <a:srgbClr val="FF0000"/>
                </a:solidFill>
              </a:rPr>
              <a:t>GeV</a:t>
            </a:r>
            <a:r>
              <a:rPr lang="en-US" sz="1400" b="1" dirty="0" smtClean="0">
                <a:solidFill>
                  <a:srgbClr val="FF0000"/>
                </a:solidFill>
              </a:rPr>
              <a:t> </a:t>
            </a:r>
            <a:endParaRPr lang="en-US" sz="1400" b="1" dirty="0">
              <a:solidFill>
                <a:srgbClr val="FF0000"/>
              </a:solidFill>
              <a:latin typeface="+mn-lt"/>
            </a:endParaRPr>
          </a:p>
        </p:txBody>
      </p:sp>
      <p:sp>
        <p:nvSpPr>
          <p:cNvPr id="32" name="Rectangle 31"/>
          <p:cNvSpPr/>
          <p:nvPr/>
        </p:nvSpPr>
        <p:spPr bwMode="auto">
          <a:xfrm>
            <a:off x="4648200" y="1624853"/>
            <a:ext cx="1981200" cy="2819400"/>
          </a:xfrm>
          <a:prstGeom prst="rect">
            <a:avLst/>
          </a:prstGeom>
          <a:solidFill>
            <a:srgbClr val="FFC000">
              <a:alpha val="20000"/>
            </a:srgb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2000"/>
                                        <p:tgtEl>
                                          <p:spTgt spid="32"/>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animBg="1"/>
      <p:bldP spid="3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901113" y="6618288"/>
            <a:ext cx="244475" cy="241300"/>
          </a:xfrm>
          <a:prstGeom prst="rect">
            <a:avLst/>
          </a:prstGeom>
        </p:spPr>
        <p:txBody>
          <a:bodyPr/>
          <a:lstStyle/>
          <a:p>
            <a:fld id="{3EAABB6E-6271-46EC-8AF8-D507A8E41E06}" type="slidenum">
              <a:rPr lang="en-US"/>
              <a:pPr/>
              <a:t>20</a:t>
            </a:fld>
            <a:endParaRPr lang="en-US"/>
          </a:p>
        </p:txBody>
      </p:sp>
      <p:sp>
        <p:nvSpPr>
          <p:cNvPr id="14"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smtClean="0">
                <a:solidFill>
                  <a:srgbClr val="190EFF"/>
                </a:solidFill>
                <a:latin typeface="+mj-lt"/>
                <a:ea typeface="+mj-ea"/>
                <a:cs typeface="+mj-cs"/>
                <a:sym typeface="Arial" charset="0"/>
              </a:rPr>
              <a:t>Intrinsic Resonance Strength in Main Injector</a:t>
            </a:r>
            <a:endParaRPr lang="en-US" sz="2400" b="1" kern="0" dirty="0">
              <a:solidFill>
                <a:srgbClr val="190EFF"/>
              </a:solidFill>
              <a:latin typeface="+mj-lt"/>
              <a:ea typeface="+mj-ea"/>
              <a:cs typeface="+mj-cs"/>
              <a:sym typeface="Arial" pitchFamily="34" charset="0"/>
            </a:endParaRPr>
          </a:p>
        </p:txBody>
      </p:sp>
      <p:sp>
        <p:nvSpPr>
          <p:cNvPr id="13" name="Subtitle 2"/>
          <p:cNvSpPr txBox="1">
            <a:spLocks/>
          </p:cNvSpPr>
          <p:nvPr/>
        </p:nvSpPr>
        <p:spPr>
          <a:xfrm>
            <a:off x="228600" y="1371600"/>
            <a:ext cx="8763000" cy="2438400"/>
          </a:xfrm>
          <a:prstGeom prst="rect">
            <a:avLst/>
          </a:prstGeom>
        </p:spPr>
        <p:txBody>
          <a:bodyPr/>
          <a:lstStyle/>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Char char="•"/>
              <a:tabLst>
                <a:tab pos="815975" algn="l"/>
                <a:tab pos="1192213" algn="l"/>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pic>
        <p:nvPicPr>
          <p:cNvPr id="256002" name="Picture 2" descr="C:\Users\lorenzon\Documents\talks\pol-DY\pics\MainInjectorIntrinsicResonances.png"/>
          <p:cNvPicPr>
            <a:picLocks noChangeAspect="1" noChangeArrowheads="1"/>
          </p:cNvPicPr>
          <p:nvPr/>
        </p:nvPicPr>
        <p:blipFill>
          <a:blip r:embed="rId3" cstate="print"/>
          <a:srcRect/>
          <a:stretch>
            <a:fillRect/>
          </a:stretch>
        </p:blipFill>
        <p:spPr bwMode="auto">
          <a:xfrm>
            <a:off x="76200" y="1288434"/>
            <a:ext cx="4038600" cy="3054966"/>
          </a:xfrm>
          <a:prstGeom prst="rect">
            <a:avLst/>
          </a:prstGeom>
          <a:noFill/>
        </p:spPr>
      </p:pic>
      <p:pic>
        <p:nvPicPr>
          <p:cNvPr id="256003" name="Picture 3" descr="C:\Users\lorenzon\Documents\Pol-DY\polarization\NOVA-10pi-emt.jpg"/>
          <p:cNvPicPr>
            <a:picLocks noChangeAspect="1" noChangeArrowheads="1"/>
          </p:cNvPicPr>
          <p:nvPr/>
        </p:nvPicPr>
        <p:blipFill>
          <a:blip r:embed="rId4" cstate="print"/>
          <a:srcRect/>
          <a:stretch>
            <a:fillRect/>
          </a:stretch>
        </p:blipFill>
        <p:spPr bwMode="auto">
          <a:xfrm>
            <a:off x="249936" y="4382651"/>
            <a:ext cx="3090672" cy="2170549"/>
          </a:xfrm>
          <a:prstGeom prst="rect">
            <a:avLst/>
          </a:prstGeom>
          <a:noFill/>
        </p:spPr>
      </p:pic>
      <p:sp>
        <p:nvSpPr>
          <p:cNvPr id="10" name="Subtitle 2"/>
          <p:cNvSpPr txBox="1">
            <a:spLocks/>
          </p:cNvSpPr>
          <p:nvPr/>
        </p:nvSpPr>
        <p:spPr>
          <a:xfrm>
            <a:off x="4191000" y="1371600"/>
            <a:ext cx="4724400" cy="5181600"/>
          </a:xfrm>
          <a:prstGeom prst="rect">
            <a:avLst/>
          </a:prstGeom>
        </p:spPr>
        <p:txBody>
          <a:bodyPr/>
          <a:lstStyle/>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Char char="•"/>
              <a:tabLst>
                <a:tab pos="815975" algn="l"/>
                <a:tab pos="1192213" algn="l"/>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1995 </a:t>
            </a:r>
            <a:r>
              <a:rPr kumimoji="0" lang="en-US" sz="1600" b="0" i="0" u="none" strike="noStrike" kern="0" cap="none" spc="0" normalizeH="0" baseline="0" noProof="0" dirty="0" err="1" smtClean="0">
                <a:ln>
                  <a:noFill/>
                </a:ln>
                <a:solidFill>
                  <a:schemeClr val="tx1"/>
                </a:solidFill>
                <a:effectLst/>
                <a:uLnTx/>
                <a:uFillTx/>
                <a:latin typeface="+mn-lt"/>
                <a:ea typeface="+mn-ea"/>
                <a:cs typeface="+mn-cs"/>
                <a:sym typeface="Arial" pitchFamily="34" charset="0"/>
              </a:rPr>
              <a:t>Spin@Fermi</a:t>
            </a: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report</a:t>
            </a:r>
          </a:p>
          <a:p>
            <a:pPr marL="703263" marR="0" lvl="1" indent="-334963" algn="l" defTabSz="914400" rtl="0" eaLnBrk="0" fontAlgn="base" latinLnBrk="0" hangingPunct="0">
              <a:lnSpc>
                <a:spcPct val="100000"/>
              </a:lnSpc>
              <a:spcBef>
                <a:spcPts val="600"/>
              </a:spcBef>
              <a:spcAft>
                <a:spcPct val="0"/>
              </a:spcAft>
              <a:buClr>
                <a:srgbClr val="0000FF"/>
              </a:buClr>
              <a:buSzPct val="150000"/>
              <a:buFont typeface="Zapf Dingbats" charset="0"/>
              <a:buChar char="➡"/>
              <a:tabLst>
                <a:tab pos="815975" algn="l"/>
                <a:tab pos="1192213" algn="l"/>
              </a:tabLst>
              <a:defRPr/>
            </a:pPr>
            <a:r>
              <a:rPr lang="en-US" sz="1400" kern="0" dirty="0" smtClean="0">
                <a:latin typeface="+mn-lt"/>
                <a:ea typeface="+mn-ea"/>
                <a:cs typeface="+mn-cs"/>
                <a:sym typeface="Arial" pitchFamily="34" charset="0"/>
              </a:rPr>
              <a:t>b</a:t>
            </a:r>
            <a:r>
              <a:rPr kumimoji="0" lang="en-US" sz="1400" b="0" i="0" u="none" strike="noStrike" kern="0" cap="none" spc="0" normalizeH="0" baseline="0" noProof="0" dirty="0" err="1" smtClean="0">
                <a:ln>
                  <a:noFill/>
                </a:ln>
                <a:solidFill>
                  <a:schemeClr val="tx1"/>
                </a:solidFill>
                <a:effectLst/>
                <a:uLnTx/>
                <a:uFillTx/>
                <a:latin typeface="+mn-lt"/>
                <a:ea typeface="+mn-ea"/>
                <a:cs typeface="+mn-cs"/>
                <a:sym typeface="Arial" pitchFamily="34" charset="0"/>
              </a:rPr>
              <a:t>efore</a:t>
            </a:r>
            <a:r>
              <a:rPr kumimoji="0" lang="en-US" sz="1400" b="0" i="0" u="none" strike="noStrike" kern="0" cap="none" spc="0" normalizeH="0" noProof="0" dirty="0" smtClean="0">
                <a:ln>
                  <a:noFill/>
                </a:ln>
                <a:solidFill>
                  <a:schemeClr val="tx1"/>
                </a:solidFill>
                <a:effectLst/>
                <a:uLnTx/>
                <a:uFillTx/>
                <a:latin typeface="+mn-lt"/>
                <a:ea typeface="+mn-ea"/>
                <a:cs typeface="+mn-cs"/>
                <a:sym typeface="Arial" pitchFamily="34" charset="0"/>
              </a:rPr>
              <a:t> MI was built</a:t>
            </a: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r>
            <a:b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b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r>
            <a:b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b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r>
            <a:b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b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r>
            <a:b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b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r>
            <a:b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b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r>
            <a:b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b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r>
            <a:b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b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r>
            <a:b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b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r>
            <a:b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b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r>
            <a:b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b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r>
            <a:b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br>
            <a:endPar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Char char="•"/>
              <a:tabLst>
                <a:tab pos="815975" algn="l"/>
                <a:tab pos="1192213" algn="l"/>
              </a:tabLst>
              <a:defRPr/>
            </a:pPr>
            <a:r>
              <a:rPr lang="en-US" sz="1600" kern="0" dirty="0" smtClean="0">
                <a:solidFill>
                  <a:srgbClr val="C00000"/>
                </a:solidFill>
                <a:latin typeface="+mn-lt"/>
                <a:ea typeface="+mn-ea"/>
                <a:cs typeface="+mn-cs"/>
                <a:sym typeface="Arial" pitchFamily="34" charset="0"/>
              </a:rPr>
              <a:t>u</a:t>
            </a:r>
            <a:r>
              <a:rPr kumimoji="0" lang="en-US" sz="1600" b="0" i="0" u="none" strike="noStrike" kern="0" cap="none" spc="0" normalizeH="0" baseline="0" noProof="0" dirty="0" smtClean="0">
                <a:ln>
                  <a:noFill/>
                </a:ln>
                <a:solidFill>
                  <a:srgbClr val="C00000"/>
                </a:solidFill>
                <a:effectLst/>
                <a:uLnTx/>
                <a:uFillTx/>
                <a:latin typeface="+mn-lt"/>
                <a:ea typeface="+mn-ea"/>
                <a:cs typeface="+mn-cs"/>
                <a:sym typeface="Arial" pitchFamily="34" charset="0"/>
              </a:rPr>
              <a:t>sing NOVA lattice (July 2013)</a:t>
            </a:r>
            <a:br>
              <a:rPr kumimoji="0" lang="en-US" sz="1600" b="0" i="0" u="none" strike="noStrike" kern="0" cap="none" spc="0" normalizeH="0" baseline="0" noProof="0" dirty="0" smtClean="0">
                <a:ln>
                  <a:noFill/>
                </a:ln>
                <a:solidFill>
                  <a:srgbClr val="C00000"/>
                </a:solidFill>
                <a:effectLst/>
                <a:uLnTx/>
                <a:uFillTx/>
                <a:latin typeface="+mn-lt"/>
                <a:ea typeface="+mn-ea"/>
                <a:cs typeface="+mn-cs"/>
                <a:sym typeface="Arial" pitchFamily="34" charset="0"/>
              </a:rPr>
            </a:br>
            <a:r>
              <a:rPr lang="en-US" sz="1600" kern="0" dirty="0" smtClean="0">
                <a:solidFill>
                  <a:srgbClr val="C00000"/>
                </a:solidFill>
                <a:latin typeface="+mn-lt"/>
                <a:ea typeface="+mn-ea"/>
                <a:cs typeface="+mn-cs"/>
                <a:sym typeface="Arial" pitchFamily="34" charset="0"/>
              </a:rPr>
              <a:t/>
            </a:r>
            <a:br>
              <a:rPr lang="en-US" sz="1600" kern="0" dirty="0" smtClean="0">
                <a:solidFill>
                  <a:srgbClr val="C00000"/>
                </a:solidFill>
                <a:latin typeface="+mn-lt"/>
                <a:ea typeface="+mn-ea"/>
                <a:cs typeface="+mn-cs"/>
                <a:sym typeface="Arial" pitchFamily="34" charset="0"/>
              </a:rPr>
            </a:br>
            <a:r>
              <a:rPr lang="en-US" sz="1600" kern="0" dirty="0" smtClean="0">
                <a:solidFill>
                  <a:srgbClr val="C00000"/>
                </a:solidFill>
                <a:latin typeface="+mn-lt"/>
                <a:ea typeface="+mn-ea"/>
                <a:cs typeface="+mn-cs"/>
                <a:sym typeface="Arial" pitchFamily="34" charset="0"/>
              </a:rPr>
              <a:t/>
            </a:r>
            <a:br>
              <a:rPr lang="en-US" sz="1600" kern="0" dirty="0" smtClean="0">
                <a:solidFill>
                  <a:srgbClr val="C00000"/>
                </a:solidFill>
                <a:latin typeface="+mn-lt"/>
                <a:ea typeface="+mn-ea"/>
                <a:cs typeface="+mn-cs"/>
                <a:sym typeface="Arial" pitchFamily="34" charset="0"/>
              </a:rPr>
            </a:br>
            <a:endParaRPr lang="en-US" sz="1600" kern="0" dirty="0" smtClean="0">
              <a:solidFill>
                <a:srgbClr val="C00000"/>
              </a:solidFill>
              <a:latin typeface="+mn-lt"/>
              <a:ea typeface="+mn-ea"/>
              <a:cs typeface="+mn-cs"/>
              <a:sym typeface="Arial" pitchFamily="34" charset="0"/>
            </a:endParaRPr>
          </a:p>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Char char="•"/>
              <a:tabLst>
                <a:tab pos="815975" algn="l"/>
                <a:tab pos="1192213" algn="l"/>
              </a:tabLst>
              <a:defRPr/>
            </a:pPr>
            <a:r>
              <a:rPr lang="en-US" sz="1600" kern="0" dirty="0" smtClean="0">
                <a:solidFill>
                  <a:srgbClr val="3333FF"/>
                </a:solidFill>
                <a:latin typeface="+mn-lt"/>
                <a:ea typeface="+mn-ea"/>
                <a:cs typeface="+mn-cs"/>
                <a:sym typeface="Arial" pitchFamily="34" charset="0"/>
              </a:rPr>
              <a:t>v</a:t>
            </a:r>
            <a:r>
              <a:rPr kumimoji="0" lang="en-US" sz="1600" b="0" i="0" u="none" strike="noStrike" kern="0" cap="none" spc="0" normalizeH="0" baseline="0" noProof="0" dirty="0" err="1" smtClean="0">
                <a:ln>
                  <a:noFill/>
                </a:ln>
                <a:solidFill>
                  <a:srgbClr val="3333FF"/>
                </a:solidFill>
                <a:effectLst/>
                <a:uLnTx/>
                <a:uFillTx/>
                <a:latin typeface="+mn-lt"/>
                <a:ea typeface="+mn-ea"/>
                <a:cs typeface="+mn-cs"/>
                <a:sym typeface="Arial" pitchFamily="34" charset="0"/>
              </a:rPr>
              <a:t>ery</a:t>
            </a:r>
            <a:r>
              <a:rPr kumimoji="0" lang="en-US" sz="1600" b="0" i="0" u="none" strike="noStrike" kern="0" cap="none" spc="0" normalizeH="0" baseline="0" noProof="0" dirty="0" smtClean="0">
                <a:ln>
                  <a:noFill/>
                </a:ln>
                <a:solidFill>
                  <a:srgbClr val="3333FF"/>
                </a:solidFill>
                <a:effectLst/>
                <a:uLnTx/>
                <a:uFillTx/>
                <a:latin typeface="+mn-lt"/>
                <a:ea typeface="+mn-ea"/>
                <a:cs typeface="+mn-cs"/>
                <a:sym typeface="Arial" pitchFamily="34" charset="0"/>
              </a:rPr>
              <a:t> similar:</a:t>
            </a:r>
            <a:r>
              <a:rPr kumimoji="0" lang="en-US" sz="1600" b="0" i="0" u="none" strike="noStrike" kern="0" cap="none" spc="0" normalizeH="0" noProof="0" dirty="0" smtClean="0">
                <a:ln>
                  <a:noFill/>
                </a:ln>
                <a:solidFill>
                  <a:srgbClr val="3333FF"/>
                </a:solidFill>
                <a:effectLst/>
                <a:uLnTx/>
                <a:uFillTx/>
                <a:latin typeface="+mn-lt"/>
                <a:ea typeface="+mn-ea"/>
                <a:cs typeface="+mn-cs"/>
                <a:sym typeface="Arial" pitchFamily="34" charset="0"/>
              </a:rPr>
              <a:t> largest resonance strength just below 0.2</a:t>
            </a:r>
          </a:p>
          <a:p>
            <a:pPr marL="792163" lvl="1" indent="-334963" algn="l" eaLnBrk="0" hangingPunct="0">
              <a:spcBef>
                <a:spcPts val="1200"/>
              </a:spcBef>
              <a:buSzPct val="200000"/>
              <a:tabLst>
                <a:tab pos="815975" algn="l"/>
                <a:tab pos="1192213" algn="l"/>
              </a:tabLst>
            </a:pPr>
            <a:r>
              <a:rPr kumimoji="0" lang="en-US" sz="1600" b="0" i="0" u="none" strike="noStrike" kern="0" cap="none" spc="0" normalizeH="0" baseline="0" noProof="0" dirty="0" smtClean="0">
                <a:ln>
                  <a:noFill/>
                </a:ln>
                <a:solidFill>
                  <a:srgbClr val="3333FF"/>
                </a:solidFill>
                <a:effectLst/>
                <a:uLnTx/>
                <a:uFillTx/>
                <a:latin typeface="Times New Roman"/>
                <a:ea typeface="+mn-ea"/>
                <a:cs typeface="Times New Roman"/>
                <a:sym typeface="Arial" pitchFamily="34" charset="0"/>
              </a:rPr>
              <a:t>→</a:t>
            </a:r>
            <a:r>
              <a:rPr kumimoji="0" lang="en-US" sz="1600" b="0" i="0" u="none" strike="noStrike" kern="0" cap="none" spc="0" normalizeH="0" baseline="0" noProof="0" dirty="0" smtClean="0">
                <a:ln>
                  <a:noFill/>
                </a:ln>
                <a:solidFill>
                  <a:srgbClr val="3333FF"/>
                </a:solidFill>
                <a:effectLst/>
                <a:uLnTx/>
                <a:uFillTx/>
                <a:latin typeface="+mn-lt"/>
                <a:ea typeface="+mn-ea"/>
                <a:cs typeface="+mn-cs"/>
                <a:sym typeface="Arial" pitchFamily="34" charset="0"/>
              </a:rPr>
              <a:t> </a:t>
            </a:r>
            <a:r>
              <a:rPr kumimoji="0" lang="en-US" sz="1400" b="0" i="0" u="none" strike="noStrike" kern="0" cap="none" spc="0" normalizeH="0" baseline="0" noProof="0" dirty="0" smtClean="0">
                <a:ln>
                  <a:noFill/>
                </a:ln>
                <a:solidFill>
                  <a:srgbClr val="3333FF"/>
                </a:solidFill>
                <a:effectLst/>
                <a:uLnTx/>
                <a:uFillTx/>
                <a:latin typeface="+mn-lt"/>
                <a:ea typeface="+mn-ea"/>
                <a:cs typeface="+mn-cs"/>
                <a:sym typeface="Arial" pitchFamily="34" charset="0"/>
              </a:rPr>
              <a:t>one</a:t>
            </a:r>
            <a:r>
              <a:rPr kumimoji="0" lang="en-US" sz="1400" b="0" i="0" u="none" strike="noStrike" kern="0" cap="none" spc="0" normalizeH="0" noProof="0" dirty="0" smtClean="0">
                <a:ln>
                  <a:noFill/>
                </a:ln>
                <a:solidFill>
                  <a:srgbClr val="3333FF"/>
                </a:solidFill>
                <a:effectLst/>
                <a:uLnTx/>
                <a:uFillTx/>
                <a:latin typeface="+mn-lt"/>
                <a:ea typeface="+mn-ea"/>
                <a:cs typeface="+mn-cs"/>
                <a:sym typeface="Arial" pitchFamily="34" charset="0"/>
              </a:rPr>
              <a:t> snake sufficient (E. Courant </a:t>
            </a:r>
            <a:r>
              <a:rPr kumimoji="0" lang="en-US" sz="1400" b="0" i="0" u="none" strike="noStrike" kern="0" cap="none" spc="0" normalizeH="0" noProof="0" smtClean="0">
                <a:ln>
                  <a:noFill/>
                </a:ln>
                <a:solidFill>
                  <a:srgbClr val="3333FF"/>
                </a:solidFill>
                <a:effectLst/>
                <a:uLnTx/>
                <a:uFillTx/>
                <a:latin typeface="+mn-lt"/>
                <a:ea typeface="+mn-ea"/>
                <a:cs typeface="+mn-cs"/>
                <a:sym typeface="Arial" pitchFamily="34" charset="0"/>
              </a:rPr>
              <a:t>rule of t</a:t>
            </a:r>
            <a:r>
              <a:rPr lang="en-US" sz="1400" kern="0" dirty="0" err="1" smtClean="0">
                <a:solidFill>
                  <a:srgbClr val="3333FF"/>
                </a:solidFill>
                <a:latin typeface="+mn-lt"/>
                <a:ea typeface="+mn-ea"/>
                <a:cs typeface="+mn-cs"/>
                <a:sym typeface="Arial" pitchFamily="34" charset="0"/>
              </a:rPr>
              <a:t>humb</a:t>
            </a:r>
            <a:r>
              <a:rPr kumimoji="0" lang="en-US" sz="1400" b="0" i="0" u="none" strike="noStrike" kern="0" cap="none" spc="0" normalizeH="0" noProof="0" dirty="0" smtClean="0">
                <a:ln>
                  <a:noFill/>
                </a:ln>
                <a:solidFill>
                  <a:srgbClr val="3333FF"/>
                </a:solidFill>
                <a:effectLst/>
                <a:uLnTx/>
                <a:uFillTx/>
                <a:latin typeface="+mn-lt"/>
                <a:ea typeface="+mn-ea"/>
                <a:cs typeface="+mn-cs"/>
                <a:sym typeface="Arial" pitchFamily="34" charset="0"/>
              </a:rPr>
              <a:t>)</a:t>
            </a:r>
            <a:r>
              <a:rPr kumimoji="0" lang="en-US" sz="1400" b="0" i="0" u="none" strike="noStrike" kern="0" cap="none" spc="0" normalizeH="0" baseline="0" noProof="0" dirty="0" smtClean="0">
                <a:ln>
                  <a:noFill/>
                </a:ln>
                <a:solidFill>
                  <a:srgbClr val="3333FF"/>
                </a:solidFill>
                <a:effectLst/>
                <a:uLnTx/>
                <a:uFillTx/>
                <a:latin typeface="+mn-lt"/>
                <a:ea typeface="+mn-ea"/>
                <a:cs typeface="+mn-cs"/>
                <a:sym typeface="Arial" pitchFamily="34" charset="0"/>
              </a:rPr>
              <a:t> </a:t>
            </a:r>
            <a:r>
              <a:rPr kumimoji="0" lang="en-US" sz="1600" b="0" i="0" u="none" strike="noStrike" kern="0" cap="none" spc="0" normalizeH="0" baseline="0" noProof="0" dirty="0" smtClean="0">
                <a:ln>
                  <a:noFill/>
                </a:ln>
                <a:solidFill>
                  <a:srgbClr val="3333FF"/>
                </a:solidFill>
                <a:effectLst/>
                <a:uLnTx/>
                <a:uFillTx/>
                <a:latin typeface="+mn-lt"/>
                <a:ea typeface="+mn-ea"/>
                <a:cs typeface="+mn-cs"/>
                <a:sym typeface="Arial" pitchFamily="34" charset="0"/>
              </a:rPr>
              <a:t/>
            </a:r>
            <a:br>
              <a:rPr kumimoji="0" lang="en-US" sz="1600" b="0" i="0" u="none" strike="noStrike" kern="0" cap="none" spc="0" normalizeH="0" baseline="0" noProof="0" dirty="0" smtClean="0">
                <a:ln>
                  <a:noFill/>
                </a:ln>
                <a:solidFill>
                  <a:srgbClr val="3333FF"/>
                </a:solidFill>
                <a:effectLst/>
                <a:uLnTx/>
                <a:uFillTx/>
                <a:latin typeface="+mn-lt"/>
                <a:ea typeface="+mn-ea"/>
                <a:cs typeface="+mn-cs"/>
                <a:sym typeface="Arial" pitchFamily="34" charset="0"/>
              </a:rPr>
            </a:br>
            <a:r>
              <a:rPr kumimoji="0" lang="en-US" sz="1600" b="0" i="0" u="none" strike="noStrike" kern="0" cap="none" spc="0" normalizeH="0" baseline="0" noProof="0" dirty="0" smtClean="0">
                <a:ln>
                  <a:noFill/>
                </a:ln>
                <a:solidFill>
                  <a:srgbClr val="3333FF"/>
                </a:solidFill>
                <a:effectLst/>
                <a:uLnTx/>
                <a:uFillTx/>
                <a:latin typeface="+mn-lt"/>
                <a:ea typeface="+mn-ea"/>
                <a:cs typeface="+mn-cs"/>
                <a:sym typeface="Arial" pitchFamily="34" charset="0"/>
              </a:rPr>
              <a:t/>
            </a:r>
            <a:br>
              <a:rPr kumimoji="0" lang="en-US" sz="1600" b="0" i="0" u="none" strike="noStrike" kern="0" cap="none" spc="0" normalizeH="0" baseline="0" noProof="0" dirty="0" smtClean="0">
                <a:ln>
                  <a:noFill/>
                </a:ln>
                <a:solidFill>
                  <a:srgbClr val="3333FF"/>
                </a:solidFill>
                <a:effectLst/>
                <a:uLnTx/>
                <a:uFillTx/>
                <a:latin typeface="+mn-lt"/>
                <a:ea typeface="+mn-ea"/>
                <a:cs typeface="+mn-cs"/>
                <a:sym typeface="Arial" pitchFamily="34" charset="0"/>
              </a:rPr>
            </a:br>
            <a:endParaRPr kumimoji="0" lang="en-US" sz="1600" b="0" i="0" u="none" strike="noStrike" kern="0" cap="none" spc="0" normalizeH="0" baseline="0" noProof="0" dirty="0" smtClean="0">
              <a:ln>
                <a:noFill/>
              </a:ln>
              <a:solidFill>
                <a:srgbClr val="3333FF"/>
              </a:solidFill>
              <a:effectLst/>
              <a:uLnTx/>
              <a:uFillTx/>
              <a:latin typeface="+mn-lt"/>
              <a:ea typeface="+mn-ea"/>
              <a:cs typeface="+mn-cs"/>
              <a:sym typeface="Arial" pitchFamily="34" charset="0"/>
            </a:endParaRPr>
          </a:p>
          <a:p>
            <a:pPr marL="703263" marR="0" lvl="1" indent="-334963" algn="l" defTabSz="914400" rtl="0" eaLnBrk="0" fontAlgn="base" latinLnBrk="0" hangingPunct="0">
              <a:lnSpc>
                <a:spcPct val="100000"/>
              </a:lnSpc>
              <a:spcBef>
                <a:spcPts val="600"/>
              </a:spcBef>
              <a:spcAft>
                <a:spcPct val="0"/>
              </a:spcAft>
              <a:buClr>
                <a:srgbClr val="0000FF"/>
              </a:buClr>
              <a:buSzPct val="150000"/>
              <a:tabLst>
                <a:tab pos="815975" algn="l"/>
                <a:tab pos="1192213" algn="l"/>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r>
            <a:br>
              <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br>
            <a:endPar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sp>
        <p:nvSpPr>
          <p:cNvPr id="11" name="TextBox 10"/>
          <p:cNvSpPr txBox="1"/>
          <p:nvPr/>
        </p:nvSpPr>
        <p:spPr>
          <a:xfrm>
            <a:off x="152400" y="848380"/>
            <a:ext cx="4191000" cy="523220"/>
          </a:xfrm>
          <a:prstGeom prst="rect">
            <a:avLst/>
          </a:prstGeom>
          <a:noFill/>
        </p:spPr>
        <p:txBody>
          <a:bodyPr wrap="square" rtlCol="0">
            <a:spAutoFit/>
          </a:bodyPr>
          <a:lstStyle/>
          <a:p>
            <a:r>
              <a:rPr lang="en-US" sz="1400" dirty="0" err="1" smtClean="0">
                <a:solidFill>
                  <a:srgbClr val="FF0000"/>
                </a:solidFill>
                <a:latin typeface="+mn-lt"/>
              </a:rPr>
              <a:t>Depol</a:t>
            </a:r>
            <a:r>
              <a:rPr lang="en-US" sz="1400" dirty="0" smtClean="0">
                <a:solidFill>
                  <a:srgbClr val="FF0000"/>
                </a:solidFill>
                <a:latin typeface="+mn-lt"/>
              </a:rPr>
              <a:t> calculations: single particle at 10</a:t>
            </a:r>
            <a:r>
              <a:rPr lang="en-US" sz="1400" dirty="0" smtClean="0">
                <a:solidFill>
                  <a:srgbClr val="FF0000"/>
                </a:solidFill>
                <a:latin typeface="Symbol" pitchFamily="18" charset="2"/>
              </a:rPr>
              <a:t>p </a:t>
            </a:r>
            <a:r>
              <a:rPr lang="en-US" sz="1400" dirty="0" smtClean="0">
                <a:solidFill>
                  <a:srgbClr val="FF0000"/>
                </a:solidFill>
                <a:latin typeface="+mn-lt"/>
              </a:rPr>
              <a:t>mm-</a:t>
            </a:r>
            <a:r>
              <a:rPr lang="en-US" sz="1400" dirty="0" err="1" smtClean="0">
                <a:solidFill>
                  <a:srgbClr val="FF0000"/>
                </a:solidFill>
                <a:latin typeface="+mn-lt"/>
              </a:rPr>
              <a:t>mrad</a:t>
            </a:r>
            <a:r>
              <a:rPr lang="en-US" sz="1400" dirty="0" smtClean="0">
                <a:solidFill>
                  <a:srgbClr val="FF0000"/>
                </a:solidFill>
                <a:latin typeface="+mn-lt"/>
              </a:rPr>
              <a:t> </a:t>
            </a:r>
            <a:r>
              <a:rPr lang="en-US" sz="1400" dirty="0" err="1" smtClean="0">
                <a:solidFill>
                  <a:srgbClr val="FF0000"/>
                </a:solidFill>
                <a:latin typeface="+mn-lt"/>
              </a:rPr>
              <a:t>betatron</a:t>
            </a:r>
            <a:r>
              <a:rPr lang="en-US" sz="1400" dirty="0" smtClean="0">
                <a:solidFill>
                  <a:srgbClr val="FF0000"/>
                </a:solidFill>
                <a:latin typeface="+mn-lt"/>
              </a:rPr>
              <a:t> amplitude</a:t>
            </a:r>
            <a:endParaRPr lang="en-US" sz="1400" dirty="0">
              <a:solidFill>
                <a:srgbClr val="FF0000"/>
              </a:solidFill>
              <a:latin typeface="+mn-lt"/>
            </a:endParaRPr>
          </a:p>
        </p:txBody>
      </p:sp>
    </p:spTree>
    <p:extLst>
      <p:ext uri="{BB962C8B-B14F-4D97-AF65-F5344CB8AC3E}">
        <p14:creationId xmlns:p14="http://schemas.microsoft.com/office/powerpoint/2010/main" xmlns="" val="36216291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7"/>
          <p:cNvPicPr>
            <a:picLocks noChangeAspect="1" noChangeArrowheads="1"/>
          </p:cNvPicPr>
          <p:nvPr/>
        </p:nvPicPr>
        <p:blipFill>
          <a:blip r:embed="rId3" cstate="print"/>
          <a:srcRect/>
          <a:stretch>
            <a:fillRect/>
          </a:stretch>
        </p:blipFill>
        <p:spPr bwMode="auto">
          <a:xfrm>
            <a:off x="0" y="1255713"/>
            <a:ext cx="9144000" cy="4465637"/>
          </a:xfrm>
          <a:prstGeom prst="rect">
            <a:avLst/>
          </a:prstGeom>
          <a:noFill/>
          <a:ln w="9525">
            <a:noFill/>
            <a:miter lim="800000"/>
            <a:headEnd/>
            <a:tailEnd/>
          </a:ln>
        </p:spPr>
      </p:pic>
      <p:sp>
        <p:nvSpPr>
          <p:cNvPr id="16389" name="Text Box 8"/>
          <p:cNvSpPr txBox="1">
            <a:spLocks noChangeArrowheads="1"/>
          </p:cNvSpPr>
          <p:nvPr/>
        </p:nvSpPr>
        <p:spPr bwMode="auto">
          <a:xfrm>
            <a:off x="2286000" y="5827713"/>
            <a:ext cx="1981200" cy="984250"/>
          </a:xfrm>
          <a:prstGeom prst="rect">
            <a:avLst/>
          </a:prstGeom>
          <a:noFill/>
          <a:ln w="28575">
            <a:noFill/>
            <a:miter lim="800000"/>
            <a:headEnd/>
            <a:tailEnd/>
          </a:ln>
        </p:spPr>
        <p:txBody>
          <a:bodyPr>
            <a:spAutoFit/>
          </a:bodyPr>
          <a:lstStyle/>
          <a:p>
            <a:pPr>
              <a:defRPr/>
            </a:pPr>
            <a:r>
              <a:rPr lang="en-US" sz="1600" b="1" dirty="0">
                <a:solidFill>
                  <a:srgbClr val="FF0000"/>
                </a:solidFill>
                <a:latin typeface="+mn-lt"/>
              </a:rPr>
              <a:t>Solid Iron Magnet</a:t>
            </a:r>
          </a:p>
          <a:p>
            <a:pPr>
              <a:defRPr/>
            </a:pPr>
            <a:r>
              <a:rPr lang="en-US" sz="1400" dirty="0">
                <a:latin typeface="+mn-lt"/>
              </a:rPr>
              <a:t>(focusing magnet, </a:t>
            </a:r>
            <a:r>
              <a:rPr lang="en-US" sz="1400" dirty="0" err="1">
                <a:latin typeface="+mn-lt"/>
              </a:rPr>
              <a:t>hadron</a:t>
            </a:r>
            <a:r>
              <a:rPr lang="en-US" sz="1400" dirty="0">
                <a:latin typeface="+mn-lt"/>
              </a:rPr>
              <a:t> absorber and beam dump)</a:t>
            </a:r>
          </a:p>
        </p:txBody>
      </p:sp>
      <p:grpSp>
        <p:nvGrpSpPr>
          <p:cNvPr id="2" name="Group 15"/>
          <p:cNvGrpSpPr>
            <a:grpSpLocks/>
          </p:cNvGrpSpPr>
          <p:nvPr/>
        </p:nvGrpSpPr>
        <p:grpSpPr bwMode="auto">
          <a:xfrm rot="587356">
            <a:off x="1017588" y="3803650"/>
            <a:ext cx="1517650" cy="450850"/>
            <a:chOff x="858" y="1507"/>
            <a:chExt cx="874" cy="240"/>
          </a:xfrm>
        </p:grpSpPr>
        <p:sp>
          <p:nvSpPr>
            <p:cNvPr id="21528" name="Text Box 9"/>
            <p:cNvSpPr txBox="1">
              <a:spLocks noChangeArrowheads="1"/>
            </p:cNvSpPr>
            <p:nvPr/>
          </p:nvSpPr>
          <p:spPr bwMode="auto">
            <a:xfrm rot="-1370607">
              <a:off x="1113" y="1547"/>
              <a:ext cx="369" cy="180"/>
            </a:xfrm>
            <a:prstGeom prst="rect">
              <a:avLst/>
            </a:prstGeom>
            <a:noFill/>
            <a:ln w="9525">
              <a:noFill/>
              <a:miter lim="800000"/>
              <a:headEnd/>
              <a:tailEnd/>
            </a:ln>
          </p:spPr>
          <p:txBody>
            <a:bodyPr wrap="none">
              <a:spAutoFit/>
            </a:bodyPr>
            <a:lstStyle/>
            <a:p>
              <a:r>
                <a:rPr lang="en-US" sz="1600" dirty="0">
                  <a:solidFill>
                    <a:srgbClr val="7030A0"/>
                  </a:solidFill>
                </a:rPr>
                <a:t>4.9m</a:t>
              </a:r>
            </a:p>
          </p:txBody>
        </p:sp>
        <p:sp>
          <p:nvSpPr>
            <p:cNvPr id="21519" name="Line 10"/>
            <p:cNvSpPr>
              <a:spLocks noChangeShapeType="1"/>
            </p:cNvSpPr>
            <p:nvPr/>
          </p:nvSpPr>
          <p:spPr bwMode="auto">
            <a:xfrm rot="20340000" flipV="1">
              <a:off x="1487" y="1507"/>
              <a:ext cx="245" cy="0"/>
            </a:xfrm>
            <a:prstGeom prst="line">
              <a:avLst/>
            </a:prstGeom>
            <a:noFill/>
            <a:ln w="9525">
              <a:solidFill>
                <a:srgbClr val="7030A0"/>
              </a:solidFill>
              <a:round/>
              <a:headEnd/>
              <a:tailEnd type="triangle" w="med" len="med"/>
            </a:ln>
          </p:spPr>
          <p:txBody>
            <a:bodyPr/>
            <a:lstStyle/>
            <a:p>
              <a:pPr>
                <a:defRPr/>
              </a:pPr>
              <a:endParaRPr lang="en-US">
                <a:ln>
                  <a:solidFill>
                    <a:srgbClr val="7030A0"/>
                  </a:solidFill>
                </a:ln>
              </a:endParaRPr>
            </a:p>
          </p:txBody>
        </p:sp>
        <p:sp>
          <p:nvSpPr>
            <p:cNvPr id="21530" name="Line 11"/>
            <p:cNvSpPr>
              <a:spLocks noChangeShapeType="1"/>
            </p:cNvSpPr>
            <p:nvPr/>
          </p:nvSpPr>
          <p:spPr bwMode="auto">
            <a:xfrm rot="20340000" flipV="1">
              <a:off x="858" y="1747"/>
              <a:ext cx="283" cy="0"/>
            </a:xfrm>
            <a:prstGeom prst="line">
              <a:avLst/>
            </a:prstGeom>
            <a:noFill/>
            <a:ln w="9525">
              <a:solidFill>
                <a:srgbClr val="7030A0"/>
              </a:solidFill>
              <a:round/>
              <a:headEnd type="triangle" w="med" len="med"/>
              <a:tailEnd/>
            </a:ln>
          </p:spPr>
          <p:txBody>
            <a:bodyPr/>
            <a:lstStyle/>
            <a:p>
              <a:endParaRPr lang="en-US"/>
            </a:p>
          </p:txBody>
        </p:sp>
      </p:grpSp>
      <p:sp>
        <p:nvSpPr>
          <p:cNvPr id="16393" name="Text Box 17"/>
          <p:cNvSpPr txBox="1">
            <a:spLocks noChangeArrowheads="1"/>
          </p:cNvSpPr>
          <p:nvPr/>
        </p:nvSpPr>
        <p:spPr bwMode="auto">
          <a:xfrm>
            <a:off x="1524000" y="1865313"/>
            <a:ext cx="1612900" cy="769937"/>
          </a:xfrm>
          <a:prstGeom prst="rect">
            <a:avLst/>
          </a:prstGeom>
          <a:noFill/>
          <a:ln w="9525">
            <a:noFill/>
            <a:miter lim="800000"/>
            <a:headEnd/>
            <a:tailEnd/>
          </a:ln>
        </p:spPr>
        <p:txBody>
          <a:bodyPr wrap="none">
            <a:spAutoFit/>
          </a:bodyPr>
          <a:lstStyle/>
          <a:p>
            <a:pPr>
              <a:defRPr/>
            </a:pPr>
            <a:r>
              <a:rPr lang="en-US" sz="1600" b="1" dirty="0">
                <a:solidFill>
                  <a:srgbClr val="FF0000"/>
                </a:solidFill>
                <a:latin typeface="+mn-lt"/>
              </a:rPr>
              <a:t>Station 1</a:t>
            </a:r>
          </a:p>
          <a:p>
            <a:pPr>
              <a:defRPr/>
            </a:pPr>
            <a:r>
              <a:rPr lang="en-US" sz="1400" dirty="0">
                <a:latin typeface="+mn-lt"/>
              </a:rPr>
              <a:t>(</a:t>
            </a:r>
            <a:r>
              <a:rPr lang="en-US" sz="1400" dirty="0" err="1">
                <a:latin typeface="+mn-lt"/>
              </a:rPr>
              <a:t>hodoscope</a:t>
            </a:r>
            <a:r>
              <a:rPr lang="en-US" sz="1400" dirty="0">
                <a:latin typeface="+mn-lt"/>
              </a:rPr>
              <a:t> array,</a:t>
            </a:r>
          </a:p>
          <a:p>
            <a:pPr>
              <a:defRPr/>
            </a:pPr>
            <a:r>
              <a:rPr lang="en-US" sz="1400" dirty="0">
                <a:latin typeface="+mn-lt"/>
              </a:rPr>
              <a:t>MWPC track.)</a:t>
            </a:r>
          </a:p>
        </p:txBody>
      </p:sp>
      <p:sp>
        <p:nvSpPr>
          <p:cNvPr id="16398" name="Text Box 22"/>
          <p:cNvSpPr txBox="1">
            <a:spLocks noChangeArrowheads="1"/>
          </p:cNvSpPr>
          <p:nvPr/>
        </p:nvSpPr>
        <p:spPr bwMode="auto">
          <a:xfrm>
            <a:off x="7848600" y="4876800"/>
            <a:ext cx="1168400" cy="984250"/>
          </a:xfrm>
          <a:prstGeom prst="rect">
            <a:avLst/>
          </a:prstGeom>
          <a:noFill/>
          <a:ln w="9525">
            <a:noFill/>
            <a:miter lim="800000"/>
            <a:headEnd/>
            <a:tailEnd/>
          </a:ln>
        </p:spPr>
        <p:txBody>
          <a:bodyPr wrap="none">
            <a:spAutoFit/>
          </a:bodyPr>
          <a:lstStyle/>
          <a:p>
            <a:pPr>
              <a:defRPr/>
            </a:pPr>
            <a:r>
              <a:rPr lang="en-US" sz="1600" b="1" dirty="0">
                <a:solidFill>
                  <a:srgbClr val="FF0000"/>
                </a:solidFill>
                <a:latin typeface="+mn-lt"/>
              </a:rPr>
              <a:t>Station 4</a:t>
            </a:r>
            <a:endParaRPr lang="en-US" sz="1600" dirty="0">
              <a:latin typeface="+mn-lt"/>
            </a:endParaRPr>
          </a:p>
          <a:p>
            <a:pPr>
              <a:defRPr/>
            </a:pPr>
            <a:r>
              <a:rPr lang="en-US" sz="1400" dirty="0">
                <a:latin typeface="+mn-lt"/>
              </a:rPr>
              <a:t>(</a:t>
            </a:r>
            <a:r>
              <a:rPr lang="en-US" sz="1400" dirty="0" err="1">
                <a:latin typeface="+mn-lt"/>
              </a:rPr>
              <a:t>hodoscope</a:t>
            </a:r>
            <a:r>
              <a:rPr lang="en-US" sz="1400" dirty="0">
                <a:latin typeface="+mn-lt"/>
              </a:rPr>
              <a:t> </a:t>
            </a:r>
            <a:br>
              <a:rPr lang="en-US" sz="1400" dirty="0">
                <a:latin typeface="+mn-lt"/>
              </a:rPr>
            </a:br>
            <a:r>
              <a:rPr lang="en-US" sz="1400" dirty="0">
                <a:latin typeface="+mn-lt"/>
              </a:rPr>
              <a:t>array, prop </a:t>
            </a:r>
            <a:br>
              <a:rPr lang="en-US" sz="1400" dirty="0">
                <a:latin typeface="+mn-lt"/>
              </a:rPr>
            </a:br>
            <a:r>
              <a:rPr lang="en-US" sz="1400" dirty="0">
                <a:latin typeface="+mn-lt"/>
              </a:rPr>
              <a:t>tube track.)</a:t>
            </a:r>
          </a:p>
        </p:txBody>
      </p:sp>
      <p:sp>
        <p:nvSpPr>
          <p:cNvPr id="16399" name="Text Box 24"/>
          <p:cNvSpPr txBox="1">
            <a:spLocks noChangeArrowheads="1"/>
          </p:cNvSpPr>
          <p:nvPr/>
        </p:nvSpPr>
        <p:spPr bwMode="auto">
          <a:xfrm>
            <a:off x="0" y="5903913"/>
            <a:ext cx="1600200" cy="769937"/>
          </a:xfrm>
          <a:prstGeom prst="rect">
            <a:avLst/>
          </a:prstGeom>
          <a:noFill/>
          <a:ln w="9525">
            <a:noFill/>
            <a:miter lim="800000"/>
            <a:headEnd/>
            <a:tailEnd/>
          </a:ln>
        </p:spPr>
        <p:txBody>
          <a:bodyPr>
            <a:spAutoFit/>
          </a:bodyPr>
          <a:lstStyle/>
          <a:p>
            <a:pPr>
              <a:defRPr/>
            </a:pPr>
            <a:r>
              <a:rPr lang="en-US" sz="1600" b="1" dirty="0">
                <a:solidFill>
                  <a:srgbClr val="FF0000"/>
                </a:solidFill>
                <a:latin typeface="+mn-lt"/>
              </a:rPr>
              <a:t>Targets</a:t>
            </a:r>
          </a:p>
          <a:p>
            <a:pPr>
              <a:defRPr/>
            </a:pPr>
            <a:r>
              <a:rPr lang="en-US" sz="1400" dirty="0">
                <a:latin typeface="+mn-lt"/>
              </a:rPr>
              <a:t>(liquid H</a:t>
            </a:r>
            <a:r>
              <a:rPr lang="en-US" sz="1400" baseline="-25000" dirty="0">
                <a:latin typeface="+mn-lt"/>
              </a:rPr>
              <a:t>2</a:t>
            </a:r>
            <a:r>
              <a:rPr lang="en-US" sz="1400" dirty="0">
                <a:latin typeface="+mn-lt"/>
              </a:rPr>
              <a:t>, D</a:t>
            </a:r>
            <a:r>
              <a:rPr lang="en-US" sz="1400" baseline="-25000" dirty="0">
                <a:latin typeface="+mn-lt"/>
              </a:rPr>
              <a:t>2</a:t>
            </a:r>
            <a:r>
              <a:rPr lang="en-US" sz="1400" dirty="0">
                <a:latin typeface="+mn-lt"/>
              </a:rPr>
              <a:t>, </a:t>
            </a:r>
            <a:br>
              <a:rPr lang="en-US" sz="1400" dirty="0">
                <a:latin typeface="+mn-lt"/>
              </a:rPr>
            </a:br>
            <a:r>
              <a:rPr lang="en-US" sz="1400" dirty="0">
                <a:latin typeface="+mn-lt"/>
              </a:rPr>
              <a:t>and solid targets)</a:t>
            </a:r>
          </a:p>
        </p:txBody>
      </p:sp>
      <p:sp>
        <p:nvSpPr>
          <p:cNvPr id="27" name="Rectangle 6"/>
          <p:cNvSpPr txBox="1">
            <a:spLocks noChangeArrowheads="1"/>
          </p:cNvSpPr>
          <p:nvPr/>
        </p:nvSpPr>
        <p:spPr bwMode="auto">
          <a:xfrm>
            <a:off x="1524000" y="241300"/>
            <a:ext cx="5867400" cy="466725"/>
          </a:xfrm>
          <a:prstGeom prst="rect">
            <a:avLst/>
          </a:prstGeom>
          <a:noFill/>
          <a:ln>
            <a:miter lim="800000"/>
            <a:headEnd/>
            <a:tailEnd/>
          </a:ln>
        </p:spPr>
        <p:txBody>
          <a:bodyPr/>
          <a:lstStyle/>
          <a:p>
            <a:pPr>
              <a:spcBef>
                <a:spcPts val="200"/>
              </a:spcBef>
              <a:tabLst>
                <a:tab pos="863600" algn="l"/>
              </a:tabLst>
              <a:defRPr/>
            </a:pPr>
            <a:r>
              <a:rPr lang="en-US" sz="2400" b="1" dirty="0" err="1" smtClean="0">
                <a:solidFill>
                  <a:srgbClr val="3333FF"/>
                </a:solidFill>
                <a:latin typeface="+mj-lt"/>
              </a:rPr>
              <a:t>Drell</a:t>
            </a:r>
            <a:r>
              <a:rPr lang="en-US" sz="2400" b="1" dirty="0" smtClean="0">
                <a:solidFill>
                  <a:srgbClr val="3333FF"/>
                </a:solidFill>
                <a:latin typeface="+mj-lt"/>
              </a:rPr>
              <a:t>-Yan Spectrometer for </a:t>
            </a:r>
            <a:r>
              <a:rPr lang="en-US" sz="2400" b="1" dirty="0" err="1" smtClean="0">
                <a:solidFill>
                  <a:srgbClr val="3333FF"/>
                </a:solidFill>
                <a:latin typeface="+mj-lt"/>
              </a:rPr>
              <a:t>SeaQuest</a:t>
            </a:r>
            <a:r>
              <a:rPr lang="en-US" sz="2400" b="1" dirty="0" smtClean="0">
                <a:solidFill>
                  <a:srgbClr val="3333FF"/>
                </a:solidFill>
                <a:latin typeface="+mj-lt"/>
              </a:rPr>
              <a:t/>
            </a:r>
            <a:br>
              <a:rPr lang="en-US" sz="2400" b="1" dirty="0" smtClean="0">
                <a:solidFill>
                  <a:srgbClr val="3333FF"/>
                </a:solidFill>
                <a:latin typeface="+mj-lt"/>
              </a:rPr>
            </a:br>
            <a:r>
              <a:rPr lang="en-US" sz="2000" b="1" dirty="0" smtClean="0">
                <a:solidFill>
                  <a:srgbClr val="3333FF"/>
                </a:solidFill>
                <a:latin typeface="+mj-lt"/>
              </a:rPr>
              <a:t>(25m long)</a:t>
            </a:r>
            <a:endParaRPr lang="en-US" sz="2000" b="1" kern="0" dirty="0">
              <a:solidFill>
                <a:srgbClr val="3333FF"/>
              </a:solidFill>
              <a:latin typeface="+mj-lt"/>
              <a:ea typeface="+mj-ea"/>
              <a:cs typeface="+mj-cs"/>
              <a:sym typeface="Arial" pitchFamily="34" charset="0"/>
            </a:endParaRPr>
          </a:p>
        </p:txBody>
      </p:sp>
      <p:sp>
        <p:nvSpPr>
          <p:cNvPr id="24" name="Text Box 22"/>
          <p:cNvSpPr txBox="1">
            <a:spLocks noChangeArrowheads="1"/>
          </p:cNvSpPr>
          <p:nvPr/>
        </p:nvSpPr>
        <p:spPr bwMode="auto">
          <a:xfrm>
            <a:off x="5715000" y="5715000"/>
            <a:ext cx="1828800" cy="769938"/>
          </a:xfrm>
          <a:prstGeom prst="rect">
            <a:avLst/>
          </a:prstGeom>
          <a:noFill/>
          <a:ln w="9525">
            <a:noFill/>
            <a:miter lim="800000"/>
            <a:headEnd/>
            <a:tailEnd/>
          </a:ln>
        </p:spPr>
        <p:txBody>
          <a:bodyPr>
            <a:spAutoFit/>
          </a:bodyPr>
          <a:lstStyle/>
          <a:p>
            <a:pPr>
              <a:defRPr/>
            </a:pPr>
            <a:r>
              <a:rPr lang="en-US" sz="1600" b="1" dirty="0">
                <a:solidFill>
                  <a:srgbClr val="FF0000"/>
                </a:solidFill>
                <a:latin typeface="+mn-lt"/>
              </a:rPr>
              <a:t>Station 2</a:t>
            </a:r>
          </a:p>
          <a:p>
            <a:pPr>
              <a:defRPr/>
            </a:pPr>
            <a:r>
              <a:rPr lang="en-US" sz="1400" dirty="0">
                <a:latin typeface="+mn-lt"/>
              </a:rPr>
              <a:t>(</a:t>
            </a:r>
            <a:r>
              <a:rPr lang="en-US" sz="1400" dirty="0" err="1">
                <a:latin typeface="+mn-lt"/>
              </a:rPr>
              <a:t>hodoscope</a:t>
            </a:r>
            <a:r>
              <a:rPr lang="en-US" sz="1400" dirty="0">
                <a:latin typeface="+mn-lt"/>
              </a:rPr>
              <a:t>  array, </a:t>
            </a:r>
            <a:r>
              <a:rPr lang="en-US" sz="1400" dirty="0"/>
              <a:t>drift chamber </a:t>
            </a:r>
            <a:r>
              <a:rPr lang="en-US" sz="1400" dirty="0">
                <a:latin typeface="+mn-lt"/>
              </a:rPr>
              <a:t>track.)</a:t>
            </a:r>
          </a:p>
        </p:txBody>
      </p:sp>
      <p:sp>
        <p:nvSpPr>
          <p:cNvPr id="25" name="Text Box 22"/>
          <p:cNvSpPr txBox="1">
            <a:spLocks noChangeArrowheads="1"/>
          </p:cNvSpPr>
          <p:nvPr/>
        </p:nvSpPr>
        <p:spPr bwMode="auto">
          <a:xfrm>
            <a:off x="5029200" y="990600"/>
            <a:ext cx="1828800" cy="769938"/>
          </a:xfrm>
          <a:prstGeom prst="rect">
            <a:avLst/>
          </a:prstGeom>
          <a:noFill/>
          <a:ln w="9525">
            <a:noFill/>
            <a:miter lim="800000"/>
            <a:headEnd/>
            <a:tailEnd/>
          </a:ln>
        </p:spPr>
        <p:txBody>
          <a:bodyPr>
            <a:spAutoFit/>
          </a:bodyPr>
          <a:lstStyle/>
          <a:p>
            <a:pPr>
              <a:defRPr/>
            </a:pPr>
            <a:r>
              <a:rPr lang="en-US" sz="1600" b="1" dirty="0">
                <a:solidFill>
                  <a:srgbClr val="FF0000"/>
                </a:solidFill>
                <a:latin typeface="+mn-lt"/>
              </a:rPr>
              <a:t>Station 3</a:t>
            </a:r>
            <a:endParaRPr lang="en-US" sz="1600" dirty="0">
              <a:latin typeface="+mn-lt"/>
            </a:endParaRPr>
          </a:p>
          <a:p>
            <a:pPr>
              <a:defRPr/>
            </a:pPr>
            <a:r>
              <a:rPr lang="en-US" sz="1400" dirty="0">
                <a:latin typeface="+mn-lt"/>
              </a:rPr>
              <a:t>(</a:t>
            </a:r>
            <a:r>
              <a:rPr lang="en-US" sz="1400" dirty="0" err="1">
                <a:latin typeface="+mn-lt"/>
              </a:rPr>
              <a:t>Hodoscope</a:t>
            </a:r>
            <a:r>
              <a:rPr lang="en-US" sz="1400" dirty="0">
                <a:latin typeface="+mn-lt"/>
              </a:rPr>
              <a:t> array, </a:t>
            </a:r>
            <a:r>
              <a:rPr lang="en-US" sz="1400" dirty="0"/>
              <a:t>drift chamber </a:t>
            </a:r>
            <a:r>
              <a:rPr lang="en-US" sz="1400" dirty="0">
                <a:latin typeface="+mn-lt"/>
              </a:rPr>
              <a:t>track.)</a:t>
            </a:r>
          </a:p>
        </p:txBody>
      </p:sp>
      <p:sp>
        <p:nvSpPr>
          <p:cNvPr id="17" name="Slide Number Placeholder 16"/>
          <p:cNvSpPr>
            <a:spLocks noGrp="1"/>
          </p:cNvSpPr>
          <p:nvPr>
            <p:ph type="sldNum" sz="quarter" idx="10"/>
          </p:nvPr>
        </p:nvSpPr>
        <p:spPr/>
        <p:txBody>
          <a:bodyPr/>
          <a:lstStyle/>
          <a:p>
            <a:pPr>
              <a:defRPr/>
            </a:pPr>
            <a:fld id="{F84E8D09-8DAA-41CF-96AF-D920BED5C995}" type="slidenum">
              <a:rPr lang="en-US" smtClean="0"/>
              <a:pPr>
                <a:defRPr/>
              </a:pPr>
              <a:t>21</a:t>
            </a:fld>
            <a:endParaRPr lang="en-US"/>
          </a:p>
        </p:txBody>
      </p:sp>
      <p:cxnSp>
        <p:nvCxnSpPr>
          <p:cNvPr id="21517" name="Straight Arrow Connector 21"/>
          <p:cNvCxnSpPr>
            <a:cxnSpLocks noChangeShapeType="1"/>
          </p:cNvCxnSpPr>
          <p:nvPr/>
        </p:nvCxnSpPr>
        <p:spPr bwMode="auto">
          <a:xfrm rot="16200000" flipV="1">
            <a:off x="-190500" y="4951413"/>
            <a:ext cx="1295400" cy="457200"/>
          </a:xfrm>
          <a:prstGeom prst="straightConnector1">
            <a:avLst/>
          </a:prstGeom>
          <a:noFill/>
          <a:ln w="25400" algn="ctr">
            <a:solidFill>
              <a:srgbClr val="FF0000"/>
            </a:solidFill>
            <a:round/>
            <a:headEnd/>
            <a:tailEnd type="arrow" w="med" len="med"/>
          </a:ln>
        </p:spPr>
      </p:cxnSp>
      <p:cxnSp>
        <p:nvCxnSpPr>
          <p:cNvPr id="21518" name="Straight Arrow Connector 25"/>
          <p:cNvCxnSpPr>
            <a:cxnSpLocks noChangeShapeType="1"/>
          </p:cNvCxnSpPr>
          <p:nvPr/>
        </p:nvCxnSpPr>
        <p:spPr bwMode="auto">
          <a:xfrm rot="16200000" flipV="1">
            <a:off x="2095500" y="4722813"/>
            <a:ext cx="1143000" cy="1066800"/>
          </a:xfrm>
          <a:prstGeom prst="straightConnector1">
            <a:avLst/>
          </a:prstGeom>
          <a:noFill/>
          <a:ln w="25400" algn="ctr">
            <a:solidFill>
              <a:srgbClr val="FF0000"/>
            </a:solidFill>
            <a:round/>
            <a:headEnd/>
            <a:tailEnd type="arrow" w="med" len="med"/>
          </a:ln>
        </p:spPr>
      </p:cxnSp>
      <p:sp>
        <p:nvSpPr>
          <p:cNvPr id="31" name="Text Box 8"/>
          <p:cNvSpPr txBox="1">
            <a:spLocks noChangeArrowheads="1"/>
          </p:cNvSpPr>
          <p:nvPr/>
        </p:nvSpPr>
        <p:spPr bwMode="auto">
          <a:xfrm>
            <a:off x="4038600" y="5105400"/>
            <a:ext cx="1600200" cy="554038"/>
          </a:xfrm>
          <a:prstGeom prst="rect">
            <a:avLst/>
          </a:prstGeom>
          <a:noFill/>
          <a:ln w="28575">
            <a:noFill/>
            <a:miter lim="800000"/>
            <a:headEnd/>
            <a:tailEnd/>
          </a:ln>
        </p:spPr>
        <p:txBody>
          <a:bodyPr>
            <a:spAutoFit/>
          </a:bodyPr>
          <a:lstStyle/>
          <a:p>
            <a:pPr>
              <a:defRPr/>
            </a:pPr>
            <a:r>
              <a:rPr lang="en-US" sz="1600" b="1" dirty="0" err="1">
                <a:solidFill>
                  <a:srgbClr val="FF0000"/>
                </a:solidFill>
                <a:latin typeface="+mn-lt"/>
              </a:rPr>
              <a:t>KTeV</a:t>
            </a:r>
            <a:r>
              <a:rPr lang="en-US" sz="1600" b="1" dirty="0">
                <a:solidFill>
                  <a:srgbClr val="FF0000"/>
                </a:solidFill>
                <a:latin typeface="+mn-lt"/>
              </a:rPr>
              <a:t> Magnet</a:t>
            </a:r>
          </a:p>
          <a:p>
            <a:pPr>
              <a:defRPr/>
            </a:pPr>
            <a:r>
              <a:rPr lang="en-US" sz="1400" dirty="0">
                <a:latin typeface="+mn-lt"/>
              </a:rPr>
              <a:t>(Mom. Meas.)</a:t>
            </a:r>
          </a:p>
        </p:txBody>
      </p:sp>
      <p:cxnSp>
        <p:nvCxnSpPr>
          <p:cNvPr id="21520" name="Straight Arrow Connector 31"/>
          <p:cNvCxnSpPr>
            <a:cxnSpLocks noChangeShapeType="1"/>
          </p:cNvCxnSpPr>
          <p:nvPr/>
        </p:nvCxnSpPr>
        <p:spPr bwMode="auto">
          <a:xfrm rot="16200000" flipV="1">
            <a:off x="4191000" y="4419600"/>
            <a:ext cx="914400" cy="304800"/>
          </a:xfrm>
          <a:prstGeom prst="straightConnector1">
            <a:avLst/>
          </a:prstGeom>
          <a:noFill/>
          <a:ln w="25400" algn="ctr">
            <a:solidFill>
              <a:srgbClr val="FF0000"/>
            </a:solidFill>
            <a:round/>
            <a:headEnd/>
            <a:tailEnd type="arrow" w="med" len="med"/>
          </a:ln>
        </p:spPr>
      </p:cxnSp>
      <p:cxnSp>
        <p:nvCxnSpPr>
          <p:cNvPr id="21521" name="Straight Arrow Connector 34"/>
          <p:cNvCxnSpPr>
            <a:cxnSpLocks noChangeShapeType="1"/>
          </p:cNvCxnSpPr>
          <p:nvPr/>
        </p:nvCxnSpPr>
        <p:spPr bwMode="auto">
          <a:xfrm rot="16200000" flipV="1">
            <a:off x="5009356" y="4171157"/>
            <a:ext cx="1944687" cy="1143000"/>
          </a:xfrm>
          <a:prstGeom prst="straightConnector1">
            <a:avLst/>
          </a:prstGeom>
          <a:noFill/>
          <a:ln w="25400" algn="ctr">
            <a:solidFill>
              <a:srgbClr val="FF0000"/>
            </a:solidFill>
            <a:round/>
            <a:headEnd/>
            <a:tailEnd type="arrow" w="med" len="med"/>
          </a:ln>
        </p:spPr>
      </p:cxnSp>
      <p:cxnSp>
        <p:nvCxnSpPr>
          <p:cNvPr id="21522" name="Straight Arrow Connector 37"/>
          <p:cNvCxnSpPr>
            <a:cxnSpLocks noChangeShapeType="1"/>
            <a:stCxn id="16398" idx="0"/>
          </p:cNvCxnSpPr>
          <p:nvPr/>
        </p:nvCxnSpPr>
        <p:spPr bwMode="auto">
          <a:xfrm rot="16200000" flipV="1">
            <a:off x="7378700" y="3822700"/>
            <a:ext cx="1752600" cy="355600"/>
          </a:xfrm>
          <a:prstGeom prst="straightConnector1">
            <a:avLst/>
          </a:prstGeom>
          <a:noFill/>
          <a:ln w="25400" algn="ctr">
            <a:solidFill>
              <a:srgbClr val="FF0000"/>
            </a:solidFill>
            <a:round/>
            <a:headEnd/>
            <a:tailEnd type="arrow" w="med" len="med"/>
          </a:ln>
        </p:spPr>
      </p:cxnSp>
      <p:sp>
        <p:nvSpPr>
          <p:cNvPr id="43" name="Text Box 8"/>
          <p:cNvSpPr txBox="1">
            <a:spLocks noChangeArrowheads="1"/>
          </p:cNvSpPr>
          <p:nvPr/>
        </p:nvSpPr>
        <p:spPr bwMode="auto">
          <a:xfrm>
            <a:off x="6324600" y="4343400"/>
            <a:ext cx="1981200" cy="523875"/>
          </a:xfrm>
          <a:prstGeom prst="rect">
            <a:avLst/>
          </a:prstGeom>
          <a:noFill/>
          <a:ln w="28575">
            <a:noFill/>
            <a:miter lim="800000"/>
            <a:headEnd/>
            <a:tailEnd/>
          </a:ln>
        </p:spPr>
        <p:txBody>
          <a:bodyPr>
            <a:spAutoFit/>
          </a:bodyPr>
          <a:lstStyle/>
          <a:p>
            <a:pPr>
              <a:defRPr/>
            </a:pPr>
            <a:r>
              <a:rPr lang="en-US" sz="1400" b="1" dirty="0">
                <a:solidFill>
                  <a:srgbClr val="FF0000"/>
                </a:solidFill>
                <a:latin typeface="+mn-lt"/>
              </a:rPr>
              <a:t>Iron Wall</a:t>
            </a:r>
          </a:p>
          <a:p>
            <a:pPr>
              <a:defRPr/>
            </a:pPr>
            <a:r>
              <a:rPr lang="en-US" sz="1400" dirty="0">
                <a:latin typeface="+mn-lt"/>
              </a:rPr>
              <a:t>(</a:t>
            </a:r>
            <a:r>
              <a:rPr lang="en-US" sz="1400" dirty="0" err="1">
                <a:latin typeface="+mn-lt"/>
              </a:rPr>
              <a:t>Hadron</a:t>
            </a:r>
            <a:r>
              <a:rPr lang="en-US" sz="1400" dirty="0">
                <a:latin typeface="+mn-lt"/>
              </a:rPr>
              <a:t> absorber)</a:t>
            </a:r>
          </a:p>
        </p:txBody>
      </p:sp>
      <p:cxnSp>
        <p:nvCxnSpPr>
          <p:cNvPr id="21524" name="Straight Arrow Connector 43"/>
          <p:cNvCxnSpPr>
            <a:cxnSpLocks noChangeShapeType="1"/>
            <a:stCxn id="43" idx="0"/>
          </p:cNvCxnSpPr>
          <p:nvPr/>
        </p:nvCxnSpPr>
        <p:spPr bwMode="auto">
          <a:xfrm rot="5400000" flipH="1" flipV="1">
            <a:off x="6908800" y="3759200"/>
            <a:ext cx="990600" cy="177800"/>
          </a:xfrm>
          <a:prstGeom prst="straightConnector1">
            <a:avLst/>
          </a:prstGeom>
          <a:noFill/>
          <a:ln w="25400" algn="ctr">
            <a:solidFill>
              <a:srgbClr val="FF0000"/>
            </a:solidFill>
            <a:round/>
            <a:headEnd/>
            <a:tailEnd type="arrow" w="med" len="med"/>
          </a:ln>
        </p:spPr>
      </p:cxnSp>
      <p:cxnSp>
        <p:nvCxnSpPr>
          <p:cNvPr id="21525" name="Straight Arrow Connector 45"/>
          <p:cNvCxnSpPr>
            <a:cxnSpLocks noChangeShapeType="1"/>
            <a:stCxn id="16393" idx="2"/>
          </p:cNvCxnSpPr>
          <p:nvPr/>
        </p:nvCxnSpPr>
        <p:spPr bwMode="auto">
          <a:xfrm rot="16200000" flipH="1">
            <a:off x="1949450" y="3016250"/>
            <a:ext cx="1022350" cy="260350"/>
          </a:xfrm>
          <a:prstGeom prst="straightConnector1">
            <a:avLst/>
          </a:prstGeom>
          <a:noFill/>
          <a:ln w="25400" algn="ctr">
            <a:solidFill>
              <a:srgbClr val="FF0000"/>
            </a:solidFill>
            <a:round/>
            <a:headEnd/>
            <a:tailEnd type="arrow" w="med" len="med"/>
          </a:ln>
        </p:spPr>
      </p:cxnSp>
      <p:cxnSp>
        <p:nvCxnSpPr>
          <p:cNvPr id="21526" name="Straight Arrow Connector 47"/>
          <p:cNvCxnSpPr>
            <a:cxnSpLocks noChangeShapeType="1"/>
          </p:cNvCxnSpPr>
          <p:nvPr/>
        </p:nvCxnSpPr>
        <p:spPr bwMode="auto">
          <a:xfrm rot="16200000" flipH="1">
            <a:off x="6003925" y="1844675"/>
            <a:ext cx="1022350" cy="838200"/>
          </a:xfrm>
          <a:prstGeom prst="straightConnector1">
            <a:avLst/>
          </a:prstGeom>
          <a:noFill/>
          <a:ln w="25400" algn="ctr">
            <a:solidFill>
              <a:srgbClr val="FF0000"/>
            </a:solidFill>
            <a:round/>
            <a:headEnd/>
            <a:tailEnd type="arrow" w="med" len="med"/>
          </a:ln>
        </p:spPr>
      </p:cxnSp>
      <p:cxnSp>
        <p:nvCxnSpPr>
          <p:cNvPr id="21527" name="Straight Arrow Connector 49"/>
          <p:cNvCxnSpPr>
            <a:cxnSpLocks noChangeShapeType="1"/>
          </p:cNvCxnSpPr>
          <p:nvPr/>
        </p:nvCxnSpPr>
        <p:spPr bwMode="auto">
          <a:xfrm rot="16200000" flipH="1">
            <a:off x="5829300" y="2019300"/>
            <a:ext cx="1295400" cy="762000"/>
          </a:xfrm>
          <a:prstGeom prst="straightConnector1">
            <a:avLst/>
          </a:prstGeom>
          <a:noFill/>
          <a:ln w="25400" algn="ctr">
            <a:solidFill>
              <a:srgbClr val="FF0000"/>
            </a:solidFill>
            <a:round/>
            <a:headEnd/>
            <a:tailEnd type="arrow" w="med" len="med"/>
          </a:ln>
        </p:spPr>
      </p:cxnSp>
    </p:spTree>
    <p:extLst>
      <p:ext uri="{BB962C8B-B14F-4D97-AF65-F5344CB8AC3E}">
        <p14:creationId xmlns:p14="http://schemas.microsoft.com/office/powerpoint/2010/main" xmlns="" val="320524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btitle 2"/>
          <p:cNvSpPr>
            <a:spLocks noGrp="1"/>
          </p:cNvSpPr>
          <p:nvPr>
            <p:ph idx="1"/>
          </p:nvPr>
        </p:nvSpPr>
        <p:spPr>
          <a:xfrm>
            <a:off x="228600" y="838200"/>
            <a:ext cx="8763000" cy="1905000"/>
          </a:xfrm>
        </p:spPr>
        <p:txBody>
          <a:bodyPr/>
          <a:lstStyle/>
          <a:p>
            <a:r>
              <a:rPr lang="en-US" dirty="0" smtClean="0"/>
              <a:t>x-range:</a:t>
            </a:r>
            <a:r>
              <a:rPr lang="en-US" sz="1400" dirty="0" smtClean="0"/>
              <a:t>			</a:t>
            </a:r>
            <a:r>
              <a:rPr lang="en-US" sz="1600" dirty="0" err="1" smtClean="0">
                <a:solidFill>
                  <a:srgbClr val="000090"/>
                </a:solidFill>
              </a:rPr>
              <a:t>x</a:t>
            </a:r>
            <a:r>
              <a:rPr lang="en-US" sz="1600" baseline="-25000" dirty="0" err="1" smtClean="0">
                <a:solidFill>
                  <a:srgbClr val="000090"/>
                </a:solidFill>
              </a:rPr>
              <a:t>b</a:t>
            </a:r>
            <a:r>
              <a:rPr lang="en-US" sz="1600" dirty="0" smtClean="0">
                <a:solidFill>
                  <a:srgbClr val="000090"/>
                </a:solidFill>
              </a:rPr>
              <a:t>  = 0.35 – 0.85 </a:t>
            </a:r>
            <a:r>
              <a:rPr lang="en-US" sz="1600" dirty="0" smtClean="0"/>
              <a:t>(valence quarks in proton beam)</a:t>
            </a:r>
            <a:br>
              <a:rPr lang="en-US" sz="1600" dirty="0" smtClean="0"/>
            </a:br>
            <a:r>
              <a:rPr lang="en-US" sz="1600" dirty="0" smtClean="0"/>
              <a:t>				</a:t>
            </a:r>
            <a:r>
              <a:rPr lang="en-US" sz="1600" dirty="0" err="1" smtClean="0">
                <a:solidFill>
                  <a:srgbClr val="C00000"/>
                </a:solidFill>
              </a:rPr>
              <a:t>x</a:t>
            </a:r>
            <a:r>
              <a:rPr lang="en-US" sz="1600" baseline="-25000" dirty="0" err="1" smtClean="0">
                <a:solidFill>
                  <a:srgbClr val="C00000"/>
                </a:solidFill>
              </a:rPr>
              <a:t>t</a:t>
            </a:r>
            <a:r>
              <a:rPr lang="en-US" sz="1600" dirty="0" smtClean="0">
                <a:solidFill>
                  <a:srgbClr val="C00000"/>
                </a:solidFill>
              </a:rPr>
              <a:t>   = 0.1   – 0.45 </a:t>
            </a:r>
            <a:r>
              <a:rPr lang="en-US" sz="1600" dirty="0" smtClean="0"/>
              <a:t>(sea quarks in proton target)</a:t>
            </a:r>
          </a:p>
          <a:p>
            <a:r>
              <a:rPr lang="en-US" dirty="0" smtClean="0"/>
              <a:t>Invariant mass range:</a:t>
            </a:r>
            <a:r>
              <a:rPr lang="en-US" sz="1400" dirty="0" smtClean="0"/>
              <a:t>		</a:t>
            </a:r>
            <a:r>
              <a:rPr lang="en-US" sz="1600" dirty="0" smtClean="0">
                <a:solidFill>
                  <a:srgbClr val="009900"/>
                </a:solidFill>
              </a:rPr>
              <a:t>M = 4 – 8.5 </a:t>
            </a:r>
            <a:r>
              <a:rPr lang="en-US" sz="1600" dirty="0" err="1" smtClean="0">
                <a:solidFill>
                  <a:srgbClr val="009900"/>
                </a:solidFill>
              </a:rPr>
              <a:t>GeV</a:t>
            </a:r>
            <a:r>
              <a:rPr lang="en-US" sz="1600" dirty="0" smtClean="0">
                <a:solidFill>
                  <a:srgbClr val="009900"/>
                </a:solidFill>
              </a:rPr>
              <a:t>  </a:t>
            </a:r>
            <a:r>
              <a:rPr lang="en-US" sz="1600" dirty="0" smtClean="0"/>
              <a:t>(avoid J/Ψ contamination)</a:t>
            </a:r>
          </a:p>
          <a:p>
            <a:r>
              <a:rPr lang="en-US" dirty="0" smtClean="0"/>
              <a:t>Transverse momentum:</a:t>
            </a:r>
            <a:r>
              <a:rPr lang="en-US" sz="1400" dirty="0" smtClean="0"/>
              <a:t>	</a:t>
            </a:r>
            <a:r>
              <a:rPr lang="en-US" sz="1600" dirty="0" err="1" smtClean="0">
                <a:solidFill>
                  <a:srgbClr val="009900"/>
                </a:solidFill>
              </a:rPr>
              <a:t>p</a:t>
            </a:r>
            <a:r>
              <a:rPr lang="en-US" sz="1600" baseline="-25000" dirty="0" err="1" smtClean="0">
                <a:solidFill>
                  <a:srgbClr val="009900"/>
                </a:solidFill>
              </a:rPr>
              <a:t>T</a:t>
            </a:r>
            <a:r>
              <a:rPr lang="en-US" sz="1600" dirty="0" smtClean="0">
                <a:solidFill>
                  <a:srgbClr val="009900"/>
                </a:solidFill>
              </a:rPr>
              <a:t> = 0 – 3 </a:t>
            </a:r>
            <a:r>
              <a:rPr lang="en-US" sz="1600" dirty="0" err="1" smtClean="0">
                <a:solidFill>
                  <a:srgbClr val="009900"/>
                </a:solidFill>
              </a:rPr>
              <a:t>GeV</a:t>
            </a:r>
            <a:endParaRPr lang="en-US" sz="1600" dirty="0" smtClean="0">
              <a:solidFill>
                <a:srgbClr val="009900"/>
              </a:solidFill>
            </a:endParaRPr>
          </a:p>
          <a:p>
            <a:pPr>
              <a:spcBef>
                <a:spcPts val="1200"/>
              </a:spcBef>
              <a:tabLst>
                <a:tab pos="815975" algn="l"/>
                <a:tab pos="1192213" algn="l"/>
              </a:tabLst>
            </a:pPr>
            <a:endParaRPr lang="en-US" sz="1400" dirty="0" smtClean="0"/>
          </a:p>
        </p:txBody>
      </p:sp>
      <p:sp>
        <p:nvSpPr>
          <p:cNvPr id="9" name="Slide Number Placeholder 8"/>
          <p:cNvSpPr>
            <a:spLocks noGrp="1"/>
          </p:cNvSpPr>
          <p:nvPr>
            <p:ph type="sldNum" sz="quarter" idx="10"/>
          </p:nvPr>
        </p:nvSpPr>
        <p:spPr/>
        <p:txBody>
          <a:bodyPr/>
          <a:lstStyle/>
          <a:p>
            <a:pPr>
              <a:defRPr/>
            </a:pPr>
            <a:fld id="{79E31C8A-2EC8-4809-9A3C-408BDAC740EC}" type="slidenum">
              <a:rPr lang="en-US" smtClean="0"/>
              <a:pPr>
                <a:defRPr/>
              </a:pPr>
              <a:t>22</a:t>
            </a:fld>
            <a:endParaRPr lang="en-US"/>
          </a:p>
        </p:txBody>
      </p:sp>
      <p:sp>
        <p:nvSpPr>
          <p:cNvPr id="5"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smtClean="0">
                <a:solidFill>
                  <a:srgbClr val="190EFF"/>
                </a:solidFill>
                <a:latin typeface="+mj-lt"/>
                <a:ea typeface="+mj-ea"/>
                <a:cs typeface="+mj-cs"/>
                <a:sym typeface="Arial" charset="0"/>
              </a:rPr>
              <a:t>Acceptance for Polarized </a:t>
            </a:r>
            <a:r>
              <a:rPr lang="en-US" sz="2400" b="1" kern="0" dirty="0" err="1" smtClean="0">
                <a:solidFill>
                  <a:srgbClr val="190EFF"/>
                </a:solidFill>
                <a:latin typeface="+mj-lt"/>
                <a:ea typeface="+mj-ea"/>
                <a:cs typeface="+mj-cs"/>
                <a:sym typeface="Arial" charset="0"/>
              </a:rPr>
              <a:t>Drell</a:t>
            </a:r>
            <a:r>
              <a:rPr lang="en-US" sz="2400" b="1" kern="0" dirty="0" smtClean="0">
                <a:solidFill>
                  <a:srgbClr val="190EFF"/>
                </a:solidFill>
                <a:latin typeface="+mj-lt"/>
                <a:ea typeface="+mj-ea"/>
                <a:cs typeface="+mj-cs"/>
                <a:sym typeface="Arial" charset="0"/>
              </a:rPr>
              <a:t>-Yan</a:t>
            </a:r>
            <a:endParaRPr lang="en-US" sz="2400" b="1" kern="0" dirty="0">
              <a:solidFill>
                <a:srgbClr val="190EFF"/>
              </a:solidFill>
              <a:latin typeface="+mj-lt"/>
              <a:ea typeface="+mj-ea"/>
              <a:cs typeface="+mj-cs"/>
              <a:sym typeface="Arial" pitchFamily="34" charset="0"/>
            </a:endParaRPr>
          </a:p>
        </p:txBody>
      </p:sp>
      <p:pic>
        <p:nvPicPr>
          <p:cNvPr id="7" name="Picture 7" descr="masspt.png"/>
          <p:cNvPicPr>
            <a:picLocks noChangeAspect="1"/>
          </p:cNvPicPr>
          <p:nvPr/>
        </p:nvPicPr>
        <p:blipFill>
          <a:blip r:embed="rId3" cstate="print"/>
          <a:srcRect/>
          <a:stretch>
            <a:fillRect/>
          </a:stretch>
        </p:blipFill>
        <p:spPr bwMode="auto">
          <a:xfrm>
            <a:off x="457200" y="3048000"/>
            <a:ext cx="5297351" cy="2644775"/>
          </a:xfrm>
          <a:prstGeom prst="rect">
            <a:avLst/>
          </a:prstGeom>
          <a:noFill/>
          <a:ln w="9525">
            <a:noFill/>
            <a:miter lim="800000"/>
            <a:headEnd/>
            <a:tailEnd/>
          </a:ln>
        </p:spPr>
      </p:pic>
      <p:grpSp>
        <p:nvGrpSpPr>
          <p:cNvPr id="6" name="Group 18"/>
          <p:cNvGrpSpPr>
            <a:grpSpLocks noChangeAspect="1"/>
          </p:cNvGrpSpPr>
          <p:nvPr/>
        </p:nvGrpSpPr>
        <p:grpSpPr bwMode="auto">
          <a:xfrm>
            <a:off x="5918472" y="3124200"/>
            <a:ext cx="2920291" cy="2374909"/>
            <a:chOff x="4661" y="2163"/>
            <a:chExt cx="1783" cy="1778"/>
          </a:xfrm>
        </p:grpSpPr>
        <p:pic>
          <p:nvPicPr>
            <p:cNvPr id="8" name="Picture 19" descr="x1x2_accep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1" y="2163"/>
              <a:ext cx="1783" cy="1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20"/>
            <p:cNvSpPr txBox="1">
              <a:spLocks noChangeArrowheads="1"/>
            </p:cNvSpPr>
            <p:nvPr/>
          </p:nvSpPr>
          <p:spPr bwMode="auto">
            <a:xfrm rot="18747925">
              <a:off x="5042" y="2648"/>
              <a:ext cx="593" cy="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Times" charset="0"/>
                  <a:ea typeface="ＭＳ Ｐゴシック" charset="0"/>
                  <a:cs typeface="ＭＳ Ｐゴシック" charset="0"/>
                </a:defRPr>
              </a:lvl1pPr>
              <a:lvl2pPr marL="742950" indent="-285750">
                <a:defRPr sz="2800">
                  <a:solidFill>
                    <a:schemeClr val="tx1"/>
                  </a:solidFill>
                  <a:latin typeface="Times" charset="0"/>
                  <a:ea typeface="ＭＳ Ｐゴシック" charset="0"/>
                </a:defRPr>
              </a:lvl2pPr>
              <a:lvl3pPr marL="1143000" indent="-228600">
                <a:defRPr sz="2800">
                  <a:solidFill>
                    <a:schemeClr val="tx1"/>
                  </a:solidFill>
                  <a:latin typeface="Times" charset="0"/>
                  <a:ea typeface="ＭＳ Ｐゴシック" charset="0"/>
                </a:defRPr>
              </a:lvl3pPr>
              <a:lvl4pPr marL="1600200" indent="-228600">
                <a:defRPr sz="2800">
                  <a:solidFill>
                    <a:schemeClr val="tx1"/>
                  </a:solidFill>
                  <a:latin typeface="Times" charset="0"/>
                  <a:ea typeface="ＭＳ Ｐゴシック" charset="0"/>
                </a:defRPr>
              </a:lvl4pPr>
              <a:lvl5pPr marL="2057400" indent="-228600">
                <a:defRPr sz="2800">
                  <a:solidFill>
                    <a:schemeClr val="tx1"/>
                  </a:solidFill>
                  <a:latin typeface="Times" charset="0"/>
                  <a:ea typeface="ＭＳ Ｐゴシック" charset="0"/>
                </a:defRPr>
              </a:lvl5pPr>
              <a:lvl6pPr marL="2514600" indent="-228600" eaLnBrk="0" fontAlgn="base" hangingPunct="0">
                <a:spcBef>
                  <a:spcPct val="0"/>
                </a:spcBef>
                <a:spcAft>
                  <a:spcPct val="0"/>
                </a:spcAft>
                <a:defRPr sz="2800">
                  <a:solidFill>
                    <a:schemeClr val="tx1"/>
                  </a:solidFill>
                  <a:latin typeface="Times" charset="0"/>
                  <a:ea typeface="ＭＳ Ｐゴシック" charset="0"/>
                </a:defRPr>
              </a:lvl6pPr>
              <a:lvl7pPr marL="2971800" indent="-228600" eaLnBrk="0" fontAlgn="base" hangingPunct="0">
                <a:spcBef>
                  <a:spcPct val="0"/>
                </a:spcBef>
                <a:spcAft>
                  <a:spcPct val="0"/>
                </a:spcAft>
                <a:defRPr sz="2800">
                  <a:solidFill>
                    <a:schemeClr val="tx1"/>
                  </a:solidFill>
                  <a:latin typeface="Times" charset="0"/>
                  <a:ea typeface="ＭＳ Ｐゴシック" charset="0"/>
                </a:defRPr>
              </a:lvl7pPr>
              <a:lvl8pPr marL="3429000" indent="-228600" eaLnBrk="0" fontAlgn="base" hangingPunct="0">
                <a:spcBef>
                  <a:spcPct val="0"/>
                </a:spcBef>
                <a:spcAft>
                  <a:spcPct val="0"/>
                </a:spcAft>
                <a:defRPr sz="2800">
                  <a:solidFill>
                    <a:schemeClr val="tx1"/>
                  </a:solidFill>
                  <a:latin typeface="Times" charset="0"/>
                  <a:ea typeface="ＭＳ Ｐゴシック" charset="0"/>
                </a:defRPr>
              </a:lvl8pPr>
              <a:lvl9pPr marL="3886200" indent="-228600" eaLnBrk="0" fontAlgn="base" hangingPunct="0">
                <a:spcBef>
                  <a:spcPct val="0"/>
                </a:spcBef>
                <a:spcAft>
                  <a:spcPct val="0"/>
                </a:spcAft>
                <a:defRPr sz="2800">
                  <a:solidFill>
                    <a:schemeClr val="tx1"/>
                  </a:solidFill>
                  <a:latin typeface="Times" charset="0"/>
                  <a:ea typeface="ＭＳ Ｐゴシック" charset="0"/>
                </a:defRPr>
              </a:lvl9pPr>
            </a:lstStyle>
            <a:p>
              <a:r>
                <a:rPr lang="en-US" sz="1000" dirty="0">
                  <a:latin typeface="Arial" charset="0"/>
                </a:rPr>
                <a:t>E906 </a:t>
              </a:r>
              <a:r>
                <a:rPr lang="en-US" sz="1000" dirty="0" err="1">
                  <a:latin typeface="Arial" charset="0"/>
                </a:rPr>
                <a:t>Spect</a:t>
              </a:r>
              <a:r>
                <a:rPr lang="en-US" sz="1000" dirty="0">
                  <a:latin typeface="Arial" charset="0"/>
                </a:rPr>
                <a:t>.</a:t>
              </a:r>
              <a:r>
                <a:rPr lang="en-US" sz="1400" dirty="0">
                  <a:latin typeface="Arial" charset="0"/>
                </a:rPr>
                <a:t> </a:t>
              </a:r>
            </a:p>
            <a:p>
              <a:r>
                <a:rPr lang="en-US" sz="1000" dirty="0">
                  <a:latin typeface="Arial" charset="0"/>
                </a:rPr>
                <a:t>Monte Carlo</a:t>
              </a:r>
            </a:p>
          </p:txBody>
        </p:sp>
      </p:grpSp>
    </p:spTree>
    <p:extLst>
      <p:ext uri="{BB962C8B-B14F-4D97-AF65-F5344CB8AC3E}">
        <p14:creationId xmlns:p14="http://schemas.microsoft.com/office/powerpoint/2010/main" xmlns="" val="283390495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5" descr="pt.png"/>
          <p:cNvPicPr>
            <a:picLocks noChangeAspect="1"/>
          </p:cNvPicPr>
          <p:nvPr/>
        </p:nvPicPr>
        <p:blipFill>
          <a:blip r:embed="rId3" cstate="print"/>
          <a:srcRect/>
          <a:stretch>
            <a:fillRect/>
          </a:stretch>
        </p:blipFill>
        <p:spPr bwMode="auto">
          <a:xfrm>
            <a:off x="5868748" y="2878138"/>
            <a:ext cx="3275251" cy="306546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EAABB6E-6271-46EC-8AF8-D507A8E41E06}" type="slidenum">
              <a:rPr lang="en-US"/>
              <a:pPr/>
              <a:t>23</a:t>
            </a:fld>
            <a:endParaRPr lang="en-US"/>
          </a:p>
        </p:txBody>
      </p:sp>
      <p:sp>
        <p:nvSpPr>
          <p:cNvPr id="12" name="Right Arrow 11"/>
          <p:cNvSpPr>
            <a:spLocks noChangeArrowheads="1"/>
          </p:cNvSpPr>
          <p:nvPr/>
        </p:nvSpPr>
        <p:spPr bwMode="auto">
          <a:xfrm rot="16763966">
            <a:off x="5671020" y="5080206"/>
            <a:ext cx="2035175" cy="92075"/>
          </a:xfrm>
          <a:prstGeom prst="rightArrow">
            <a:avLst>
              <a:gd name="adj1" fmla="val 50000"/>
              <a:gd name="adj2" fmla="val 50040"/>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4"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smtClean="0">
                <a:solidFill>
                  <a:srgbClr val="190EFF"/>
                </a:solidFill>
                <a:latin typeface="+mj-lt"/>
                <a:ea typeface="+mj-ea"/>
                <a:cs typeface="+mj-cs"/>
                <a:sym typeface="Arial" charset="0"/>
              </a:rPr>
              <a:t>Measurement at </a:t>
            </a:r>
            <a:r>
              <a:rPr lang="en-US" sz="2400" b="1" kern="0" dirty="0" err="1">
                <a:solidFill>
                  <a:srgbClr val="190EFF"/>
                </a:solidFill>
                <a:latin typeface="+mj-lt"/>
                <a:ea typeface="+mj-ea"/>
                <a:cs typeface="+mj-cs"/>
                <a:sym typeface="Arial" charset="0"/>
              </a:rPr>
              <a:t>Fermilab</a:t>
            </a:r>
            <a:r>
              <a:rPr lang="en-US" sz="2400" b="1" kern="0" dirty="0">
                <a:solidFill>
                  <a:srgbClr val="190EFF"/>
                </a:solidFill>
                <a:latin typeface="+mj-lt"/>
                <a:ea typeface="+mj-ea"/>
                <a:cs typeface="+mj-cs"/>
                <a:sym typeface="Arial" charset="0"/>
              </a:rPr>
              <a:t> Main </a:t>
            </a:r>
            <a:r>
              <a:rPr lang="en-US" sz="2400" b="1" kern="0" dirty="0" smtClean="0">
                <a:solidFill>
                  <a:srgbClr val="190EFF"/>
                </a:solidFill>
                <a:latin typeface="+mj-lt"/>
                <a:ea typeface="+mj-ea"/>
                <a:cs typeface="+mj-cs"/>
                <a:sym typeface="Arial" charset="0"/>
              </a:rPr>
              <a:t>Injector</a:t>
            </a:r>
            <a:endParaRPr lang="en-US" sz="2400" b="1" kern="0" dirty="0">
              <a:solidFill>
                <a:srgbClr val="190EFF"/>
              </a:solidFill>
              <a:latin typeface="+mj-lt"/>
              <a:ea typeface="+mj-ea"/>
              <a:cs typeface="+mj-cs"/>
              <a:sym typeface="Arial" pitchFamily="34" charset="0"/>
            </a:endParaRPr>
          </a:p>
        </p:txBody>
      </p:sp>
      <p:sp>
        <p:nvSpPr>
          <p:cNvPr id="13" name="Subtitle 2"/>
          <p:cNvSpPr txBox="1">
            <a:spLocks/>
          </p:cNvSpPr>
          <p:nvPr/>
        </p:nvSpPr>
        <p:spPr>
          <a:xfrm>
            <a:off x="228600" y="1186720"/>
            <a:ext cx="8763000" cy="3385280"/>
          </a:xfrm>
          <a:prstGeom prst="rect">
            <a:avLst/>
          </a:prstGeom>
        </p:spPr>
        <p:txBody>
          <a:bodyPr/>
          <a:lstStyle/>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Char char="•"/>
              <a:tabLst>
                <a:tab pos="815975" algn="l"/>
                <a:tab pos="1192213" algn="l"/>
              </a:tabLst>
              <a:defRPr/>
            </a:pPr>
            <a:r>
              <a:rPr lang="en-US" kern="0" dirty="0" smtClean="0">
                <a:latin typeface="+mn-lt"/>
                <a:ea typeface="+mn-ea"/>
                <a:cs typeface="+mn-cs"/>
                <a:sym typeface="Arial" pitchFamily="34" charset="0"/>
              </a:rPr>
              <a:t>Retune 1</a:t>
            </a:r>
            <a:r>
              <a:rPr lang="en-US" kern="0" baseline="30000" dirty="0" smtClean="0">
                <a:latin typeface="+mn-lt"/>
                <a:ea typeface="+mn-ea"/>
                <a:cs typeface="+mn-cs"/>
                <a:sym typeface="Arial" pitchFamily="34" charset="0"/>
              </a:rPr>
              <a:t>st</a:t>
            </a:r>
            <a:r>
              <a:rPr lang="en-US" kern="0" dirty="0" smtClean="0">
                <a:latin typeface="+mn-lt"/>
                <a:ea typeface="+mn-ea"/>
                <a:cs typeface="+mn-cs"/>
                <a:sym typeface="Arial" pitchFamily="34" charset="0"/>
              </a:rPr>
              <a:t> spectrometer magnet (</a:t>
            </a:r>
            <a:r>
              <a:rPr lang="en-US" kern="0" dirty="0" err="1" smtClean="0">
                <a:latin typeface="+mn-lt"/>
                <a:ea typeface="+mn-ea"/>
                <a:cs typeface="+mn-cs"/>
                <a:sym typeface="Arial" pitchFamily="34" charset="0"/>
              </a:rPr>
              <a:t>FMag</a:t>
            </a:r>
            <a:r>
              <a:rPr lang="en-US" kern="0" dirty="0" smtClean="0">
                <a:latin typeface="+mn-lt"/>
                <a:ea typeface="+mn-ea"/>
                <a:cs typeface="+mn-cs"/>
                <a:sym typeface="Arial" pitchFamily="34" charset="0"/>
              </a:rPr>
              <a:t>):</a:t>
            </a:r>
          </a:p>
          <a:p>
            <a:pPr marL="703263" lvl="1" indent="-334963" algn="l" eaLnBrk="0" hangingPunct="0">
              <a:spcBef>
                <a:spcPts val="600"/>
              </a:spcBef>
              <a:buClr>
                <a:srgbClr val="0000FF"/>
              </a:buClr>
              <a:buSzPct val="150000"/>
              <a:buFont typeface="Zapf Dingbats" charset="0"/>
              <a:buChar char="➡"/>
              <a:tabLst>
                <a:tab pos="815975" algn="l"/>
                <a:tab pos="1192213" algn="l"/>
              </a:tabLst>
            </a:pPr>
            <a:r>
              <a:rPr lang="en-US" sz="1600" dirty="0" smtClean="0">
                <a:latin typeface="+mn-lt"/>
                <a:ea typeface="ＭＳ Ｐゴシック" charset="0"/>
                <a:cs typeface="ＭＳ Ｐゴシック" charset="0"/>
              </a:rPr>
              <a:t> focuses high </a:t>
            </a:r>
            <a:r>
              <a:rPr lang="en-US" sz="1600" dirty="0" err="1" smtClean="0">
                <a:latin typeface="+mn-lt"/>
                <a:ea typeface="ＭＳ Ｐゴシック" charset="0"/>
                <a:cs typeface="ＭＳ Ｐゴシック" charset="0"/>
              </a:rPr>
              <a:t>p</a:t>
            </a:r>
            <a:r>
              <a:rPr lang="en-US" sz="1600" baseline="-25000" dirty="0" err="1" smtClean="0">
                <a:latin typeface="+mn-lt"/>
                <a:ea typeface="ＭＳ Ｐゴシック" charset="0"/>
                <a:cs typeface="ＭＳ Ｐゴシック" charset="0"/>
              </a:rPr>
              <a:t>T</a:t>
            </a:r>
            <a:r>
              <a:rPr lang="en-US" sz="1600" baseline="-25000" dirty="0" smtClean="0">
                <a:latin typeface="+mn-lt"/>
                <a:ea typeface="ＭＳ Ｐゴシック" charset="0"/>
                <a:cs typeface="ＭＳ Ｐゴシック" charset="0"/>
              </a:rPr>
              <a:t>  </a:t>
            </a:r>
            <a:r>
              <a:rPr lang="en-US" sz="1600" dirty="0" err="1" smtClean="0">
                <a:latin typeface="+mn-lt"/>
                <a:ea typeface="ＭＳ Ｐゴシック" charset="0"/>
                <a:cs typeface="ＭＳ Ｐゴシック" charset="0"/>
              </a:rPr>
              <a:t>muons</a:t>
            </a:r>
            <a:r>
              <a:rPr lang="en-US" sz="1600" dirty="0" smtClean="0">
                <a:latin typeface="+mn-lt"/>
                <a:ea typeface="ＭＳ Ｐゴシック" charset="0"/>
                <a:cs typeface="ＭＳ Ｐゴシック" charset="0"/>
              </a:rPr>
              <a:t> and </a:t>
            </a:r>
            <a:br>
              <a:rPr lang="en-US" sz="1600" dirty="0" smtClean="0">
                <a:latin typeface="+mn-lt"/>
                <a:ea typeface="ＭＳ Ｐゴシック" charset="0"/>
                <a:cs typeface="ＭＳ Ｐゴシック" charset="0"/>
              </a:rPr>
            </a:br>
            <a:r>
              <a:rPr lang="en-US" sz="1600" dirty="0" smtClean="0">
                <a:latin typeface="+mn-lt"/>
                <a:ea typeface="ＭＳ Ｐゴシック" charset="0"/>
                <a:cs typeface="ＭＳ Ｐゴシック" charset="0"/>
              </a:rPr>
              <a:t> over focuses low </a:t>
            </a:r>
            <a:r>
              <a:rPr lang="en-US" sz="1600" dirty="0" err="1" smtClean="0">
                <a:latin typeface="+mn-lt"/>
                <a:ea typeface="ＭＳ Ｐゴシック" charset="0"/>
                <a:cs typeface="ＭＳ Ｐゴシック" charset="0"/>
              </a:rPr>
              <a:t>p</a:t>
            </a:r>
            <a:r>
              <a:rPr lang="en-US" sz="1600" baseline="-25000" dirty="0" err="1" smtClean="0">
                <a:latin typeface="+mn-lt"/>
                <a:ea typeface="ＭＳ Ｐゴシック" charset="0"/>
                <a:cs typeface="ＭＳ Ｐゴシック" charset="0"/>
              </a:rPr>
              <a:t>T</a:t>
            </a:r>
            <a:r>
              <a:rPr lang="en-US" sz="1600" baseline="-25000" dirty="0" smtClean="0">
                <a:latin typeface="+mn-lt"/>
                <a:ea typeface="ＭＳ Ｐゴシック" charset="0"/>
                <a:cs typeface="ＭＳ Ｐゴシック" charset="0"/>
              </a:rPr>
              <a:t>  </a:t>
            </a:r>
            <a:r>
              <a:rPr lang="en-US" sz="1600" dirty="0" err="1" smtClean="0">
                <a:latin typeface="+mn-lt"/>
                <a:ea typeface="ＭＳ Ｐゴシック" charset="0"/>
                <a:cs typeface="ＭＳ Ｐゴシック" charset="0"/>
              </a:rPr>
              <a:t>muons</a:t>
            </a:r>
            <a:endParaRPr lang="en-US" sz="1600" dirty="0" smtClean="0">
              <a:latin typeface="+mn-lt"/>
              <a:ea typeface="ＭＳ Ｐゴシック" charset="0"/>
              <a:cs typeface="ＭＳ Ｐゴシック" charset="0"/>
            </a:endParaRPr>
          </a:p>
          <a:p>
            <a:pPr marL="1160463" lvl="2" indent="-334963" algn="l" eaLnBrk="0" hangingPunct="0">
              <a:spcBef>
                <a:spcPts val="600"/>
              </a:spcBef>
              <a:buClr>
                <a:srgbClr val="0000FF"/>
              </a:buClr>
              <a:buSzPct val="150000"/>
              <a:buFont typeface="Arial" pitchFamily="34" charset="0"/>
              <a:buChar char="→"/>
              <a:tabLst>
                <a:tab pos="815975" algn="l"/>
                <a:tab pos="1192213" algn="l"/>
              </a:tabLst>
            </a:pPr>
            <a:r>
              <a:rPr lang="en-US" sz="1600" dirty="0" smtClean="0">
                <a:latin typeface="+mn-lt"/>
                <a:ea typeface="ＭＳ Ｐゴシック" charset="0"/>
                <a:cs typeface="ＭＳ Ｐゴシック" charset="0"/>
              </a:rPr>
              <a:t>we loose low </a:t>
            </a:r>
            <a:r>
              <a:rPr lang="en-US" sz="1600" dirty="0" err="1" smtClean="0">
                <a:latin typeface="+mn-lt"/>
                <a:ea typeface="ＭＳ Ｐゴシック" charset="0"/>
                <a:cs typeface="ＭＳ Ｐゴシック" charset="0"/>
              </a:rPr>
              <a:t>p</a:t>
            </a:r>
            <a:r>
              <a:rPr lang="en-US" sz="1600" baseline="-25000" dirty="0" err="1" smtClean="0">
                <a:latin typeface="+mn-lt"/>
                <a:ea typeface="ＭＳ Ｐゴシック" charset="0"/>
                <a:cs typeface="ＭＳ Ｐゴシック" charset="0"/>
              </a:rPr>
              <a:t>T</a:t>
            </a:r>
            <a:r>
              <a:rPr lang="en-US" sz="1600" baseline="-25000" dirty="0" smtClean="0">
                <a:latin typeface="+mn-lt"/>
                <a:ea typeface="ＭＳ Ｐゴシック" charset="0"/>
                <a:cs typeface="ＭＳ Ｐゴシック" charset="0"/>
              </a:rPr>
              <a:t>  </a:t>
            </a:r>
            <a:r>
              <a:rPr lang="en-US" sz="1600" dirty="0" err="1" smtClean="0">
                <a:latin typeface="+mn-lt"/>
                <a:ea typeface="ＭＳ Ｐゴシック" charset="0"/>
                <a:cs typeface="ＭＳ Ｐゴシック" charset="0"/>
              </a:rPr>
              <a:t>muons</a:t>
            </a:r>
            <a:r>
              <a:rPr lang="en-US" sz="1600" dirty="0" smtClean="0">
                <a:latin typeface="+mn-lt"/>
                <a:ea typeface="ＭＳ Ｐゴシック" charset="0"/>
                <a:cs typeface="ＭＳ Ｐゴシック" charset="0"/>
              </a:rPr>
              <a:t> when field is high! </a:t>
            </a:r>
          </a:p>
          <a:p>
            <a:pPr marL="1160463" lvl="2" indent="-334963" algn="l" eaLnBrk="0" hangingPunct="0">
              <a:spcBef>
                <a:spcPts val="600"/>
              </a:spcBef>
              <a:buClr>
                <a:srgbClr val="0000FF"/>
              </a:buClr>
              <a:buSzPct val="150000"/>
              <a:buFont typeface="Arial" pitchFamily="34" charset="0"/>
              <a:buChar char="→"/>
              <a:tabLst>
                <a:tab pos="815975" algn="l"/>
                <a:tab pos="1192213" algn="l"/>
              </a:tabLst>
            </a:pPr>
            <a:r>
              <a:rPr lang="en-US" sz="1600" dirty="0" smtClean="0">
                <a:solidFill>
                  <a:srgbClr val="C00000"/>
                </a:solidFill>
                <a:latin typeface="+mn-lt"/>
                <a:ea typeface="ＭＳ Ｐゴシック" charset="0"/>
                <a:cs typeface="ＭＳ Ｐゴシック" charset="0"/>
              </a:rPr>
              <a:t> </a:t>
            </a:r>
            <a:r>
              <a:rPr lang="en-US" sz="1600" dirty="0" err="1" smtClean="0">
                <a:solidFill>
                  <a:srgbClr val="C00000"/>
                </a:solidFill>
                <a:latin typeface="+mn-lt"/>
                <a:ea typeface="ＭＳ Ｐゴシック" charset="0"/>
                <a:cs typeface="ＭＳ Ｐゴシック" charset="0"/>
              </a:rPr>
              <a:t>SeaQuest</a:t>
            </a:r>
            <a:r>
              <a:rPr lang="en-US" sz="1600" dirty="0" smtClean="0">
                <a:solidFill>
                  <a:srgbClr val="C00000"/>
                </a:solidFill>
                <a:latin typeface="+mn-lt"/>
                <a:ea typeface="ＭＳ Ｐゴシック" charset="0"/>
                <a:cs typeface="ＭＳ Ｐゴシック" charset="0"/>
              </a:rPr>
              <a:t> is all about going to the largest </a:t>
            </a:r>
            <a:r>
              <a:rPr lang="en-US" sz="1600" dirty="0" err="1" smtClean="0">
                <a:solidFill>
                  <a:srgbClr val="C00000"/>
                </a:solidFill>
                <a:latin typeface="+mn-lt"/>
                <a:ea typeface="ＭＳ Ｐゴシック" charset="0"/>
                <a:cs typeface="ＭＳ Ｐゴシック" charset="0"/>
              </a:rPr>
              <a:t>x</a:t>
            </a:r>
            <a:r>
              <a:rPr lang="en-US" sz="1600" baseline="-25000" dirty="0" err="1" smtClean="0">
                <a:solidFill>
                  <a:srgbClr val="C00000"/>
                </a:solidFill>
                <a:latin typeface="+mn-lt"/>
                <a:ea typeface="ＭＳ Ｐゴシック" charset="0"/>
                <a:cs typeface="ＭＳ Ｐゴシック" charset="0"/>
              </a:rPr>
              <a:t>t</a:t>
            </a:r>
            <a:r>
              <a:rPr lang="en-US" sz="1600" dirty="0" smtClean="0">
                <a:solidFill>
                  <a:srgbClr val="C00000"/>
                </a:solidFill>
                <a:latin typeface="+mn-lt"/>
                <a:ea typeface="ＭＳ Ｐゴシック" charset="0"/>
                <a:cs typeface="ＭＳ Ｐゴシック" charset="0"/>
              </a:rPr>
              <a:t> quarks, requiring high-</a:t>
            </a:r>
            <a:r>
              <a:rPr lang="en-US" sz="1600" dirty="0" err="1" smtClean="0">
                <a:solidFill>
                  <a:srgbClr val="C00000"/>
                </a:solidFill>
                <a:latin typeface="+mn-lt"/>
                <a:ea typeface="ＭＳ Ｐゴシック" charset="0"/>
                <a:cs typeface="ＭＳ Ｐゴシック" charset="0"/>
              </a:rPr>
              <a:t>p</a:t>
            </a:r>
            <a:r>
              <a:rPr lang="en-US" sz="1600" baseline="-25000" dirty="0" err="1" smtClean="0">
                <a:solidFill>
                  <a:srgbClr val="C00000"/>
                </a:solidFill>
                <a:latin typeface="+mn-lt"/>
                <a:ea typeface="ＭＳ Ｐゴシック" charset="0"/>
                <a:cs typeface="ＭＳ Ｐゴシック" charset="0"/>
              </a:rPr>
              <a:t>T</a:t>
            </a:r>
            <a:r>
              <a:rPr lang="en-US" sz="1600" dirty="0" smtClean="0">
                <a:solidFill>
                  <a:srgbClr val="C00000"/>
                </a:solidFill>
                <a:latin typeface="+mn-lt"/>
                <a:ea typeface="ＭＳ Ｐゴシック" charset="0"/>
                <a:cs typeface="ＭＳ Ｐゴシック" charset="0"/>
              </a:rPr>
              <a:t> </a:t>
            </a:r>
            <a:r>
              <a:rPr lang="en-US" sz="1600" dirty="0" err="1" smtClean="0">
                <a:solidFill>
                  <a:srgbClr val="C00000"/>
                </a:solidFill>
                <a:latin typeface="+mn-lt"/>
                <a:ea typeface="ＭＳ Ｐゴシック" charset="0"/>
                <a:cs typeface="ＭＳ Ｐゴシック" charset="0"/>
              </a:rPr>
              <a:t>muons</a:t>
            </a:r>
            <a:endParaRPr lang="en-US" sz="1600" dirty="0" smtClean="0">
              <a:solidFill>
                <a:srgbClr val="C00000"/>
              </a:solidFill>
              <a:latin typeface="+mn-lt"/>
              <a:ea typeface="ＭＳ Ｐゴシック" charset="0"/>
              <a:cs typeface="ＭＳ Ｐゴシック" charset="0"/>
            </a:endParaRPr>
          </a:p>
          <a:p>
            <a:pPr marL="703263" marR="0" lvl="1" indent="-334963" algn="l" defTabSz="914400" rtl="0" eaLnBrk="0" fontAlgn="base" latinLnBrk="0" hangingPunct="0">
              <a:lnSpc>
                <a:spcPct val="100000"/>
              </a:lnSpc>
              <a:spcBef>
                <a:spcPts val="600"/>
              </a:spcBef>
              <a:spcAft>
                <a:spcPct val="0"/>
              </a:spcAft>
              <a:buClr>
                <a:srgbClr val="0000FF"/>
              </a:buClr>
              <a:buSzPct val="150000"/>
              <a:tabLst>
                <a:tab pos="815975" algn="l"/>
                <a:tab pos="1192213" algn="l"/>
              </a:tabLst>
              <a:defRPr/>
            </a:pPr>
            <a:endParaRPr kumimoji="0" lang="en-US" sz="8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a:p>
            <a:pPr marL="703263" lvl="1" indent="-334963" algn="l" eaLnBrk="0" hangingPunct="0">
              <a:spcBef>
                <a:spcPts val="600"/>
              </a:spcBef>
              <a:buClr>
                <a:srgbClr val="0000FF"/>
              </a:buClr>
              <a:buSzPct val="150000"/>
              <a:buFont typeface="Zapf Dingbats" charset="0"/>
              <a:buChar char="➡"/>
              <a:tabLst>
                <a:tab pos="815975" algn="l"/>
                <a:tab pos="1192213" algn="l"/>
              </a:tabLst>
            </a:pPr>
            <a:r>
              <a:rPr lang="en-US" sz="1600" kern="0" dirty="0" smtClean="0">
                <a:latin typeface="+mn-lt"/>
                <a:ea typeface="+mn-ea"/>
                <a:cs typeface="+mn-cs"/>
                <a:sym typeface="Arial" pitchFamily="34" charset="0"/>
              </a:rPr>
              <a:t> l</a:t>
            </a:r>
            <a:r>
              <a:rPr lang="en-US" sz="1600" dirty="0" smtClean="0">
                <a:latin typeface="+mn-lt"/>
                <a:ea typeface="ＭＳ Ｐゴシック" charset="0"/>
                <a:cs typeface="ＭＳ Ｐゴシック" charset="0"/>
              </a:rPr>
              <a:t>owering </a:t>
            </a:r>
            <a:r>
              <a:rPr lang="en-US" sz="1600" dirty="0" err="1" smtClean="0">
                <a:latin typeface="+mn-lt"/>
                <a:ea typeface="ＭＳ Ｐゴシック" charset="0"/>
                <a:cs typeface="ＭＳ Ｐゴシック" charset="0"/>
              </a:rPr>
              <a:t>FMag</a:t>
            </a:r>
            <a:r>
              <a:rPr lang="en-US" sz="1600" dirty="0" smtClean="0">
                <a:latin typeface="+mn-lt"/>
                <a:ea typeface="ＭＳ Ｐゴシック" charset="0"/>
                <a:cs typeface="ＭＳ Ｐゴシック" charset="0"/>
              </a:rPr>
              <a:t> field </a:t>
            </a:r>
          </a:p>
          <a:p>
            <a:pPr marL="1160463" lvl="2" indent="-334963" algn="l" eaLnBrk="0" hangingPunct="0">
              <a:spcBef>
                <a:spcPts val="600"/>
              </a:spcBef>
              <a:buClr>
                <a:srgbClr val="0000FF"/>
              </a:buClr>
              <a:buSzPct val="150000"/>
              <a:buFont typeface="Arial" pitchFamily="34" charset="0"/>
              <a:buChar char="→"/>
              <a:tabLst>
                <a:tab pos="815975" algn="l"/>
                <a:tab pos="1192213" algn="l"/>
              </a:tabLst>
            </a:pPr>
            <a:r>
              <a:rPr lang="en-US" sz="1600" dirty="0" smtClean="0">
                <a:latin typeface="+mn-lt"/>
                <a:ea typeface="ＭＳ Ｐゴシック" charset="0"/>
                <a:cs typeface="ＭＳ Ｐゴシック" charset="0"/>
              </a:rPr>
              <a:t>we get back the low </a:t>
            </a:r>
            <a:r>
              <a:rPr lang="en-US" sz="1600" dirty="0" err="1" smtClean="0">
                <a:latin typeface="+mn-lt"/>
                <a:ea typeface="ＭＳ Ｐゴシック" charset="0"/>
                <a:cs typeface="ＭＳ Ｐゴシック" charset="0"/>
              </a:rPr>
              <a:t>p</a:t>
            </a:r>
            <a:r>
              <a:rPr lang="en-US" sz="1600" baseline="-25000" dirty="0" err="1" smtClean="0">
                <a:latin typeface="+mn-lt"/>
                <a:ea typeface="ＭＳ Ｐゴシック" charset="0"/>
                <a:cs typeface="ＭＳ Ｐゴシック" charset="0"/>
              </a:rPr>
              <a:t>T</a:t>
            </a:r>
            <a:r>
              <a:rPr lang="en-US" sz="1600" baseline="-25000" dirty="0" smtClean="0">
                <a:latin typeface="+mn-lt"/>
                <a:ea typeface="ＭＳ Ｐゴシック" charset="0"/>
                <a:cs typeface="ＭＳ Ｐゴシック" charset="0"/>
              </a:rPr>
              <a:t>  </a:t>
            </a:r>
            <a:r>
              <a:rPr lang="en-US" sz="1600" dirty="0" err="1" smtClean="0">
                <a:latin typeface="+mn-lt"/>
                <a:ea typeface="ＭＳ Ｐゴシック" charset="0"/>
                <a:cs typeface="ＭＳ Ｐゴシック" charset="0"/>
              </a:rPr>
              <a:t>muons</a:t>
            </a:r>
            <a:endParaRPr lang="en-US" sz="1600" dirty="0" smtClean="0">
              <a:latin typeface="+mn-lt"/>
              <a:ea typeface="ＭＳ Ｐゴシック" charset="0"/>
              <a:cs typeface="ＭＳ Ｐゴシック" charset="0"/>
            </a:endParaRPr>
          </a:p>
          <a:p>
            <a:pPr marL="1160463" lvl="2" indent="-334963" algn="l" eaLnBrk="0" hangingPunct="0">
              <a:spcBef>
                <a:spcPts val="600"/>
              </a:spcBef>
              <a:buClr>
                <a:srgbClr val="0000FF"/>
              </a:buClr>
              <a:buSzPct val="150000"/>
              <a:buFont typeface="Arial" pitchFamily="34" charset="0"/>
              <a:buChar char="→"/>
              <a:tabLst>
                <a:tab pos="815975" algn="l"/>
                <a:tab pos="1192213" algn="l"/>
              </a:tabLst>
            </a:pPr>
            <a:r>
              <a:rPr lang="en-US" sz="1600" dirty="0" smtClean="0">
                <a:latin typeface="+mn-lt"/>
                <a:ea typeface="ＭＳ Ｐゴシック" charset="0"/>
                <a:cs typeface="ＭＳ Ｐゴシック" charset="0"/>
              </a:rPr>
              <a:t>we loose the high </a:t>
            </a:r>
            <a:r>
              <a:rPr lang="en-US" sz="1600" dirty="0" err="1" smtClean="0">
                <a:latin typeface="+mn-lt"/>
                <a:ea typeface="ＭＳ Ｐゴシック" charset="0"/>
                <a:cs typeface="ＭＳ Ｐゴシック" charset="0"/>
              </a:rPr>
              <a:t>p</a:t>
            </a:r>
            <a:r>
              <a:rPr lang="en-US" sz="1600" baseline="-25000" dirty="0" err="1" smtClean="0">
                <a:latin typeface="+mn-lt"/>
                <a:ea typeface="ＭＳ Ｐゴシック" charset="0"/>
                <a:cs typeface="ＭＳ Ｐゴシック" charset="0"/>
              </a:rPr>
              <a:t>T</a:t>
            </a:r>
            <a:r>
              <a:rPr lang="en-US" sz="1600" baseline="-25000" dirty="0" smtClean="0">
                <a:latin typeface="+mn-lt"/>
                <a:ea typeface="ＭＳ Ｐゴシック" charset="0"/>
                <a:cs typeface="ＭＳ Ｐゴシック" charset="0"/>
              </a:rPr>
              <a:t>  </a:t>
            </a:r>
            <a:r>
              <a:rPr lang="en-US" sz="1600" dirty="0" err="1" smtClean="0">
                <a:latin typeface="+mn-lt"/>
                <a:ea typeface="ＭＳ Ｐゴシック" charset="0"/>
                <a:cs typeface="ＭＳ Ｐゴシック" charset="0"/>
              </a:rPr>
              <a:t>muons</a:t>
            </a:r>
            <a:endParaRPr lang="en-US" sz="1600" dirty="0" smtClean="0">
              <a:latin typeface="+mn-lt"/>
              <a:ea typeface="ＭＳ Ｐゴシック" charset="0"/>
              <a:cs typeface="ＭＳ Ｐゴシック" charset="0"/>
            </a:endParaRPr>
          </a:p>
          <a:p>
            <a:pPr marL="1160463" lvl="2" indent="-334963" algn="l" eaLnBrk="0" hangingPunct="0">
              <a:spcBef>
                <a:spcPts val="600"/>
              </a:spcBef>
              <a:buClr>
                <a:srgbClr val="0000FF"/>
              </a:buClr>
              <a:buSzPct val="150000"/>
              <a:buFont typeface="Arial" pitchFamily="34" charset="0"/>
              <a:buChar char="→"/>
              <a:tabLst>
                <a:tab pos="815975" algn="l"/>
                <a:tab pos="1192213" algn="l"/>
              </a:tabLst>
            </a:pPr>
            <a:endParaRPr kumimoji="0" lang="en-US" sz="1600" b="0" i="0" u="none" strike="noStrike" kern="0" cap="none" spc="0" normalizeH="0" baseline="0" noProof="0" dirty="0" smtClean="0">
              <a:ln>
                <a:noFill/>
              </a:ln>
              <a:solidFill>
                <a:schemeClr val="tx1"/>
              </a:solidFill>
              <a:effectLst/>
              <a:uLnTx/>
              <a:uFillTx/>
              <a:latin typeface="+mn-lt"/>
              <a:ea typeface="ＭＳ Ｐゴシック" charset="0"/>
              <a:cs typeface="+mn-cs"/>
              <a:sym typeface="Arial" pitchFamily="34" charset="0"/>
            </a:endParaRPr>
          </a:p>
          <a:p>
            <a:pPr marL="1160463" lvl="2" indent="-334963" algn="l" eaLnBrk="0" hangingPunct="0">
              <a:spcBef>
                <a:spcPts val="600"/>
              </a:spcBef>
              <a:buClr>
                <a:srgbClr val="0000FF"/>
              </a:buClr>
              <a:buSzPct val="150000"/>
              <a:buFont typeface="Arial" pitchFamily="34" charset="0"/>
              <a:buChar char="→"/>
              <a:tabLst>
                <a:tab pos="815975" algn="l"/>
                <a:tab pos="1192213" algn="l"/>
              </a:tabLst>
            </a:pPr>
            <a:r>
              <a:rPr lang="en-US" sz="1600" kern="0" dirty="0" smtClean="0">
                <a:latin typeface="+mn-lt"/>
                <a:ea typeface="+mn-ea"/>
                <a:cs typeface="+mn-cs"/>
                <a:sym typeface="Arial" pitchFamily="34" charset="0"/>
              </a:rPr>
              <a:t>we gain 2x in statistics</a:t>
            </a: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sp>
        <p:nvSpPr>
          <p:cNvPr id="15" name="TextBox 9"/>
          <p:cNvSpPr txBox="1">
            <a:spLocks noChangeArrowheads="1"/>
          </p:cNvSpPr>
          <p:nvPr/>
        </p:nvSpPr>
        <p:spPr bwMode="auto">
          <a:xfrm>
            <a:off x="5943600" y="6096000"/>
            <a:ext cx="3200400" cy="369332"/>
          </a:xfrm>
          <a:prstGeom prst="rect">
            <a:avLst/>
          </a:prstGeom>
          <a:noFill/>
          <a:ln w="9525">
            <a:noFill/>
            <a:miter lim="800000"/>
            <a:headEnd/>
            <a:tailEnd/>
          </a:ln>
        </p:spPr>
        <p:txBody>
          <a:bodyPr wrap="square">
            <a:spAutoFit/>
          </a:bodyPr>
          <a:lstStyle/>
          <a:p>
            <a:pPr algn="l"/>
            <a:r>
              <a:rPr lang="en-US" dirty="0" err="1">
                <a:solidFill>
                  <a:srgbClr val="800000"/>
                </a:solidFill>
              </a:rPr>
              <a:t>p</a:t>
            </a:r>
            <a:r>
              <a:rPr lang="en-US" baseline="-25000" dirty="0" err="1">
                <a:solidFill>
                  <a:srgbClr val="800000"/>
                </a:solidFill>
              </a:rPr>
              <a:t>T</a:t>
            </a:r>
            <a:r>
              <a:rPr lang="en-US" baseline="-25000" dirty="0">
                <a:solidFill>
                  <a:srgbClr val="800000"/>
                </a:solidFill>
              </a:rPr>
              <a:t> </a:t>
            </a:r>
            <a:r>
              <a:rPr lang="en-US" dirty="0">
                <a:solidFill>
                  <a:srgbClr val="800000"/>
                </a:solidFill>
              </a:rPr>
              <a:t> </a:t>
            </a:r>
            <a:r>
              <a:rPr lang="en-US" dirty="0" smtClean="0">
                <a:solidFill>
                  <a:srgbClr val="800000"/>
                </a:solidFill>
              </a:rPr>
              <a:t>spectrum peaks </a:t>
            </a:r>
            <a:r>
              <a:rPr lang="en-US" dirty="0">
                <a:solidFill>
                  <a:srgbClr val="800000"/>
                </a:solidFill>
              </a:rPr>
              <a:t>at low </a:t>
            </a:r>
            <a:r>
              <a:rPr lang="en-US" dirty="0" err="1">
                <a:solidFill>
                  <a:srgbClr val="800000"/>
                </a:solidFill>
              </a:rPr>
              <a:t>p</a:t>
            </a:r>
            <a:r>
              <a:rPr lang="en-US" baseline="-25000" dirty="0" err="1">
                <a:solidFill>
                  <a:srgbClr val="800000"/>
                </a:solidFill>
              </a:rPr>
              <a:t>T</a:t>
            </a:r>
            <a:r>
              <a:rPr lang="en-US" baseline="-25000" dirty="0">
                <a:solidFill>
                  <a:srgbClr val="800000"/>
                </a:solidFill>
              </a:rPr>
              <a:t>     </a:t>
            </a:r>
            <a:endParaRPr lang="en-US" dirty="0">
              <a:solidFill>
                <a:srgbClr val="800000"/>
              </a:solidFill>
            </a:endParaRPr>
          </a:p>
        </p:txBody>
      </p:sp>
      <p:sp>
        <p:nvSpPr>
          <p:cNvPr id="16" name="TextBox 8"/>
          <p:cNvSpPr txBox="1">
            <a:spLocks noChangeArrowheads="1"/>
          </p:cNvSpPr>
          <p:nvPr/>
        </p:nvSpPr>
        <p:spPr bwMode="auto">
          <a:xfrm>
            <a:off x="2162175" y="3886200"/>
            <a:ext cx="1038225" cy="369332"/>
          </a:xfrm>
          <a:prstGeom prst="rect">
            <a:avLst/>
          </a:prstGeom>
          <a:noFill/>
          <a:ln w="9525">
            <a:noFill/>
            <a:miter lim="800000"/>
            <a:headEnd/>
            <a:tailEnd/>
          </a:ln>
        </p:spPr>
        <p:txBody>
          <a:bodyPr wrap="square">
            <a:spAutoFit/>
          </a:bodyPr>
          <a:lstStyle/>
          <a:p>
            <a:r>
              <a:rPr lang="en-US" dirty="0">
                <a:solidFill>
                  <a:srgbClr val="800000"/>
                </a:solidFill>
                <a:latin typeface="+mn-lt"/>
              </a:rPr>
              <a:t>BUT</a:t>
            </a:r>
          </a:p>
        </p:txBody>
      </p:sp>
      <p:pic>
        <p:nvPicPr>
          <p:cNvPr id="9" name="Picture 35"/>
          <p:cNvPicPr>
            <a:picLocks noChangeAspect="1" noChangeArrowheads="1"/>
          </p:cNvPicPr>
          <p:nvPr/>
        </p:nvPicPr>
        <p:blipFill>
          <a:blip r:embed="rId4" cstate="print"/>
          <a:srcRect/>
          <a:stretch>
            <a:fillRect/>
          </a:stretch>
        </p:blipFill>
        <p:spPr bwMode="auto">
          <a:xfrm>
            <a:off x="5671744" y="762000"/>
            <a:ext cx="3122083" cy="1524000"/>
          </a:xfrm>
          <a:prstGeom prst="rect">
            <a:avLst/>
          </a:prstGeom>
          <a:noFill/>
          <a:ln w="9525">
            <a:noFill/>
            <a:miter lim="800000"/>
            <a:headEnd/>
            <a:tailEnd/>
          </a:ln>
        </p:spPr>
      </p:pic>
      <p:sp>
        <p:nvSpPr>
          <p:cNvPr id="10" name="TextBox 9"/>
          <p:cNvSpPr txBox="1"/>
          <p:nvPr/>
        </p:nvSpPr>
        <p:spPr>
          <a:xfrm>
            <a:off x="5562600" y="1076766"/>
            <a:ext cx="914400" cy="338554"/>
          </a:xfrm>
          <a:prstGeom prst="rect">
            <a:avLst/>
          </a:prstGeom>
          <a:noFill/>
        </p:spPr>
        <p:txBody>
          <a:bodyPr wrap="square" rtlCol="0">
            <a:spAutoFit/>
          </a:bodyPr>
          <a:lstStyle/>
          <a:p>
            <a:r>
              <a:rPr lang="en-US" sz="1600" dirty="0" err="1" smtClean="0">
                <a:solidFill>
                  <a:srgbClr val="0070C0"/>
                </a:solidFill>
              </a:rPr>
              <a:t>FMag</a:t>
            </a:r>
            <a:endParaRPr lang="en-US" sz="1600" dirty="0">
              <a:solidFill>
                <a:srgbClr val="0070C0"/>
              </a:solidFill>
            </a:endParaRPr>
          </a:p>
        </p:txBody>
      </p:sp>
      <p:pic>
        <p:nvPicPr>
          <p:cNvPr id="11" name="Picture 2" descr="C:\Users\lorenzon\Documents\talks\pol-DY\stat-errors.png"/>
          <p:cNvPicPr>
            <a:picLocks noChangeAspect="1" noChangeArrowheads="1"/>
          </p:cNvPicPr>
          <p:nvPr/>
        </p:nvPicPr>
        <p:blipFill>
          <a:blip r:embed="rId5" cstate="print"/>
          <a:srcRect/>
          <a:stretch>
            <a:fillRect/>
          </a:stretch>
        </p:blipFill>
        <p:spPr bwMode="auto">
          <a:xfrm>
            <a:off x="1066800" y="4499527"/>
            <a:ext cx="3733800" cy="235847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p:cNvSpPr>
          <p:nvPr/>
        </p:nvSpPr>
        <p:spPr bwMode="auto">
          <a:xfrm>
            <a:off x="3276600" y="838200"/>
            <a:ext cx="2514599" cy="4927600"/>
          </a:xfrm>
          <a:prstGeom prst="rect">
            <a:avLst/>
          </a:prstGeom>
          <a:noFill/>
          <a:ln w="12700">
            <a:noFill/>
            <a:miter lim="800000"/>
            <a:headEnd/>
            <a:tailEnd/>
          </a:ln>
        </p:spPr>
        <p:txBody>
          <a:bodyPr lIns="0" tIns="0" rIns="0" bIns="0"/>
          <a:lstStyle/>
          <a:p>
            <a:pPr>
              <a:lnSpc>
                <a:spcPct val="90000"/>
              </a:lnSpc>
              <a:tabLst>
                <a:tab pos="749300" algn="l"/>
              </a:tabLst>
            </a:pPr>
            <a:r>
              <a:rPr lang="en-US" sz="1500" dirty="0" smtClean="0">
                <a:solidFill>
                  <a:srgbClr val="CC0099"/>
                </a:solidFill>
                <a:cs typeface="Helvetica" charset="0"/>
              </a:rPr>
              <a:t>University of Illinois</a:t>
            </a:r>
          </a:p>
          <a:p>
            <a:pPr>
              <a:lnSpc>
                <a:spcPct val="90000"/>
              </a:lnSpc>
              <a:tabLst>
                <a:tab pos="749300" algn="l"/>
              </a:tabLst>
            </a:pPr>
            <a:r>
              <a:rPr lang="en-US" sz="1500" dirty="0" smtClean="0">
                <a:cs typeface="Helvetica" charset="0"/>
              </a:rPr>
              <a:t>Bryan </a:t>
            </a:r>
            <a:r>
              <a:rPr lang="en-US" sz="1500" dirty="0" err="1" smtClean="0">
                <a:cs typeface="Helvetica" charset="0"/>
              </a:rPr>
              <a:t>Dannowitz</a:t>
            </a:r>
            <a:r>
              <a:rPr lang="en-US" sz="1500" dirty="0" smtClean="0">
                <a:cs typeface="Helvetica" charset="0"/>
              </a:rPr>
              <a:t>, Markus Diefenthaler, </a:t>
            </a:r>
            <a:br>
              <a:rPr lang="en-US" sz="1500" dirty="0" smtClean="0">
                <a:cs typeface="Helvetica" charset="0"/>
              </a:rPr>
            </a:br>
            <a:r>
              <a:rPr lang="en-US" sz="1500" dirty="0" smtClean="0">
                <a:cs typeface="Helvetica" charset="0"/>
              </a:rPr>
              <a:t>Bryan Kerns, Naomi C.R </a:t>
            </a:r>
            <a:br>
              <a:rPr lang="en-US" sz="1500" dirty="0" smtClean="0">
                <a:cs typeface="Helvetica" charset="0"/>
              </a:rPr>
            </a:br>
            <a:r>
              <a:rPr lang="en-US" sz="1500" dirty="0" smtClean="0">
                <a:cs typeface="Helvetica" charset="0"/>
              </a:rPr>
              <a:t>Makins, R. Evan McClellan </a:t>
            </a:r>
          </a:p>
          <a:p>
            <a:pPr>
              <a:lnSpc>
                <a:spcPct val="90000"/>
              </a:lnSpc>
              <a:tabLst>
                <a:tab pos="749300" algn="l"/>
              </a:tabLst>
            </a:pPr>
            <a:endParaRPr lang="en-US" sz="1500" dirty="0" smtClean="0">
              <a:solidFill>
                <a:srgbClr val="CC0099"/>
              </a:solidFill>
              <a:cs typeface="Helvetica" charset="0"/>
            </a:endParaRPr>
          </a:p>
          <a:p>
            <a:pPr>
              <a:lnSpc>
                <a:spcPct val="90000"/>
              </a:lnSpc>
              <a:tabLst>
                <a:tab pos="749300" algn="l"/>
              </a:tabLst>
            </a:pPr>
            <a:r>
              <a:rPr lang="en-US" sz="1500" dirty="0" smtClean="0">
                <a:solidFill>
                  <a:srgbClr val="CC0099"/>
                </a:solidFill>
                <a:cs typeface="Helvetica" charset="0"/>
              </a:rPr>
              <a:t>KEK</a:t>
            </a:r>
            <a:endParaRPr lang="en-US" sz="1500" u="sng" dirty="0">
              <a:cs typeface="Helvetica" charset="0"/>
            </a:endParaRPr>
          </a:p>
          <a:p>
            <a:pPr>
              <a:lnSpc>
                <a:spcPct val="90000"/>
              </a:lnSpc>
              <a:tabLst>
                <a:tab pos="749300" algn="l"/>
              </a:tabLst>
            </a:pPr>
            <a:r>
              <a:rPr lang="en-US" sz="1500" dirty="0">
                <a:cs typeface="Helvetica" charset="0"/>
              </a:rPr>
              <a:t>Shinya Sawada</a:t>
            </a:r>
            <a:endParaRPr lang="en-US" sz="1500" dirty="0">
              <a:solidFill>
                <a:srgbClr val="CC0099"/>
              </a:solidFill>
              <a:cs typeface="Helvetica" charset="0"/>
            </a:endParaRPr>
          </a:p>
          <a:p>
            <a:pPr>
              <a:lnSpc>
                <a:spcPct val="90000"/>
              </a:lnSpc>
              <a:tabLst>
                <a:tab pos="749300" algn="l"/>
              </a:tabLst>
            </a:pPr>
            <a:endParaRPr lang="en-US" sz="1500" dirty="0">
              <a:cs typeface="Helvetica" charset="0"/>
            </a:endParaRPr>
          </a:p>
          <a:p>
            <a:pPr>
              <a:lnSpc>
                <a:spcPct val="90000"/>
              </a:lnSpc>
              <a:tabLst>
                <a:tab pos="749300" algn="l"/>
              </a:tabLst>
            </a:pPr>
            <a:r>
              <a:rPr lang="en-US" sz="1500" dirty="0">
                <a:solidFill>
                  <a:srgbClr val="CC0099"/>
                </a:solidFill>
                <a:cs typeface="Helvetica" charset="0"/>
              </a:rPr>
              <a:t>Los Alamos National Laboratory</a:t>
            </a:r>
          </a:p>
          <a:p>
            <a:pPr>
              <a:lnSpc>
                <a:spcPct val="90000"/>
              </a:lnSpc>
              <a:tabLst>
                <a:tab pos="749300" algn="l"/>
              </a:tabLst>
            </a:pPr>
            <a:r>
              <a:rPr lang="en-US" sz="1500" dirty="0" smtClean="0">
                <a:cs typeface="Helvetica" charset="0"/>
              </a:rPr>
              <a:t>Ming Liu, Xiang Jiang, </a:t>
            </a:r>
            <a:br>
              <a:rPr lang="en-US" sz="1500" dirty="0" smtClean="0">
                <a:cs typeface="Helvetica" charset="0"/>
              </a:rPr>
            </a:br>
            <a:r>
              <a:rPr lang="en-US" sz="1500" dirty="0" smtClean="0">
                <a:cs typeface="Helvetica" charset="0"/>
              </a:rPr>
              <a:t>A. Klein, Pat McGaughey, J. Huang</a:t>
            </a:r>
            <a:endParaRPr lang="en-US" sz="1500" dirty="0">
              <a:cs typeface="Helvetica" charset="0"/>
            </a:endParaRPr>
          </a:p>
          <a:p>
            <a:pPr>
              <a:lnSpc>
                <a:spcPct val="90000"/>
              </a:lnSpc>
              <a:tabLst>
                <a:tab pos="749300" algn="l"/>
              </a:tabLst>
            </a:pPr>
            <a:endParaRPr lang="en-US" sz="1500" dirty="0">
              <a:cs typeface="Helvetica" charset="0"/>
            </a:endParaRPr>
          </a:p>
          <a:p>
            <a:pPr>
              <a:lnSpc>
                <a:spcPct val="90000"/>
              </a:lnSpc>
              <a:tabLst>
                <a:tab pos="749300" algn="l"/>
              </a:tabLst>
            </a:pPr>
            <a:r>
              <a:rPr lang="en-US" sz="1500" dirty="0">
                <a:solidFill>
                  <a:srgbClr val="CC0099"/>
                </a:solidFill>
                <a:cs typeface="Helvetica" charset="0"/>
              </a:rPr>
              <a:t>University of  Maryland</a:t>
            </a:r>
          </a:p>
          <a:p>
            <a:pPr>
              <a:lnSpc>
                <a:spcPct val="90000"/>
              </a:lnSpc>
              <a:tabLst>
                <a:tab pos="749300" algn="l"/>
              </a:tabLst>
            </a:pPr>
            <a:r>
              <a:rPr lang="en-US" sz="1500" dirty="0">
                <a:cs typeface="Helvetica" charset="0"/>
              </a:rPr>
              <a:t>Betsy Beise, </a:t>
            </a:r>
            <a:r>
              <a:rPr lang="en-US" sz="1500" dirty="0" err="1">
                <a:cs typeface="Helvetica" charset="0"/>
              </a:rPr>
              <a:t>Kaz</a:t>
            </a:r>
            <a:r>
              <a:rPr lang="en-US" sz="1500" dirty="0">
                <a:cs typeface="Helvetica" charset="0"/>
              </a:rPr>
              <a:t> Nakahara</a:t>
            </a:r>
          </a:p>
          <a:p>
            <a:pPr>
              <a:lnSpc>
                <a:spcPct val="90000"/>
              </a:lnSpc>
              <a:tabLst>
                <a:tab pos="749300" algn="l"/>
              </a:tabLst>
            </a:pPr>
            <a:endParaRPr lang="en-US" sz="1500" dirty="0">
              <a:solidFill>
                <a:srgbClr val="CC0099"/>
              </a:solidFill>
              <a:cs typeface="Helvetica" charset="0"/>
            </a:endParaRPr>
          </a:p>
          <a:p>
            <a:pPr>
              <a:lnSpc>
                <a:spcPct val="90000"/>
              </a:lnSpc>
              <a:tabLst>
                <a:tab pos="749300" algn="l"/>
              </a:tabLst>
            </a:pPr>
            <a:r>
              <a:rPr lang="en-US" sz="1500" dirty="0">
                <a:solidFill>
                  <a:srgbClr val="CC0099"/>
                </a:solidFill>
                <a:cs typeface="Helvetica" charset="0"/>
              </a:rPr>
              <a:t>University of Michigan</a:t>
            </a:r>
          </a:p>
          <a:p>
            <a:pPr>
              <a:lnSpc>
                <a:spcPct val="90000"/>
              </a:lnSpc>
              <a:tabLst>
                <a:tab pos="749300" algn="l"/>
              </a:tabLst>
            </a:pPr>
            <a:r>
              <a:rPr lang="en-US" sz="1500" dirty="0" smtClean="0">
                <a:cs typeface="Helvetica" charset="0"/>
              </a:rPr>
              <a:t>Christine Aidala,</a:t>
            </a:r>
          </a:p>
          <a:p>
            <a:pPr>
              <a:lnSpc>
                <a:spcPct val="90000"/>
              </a:lnSpc>
              <a:tabLst>
                <a:tab pos="749300" algn="l"/>
              </a:tabLst>
            </a:pPr>
            <a:r>
              <a:rPr lang="en-US" sz="1500" dirty="0" smtClean="0">
                <a:solidFill>
                  <a:srgbClr val="3333FF"/>
                </a:solidFill>
                <a:cs typeface="Helvetica" charset="0"/>
              </a:rPr>
              <a:t>Wolfgang Lorenzon</a:t>
            </a:r>
            <a:r>
              <a:rPr lang="en-US" sz="1500" baseline="30000" dirty="0" smtClean="0">
                <a:solidFill>
                  <a:srgbClr val="3333FF"/>
                </a:solidFill>
                <a:cs typeface="Helvetica" charset="0"/>
              </a:rPr>
              <a:t>*</a:t>
            </a:r>
            <a:r>
              <a:rPr lang="en-US" sz="1500" dirty="0" smtClean="0">
                <a:cs typeface="Helvetica" charset="0"/>
              </a:rPr>
              <a:t>, Joe Osborn, Bryan </a:t>
            </a:r>
            <a:r>
              <a:rPr lang="en-US" sz="1500" dirty="0" err="1" smtClean="0">
                <a:cs typeface="Helvetica" charset="0"/>
              </a:rPr>
              <a:t>Ramson</a:t>
            </a:r>
            <a:r>
              <a:rPr lang="en-US" sz="1500" dirty="0" smtClean="0">
                <a:cs typeface="Helvetica" charset="0"/>
              </a:rPr>
              <a:t>, Richard Raymond, Joshua Rubin</a:t>
            </a:r>
            <a:endParaRPr lang="en-US" sz="1500" dirty="0">
              <a:cs typeface="Helvetica" charset="0"/>
            </a:endParaRPr>
          </a:p>
          <a:p>
            <a:pPr>
              <a:lnSpc>
                <a:spcPct val="90000"/>
              </a:lnSpc>
              <a:tabLst>
                <a:tab pos="749300" algn="l"/>
              </a:tabLst>
            </a:pPr>
            <a:endParaRPr lang="en-US" sz="1400" dirty="0" smtClean="0">
              <a:cs typeface="Helvetica" charset="0"/>
            </a:endParaRPr>
          </a:p>
          <a:p>
            <a:pPr>
              <a:lnSpc>
                <a:spcPct val="90000"/>
              </a:lnSpc>
              <a:tabLst>
                <a:tab pos="749300" algn="l"/>
              </a:tabLst>
            </a:pPr>
            <a:endParaRPr lang="en-US" sz="1400" dirty="0">
              <a:solidFill>
                <a:srgbClr val="1C11FD"/>
              </a:solidFill>
              <a:cs typeface="Helvetica" charset="0"/>
            </a:endParaRPr>
          </a:p>
          <a:p>
            <a:pPr>
              <a:lnSpc>
                <a:spcPct val="90000"/>
              </a:lnSpc>
              <a:tabLst>
                <a:tab pos="749300" algn="l"/>
              </a:tabLst>
            </a:pPr>
            <a:endParaRPr lang="en-US" sz="1400" dirty="0">
              <a:cs typeface="Helvetica" charset="0"/>
            </a:endParaRPr>
          </a:p>
        </p:txBody>
      </p:sp>
      <p:sp>
        <p:nvSpPr>
          <p:cNvPr id="20483" name="Rectangle 4"/>
          <p:cNvSpPr>
            <a:spLocks/>
          </p:cNvSpPr>
          <p:nvPr/>
        </p:nvSpPr>
        <p:spPr bwMode="auto">
          <a:xfrm>
            <a:off x="0" y="838200"/>
            <a:ext cx="3200400" cy="5105400"/>
          </a:xfrm>
          <a:prstGeom prst="rect">
            <a:avLst/>
          </a:prstGeom>
          <a:noFill/>
          <a:ln w="12700">
            <a:noFill/>
            <a:miter lim="800000"/>
            <a:headEnd/>
            <a:tailEnd/>
          </a:ln>
        </p:spPr>
        <p:txBody>
          <a:bodyPr lIns="0" tIns="0" rIns="0" bIns="0"/>
          <a:lstStyle/>
          <a:p>
            <a:pPr>
              <a:lnSpc>
                <a:spcPct val="90000"/>
              </a:lnSpc>
              <a:tabLst>
                <a:tab pos="749300" algn="l"/>
              </a:tabLst>
            </a:pPr>
            <a:r>
              <a:rPr lang="en-US" sz="1500" dirty="0">
                <a:solidFill>
                  <a:srgbClr val="CC0099"/>
                </a:solidFill>
                <a:cs typeface="Helvetica" charset="0"/>
              </a:rPr>
              <a:t>Abilene Christian University</a:t>
            </a:r>
          </a:p>
          <a:p>
            <a:pPr>
              <a:lnSpc>
                <a:spcPct val="90000"/>
              </a:lnSpc>
              <a:tabLst>
                <a:tab pos="749300" algn="l"/>
              </a:tabLst>
            </a:pPr>
            <a:r>
              <a:rPr lang="en-US" sz="1500" dirty="0">
                <a:cs typeface="Helvetica" charset="0"/>
              </a:rPr>
              <a:t>Donald </a:t>
            </a:r>
            <a:r>
              <a:rPr lang="en-US" sz="1500" dirty="0" err="1" smtClean="0">
                <a:cs typeface="Helvetica" charset="0"/>
              </a:rPr>
              <a:t>Isenhower</a:t>
            </a:r>
            <a:r>
              <a:rPr lang="en-US" sz="1500" dirty="0" smtClean="0">
                <a:cs typeface="Helvetica" charset="0"/>
              </a:rPr>
              <a:t>, Tyler Hague,</a:t>
            </a:r>
            <a:endParaRPr lang="en-US" sz="1500" dirty="0">
              <a:cs typeface="Helvetica" charset="0"/>
            </a:endParaRPr>
          </a:p>
          <a:p>
            <a:pPr>
              <a:lnSpc>
                <a:spcPct val="90000"/>
              </a:lnSpc>
              <a:tabLst>
                <a:tab pos="749300" algn="l"/>
              </a:tabLst>
            </a:pPr>
            <a:r>
              <a:rPr lang="en-US" sz="1500" dirty="0">
                <a:cs typeface="Helvetica" charset="0"/>
              </a:rPr>
              <a:t>Rusty </a:t>
            </a:r>
            <a:r>
              <a:rPr lang="en-US" sz="1500" dirty="0" err="1">
                <a:cs typeface="Helvetica" charset="0"/>
              </a:rPr>
              <a:t>Towell</a:t>
            </a:r>
            <a:r>
              <a:rPr lang="en-US" sz="1500" dirty="0">
                <a:cs typeface="Helvetica" charset="0"/>
              </a:rPr>
              <a:t>, </a:t>
            </a:r>
            <a:r>
              <a:rPr lang="en-US" sz="1500" dirty="0" err="1" smtClean="0">
                <a:cs typeface="Helvetica" charset="0"/>
              </a:rPr>
              <a:t>Shon</a:t>
            </a:r>
            <a:r>
              <a:rPr lang="en-US" sz="1500" dirty="0" smtClean="0">
                <a:cs typeface="Helvetica" charset="0"/>
              </a:rPr>
              <a:t> </a:t>
            </a:r>
            <a:r>
              <a:rPr lang="en-US" sz="1500" dirty="0">
                <a:cs typeface="Helvetica" charset="0"/>
              </a:rPr>
              <a:t>Watson</a:t>
            </a:r>
          </a:p>
          <a:p>
            <a:pPr>
              <a:lnSpc>
                <a:spcPct val="90000"/>
              </a:lnSpc>
              <a:tabLst>
                <a:tab pos="749300" algn="l"/>
              </a:tabLst>
            </a:pPr>
            <a:endParaRPr lang="en-US" sz="1500" u="sng" dirty="0">
              <a:cs typeface="Helvetica" charset="0"/>
            </a:endParaRPr>
          </a:p>
          <a:p>
            <a:pPr>
              <a:lnSpc>
                <a:spcPct val="90000"/>
              </a:lnSpc>
              <a:tabLst>
                <a:tab pos="749300" algn="l"/>
              </a:tabLst>
            </a:pPr>
            <a:r>
              <a:rPr lang="en-US" sz="1500" i="1" dirty="0">
                <a:solidFill>
                  <a:srgbClr val="CC0099"/>
                </a:solidFill>
                <a:cs typeface="Helvetica" charset="0"/>
              </a:rPr>
              <a:t>Academia </a:t>
            </a:r>
            <a:r>
              <a:rPr lang="en-US" sz="1500" i="1" dirty="0" err="1">
                <a:solidFill>
                  <a:srgbClr val="CC0099"/>
                </a:solidFill>
                <a:cs typeface="Helvetica" charset="0"/>
              </a:rPr>
              <a:t>Sinica</a:t>
            </a:r>
            <a:endParaRPr lang="en-US" sz="1500" i="1" dirty="0">
              <a:solidFill>
                <a:srgbClr val="CC0099"/>
              </a:solidFill>
              <a:cs typeface="Helvetica" charset="0"/>
            </a:endParaRPr>
          </a:p>
          <a:p>
            <a:pPr>
              <a:lnSpc>
                <a:spcPct val="90000"/>
              </a:lnSpc>
              <a:tabLst>
                <a:tab pos="749300" algn="l"/>
              </a:tabLst>
            </a:pPr>
            <a:r>
              <a:rPr lang="en-US" sz="1500" i="1" dirty="0">
                <a:cs typeface="Helvetica" charset="0"/>
              </a:rPr>
              <a:t>Wen-Chen Chang, Yen-Chu </a:t>
            </a:r>
            <a:r>
              <a:rPr lang="en-US" sz="1500" i="1" dirty="0" smtClean="0">
                <a:cs typeface="Helvetica" charset="0"/>
              </a:rPr>
              <a:t>Chen, </a:t>
            </a:r>
            <a:endParaRPr lang="en-US" sz="1500" i="1" dirty="0">
              <a:cs typeface="Helvetica" charset="0"/>
            </a:endParaRPr>
          </a:p>
          <a:p>
            <a:pPr>
              <a:lnSpc>
                <a:spcPct val="90000"/>
              </a:lnSpc>
              <a:tabLst>
                <a:tab pos="749300" algn="l"/>
              </a:tabLst>
            </a:pPr>
            <a:r>
              <a:rPr lang="en-US" sz="1500" i="1" dirty="0" smtClean="0">
                <a:cs typeface="Helvetica" charset="0"/>
              </a:rPr>
              <a:t>Shiu Shiuan-Hal, </a:t>
            </a:r>
            <a:r>
              <a:rPr lang="en-US" sz="1500" i="1" dirty="0" err="1" smtClean="0">
                <a:cs typeface="Helvetica" charset="0"/>
              </a:rPr>
              <a:t>Da-Shung</a:t>
            </a:r>
            <a:r>
              <a:rPr lang="en-US" sz="1500" i="1" dirty="0" smtClean="0">
                <a:cs typeface="Helvetica" charset="0"/>
              </a:rPr>
              <a:t> </a:t>
            </a:r>
            <a:r>
              <a:rPr lang="en-US" sz="1500" i="1" dirty="0">
                <a:cs typeface="Helvetica" charset="0"/>
              </a:rPr>
              <a:t>Su</a:t>
            </a:r>
          </a:p>
          <a:p>
            <a:pPr>
              <a:lnSpc>
                <a:spcPct val="90000"/>
              </a:lnSpc>
              <a:tabLst>
                <a:tab pos="749300" algn="l"/>
              </a:tabLst>
            </a:pPr>
            <a:endParaRPr lang="en-US" sz="1500" dirty="0">
              <a:cs typeface="Helvetica" charset="0"/>
            </a:endParaRPr>
          </a:p>
          <a:p>
            <a:pPr>
              <a:lnSpc>
                <a:spcPct val="90000"/>
              </a:lnSpc>
              <a:tabLst>
                <a:tab pos="749300" algn="l"/>
              </a:tabLst>
            </a:pPr>
            <a:r>
              <a:rPr lang="en-US" sz="1500" dirty="0" smtClean="0">
                <a:solidFill>
                  <a:srgbClr val="CC0099"/>
                </a:solidFill>
                <a:cs typeface="Helvetica" charset="0"/>
              </a:rPr>
              <a:t>Argonne</a:t>
            </a:r>
            <a:endParaRPr lang="en-US" sz="1500" dirty="0">
              <a:solidFill>
                <a:srgbClr val="CC0099"/>
              </a:solidFill>
              <a:cs typeface="Helvetica" charset="0"/>
            </a:endParaRPr>
          </a:p>
          <a:p>
            <a:pPr>
              <a:lnSpc>
                <a:spcPct val="90000"/>
              </a:lnSpc>
              <a:tabLst>
                <a:tab pos="749300" algn="l"/>
              </a:tabLst>
            </a:pPr>
            <a:r>
              <a:rPr lang="en-US" sz="1500" dirty="0">
                <a:cs typeface="Helvetica" charset="0"/>
              </a:rPr>
              <a:t>John Arrington, Don </a:t>
            </a:r>
            <a:r>
              <a:rPr lang="en-US" sz="1500" dirty="0" smtClean="0">
                <a:cs typeface="Helvetica" charset="0"/>
              </a:rPr>
              <a:t>Geesaman</a:t>
            </a:r>
            <a:endParaRPr lang="en-US" sz="1500" dirty="0">
              <a:cs typeface="Helvetica" charset="0"/>
            </a:endParaRPr>
          </a:p>
          <a:p>
            <a:pPr>
              <a:lnSpc>
                <a:spcPct val="90000"/>
              </a:lnSpc>
              <a:tabLst>
                <a:tab pos="749300" algn="l"/>
              </a:tabLst>
            </a:pPr>
            <a:r>
              <a:rPr lang="en-US" sz="1500" dirty="0" err="1">
                <a:cs typeface="Helvetica" charset="0"/>
              </a:rPr>
              <a:t>Kawtar</a:t>
            </a:r>
            <a:r>
              <a:rPr lang="en-US" sz="1500" dirty="0">
                <a:cs typeface="Helvetica" charset="0"/>
              </a:rPr>
              <a:t> </a:t>
            </a:r>
            <a:r>
              <a:rPr lang="en-US" sz="1500" dirty="0" err="1">
                <a:cs typeface="Helvetica" charset="0"/>
              </a:rPr>
              <a:t>Hafidi</a:t>
            </a:r>
            <a:r>
              <a:rPr lang="en-US" sz="1500" dirty="0">
                <a:cs typeface="Helvetica" charset="0"/>
              </a:rPr>
              <a:t>, Roy Holt, Harold </a:t>
            </a:r>
            <a:r>
              <a:rPr lang="en-US" sz="1500" dirty="0" smtClean="0">
                <a:cs typeface="Helvetica" charset="0"/>
              </a:rPr>
              <a:t/>
            </a:r>
            <a:br>
              <a:rPr lang="en-US" sz="1500" dirty="0" smtClean="0">
                <a:cs typeface="Helvetica" charset="0"/>
              </a:rPr>
            </a:br>
            <a:r>
              <a:rPr lang="en-US" sz="1500" dirty="0" smtClean="0">
                <a:cs typeface="Helvetica" charset="0"/>
              </a:rPr>
              <a:t>Jackson, </a:t>
            </a:r>
            <a:r>
              <a:rPr lang="en-US" sz="1500" dirty="0" smtClean="0">
                <a:solidFill>
                  <a:srgbClr val="3333FF"/>
                </a:solidFill>
                <a:cs typeface="Helvetica" charset="0"/>
              </a:rPr>
              <a:t>Paul </a:t>
            </a:r>
            <a:r>
              <a:rPr lang="en-US" sz="1500" dirty="0">
                <a:solidFill>
                  <a:srgbClr val="3333FF"/>
                </a:solidFill>
                <a:cs typeface="Helvetica" charset="0"/>
              </a:rPr>
              <a:t>E. Reimer</a:t>
            </a:r>
            <a:r>
              <a:rPr lang="en-US" sz="1500" baseline="30000" dirty="0" smtClean="0">
                <a:solidFill>
                  <a:srgbClr val="3333FF"/>
                </a:solidFill>
                <a:cs typeface="Helvetica" charset="0"/>
              </a:rPr>
              <a:t>*</a:t>
            </a:r>
            <a:endParaRPr lang="en-US" sz="1500" dirty="0">
              <a:cs typeface="Helvetica" charset="0"/>
            </a:endParaRPr>
          </a:p>
          <a:p>
            <a:pPr>
              <a:lnSpc>
                <a:spcPct val="90000"/>
              </a:lnSpc>
              <a:tabLst>
                <a:tab pos="749300" algn="l"/>
              </a:tabLst>
            </a:pPr>
            <a:endParaRPr lang="en-US" sz="1500" dirty="0" smtClean="0">
              <a:solidFill>
                <a:srgbClr val="CC0099"/>
              </a:solidFill>
              <a:cs typeface="Helvetica" charset="0"/>
            </a:endParaRPr>
          </a:p>
          <a:p>
            <a:pPr>
              <a:lnSpc>
                <a:spcPct val="90000"/>
              </a:lnSpc>
              <a:tabLst>
                <a:tab pos="749300" algn="l"/>
              </a:tabLst>
            </a:pPr>
            <a:r>
              <a:rPr lang="en-US" sz="1500" dirty="0" smtClean="0">
                <a:solidFill>
                  <a:srgbClr val="009E47"/>
                </a:solidFill>
                <a:cs typeface="Helvetica" charset="0"/>
              </a:rPr>
              <a:t>University of Basque Country</a:t>
            </a:r>
            <a:r>
              <a:rPr lang="en-US" sz="1600" baseline="30000" dirty="0" smtClean="0">
                <a:solidFill>
                  <a:srgbClr val="009E47"/>
                </a:solidFill>
                <a:cs typeface="Helvetica" charset="0"/>
              </a:rPr>
              <a:t>†</a:t>
            </a:r>
            <a:r>
              <a:rPr lang="en-US" sz="1600" dirty="0" smtClean="0">
                <a:solidFill>
                  <a:srgbClr val="009E47"/>
                </a:solidFill>
                <a:cs typeface="Helvetica" charset="0"/>
              </a:rPr>
              <a:t> </a:t>
            </a:r>
          </a:p>
          <a:p>
            <a:pPr>
              <a:lnSpc>
                <a:spcPct val="90000"/>
              </a:lnSpc>
              <a:tabLst>
                <a:tab pos="749300" algn="l"/>
              </a:tabLst>
            </a:pPr>
            <a:r>
              <a:rPr lang="en-US" sz="1600" dirty="0" smtClean="0">
                <a:cs typeface="Helvetica" charset="0"/>
              </a:rPr>
              <a:t>  Gunar Schnell</a:t>
            </a:r>
            <a:endParaRPr lang="en-US" sz="1500" dirty="0" smtClean="0">
              <a:solidFill>
                <a:srgbClr val="CC0099"/>
              </a:solidFill>
              <a:cs typeface="Helvetica" charset="0"/>
            </a:endParaRPr>
          </a:p>
          <a:p>
            <a:pPr>
              <a:lnSpc>
                <a:spcPct val="90000"/>
              </a:lnSpc>
              <a:tabLst>
                <a:tab pos="749300" algn="l"/>
              </a:tabLst>
            </a:pPr>
            <a:endParaRPr lang="en-US" sz="1500" dirty="0" smtClean="0">
              <a:solidFill>
                <a:srgbClr val="CC0099"/>
              </a:solidFill>
              <a:cs typeface="Helvetica" charset="0"/>
            </a:endParaRPr>
          </a:p>
          <a:p>
            <a:pPr>
              <a:lnSpc>
                <a:spcPct val="90000"/>
              </a:lnSpc>
              <a:tabLst>
                <a:tab pos="749300" algn="l"/>
              </a:tabLst>
            </a:pPr>
            <a:r>
              <a:rPr lang="en-US" sz="1500" dirty="0" smtClean="0">
                <a:solidFill>
                  <a:srgbClr val="CC0099"/>
                </a:solidFill>
                <a:cs typeface="Helvetica" charset="0"/>
              </a:rPr>
              <a:t>University </a:t>
            </a:r>
            <a:r>
              <a:rPr lang="en-US" sz="1500" dirty="0">
                <a:solidFill>
                  <a:srgbClr val="CC0099"/>
                </a:solidFill>
                <a:cs typeface="Helvetica" charset="0"/>
              </a:rPr>
              <a:t>of Colorado</a:t>
            </a:r>
          </a:p>
          <a:p>
            <a:pPr>
              <a:lnSpc>
                <a:spcPct val="90000"/>
              </a:lnSpc>
              <a:tabLst>
                <a:tab pos="749300" algn="l"/>
              </a:tabLst>
            </a:pPr>
            <a:r>
              <a:rPr lang="en-US" sz="1500" dirty="0">
                <a:cs typeface="Helvetica" charset="0"/>
              </a:rPr>
              <a:t>Ed </a:t>
            </a:r>
            <a:r>
              <a:rPr lang="en-US" sz="1500" dirty="0" smtClean="0">
                <a:cs typeface="Helvetica" charset="0"/>
              </a:rPr>
              <a:t>Kinney</a:t>
            </a:r>
            <a:endParaRPr lang="en-US" sz="1500" dirty="0">
              <a:cs typeface="Helvetica" charset="0"/>
            </a:endParaRPr>
          </a:p>
          <a:p>
            <a:pPr>
              <a:lnSpc>
                <a:spcPct val="90000"/>
              </a:lnSpc>
              <a:tabLst>
                <a:tab pos="749300" algn="l"/>
              </a:tabLst>
            </a:pPr>
            <a:endParaRPr lang="en-US" sz="1500" dirty="0">
              <a:cs typeface="Helvetica" charset="0"/>
            </a:endParaRPr>
          </a:p>
          <a:p>
            <a:pPr>
              <a:lnSpc>
                <a:spcPct val="90000"/>
              </a:lnSpc>
              <a:tabLst>
                <a:tab pos="749300" algn="l"/>
              </a:tabLst>
            </a:pPr>
            <a:r>
              <a:rPr lang="en-US" sz="1500" dirty="0" err="1" smtClean="0">
                <a:solidFill>
                  <a:srgbClr val="CC0099"/>
                </a:solidFill>
                <a:cs typeface="Helvetica" charset="0"/>
              </a:rPr>
              <a:t>Fermilab</a:t>
            </a:r>
            <a:endParaRPr lang="en-US" sz="1500" dirty="0">
              <a:solidFill>
                <a:srgbClr val="CC0099"/>
              </a:solidFill>
              <a:cs typeface="Helvetica" charset="0"/>
            </a:endParaRPr>
          </a:p>
          <a:p>
            <a:pPr>
              <a:lnSpc>
                <a:spcPct val="90000"/>
              </a:lnSpc>
              <a:tabLst>
                <a:tab pos="749300" algn="l"/>
              </a:tabLst>
            </a:pPr>
            <a:r>
              <a:rPr lang="en-US" sz="1500" dirty="0">
                <a:cs typeface="Helvetica" charset="0"/>
              </a:rPr>
              <a:t>Chuck Brown, David </a:t>
            </a:r>
            <a:r>
              <a:rPr lang="en-US" sz="1500" dirty="0" smtClean="0">
                <a:cs typeface="Helvetica" charset="0"/>
              </a:rPr>
              <a:t>Christian,</a:t>
            </a:r>
            <a:r>
              <a:rPr lang="en-US" sz="1600" dirty="0"/>
              <a:t> </a:t>
            </a:r>
            <a:endParaRPr lang="en-US" sz="1600" dirty="0" smtClean="0"/>
          </a:p>
          <a:p>
            <a:pPr>
              <a:lnSpc>
                <a:spcPct val="90000"/>
              </a:lnSpc>
              <a:tabLst>
                <a:tab pos="749300" algn="l"/>
              </a:tabLst>
            </a:pPr>
            <a:r>
              <a:rPr lang="en-US" sz="1600" dirty="0" smtClean="0"/>
              <a:t>Jin-Yuan Wu</a:t>
            </a:r>
            <a:endParaRPr lang="en-US" sz="1500" dirty="0">
              <a:cs typeface="Helvetica" charset="0"/>
            </a:endParaRPr>
          </a:p>
        </p:txBody>
      </p:sp>
      <p:sp>
        <p:nvSpPr>
          <p:cNvPr id="20484" name="Rectangle 5"/>
          <p:cNvSpPr>
            <a:spLocks/>
          </p:cNvSpPr>
          <p:nvPr/>
        </p:nvSpPr>
        <p:spPr bwMode="auto">
          <a:xfrm>
            <a:off x="5791200" y="838200"/>
            <a:ext cx="3276600" cy="5397500"/>
          </a:xfrm>
          <a:prstGeom prst="rect">
            <a:avLst/>
          </a:prstGeom>
          <a:noFill/>
          <a:ln w="12700">
            <a:noFill/>
            <a:miter lim="800000"/>
            <a:headEnd/>
            <a:tailEnd/>
          </a:ln>
        </p:spPr>
        <p:txBody>
          <a:bodyPr lIns="0" tIns="0" rIns="0" bIns="0"/>
          <a:lstStyle/>
          <a:p>
            <a:pPr>
              <a:lnSpc>
                <a:spcPct val="90000"/>
              </a:lnSpc>
              <a:tabLst>
                <a:tab pos="749300" algn="l"/>
              </a:tabLst>
            </a:pPr>
            <a:r>
              <a:rPr lang="en-US" sz="1500" i="1" dirty="0">
                <a:solidFill>
                  <a:srgbClr val="CC0099"/>
                </a:solidFill>
                <a:cs typeface="Helvetica" charset="0"/>
              </a:rPr>
              <a:t>National Kaohsiung Normal University</a:t>
            </a:r>
          </a:p>
          <a:p>
            <a:pPr>
              <a:lnSpc>
                <a:spcPct val="90000"/>
              </a:lnSpc>
              <a:tabLst>
                <a:tab pos="749300" algn="l"/>
              </a:tabLst>
            </a:pPr>
            <a:r>
              <a:rPr lang="en-US" sz="1500" i="1" dirty="0" err="1"/>
              <a:t>Rurngsheng</a:t>
            </a:r>
            <a:r>
              <a:rPr lang="en-US" sz="1500" i="1" dirty="0"/>
              <a:t> </a:t>
            </a:r>
            <a:r>
              <a:rPr lang="en-US" sz="1500" i="1" dirty="0" err="1"/>
              <a:t>Guo</a:t>
            </a:r>
            <a:r>
              <a:rPr lang="en-US" sz="1500" i="1" dirty="0"/>
              <a:t>, Su-Yin Wang</a:t>
            </a:r>
            <a:endParaRPr lang="en-US" sz="1500" i="1" dirty="0">
              <a:cs typeface="Helvetica" charset="0"/>
            </a:endParaRPr>
          </a:p>
          <a:p>
            <a:pPr>
              <a:lnSpc>
                <a:spcPct val="90000"/>
              </a:lnSpc>
              <a:tabLst>
                <a:tab pos="749300" algn="l"/>
              </a:tabLst>
            </a:pPr>
            <a:endParaRPr lang="en-US" sz="1500" dirty="0">
              <a:solidFill>
                <a:srgbClr val="CC0099"/>
              </a:solidFill>
              <a:cs typeface="Helvetica" charset="0"/>
            </a:endParaRPr>
          </a:p>
          <a:p>
            <a:pPr>
              <a:lnSpc>
                <a:spcPct val="90000"/>
              </a:lnSpc>
              <a:tabLst>
                <a:tab pos="749300" algn="l"/>
              </a:tabLst>
            </a:pPr>
            <a:r>
              <a:rPr lang="en-US" sz="1500" dirty="0" smtClean="0">
                <a:solidFill>
                  <a:srgbClr val="CC0099"/>
                </a:solidFill>
                <a:cs typeface="Helvetica" charset="0"/>
              </a:rPr>
              <a:t>RIKEN</a:t>
            </a:r>
            <a:endParaRPr lang="en-US" sz="1500" dirty="0">
              <a:solidFill>
                <a:srgbClr val="00A650"/>
              </a:solidFill>
              <a:cs typeface="Helvetica" charset="0"/>
            </a:endParaRPr>
          </a:p>
          <a:p>
            <a:pPr>
              <a:lnSpc>
                <a:spcPct val="90000"/>
              </a:lnSpc>
              <a:tabLst>
                <a:tab pos="749300" algn="l"/>
              </a:tabLst>
            </a:pPr>
            <a:r>
              <a:rPr lang="en-US" sz="1500" dirty="0" smtClean="0">
                <a:cs typeface="Helvetica" charset="0"/>
              </a:rPr>
              <a:t>Yuji Goto</a:t>
            </a:r>
            <a:endParaRPr lang="en-US" sz="1500" dirty="0">
              <a:cs typeface="Helvetica" charset="0"/>
            </a:endParaRPr>
          </a:p>
          <a:p>
            <a:pPr>
              <a:lnSpc>
                <a:spcPct val="90000"/>
              </a:lnSpc>
              <a:tabLst>
                <a:tab pos="749300" algn="l"/>
              </a:tabLst>
            </a:pPr>
            <a:endParaRPr lang="en-US" sz="1500" dirty="0">
              <a:solidFill>
                <a:srgbClr val="CC0099"/>
              </a:solidFill>
              <a:cs typeface="Helvetica" charset="0"/>
            </a:endParaRPr>
          </a:p>
          <a:p>
            <a:pPr>
              <a:lnSpc>
                <a:spcPct val="90000"/>
              </a:lnSpc>
              <a:tabLst>
                <a:tab pos="749300" algn="l"/>
              </a:tabLst>
            </a:pPr>
            <a:r>
              <a:rPr lang="en-US" sz="1500" dirty="0">
                <a:solidFill>
                  <a:srgbClr val="CC0099"/>
                </a:solidFill>
                <a:cs typeface="Helvetica" charset="0"/>
              </a:rPr>
              <a:t>Rutgers University</a:t>
            </a:r>
          </a:p>
          <a:p>
            <a:pPr>
              <a:lnSpc>
                <a:spcPct val="90000"/>
              </a:lnSpc>
              <a:tabLst>
                <a:tab pos="749300" algn="l"/>
              </a:tabLst>
            </a:pPr>
            <a:r>
              <a:rPr lang="en-US" sz="1500" dirty="0" smtClean="0">
                <a:cs typeface="Helvetica" charset="0"/>
              </a:rPr>
              <a:t>Ron Gilman, Ron </a:t>
            </a:r>
            <a:r>
              <a:rPr lang="en-US" sz="1500" dirty="0" err="1" smtClean="0">
                <a:cs typeface="Helvetica" charset="0"/>
              </a:rPr>
              <a:t>Ransome</a:t>
            </a:r>
            <a:r>
              <a:rPr lang="en-US" sz="1500" dirty="0" smtClean="0">
                <a:cs typeface="Helvetica" charset="0"/>
              </a:rPr>
              <a:t>, </a:t>
            </a:r>
            <a:br>
              <a:rPr lang="en-US" sz="1500" dirty="0" smtClean="0">
                <a:cs typeface="Helvetica" charset="0"/>
              </a:rPr>
            </a:br>
            <a:r>
              <a:rPr lang="en-US" sz="1500" dirty="0" smtClean="0">
                <a:cs typeface="Helvetica" charset="0"/>
              </a:rPr>
              <a:t>A. </a:t>
            </a:r>
            <a:r>
              <a:rPr lang="en-US" sz="1500" dirty="0" err="1" smtClean="0">
                <a:cs typeface="Helvetica" charset="0"/>
              </a:rPr>
              <a:t>Tadepalli</a:t>
            </a:r>
            <a:endParaRPr lang="en-US" sz="1500" dirty="0">
              <a:cs typeface="Helvetica" charset="0"/>
            </a:endParaRPr>
          </a:p>
          <a:p>
            <a:pPr>
              <a:lnSpc>
                <a:spcPct val="90000"/>
              </a:lnSpc>
              <a:tabLst>
                <a:tab pos="749300" algn="l"/>
              </a:tabLst>
            </a:pPr>
            <a:endParaRPr lang="en-US" sz="1500" u="sng" dirty="0">
              <a:cs typeface="Helvetica" charset="0"/>
            </a:endParaRPr>
          </a:p>
          <a:p>
            <a:pPr>
              <a:lnSpc>
                <a:spcPct val="90000"/>
              </a:lnSpc>
              <a:tabLst>
                <a:tab pos="749300" algn="l"/>
              </a:tabLst>
            </a:pPr>
            <a:r>
              <a:rPr lang="en-US" sz="1500" dirty="0">
                <a:solidFill>
                  <a:srgbClr val="CC0099"/>
                </a:solidFill>
                <a:cs typeface="Helvetica" charset="0"/>
              </a:rPr>
              <a:t>Tokyo Institute of Technology</a:t>
            </a:r>
            <a:endParaRPr lang="en-US" sz="1500" dirty="0">
              <a:solidFill>
                <a:srgbClr val="00A650"/>
              </a:solidFill>
              <a:cs typeface="Helvetica" charset="0"/>
            </a:endParaRPr>
          </a:p>
          <a:p>
            <a:pPr>
              <a:lnSpc>
                <a:spcPct val="90000"/>
              </a:lnSpc>
              <a:tabLst>
                <a:tab pos="749300" algn="l"/>
              </a:tabLst>
            </a:pPr>
            <a:r>
              <a:rPr lang="en-US" sz="1500" dirty="0">
                <a:cs typeface="Helvetica" charset="0"/>
              </a:rPr>
              <a:t>  </a:t>
            </a:r>
            <a:r>
              <a:rPr lang="en-US" sz="1500" dirty="0" err="1" smtClean="0">
                <a:cs typeface="Helvetica" charset="0"/>
              </a:rPr>
              <a:t>Shou</a:t>
            </a:r>
            <a:r>
              <a:rPr lang="en-US" sz="1500" dirty="0" smtClean="0">
                <a:cs typeface="Helvetica" charset="0"/>
              </a:rPr>
              <a:t> </a:t>
            </a:r>
            <a:r>
              <a:rPr lang="en-US" sz="1500" dirty="0" err="1" smtClean="0">
                <a:cs typeface="Helvetica" charset="0"/>
              </a:rPr>
              <a:t>Miyasaka</a:t>
            </a:r>
            <a:r>
              <a:rPr lang="en-US" sz="1500" dirty="0" smtClean="0">
                <a:cs typeface="Helvetica" charset="0"/>
              </a:rPr>
              <a:t>, Ken-</a:t>
            </a:r>
            <a:r>
              <a:rPr lang="en-US" sz="1500" dirty="0" err="1" smtClean="0">
                <a:cs typeface="Helvetica" charset="0"/>
              </a:rPr>
              <a:t>ichi</a:t>
            </a:r>
            <a:r>
              <a:rPr lang="en-US" sz="1500" dirty="0" smtClean="0">
                <a:cs typeface="Helvetica" charset="0"/>
              </a:rPr>
              <a:t> Nakano, </a:t>
            </a:r>
            <a:br>
              <a:rPr lang="en-US" sz="1500" dirty="0" smtClean="0">
                <a:cs typeface="Helvetica" charset="0"/>
              </a:rPr>
            </a:br>
            <a:r>
              <a:rPr lang="en-US" sz="1500" dirty="0" err="1" smtClean="0">
                <a:cs typeface="Helvetica" charset="0"/>
              </a:rPr>
              <a:t>Florian</a:t>
            </a:r>
            <a:r>
              <a:rPr lang="en-US" sz="1500" dirty="0" smtClean="0">
                <a:cs typeface="Helvetica" charset="0"/>
              </a:rPr>
              <a:t> </a:t>
            </a:r>
            <a:r>
              <a:rPr lang="en-US" sz="1500" dirty="0" err="1" smtClean="0">
                <a:cs typeface="Helvetica" charset="0"/>
              </a:rPr>
              <a:t>Saftl</a:t>
            </a:r>
            <a:r>
              <a:rPr lang="en-US" sz="1500" dirty="0" smtClean="0">
                <a:cs typeface="Helvetica" charset="0"/>
              </a:rPr>
              <a:t>, </a:t>
            </a:r>
            <a:r>
              <a:rPr lang="en-US" sz="1500" dirty="0" err="1" smtClean="0">
                <a:cs typeface="Helvetica" charset="0"/>
              </a:rPr>
              <a:t>Toshi</a:t>
            </a:r>
            <a:r>
              <a:rPr lang="en-US" sz="1500" dirty="0" smtClean="0">
                <a:cs typeface="Helvetica" charset="0"/>
              </a:rPr>
              <a:t>-Aki </a:t>
            </a:r>
            <a:r>
              <a:rPr lang="en-US" sz="1500" dirty="0">
                <a:cs typeface="Helvetica" charset="0"/>
              </a:rPr>
              <a:t>Shibata</a:t>
            </a:r>
          </a:p>
          <a:p>
            <a:pPr>
              <a:lnSpc>
                <a:spcPct val="90000"/>
              </a:lnSpc>
              <a:tabLst>
                <a:tab pos="749300" algn="l"/>
              </a:tabLst>
            </a:pPr>
            <a:endParaRPr lang="en-US" sz="1500" u="sng" dirty="0">
              <a:cs typeface="Helvetica" charset="0"/>
            </a:endParaRPr>
          </a:p>
          <a:p>
            <a:pPr>
              <a:lnSpc>
                <a:spcPct val="90000"/>
              </a:lnSpc>
              <a:tabLst>
                <a:tab pos="749300" algn="l"/>
              </a:tabLst>
            </a:pPr>
            <a:r>
              <a:rPr lang="en-US" sz="1500" dirty="0" smtClean="0">
                <a:solidFill>
                  <a:srgbClr val="009E47"/>
                </a:solidFill>
                <a:cs typeface="Helvetica" charset="0"/>
              </a:rPr>
              <a:t>University of Virginia</a:t>
            </a:r>
            <a:r>
              <a:rPr lang="en-US" sz="1600" baseline="30000" dirty="0" smtClean="0">
                <a:solidFill>
                  <a:srgbClr val="009E47"/>
                </a:solidFill>
                <a:cs typeface="Helvetica" charset="0"/>
              </a:rPr>
              <a:t>‡</a:t>
            </a:r>
            <a:endParaRPr lang="en-US" sz="1500" dirty="0" smtClean="0">
              <a:solidFill>
                <a:srgbClr val="CC0099"/>
              </a:solidFill>
              <a:cs typeface="Helvetica" charset="0"/>
            </a:endParaRPr>
          </a:p>
          <a:p>
            <a:pPr>
              <a:lnSpc>
                <a:spcPct val="90000"/>
              </a:lnSpc>
              <a:tabLst>
                <a:tab pos="749300" algn="l"/>
              </a:tabLst>
            </a:pPr>
            <a:r>
              <a:rPr lang="en-US" sz="1500" dirty="0" smtClean="0">
                <a:cs typeface="Helvetica" charset="0"/>
              </a:rPr>
              <a:t>Don Crabb, D. Day, </a:t>
            </a:r>
            <a:r>
              <a:rPr lang="en-US" sz="1600" dirty="0" smtClean="0"/>
              <a:t>Oscar </a:t>
            </a:r>
            <a:br>
              <a:rPr lang="en-US" sz="1600" dirty="0" smtClean="0"/>
            </a:br>
            <a:r>
              <a:rPr lang="en-US" sz="1600" dirty="0" err="1" smtClean="0"/>
              <a:t>Rondon</a:t>
            </a:r>
            <a:r>
              <a:rPr lang="en-US" sz="1600" dirty="0" smtClean="0"/>
              <a:t>, Dustin Keller </a:t>
            </a:r>
            <a:endParaRPr lang="en-US" sz="1500" dirty="0" smtClean="0">
              <a:cs typeface="Helvetica" charset="0"/>
            </a:endParaRPr>
          </a:p>
          <a:p>
            <a:pPr>
              <a:lnSpc>
                <a:spcPct val="90000"/>
              </a:lnSpc>
              <a:tabLst>
                <a:tab pos="749300" algn="l"/>
              </a:tabLst>
            </a:pPr>
            <a:endParaRPr lang="en-US" sz="1500" dirty="0" smtClean="0">
              <a:solidFill>
                <a:srgbClr val="CC0099"/>
              </a:solidFill>
              <a:cs typeface="Helvetica" charset="0"/>
            </a:endParaRPr>
          </a:p>
          <a:p>
            <a:pPr>
              <a:lnSpc>
                <a:spcPct val="90000"/>
              </a:lnSpc>
              <a:tabLst>
                <a:tab pos="749300" algn="l"/>
              </a:tabLst>
            </a:pPr>
            <a:r>
              <a:rPr lang="en-US" sz="1500" dirty="0" smtClean="0">
                <a:solidFill>
                  <a:srgbClr val="CC0099"/>
                </a:solidFill>
                <a:cs typeface="Helvetica" charset="0"/>
              </a:rPr>
              <a:t>Yamagata </a:t>
            </a:r>
            <a:r>
              <a:rPr lang="en-US" sz="1500" dirty="0">
                <a:solidFill>
                  <a:srgbClr val="CC0099"/>
                </a:solidFill>
                <a:cs typeface="Helvetica" charset="0"/>
              </a:rPr>
              <a:t>University</a:t>
            </a:r>
            <a:endParaRPr lang="en-US" sz="1500" dirty="0">
              <a:solidFill>
                <a:srgbClr val="00A650"/>
              </a:solidFill>
              <a:cs typeface="Helvetica" charset="0"/>
            </a:endParaRPr>
          </a:p>
          <a:p>
            <a:pPr>
              <a:lnSpc>
                <a:spcPct val="90000"/>
              </a:lnSpc>
              <a:tabLst>
                <a:tab pos="749300" algn="l"/>
              </a:tabLst>
            </a:pPr>
            <a:r>
              <a:rPr lang="en-US" sz="1500" dirty="0">
                <a:cs typeface="Helvetica" charset="0"/>
              </a:rPr>
              <a:t>  Yoshiyuki </a:t>
            </a:r>
            <a:r>
              <a:rPr lang="en-US" sz="1500" dirty="0" smtClean="0">
                <a:cs typeface="Helvetica" charset="0"/>
              </a:rPr>
              <a:t>Miyachi</a:t>
            </a:r>
          </a:p>
          <a:p>
            <a:pPr>
              <a:lnSpc>
                <a:spcPct val="90000"/>
              </a:lnSpc>
              <a:tabLst>
                <a:tab pos="749300" algn="l"/>
              </a:tabLst>
            </a:pPr>
            <a:endParaRPr lang="en-US" sz="1500" u="sng" dirty="0" smtClean="0">
              <a:cs typeface="Helvetica" charset="0"/>
            </a:endParaRPr>
          </a:p>
          <a:p>
            <a:pPr>
              <a:lnSpc>
                <a:spcPct val="90000"/>
              </a:lnSpc>
              <a:tabLst>
                <a:tab pos="749300" algn="l"/>
              </a:tabLst>
            </a:pPr>
            <a:r>
              <a:rPr lang="en-US" sz="800" dirty="0" smtClean="0">
                <a:cs typeface="Helvetica" charset="0"/>
              </a:rPr>
              <a:t>   </a:t>
            </a:r>
          </a:p>
          <a:p>
            <a:pPr>
              <a:lnSpc>
                <a:spcPct val="90000"/>
              </a:lnSpc>
              <a:tabLst>
                <a:tab pos="749300" algn="l"/>
              </a:tabLst>
            </a:pPr>
            <a:r>
              <a:rPr lang="en-US" sz="1400" baseline="30000" dirty="0" smtClean="0">
                <a:solidFill>
                  <a:srgbClr val="1C11FD"/>
                </a:solidFill>
                <a:cs typeface="Helvetica" charset="0"/>
              </a:rPr>
              <a:t>*</a:t>
            </a:r>
            <a:r>
              <a:rPr lang="en-US" sz="1400" dirty="0" smtClean="0">
                <a:solidFill>
                  <a:srgbClr val="1C11FD"/>
                </a:solidFill>
                <a:cs typeface="Helvetica" charset="0"/>
              </a:rPr>
              <a:t>Co-Spokespeople</a:t>
            </a:r>
            <a:endParaRPr lang="en-US" sz="800" dirty="0" smtClean="0">
              <a:cs typeface="Helvetica" charset="0"/>
            </a:endParaRPr>
          </a:p>
          <a:p>
            <a:pPr>
              <a:lnSpc>
                <a:spcPct val="90000"/>
              </a:lnSpc>
              <a:tabLst>
                <a:tab pos="749300" algn="l"/>
              </a:tabLst>
            </a:pPr>
            <a:r>
              <a:rPr lang="en-US" sz="1400" baseline="30000" dirty="0" smtClean="0">
                <a:solidFill>
                  <a:srgbClr val="009E47"/>
                </a:solidFill>
                <a:cs typeface="Helvetica" charset="0"/>
              </a:rPr>
              <a:t> †</a:t>
            </a:r>
            <a:r>
              <a:rPr lang="en-US" sz="1400" dirty="0" smtClean="0">
                <a:solidFill>
                  <a:srgbClr val="009E47"/>
                </a:solidFill>
                <a:cs typeface="Helvetica" charset="0"/>
              </a:rPr>
              <a:t>new group (Aug’12)</a:t>
            </a:r>
          </a:p>
          <a:p>
            <a:pPr>
              <a:lnSpc>
                <a:spcPct val="90000"/>
              </a:lnSpc>
              <a:tabLst>
                <a:tab pos="749300" algn="l"/>
              </a:tabLst>
            </a:pPr>
            <a:r>
              <a:rPr lang="en-US" sz="1400" baseline="30000" dirty="0" smtClean="0">
                <a:solidFill>
                  <a:srgbClr val="009E47"/>
                </a:solidFill>
                <a:cs typeface="Helvetica" charset="0"/>
              </a:rPr>
              <a:t>‡</a:t>
            </a:r>
            <a:r>
              <a:rPr lang="en-US" sz="1400" dirty="0" smtClean="0">
                <a:solidFill>
                  <a:srgbClr val="009E47"/>
                </a:solidFill>
                <a:cs typeface="Helvetica" charset="0"/>
              </a:rPr>
              <a:t>new group (Jan ‘13)</a:t>
            </a:r>
          </a:p>
          <a:p>
            <a:pPr>
              <a:lnSpc>
                <a:spcPct val="90000"/>
              </a:lnSpc>
              <a:tabLst>
                <a:tab pos="749300" algn="l"/>
              </a:tabLst>
            </a:pPr>
            <a:endParaRPr lang="en-US" sz="1400" dirty="0" smtClean="0">
              <a:cs typeface="Helvetica" charset="0"/>
            </a:endParaRPr>
          </a:p>
          <a:p>
            <a:pPr>
              <a:lnSpc>
                <a:spcPct val="90000"/>
              </a:lnSpc>
              <a:tabLst>
                <a:tab pos="749300" algn="l"/>
              </a:tabLst>
            </a:pPr>
            <a:endParaRPr lang="en-US" sz="1400" dirty="0">
              <a:cs typeface="Helvetica" charset="0"/>
            </a:endParaRPr>
          </a:p>
          <a:p>
            <a:pPr>
              <a:lnSpc>
                <a:spcPct val="90000"/>
              </a:lnSpc>
              <a:tabLst>
                <a:tab pos="749300" algn="l"/>
              </a:tabLst>
            </a:pPr>
            <a:endParaRPr lang="en-US" sz="1400" dirty="0">
              <a:cs typeface="Helvetica" charset="0"/>
            </a:endParaRPr>
          </a:p>
          <a:p>
            <a:pPr>
              <a:lnSpc>
                <a:spcPct val="90000"/>
              </a:lnSpc>
              <a:tabLst>
                <a:tab pos="749300" algn="l"/>
              </a:tabLst>
            </a:pPr>
            <a:endParaRPr lang="en-US" sz="1400" dirty="0">
              <a:cs typeface="Helvetica" charset="0"/>
            </a:endParaRPr>
          </a:p>
          <a:p>
            <a:pPr>
              <a:lnSpc>
                <a:spcPct val="90000"/>
              </a:lnSpc>
              <a:tabLst>
                <a:tab pos="749300" algn="l"/>
              </a:tabLst>
            </a:pPr>
            <a:endParaRPr lang="en-US" sz="1400" dirty="0">
              <a:cs typeface="Helvetica" charset="0"/>
            </a:endParaRPr>
          </a:p>
        </p:txBody>
      </p:sp>
      <p:sp>
        <p:nvSpPr>
          <p:cNvPr id="20485" name="Slide Number Placeholder 3"/>
          <p:cNvSpPr txBox="1">
            <a:spLocks noGrp="1"/>
          </p:cNvSpPr>
          <p:nvPr/>
        </p:nvSpPr>
        <p:spPr bwMode="auto">
          <a:xfrm>
            <a:off x="8901113" y="6618288"/>
            <a:ext cx="244475" cy="241300"/>
          </a:xfrm>
          <a:prstGeom prst="rect">
            <a:avLst/>
          </a:prstGeom>
          <a:noFill/>
          <a:ln w="12700">
            <a:noFill/>
            <a:miter lim="800000"/>
            <a:headEnd/>
            <a:tailEnd/>
          </a:ln>
        </p:spPr>
        <p:txBody>
          <a:bodyPr wrap="none"/>
          <a:lstStyle/>
          <a:p>
            <a:pPr>
              <a:tabLst>
                <a:tab pos="749300" algn="l"/>
              </a:tabLst>
            </a:pPr>
            <a:fld id="{22024FB7-C4F8-492C-BCDF-BB930C0F2F70}" type="slidenum">
              <a:rPr lang="en-US" sz="1100">
                <a:cs typeface="Helvetica" charset="0"/>
              </a:rPr>
              <a:pPr>
                <a:tabLst>
                  <a:tab pos="749300" algn="l"/>
                </a:tabLst>
              </a:pPr>
              <a:t>24</a:t>
            </a:fld>
            <a:endParaRPr lang="en-US" sz="1100">
              <a:cs typeface="Helvetica" charset="0"/>
            </a:endParaRPr>
          </a:p>
        </p:txBody>
      </p:sp>
      <p:sp>
        <p:nvSpPr>
          <p:cNvPr id="38" name="Rectangle 37"/>
          <p:cNvSpPr/>
          <p:nvPr/>
        </p:nvSpPr>
        <p:spPr>
          <a:xfrm>
            <a:off x="0" y="6096000"/>
            <a:ext cx="8915400" cy="523220"/>
          </a:xfrm>
          <a:prstGeom prst="rect">
            <a:avLst/>
          </a:prstGeom>
        </p:spPr>
        <p:txBody>
          <a:bodyPr wrap="square">
            <a:spAutoFit/>
          </a:bodyPr>
          <a:lstStyle/>
          <a:p>
            <a:pPr marL="231775" indent="-231775">
              <a:defRPr/>
            </a:pPr>
            <a:r>
              <a:rPr lang="en-US" sz="1400" dirty="0" smtClean="0">
                <a:solidFill>
                  <a:srgbClr val="A50021"/>
                </a:solidFill>
                <a:effectLst>
                  <a:outerShdw blurRad="38100" dist="38100" dir="2700000" algn="tl">
                    <a:srgbClr val="C0C0C0"/>
                  </a:outerShdw>
                </a:effectLst>
                <a:latin typeface="+mn-lt"/>
              </a:rPr>
              <a:t>Collaboration </a:t>
            </a:r>
            <a:r>
              <a:rPr lang="en-US" sz="1400" dirty="0">
                <a:solidFill>
                  <a:srgbClr val="A50021"/>
                </a:solidFill>
                <a:effectLst>
                  <a:outerShdw blurRad="38100" dist="38100" dir="2700000" algn="tl">
                    <a:srgbClr val="C0C0C0"/>
                  </a:outerShdw>
                </a:effectLst>
                <a:latin typeface="+mn-lt"/>
              </a:rPr>
              <a:t>contains </a:t>
            </a:r>
            <a:r>
              <a:rPr lang="en-US" sz="1400" dirty="0" smtClean="0">
                <a:solidFill>
                  <a:srgbClr val="A50021"/>
                </a:solidFill>
                <a:effectLst>
                  <a:outerShdw blurRad="38100" dist="38100" dir="2700000" algn="tl">
                    <a:srgbClr val="C0C0C0"/>
                  </a:outerShdw>
                </a:effectLst>
                <a:latin typeface="+mn-lt"/>
              </a:rPr>
              <a:t>most of </a:t>
            </a:r>
            <a:r>
              <a:rPr lang="en-US" sz="1400" dirty="0">
                <a:solidFill>
                  <a:srgbClr val="A50021"/>
                </a:solidFill>
                <a:effectLst>
                  <a:outerShdw blurRad="38100" dist="38100" dir="2700000" algn="tl">
                    <a:srgbClr val="C0C0C0"/>
                  </a:outerShdw>
                </a:effectLst>
                <a:latin typeface="+mn-lt"/>
              </a:rPr>
              <a:t>the </a:t>
            </a:r>
            <a:r>
              <a:rPr lang="en-US" sz="1400" dirty="0" err="1" smtClean="0">
                <a:solidFill>
                  <a:srgbClr val="A50021"/>
                </a:solidFill>
                <a:effectLst>
                  <a:outerShdw blurRad="38100" dist="38100" dir="2700000" algn="tl">
                    <a:srgbClr val="C0C0C0"/>
                  </a:outerShdw>
                </a:effectLst>
                <a:latin typeface="+mn-lt"/>
              </a:rPr>
              <a:t>SeaQuest</a:t>
            </a:r>
            <a:r>
              <a:rPr lang="en-US" sz="1400" dirty="0" smtClean="0">
                <a:solidFill>
                  <a:srgbClr val="A50021"/>
                </a:solidFill>
                <a:effectLst>
                  <a:outerShdw blurRad="38100" dist="38100" dir="2700000" algn="tl">
                    <a:srgbClr val="C0C0C0"/>
                  </a:outerShdw>
                </a:effectLst>
                <a:latin typeface="+mn-lt"/>
              </a:rPr>
              <a:t> groups and two new groups (</a:t>
            </a:r>
            <a:r>
              <a:rPr lang="en-US" sz="1400" dirty="0">
                <a:solidFill>
                  <a:srgbClr val="A50021"/>
                </a:solidFill>
                <a:effectLst>
                  <a:outerShdw blurRad="38100" dist="38100" dir="2700000" algn="tl">
                    <a:srgbClr val="C0C0C0"/>
                  </a:outerShdw>
                </a:effectLst>
                <a:latin typeface="+mn-lt"/>
              </a:rPr>
              <a:t>total </a:t>
            </a:r>
            <a:r>
              <a:rPr lang="en-US" sz="1400" dirty="0" smtClean="0">
                <a:solidFill>
                  <a:srgbClr val="A50021"/>
                </a:solidFill>
                <a:effectLst>
                  <a:outerShdw blurRad="38100" dist="38100" dir="2700000" algn="tl">
                    <a:srgbClr val="C0C0C0"/>
                  </a:outerShdw>
                </a:effectLst>
                <a:latin typeface="+mn-lt"/>
              </a:rPr>
              <a:t>17 </a:t>
            </a:r>
            <a:r>
              <a:rPr lang="en-US" sz="1400" dirty="0">
                <a:solidFill>
                  <a:srgbClr val="A50021"/>
                </a:solidFill>
                <a:effectLst>
                  <a:outerShdw blurRad="38100" dist="38100" dir="2700000" algn="tl">
                    <a:srgbClr val="C0C0C0"/>
                  </a:outerShdw>
                </a:effectLst>
                <a:latin typeface="+mn-lt"/>
              </a:rPr>
              <a:t>groups as of </a:t>
            </a:r>
            <a:r>
              <a:rPr lang="en-US" sz="1400" dirty="0" smtClean="0">
                <a:solidFill>
                  <a:srgbClr val="A50021"/>
                </a:solidFill>
                <a:effectLst>
                  <a:outerShdw blurRad="38100" dist="38100" dir="2700000" algn="tl">
                    <a:srgbClr val="C0C0C0"/>
                  </a:outerShdw>
                </a:effectLst>
                <a:latin typeface="+mn-lt"/>
              </a:rPr>
              <a:t>Feb 2014) </a:t>
            </a:r>
            <a:br>
              <a:rPr lang="en-US" sz="1400" dirty="0" smtClean="0">
                <a:solidFill>
                  <a:srgbClr val="A50021"/>
                </a:solidFill>
                <a:effectLst>
                  <a:outerShdw blurRad="38100" dist="38100" dir="2700000" algn="tl">
                    <a:srgbClr val="C0C0C0"/>
                  </a:outerShdw>
                </a:effectLst>
                <a:latin typeface="+mn-lt"/>
              </a:rPr>
            </a:br>
            <a:r>
              <a:rPr lang="en-US" sz="1400" dirty="0">
                <a:solidFill>
                  <a:srgbClr val="3333FF"/>
                </a:solidFill>
                <a:effectLst>
                  <a:outerShdw blurRad="38100" dist="38100" dir="2700000" algn="tl">
                    <a:srgbClr val="C0C0C0"/>
                  </a:outerShdw>
                </a:effectLst>
                <a:latin typeface="+mn-lt"/>
              </a:rPr>
              <a:t>E</a:t>
            </a:r>
            <a:r>
              <a:rPr lang="en-US" sz="1400" dirty="0" smtClean="0">
                <a:solidFill>
                  <a:srgbClr val="3333FF"/>
                </a:solidFill>
                <a:effectLst>
                  <a:outerShdw blurRad="38100" dist="38100" dir="2700000" algn="tl">
                    <a:srgbClr val="C0C0C0"/>
                  </a:outerShdw>
                </a:effectLst>
                <a:latin typeface="+mn-lt"/>
              </a:rPr>
              <a:t>-1027 collaborates with A. Krisch (SPIN@FERMI), M. </a:t>
            </a:r>
            <a:r>
              <a:rPr lang="en-US" sz="1400" dirty="0" err="1" smtClean="0">
                <a:solidFill>
                  <a:srgbClr val="3333FF"/>
                </a:solidFill>
                <a:effectLst>
                  <a:outerShdw blurRad="38100" dist="38100" dir="2700000" algn="tl">
                    <a:srgbClr val="C0C0C0"/>
                  </a:outerShdw>
                </a:effectLst>
                <a:latin typeface="+mn-lt"/>
              </a:rPr>
              <a:t>Syphers</a:t>
            </a:r>
            <a:r>
              <a:rPr lang="en-US" sz="1400" dirty="0" smtClean="0">
                <a:solidFill>
                  <a:srgbClr val="3333FF"/>
                </a:solidFill>
                <a:effectLst>
                  <a:outerShdw blurRad="38100" dist="38100" dir="2700000" algn="tl">
                    <a:srgbClr val="C0C0C0"/>
                  </a:outerShdw>
                </a:effectLst>
                <a:latin typeface="+mn-lt"/>
              </a:rPr>
              <a:t> (MSU), M. Bai (BNL)</a:t>
            </a:r>
            <a:endParaRPr lang="en-US" sz="1400" dirty="0">
              <a:solidFill>
                <a:srgbClr val="3333FF"/>
              </a:solidFill>
              <a:effectLst>
                <a:outerShdw blurRad="38100" dist="38100" dir="2700000" algn="tl">
                  <a:srgbClr val="C0C0C0"/>
                </a:outerShdw>
              </a:effectLst>
              <a:latin typeface="+mn-lt"/>
            </a:endParaRPr>
          </a:p>
        </p:txBody>
      </p:sp>
      <p:sp>
        <p:nvSpPr>
          <p:cNvPr id="13" name="Slide Number Placeholder 12"/>
          <p:cNvSpPr>
            <a:spLocks noGrp="1"/>
          </p:cNvSpPr>
          <p:nvPr>
            <p:ph type="sldNum" sz="quarter" idx="10"/>
          </p:nvPr>
        </p:nvSpPr>
        <p:spPr/>
        <p:txBody>
          <a:bodyPr/>
          <a:lstStyle/>
          <a:p>
            <a:pPr>
              <a:defRPr/>
            </a:pPr>
            <a:fld id="{12425D24-0E34-4F33-8824-9B7A4A0CEDE7}" type="slidenum">
              <a:rPr lang="en-US" smtClean="0"/>
              <a:pPr>
                <a:defRPr/>
              </a:pPr>
              <a:t>24</a:t>
            </a:fld>
            <a:endParaRPr lang="en-US" dirty="0"/>
          </a:p>
        </p:txBody>
      </p:sp>
      <p:sp>
        <p:nvSpPr>
          <p:cNvPr id="9"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dirty="0">
                <a:solidFill>
                  <a:srgbClr val="190EFF"/>
                </a:solidFill>
                <a:latin typeface="+mj-lt"/>
              </a:rPr>
              <a:t>E</a:t>
            </a:r>
            <a:r>
              <a:rPr lang="en-US" sz="2400" b="1" dirty="0" smtClean="0">
                <a:solidFill>
                  <a:srgbClr val="190EFF"/>
                </a:solidFill>
                <a:latin typeface="+mj-lt"/>
              </a:rPr>
              <a:t>-1027 Collaboration (Feb 2014)</a:t>
            </a:r>
            <a:endParaRPr lang="en-US" sz="2400" b="1" kern="0" dirty="0">
              <a:solidFill>
                <a:srgbClr val="190EFF"/>
              </a:solidFill>
              <a:latin typeface="+mj-lt"/>
              <a:ea typeface="+mj-ea"/>
              <a:cs typeface="+mj-cs"/>
              <a:sym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ubtitle 2"/>
          <p:cNvSpPr>
            <a:spLocks noGrp="1"/>
          </p:cNvSpPr>
          <p:nvPr>
            <p:ph idx="1"/>
          </p:nvPr>
        </p:nvSpPr>
        <p:spPr>
          <a:xfrm>
            <a:off x="76200" y="990600"/>
            <a:ext cx="8305800" cy="5638800"/>
          </a:xfrm>
        </p:spPr>
        <p:txBody>
          <a:bodyPr/>
          <a:lstStyle/>
          <a:p>
            <a:pPr>
              <a:spcBef>
                <a:spcPts val="600"/>
              </a:spcBef>
              <a:tabLst>
                <a:tab pos="815975" algn="l"/>
                <a:tab pos="1192213" algn="l"/>
              </a:tabLst>
            </a:pPr>
            <a:r>
              <a:rPr lang="en-US" dirty="0" smtClean="0"/>
              <a:t>Commissioning Run I (late Feb. 2012 – April 30</a:t>
            </a:r>
            <a:r>
              <a:rPr lang="en-US" baseline="30000" dirty="0" smtClean="0"/>
              <a:t>th</a:t>
            </a:r>
            <a:r>
              <a:rPr lang="en-US" dirty="0" smtClean="0"/>
              <a:t>, 2012)</a:t>
            </a:r>
            <a:r>
              <a:rPr lang="en-US" b="1" dirty="0" smtClean="0">
                <a:solidFill>
                  <a:srgbClr val="190EFF"/>
                </a:solidFill>
              </a:rPr>
              <a:t> </a:t>
            </a:r>
          </a:p>
          <a:p>
            <a:pPr>
              <a:spcBef>
                <a:spcPts val="600"/>
              </a:spcBef>
              <a:tabLst>
                <a:tab pos="815975" algn="l"/>
                <a:tab pos="1192213" algn="l"/>
              </a:tabLst>
            </a:pPr>
            <a:r>
              <a:rPr lang="en-US" dirty="0" smtClean="0"/>
              <a:t>First beam in E906 on March 8</a:t>
            </a:r>
            <a:r>
              <a:rPr lang="en-US" baseline="30000" dirty="0" smtClean="0"/>
              <a:t>th</a:t>
            </a:r>
            <a:r>
              <a:rPr lang="en-US" dirty="0" smtClean="0"/>
              <a:t>, 2012</a:t>
            </a:r>
          </a:p>
          <a:p>
            <a:pPr>
              <a:spcBef>
                <a:spcPts val="600"/>
              </a:spcBef>
              <a:tabLst>
                <a:tab pos="815975" algn="l"/>
                <a:tab pos="1192213" algn="l"/>
              </a:tabLst>
            </a:pPr>
            <a:r>
              <a:rPr lang="en-US" dirty="0" smtClean="0"/>
              <a:t>Extensive beam tuning by the </a:t>
            </a:r>
            <a:r>
              <a:rPr lang="en-US" dirty="0" err="1" smtClean="0"/>
              <a:t>Fermilab</a:t>
            </a:r>
            <a:r>
              <a:rPr lang="en-US" dirty="0" smtClean="0"/>
              <a:t> accelerator group</a:t>
            </a:r>
            <a:endParaRPr lang="en-US" b="1" dirty="0" smtClean="0">
              <a:solidFill>
                <a:srgbClr val="190EFF"/>
              </a:solidFill>
            </a:endParaRPr>
          </a:p>
          <a:p>
            <a:pPr lvl="1" eaLnBrk="1" hangingPunct="1">
              <a:spcBef>
                <a:spcPts val="600"/>
              </a:spcBef>
              <a:tabLst>
                <a:tab pos="815975" algn="l"/>
                <a:tab pos="1192213" algn="l"/>
              </a:tabLst>
            </a:pPr>
            <a:r>
              <a:rPr lang="en-US" sz="1600" dirty="0" smtClean="0"/>
              <a:t> 1 x10</a:t>
            </a:r>
            <a:r>
              <a:rPr lang="en-US" sz="1600" baseline="30000" dirty="0" smtClean="0"/>
              <a:t>12</a:t>
            </a:r>
            <a:r>
              <a:rPr lang="en-US" sz="1600" dirty="0" smtClean="0"/>
              <a:t> protons/s (5 s spill/min)</a:t>
            </a:r>
            <a:endParaRPr lang="en-US" sz="1600" dirty="0" smtClean="0">
              <a:solidFill>
                <a:srgbClr val="1C11FD"/>
              </a:solidFill>
            </a:endParaRPr>
          </a:p>
          <a:p>
            <a:pPr lvl="1">
              <a:spcBef>
                <a:spcPts val="600"/>
              </a:spcBef>
              <a:tabLst>
                <a:tab pos="815975" algn="l"/>
                <a:tab pos="1192213" algn="l"/>
              </a:tabLst>
            </a:pPr>
            <a:r>
              <a:rPr lang="en-US" sz="1600" dirty="0" smtClean="0"/>
              <a:t> 120 </a:t>
            </a:r>
            <a:r>
              <a:rPr lang="en-US" sz="1600" dirty="0" err="1" smtClean="0"/>
              <a:t>GeV</a:t>
            </a:r>
            <a:r>
              <a:rPr lang="en-US" sz="1600" dirty="0" smtClean="0"/>
              <a:t>/c</a:t>
            </a:r>
            <a:endParaRPr lang="en-US" dirty="0" smtClean="0"/>
          </a:p>
          <a:p>
            <a:pPr>
              <a:spcBef>
                <a:spcPts val="600"/>
              </a:spcBef>
              <a:tabLst>
                <a:tab pos="815975" algn="l"/>
                <a:tab pos="1192213" algn="l"/>
              </a:tabLst>
            </a:pPr>
            <a:r>
              <a:rPr lang="en-US" dirty="0" smtClean="0"/>
              <a:t>All the detector subsystems worked</a:t>
            </a:r>
          </a:p>
          <a:p>
            <a:pPr>
              <a:spcBef>
                <a:spcPts val="600"/>
              </a:spcBef>
              <a:tabLst>
                <a:tab pos="815975" algn="l"/>
                <a:tab pos="1192213" algn="l"/>
              </a:tabLst>
            </a:pPr>
            <a:r>
              <a:rPr lang="en-US" dirty="0" smtClean="0"/>
              <a:t>Main Injector shut down began on May 1</a:t>
            </a:r>
            <a:r>
              <a:rPr lang="en-US" baseline="30000" dirty="0" smtClean="0"/>
              <a:t>st</a:t>
            </a:r>
            <a:r>
              <a:rPr lang="en-US" dirty="0" smtClean="0"/>
              <a:t> , 2012</a:t>
            </a:r>
          </a:p>
          <a:p>
            <a:pPr>
              <a:spcBef>
                <a:spcPts val="600"/>
              </a:spcBef>
              <a:tabLst>
                <a:tab pos="815975" algn="l"/>
                <a:tab pos="1192213" algn="l"/>
              </a:tabLst>
            </a:pPr>
            <a:r>
              <a:rPr lang="en-US" dirty="0" err="1" smtClean="0"/>
              <a:t>Reconstructable</a:t>
            </a:r>
            <a:r>
              <a:rPr lang="en-US" dirty="0" smtClean="0"/>
              <a:t> </a:t>
            </a:r>
            <a:r>
              <a:rPr lang="en-US" dirty="0" err="1" smtClean="0"/>
              <a:t>dimuon</a:t>
            </a:r>
            <a:r>
              <a:rPr lang="en-US" dirty="0" smtClean="0"/>
              <a:t> events seen:</a:t>
            </a:r>
          </a:p>
          <a:p>
            <a:pPr>
              <a:spcBef>
                <a:spcPts val="600"/>
              </a:spcBef>
              <a:buNone/>
              <a:tabLst>
                <a:tab pos="815975" algn="l"/>
                <a:tab pos="1192213" algn="l"/>
              </a:tabLst>
            </a:pPr>
            <a:r>
              <a:rPr lang="en-US" dirty="0" smtClean="0"/>
              <a:t>              M</a:t>
            </a:r>
            <a:r>
              <a:rPr lang="en-US" baseline="-25000" dirty="0" smtClean="0"/>
              <a:t>J/</a:t>
            </a:r>
            <a:r>
              <a:rPr lang="en-US" baseline="-25000" dirty="0" smtClean="0">
                <a:latin typeface="Symbol" pitchFamily="18" charset="2"/>
              </a:rPr>
              <a:t>Y</a:t>
            </a:r>
            <a:r>
              <a:rPr lang="en-US" dirty="0" smtClean="0"/>
              <a:t> = 3.12 </a:t>
            </a:r>
            <a:r>
              <a:rPr lang="en-US" dirty="0" smtClean="0">
                <a:latin typeface="Times New Roman"/>
                <a:cs typeface="Times New Roman"/>
              </a:rPr>
              <a:t>±</a:t>
            </a:r>
            <a:r>
              <a:rPr lang="en-US" dirty="0" smtClean="0"/>
              <a:t> 0.05 </a:t>
            </a:r>
            <a:r>
              <a:rPr lang="en-US" dirty="0" err="1" smtClean="0"/>
              <a:t>GeV</a:t>
            </a:r>
            <a:endParaRPr lang="en-US" dirty="0" smtClean="0"/>
          </a:p>
          <a:p>
            <a:pPr>
              <a:spcBef>
                <a:spcPts val="600"/>
              </a:spcBef>
              <a:buNone/>
              <a:tabLst>
                <a:tab pos="815975" algn="l"/>
                <a:tab pos="1192213" algn="l"/>
              </a:tabLst>
            </a:pPr>
            <a:r>
              <a:rPr lang="en-US" dirty="0" smtClean="0"/>
              <a:t>		      </a:t>
            </a:r>
            <a:r>
              <a:rPr lang="en-US" dirty="0" smtClean="0">
                <a:latin typeface="Symbol" pitchFamily="18" charset="2"/>
              </a:rPr>
              <a:t>s</a:t>
            </a:r>
            <a:r>
              <a:rPr lang="en-US" dirty="0" smtClean="0"/>
              <a:t> = 0.23 </a:t>
            </a:r>
            <a:r>
              <a:rPr lang="en-US" dirty="0" smtClean="0">
                <a:latin typeface="Times New Roman"/>
                <a:cs typeface="Times New Roman"/>
              </a:rPr>
              <a:t>±</a:t>
            </a:r>
            <a:r>
              <a:rPr lang="en-US" dirty="0" smtClean="0"/>
              <a:t> 0.07 </a:t>
            </a:r>
            <a:r>
              <a:rPr lang="en-US" dirty="0" err="1" smtClean="0"/>
              <a:t>GeV</a:t>
            </a:r>
            <a:endParaRPr lang="en-US" dirty="0" smtClean="0"/>
          </a:p>
          <a:p>
            <a:pPr>
              <a:spcBef>
                <a:spcPts val="600"/>
              </a:spcBef>
              <a:buNone/>
              <a:tabLst>
                <a:tab pos="815975" algn="l"/>
                <a:tab pos="1192213" algn="l"/>
              </a:tabLst>
            </a:pPr>
            <a:r>
              <a:rPr lang="en-US" b="1" dirty="0" smtClean="0">
                <a:solidFill>
                  <a:srgbClr val="FF0000"/>
                </a:solidFill>
              </a:rPr>
              <a:t>        A successful commissioning run</a:t>
            </a:r>
          </a:p>
          <a:p>
            <a:pPr>
              <a:spcBef>
                <a:spcPts val="600"/>
              </a:spcBef>
              <a:buNone/>
              <a:tabLst>
                <a:tab pos="815975" algn="l"/>
                <a:tab pos="1192213" algn="l"/>
              </a:tabLst>
            </a:pPr>
            <a:endParaRPr lang="en-US" dirty="0" smtClean="0"/>
          </a:p>
          <a:p>
            <a:pPr>
              <a:spcBef>
                <a:spcPts val="600"/>
              </a:spcBef>
              <a:tabLst>
                <a:tab pos="815975" algn="l"/>
                <a:tab pos="1192213" algn="l"/>
              </a:tabLst>
            </a:pPr>
            <a:r>
              <a:rPr lang="en-US" dirty="0" smtClean="0"/>
              <a:t>Commissioning Run II (Nov. 2013 – today)</a:t>
            </a:r>
          </a:p>
          <a:p>
            <a:pPr>
              <a:spcBef>
                <a:spcPts val="600"/>
              </a:spcBef>
              <a:tabLst>
                <a:tab pos="815975" algn="l"/>
                <a:tab pos="1192213" algn="l"/>
              </a:tabLst>
            </a:pPr>
            <a:r>
              <a:rPr lang="en-US" dirty="0" smtClean="0"/>
              <a:t>Science Run start: tomorrow (for 2 years)</a:t>
            </a:r>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err="1" smtClean="0">
                <a:solidFill>
                  <a:srgbClr val="190EFF"/>
                </a:solidFill>
                <a:latin typeface="+mj-lt"/>
                <a:ea typeface="+mj-ea"/>
                <a:cs typeface="+mj-cs"/>
                <a:sym typeface="Arial" charset="0"/>
              </a:rPr>
              <a:t>SeaQuest</a:t>
            </a:r>
            <a:r>
              <a:rPr lang="en-US" sz="2400" b="1" kern="0" dirty="0" smtClean="0">
                <a:solidFill>
                  <a:srgbClr val="190EFF"/>
                </a:solidFill>
                <a:latin typeface="+mj-lt"/>
                <a:ea typeface="+mj-ea"/>
                <a:cs typeface="+mj-cs"/>
                <a:sym typeface="Arial" charset="0"/>
              </a:rPr>
              <a:t>: from Commissioning to Science</a:t>
            </a:r>
            <a:endParaRPr lang="en-US" sz="2400" b="1" kern="0" dirty="0">
              <a:solidFill>
                <a:srgbClr val="190EFF"/>
              </a:solidFill>
              <a:latin typeface="+mj-lt"/>
              <a:ea typeface="+mj-ea"/>
              <a:cs typeface="+mj-cs"/>
              <a:sym typeface="Arial" pitchFamily="34" charset="0"/>
            </a:endParaRPr>
          </a:p>
        </p:txBody>
      </p:sp>
      <p:sp>
        <p:nvSpPr>
          <p:cNvPr id="9" name="Slide Number Placeholder 8"/>
          <p:cNvSpPr>
            <a:spLocks noGrp="1"/>
          </p:cNvSpPr>
          <p:nvPr>
            <p:ph type="sldNum" sz="quarter" idx="10"/>
          </p:nvPr>
        </p:nvSpPr>
        <p:spPr/>
        <p:txBody>
          <a:bodyPr/>
          <a:lstStyle/>
          <a:p>
            <a:pPr>
              <a:defRPr/>
            </a:pPr>
            <a:fld id="{422B7F5E-37DB-4560-9290-081C983EEAF9}" type="slidenum">
              <a:rPr lang="en-US" smtClean="0"/>
              <a:pPr>
                <a:defRPr/>
              </a:pPr>
              <a:t>25</a:t>
            </a:fld>
            <a:endParaRPr lang="en-US"/>
          </a:p>
        </p:txBody>
      </p:sp>
      <p:pic>
        <p:nvPicPr>
          <p:cNvPr id="116738" name="Picture 2" descr="C:\Users\lorenzon\Documents\E906\talks\di-muon-peak.png"/>
          <p:cNvPicPr>
            <a:picLocks noChangeAspect="1" noChangeArrowheads="1"/>
          </p:cNvPicPr>
          <p:nvPr/>
        </p:nvPicPr>
        <p:blipFill>
          <a:blip r:embed="rId3" cstate="print"/>
          <a:srcRect/>
          <a:stretch>
            <a:fillRect/>
          </a:stretch>
        </p:blipFill>
        <p:spPr bwMode="auto">
          <a:xfrm>
            <a:off x="5523529" y="3505200"/>
            <a:ext cx="3468071" cy="2514600"/>
          </a:xfrm>
          <a:prstGeom prst="rect">
            <a:avLst/>
          </a:prstGeom>
          <a:noFill/>
        </p:spPr>
      </p:pic>
      <p:sp>
        <p:nvSpPr>
          <p:cNvPr id="7" name="Rectangle 6"/>
          <p:cNvSpPr/>
          <p:nvPr/>
        </p:nvSpPr>
        <p:spPr bwMode="auto">
          <a:xfrm>
            <a:off x="5638800" y="6553200"/>
            <a:ext cx="533400" cy="3048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8" name="Rectangle 7"/>
          <p:cNvSpPr/>
          <p:nvPr/>
        </p:nvSpPr>
        <p:spPr bwMode="auto">
          <a:xfrm>
            <a:off x="5867400" y="6248400"/>
            <a:ext cx="457200" cy="3048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901113" y="6618288"/>
            <a:ext cx="244475" cy="241300"/>
          </a:xfrm>
          <a:prstGeom prst="rect">
            <a:avLst/>
          </a:prstGeom>
        </p:spPr>
        <p:txBody>
          <a:bodyPr/>
          <a:lstStyle/>
          <a:p>
            <a:fld id="{5FE7C215-5E43-455B-A7B5-996F92136B70}" type="slidenum">
              <a:rPr lang="en-US"/>
              <a:pPr/>
              <a:t>26</a:t>
            </a:fld>
            <a:endParaRPr lang="en-US"/>
          </a:p>
        </p:txBody>
      </p:sp>
      <p:sp>
        <p:nvSpPr>
          <p:cNvPr id="56328" name="TextBox 7"/>
          <p:cNvSpPr txBox="1">
            <a:spLocks noChangeArrowheads="1"/>
          </p:cNvSpPr>
          <p:nvPr/>
        </p:nvSpPr>
        <p:spPr bwMode="auto">
          <a:xfrm>
            <a:off x="6019800" y="5638800"/>
            <a:ext cx="3124200" cy="830997"/>
          </a:xfrm>
          <a:prstGeom prst="rect">
            <a:avLst/>
          </a:prstGeom>
          <a:noFill/>
          <a:ln w="9525">
            <a:noFill/>
            <a:miter lim="800000"/>
            <a:headEnd/>
            <a:tailEnd/>
          </a:ln>
        </p:spPr>
        <p:txBody>
          <a:bodyPr wrap="square">
            <a:spAutoFit/>
          </a:bodyPr>
          <a:lstStyle/>
          <a:p>
            <a:pPr marL="342900" indent="-342900" algn="l">
              <a:buFont typeface="Calibri" pitchFamily="34" charset="0"/>
              <a:buChar char="‒"/>
            </a:pPr>
            <a:r>
              <a:rPr lang="en-US" sz="1600" dirty="0" smtClean="0">
                <a:latin typeface="+mn-lt"/>
              </a:rPr>
              <a:t>use </a:t>
            </a:r>
            <a:r>
              <a:rPr lang="en-US" sz="1600" dirty="0">
                <a:latin typeface="+mn-lt"/>
              </a:rPr>
              <a:t>current </a:t>
            </a:r>
            <a:r>
              <a:rPr lang="en-US" sz="1600" dirty="0" err="1" smtClean="0">
                <a:latin typeface="+mn-lt"/>
              </a:rPr>
              <a:t>SeaQuest</a:t>
            </a:r>
            <a:r>
              <a:rPr lang="en-US" sz="1600" dirty="0" smtClean="0">
                <a:latin typeface="+mn-lt"/>
              </a:rPr>
              <a:t> setup</a:t>
            </a:r>
          </a:p>
          <a:p>
            <a:pPr marL="342900" indent="-342900" algn="l">
              <a:buFont typeface="Calibri" pitchFamily="34" charset="0"/>
              <a:buChar char="‒"/>
            </a:pPr>
            <a:r>
              <a:rPr lang="en-US" sz="1600" dirty="0" smtClean="0">
                <a:latin typeface="+mn-lt"/>
              </a:rPr>
              <a:t>a polarized proton target, </a:t>
            </a:r>
            <a:r>
              <a:rPr lang="en-US" sz="1600" dirty="0" err="1" smtClean="0">
                <a:latin typeface="+mn-lt"/>
              </a:rPr>
              <a:t>unpolarized</a:t>
            </a:r>
            <a:r>
              <a:rPr lang="en-US" sz="1600" dirty="0" smtClean="0">
                <a:latin typeface="+mn-lt"/>
              </a:rPr>
              <a:t> beam</a:t>
            </a:r>
          </a:p>
        </p:txBody>
      </p:sp>
      <p:sp>
        <p:nvSpPr>
          <p:cNvPr id="15"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dirty="0" smtClean="0">
                <a:solidFill>
                  <a:srgbClr val="190EFF"/>
                </a:solidFill>
                <a:latin typeface="+mj-lt"/>
              </a:rPr>
              <a:t>Another Way to Add Polarization: E1039</a:t>
            </a:r>
            <a:endParaRPr lang="en-US" sz="2400" b="1" kern="0" dirty="0">
              <a:solidFill>
                <a:srgbClr val="190EFF"/>
              </a:solidFill>
              <a:latin typeface="+mj-lt"/>
              <a:ea typeface="+mj-ea"/>
              <a:cs typeface="+mj-cs"/>
              <a:sym typeface="Arial" pitchFamily="34" charset="0"/>
            </a:endParaRPr>
          </a:p>
        </p:txBody>
      </p:sp>
      <p:sp>
        <p:nvSpPr>
          <p:cNvPr id="23" name="Subtitle 2"/>
          <p:cNvSpPr txBox="1">
            <a:spLocks/>
          </p:cNvSpPr>
          <p:nvPr/>
        </p:nvSpPr>
        <p:spPr>
          <a:xfrm>
            <a:off x="838200" y="2362200"/>
            <a:ext cx="4114800" cy="1143000"/>
          </a:xfrm>
          <a:prstGeom prst="rect">
            <a:avLst/>
          </a:prstGeom>
          <a:solidFill>
            <a:srgbClr val="CCFFCC"/>
          </a:solidFill>
        </p:spPr>
        <p:txBody>
          <a:bodyPr/>
          <a:lstStyle/>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None/>
              <a:tabLst>
                <a:tab pos="815975" algn="l"/>
                <a:tab pos="1192213" algn="l"/>
              </a:tabLst>
              <a:defRPr/>
            </a:pPr>
            <a:r>
              <a:rPr kumimoji="0" lang="en-US" sz="8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t>
            </a: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a:p>
            <a:pPr marL="334963" lvl="0" indent="-334963" algn="l" eaLnBrk="0" hangingPunct="0">
              <a:spcBef>
                <a:spcPts val="0"/>
              </a:spcBef>
              <a:spcAft>
                <a:spcPts val="0"/>
              </a:spcAft>
              <a:buSzPct val="100000"/>
              <a:buFont typeface="Calibri" pitchFamily="34" charset="0"/>
              <a:buChar char="‒"/>
              <a:tabLst>
                <a:tab pos="815975" algn="l"/>
                <a:tab pos="1192213" algn="l"/>
              </a:tabLst>
            </a:pPr>
            <a:r>
              <a:rPr lang="en-US" sz="1600" dirty="0" smtClean="0">
                <a:latin typeface="+mn-lt"/>
              </a:rPr>
              <a:t>sea-quark Sivers function poorly known</a:t>
            </a:r>
          </a:p>
          <a:p>
            <a:pPr marL="334963" lvl="0" indent="-334963" algn="l" eaLnBrk="0" hangingPunct="0">
              <a:spcBef>
                <a:spcPts val="600"/>
              </a:spcBef>
              <a:spcAft>
                <a:spcPts val="600"/>
              </a:spcAft>
              <a:buSzPct val="100000"/>
              <a:buFont typeface="Calibri" pitchFamily="34" charset="0"/>
              <a:buChar char="‒"/>
              <a:tabLst>
                <a:tab pos="815975" algn="l"/>
                <a:tab pos="1192213" algn="l"/>
              </a:tabLst>
            </a:pPr>
            <a:r>
              <a:rPr lang="en-US" sz="1600" dirty="0" smtClean="0">
                <a:latin typeface="+mn-lt"/>
              </a:rPr>
              <a:t>significant Sivers asymmetry expected </a:t>
            </a:r>
            <a:br>
              <a:rPr lang="en-US" sz="1600" dirty="0" smtClean="0">
                <a:latin typeface="+mn-lt"/>
              </a:rPr>
            </a:br>
            <a:r>
              <a:rPr lang="en-US" sz="1600" dirty="0" smtClean="0">
                <a:latin typeface="+mn-lt"/>
              </a:rPr>
              <a:t>from meson-cloud model</a:t>
            </a:r>
            <a:endParaRPr lang="en-US" sz="1600" kern="0" dirty="0" smtClean="0">
              <a:latin typeface="+mn-lt"/>
              <a:ea typeface="+mn-ea"/>
              <a:cs typeface="+mn-cs"/>
              <a:sym typeface="Arial" pitchFamily="34" charset="0"/>
            </a:endParaRPr>
          </a:p>
          <a:p>
            <a:pPr marL="1389063" marR="0" lvl="2" indent="-398463" algn="l" defTabSz="914400" rtl="0" eaLnBrk="0" fontAlgn="base" latinLnBrk="0" hangingPunct="0">
              <a:lnSpc>
                <a:spcPct val="100000"/>
              </a:lnSpc>
              <a:spcBef>
                <a:spcPts val="600"/>
              </a:spcBef>
              <a:spcAft>
                <a:spcPts val="600"/>
              </a:spcAft>
              <a:buClr>
                <a:srgbClr val="3A9D33"/>
              </a:buClr>
              <a:buSzPct val="150000"/>
              <a:buFont typeface="Lucida Grande" charset="0"/>
              <a:buChar char="✓"/>
              <a:tabLst>
                <a:tab pos="815975" algn="l"/>
                <a:tab pos="1192213" algn="l"/>
              </a:tabLst>
              <a:defRPr/>
            </a:pPr>
            <a:endParaRPr kumimoji="0" lang="en-US" sz="14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a:p>
            <a:pPr marL="423863" marR="0" lvl="0" indent="-334963" algn="l" defTabSz="914400" rtl="0" eaLnBrk="0" fontAlgn="base" latinLnBrk="0" hangingPunct="0">
              <a:lnSpc>
                <a:spcPct val="100000"/>
              </a:lnSpc>
              <a:spcBef>
                <a:spcPts val="600"/>
              </a:spcBef>
              <a:spcAft>
                <a:spcPts val="600"/>
              </a:spcAft>
              <a:buClrTx/>
              <a:buSzPct val="200000"/>
              <a:buFont typeface="Arial" pitchFamily="34" charset="0"/>
              <a:buNone/>
              <a:tabLst>
                <a:tab pos="815975" algn="l"/>
                <a:tab pos="1192213" algn="l"/>
              </a:tabLst>
              <a:defRPr/>
            </a:pPr>
            <a:endParaRPr kumimoji="0" lang="en-US" sz="1400" b="1"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grpSp>
        <p:nvGrpSpPr>
          <p:cNvPr id="2" name="Group 24"/>
          <p:cNvGrpSpPr>
            <a:grpSpLocks noChangeAspect="1"/>
          </p:cNvGrpSpPr>
          <p:nvPr/>
        </p:nvGrpSpPr>
        <p:grpSpPr>
          <a:xfrm>
            <a:off x="76200" y="4114800"/>
            <a:ext cx="6323017" cy="2590800"/>
            <a:chOff x="491416" y="1673687"/>
            <a:chExt cx="7879838" cy="3228694"/>
          </a:xfrm>
        </p:grpSpPr>
        <p:grpSp>
          <p:nvGrpSpPr>
            <p:cNvPr id="3" name="Group 4"/>
            <p:cNvGrpSpPr/>
            <p:nvPr/>
          </p:nvGrpSpPr>
          <p:grpSpPr>
            <a:xfrm>
              <a:off x="783996" y="1673687"/>
              <a:ext cx="7587258" cy="3139921"/>
              <a:chOff x="783996" y="1387291"/>
              <a:chExt cx="7587258" cy="3139921"/>
            </a:xfrm>
          </p:grpSpPr>
          <p:grpSp>
            <p:nvGrpSpPr>
              <p:cNvPr id="5" name="Group 1"/>
              <p:cNvGrpSpPr/>
              <p:nvPr/>
            </p:nvGrpSpPr>
            <p:grpSpPr>
              <a:xfrm>
                <a:off x="783996" y="1387291"/>
                <a:ext cx="7587258" cy="3139921"/>
                <a:chOff x="783996" y="1561619"/>
                <a:chExt cx="7587258" cy="3139921"/>
              </a:xfrm>
            </p:grpSpPr>
            <p:pic>
              <p:nvPicPr>
                <p:cNvPr id="35" name="Picture 2" descr="Pol-Drell-Yan-spect.pdf"/>
                <p:cNvPicPr/>
                <p:nvPr/>
              </p:nvPicPr>
              <p:blipFill>
                <a:blip r:embed="rId3" cstate="print"/>
                <a:srcRect l="16471" t="10000" r="17647" b="68182"/>
                <a:stretch>
                  <a:fillRect/>
                </a:stretch>
              </p:blipFill>
              <p:spPr>
                <a:xfrm>
                  <a:off x="1535609" y="1561619"/>
                  <a:ext cx="6835645" cy="3139921"/>
                </a:xfrm>
                <a:prstGeom prst="rect">
                  <a:avLst/>
                </a:prstGeom>
              </p:spPr>
            </p:pic>
            <p:cxnSp>
              <p:nvCxnSpPr>
                <p:cNvPr id="36" name="Straight Connector 35"/>
                <p:cNvCxnSpPr/>
                <p:nvPr/>
              </p:nvCxnSpPr>
              <p:spPr>
                <a:xfrm flipV="1">
                  <a:off x="783996" y="3861929"/>
                  <a:ext cx="1658724" cy="453580"/>
                </a:xfrm>
                <a:prstGeom prst="line">
                  <a:avLst/>
                </a:prstGeom>
                <a:ln w="12700" cmpd="sng">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8"/>
                <p:cNvCxnSpPr/>
                <p:nvPr/>
              </p:nvCxnSpPr>
              <p:spPr>
                <a:xfrm flipV="1">
                  <a:off x="3907055" y="3343548"/>
                  <a:ext cx="414680" cy="103676"/>
                </a:xfrm>
                <a:prstGeom prst="line">
                  <a:avLst/>
                </a:prstGeom>
                <a:ln w="12700" cmpd="sng">
                  <a:prstDash val="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5915658" y="2727973"/>
                  <a:ext cx="654415" cy="161993"/>
                </a:xfrm>
                <a:prstGeom prst="line">
                  <a:avLst/>
                </a:prstGeom>
                <a:ln w="12700" cmpd="sng">
                  <a:prstDash val="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7629585" y="2258317"/>
                  <a:ext cx="654415" cy="161993"/>
                </a:xfrm>
                <a:prstGeom prst="line">
                  <a:avLst/>
                </a:prstGeom>
                <a:ln w="12700" cmpd="sng">
                  <a:prstDash val="dash"/>
                </a:ln>
                <a:effectLst/>
              </p:spPr>
              <p:style>
                <a:lnRef idx="2">
                  <a:schemeClr val="accent1"/>
                </a:lnRef>
                <a:fillRef idx="0">
                  <a:schemeClr val="accent1"/>
                </a:fillRef>
                <a:effectRef idx="1">
                  <a:schemeClr val="accent1"/>
                </a:effectRef>
                <a:fontRef idx="minor">
                  <a:schemeClr val="tx1"/>
                </a:fontRef>
              </p:style>
            </p:cxnSp>
            <p:sp>
              <p:nvSpPr>
                <p:cNvPr id="40" name="Up Arrow 39"/>
                <p:cNvSpPr/>
                <p:nvPr/>
              </p:nvSpPr>
              <p:spPr>
                <a:xfrm>
                  <a:off x="1535609" y="3868409"/>
                  <a:ext cx="123108" cy="207351"/>
                </a:xfrm>
                <a:prstGeom prst="up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3"/>
              <p:cNvGrpSpPr/>
              <p:nvPr/>
            </p:nvGrpSpPr>
            <p:grpSpPr>
              <a:xfrm>
                <a:off x="783996" y="3943173"/>
                <a:ext cx="878104" cy="210460"/>
                <a:chOff x="783996" y="4105049"/>
                <a:chExt cx="878104" cy="210460"/>
              </a:xfrm>
            </p:grpSpPr>
            <p:cxnSp>
              <p:nvCxnSpPr>
                <p:cNvPr id="33" name="Straight Arrow Connector 32"/>
                <p:cNvCxnSpPr/>
                <p:nvPr/>
              </p:nvCxnSpPr>
              <p:spPr>
                <a:xfrm flipV="1">
                  <a:off x="783996" y="4224792"/>
                  <a:ext cx="323968" cy="9071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Up Arrow 33"/>
                <p:cNvSpPr/>
                <p:nvPr/>
              </p:nvSpPr>
              <p:spPr>
                <a:xfrm flipV="1">
                  <a:off x="1538992" y="4105049"/>
                  <a:ext cx="123108" cy="207351"/>
                </a:xfrm>
                <a:prstGeom prst="upArrow">
                  <a:avLst/>
                </a:prstGeom>
                <a:noFill/>
                <a:ln>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7" name="TextBox 26"/>
            <p:cNvSpPr txBox="1"/>
            <p:nvPr/>
          </p:nvSpPr>
          <p:spPr>
            <a:xfrm>
              <a:off x="1156147" y="3300631"/>
              <a:ext cx="940066" cy="498623"/>
            </a:xfrm>
            <a:prstGeom prst="rect">
              <a:avLst/>
            </a:prstGeom>
            <a:noFill/>
          </p:spPr>
          <p:txBody>
            <a:bodyPr wrap="square" rtlCol="0">
              <a:spAutoFit/>
            </a:bodyPr>
            <a:lstStyle/>
            <a:p>
              <a:r>
                <a:rPr lang="en-US" sz="1000" dirty="0" smtClean="0"/>
                <a:t>Polarized Target</a:t>
              </a:r>
              <a:endParaRPr lang="en-US" sz="1000" dirty="0"/>
            </a:p>
          </p:txBody>
        </p:sp>
        <p:sp>
          <p:nvSpPr>
            <p:cNvPr id="28" name="TextBox 27"/>
            <p:cNvSpPr txBox="1"/>
            <p:nvPr/>
          </p:nvSpPr>
          <p:spPr>
            <a:xfrm>
              <a:off x="491416" y="4502271"/>
              <a:ext cx="1211649" cy="400110"/>
            </a:xfrm>
            <a:prstGeom prst="rect">
              <a:avLst/>
            </a:prstGeom>
            <a:noFill/>
          </p:spPr>
          <p:txBody>
            <a:bodyPr wrap="square" rtlCol="0">
              <a:spAutoFit/>
            </a:bodyPr>
            <a:lstStyle/>
            <a:p>
              <a:r>
                <a:rPr lang="en-US" sz="1000" dirty="0" smtClean="0"/>
                <a:t>Proton Beam 120 </a:t>
              </a:r>
              <a:r>
                <a:rPr lang="en-US" sz="1000" dirty="0" err="1" smtClean="0"/>
                <a:t>GeV</a:t>
              </a:r>
              <a:r>
                <a:rPr lang="en-US" sz="1000" dirty="0" smtClean="0"/>
                <a:t>/c</a:t>
              </a:r>
              <a:endParaRPr lang="en-US" sz="1000" dirty="0"/>
            </a:p>
          </p:txBody>
        </p:sp>
        <p:sp>
          <p:nvSpPr>
            <p:cNvPr id="29" name="TextBox 28"/>
            <p:cNvSpPr txBox="1"/>
            <p:nvPr/>
          </p:nvSpPr>
          <p:spPr>
            <a:xfrm>
              <a:off x="2399376" y="2734446"/>
              <a:ext cx="554959" cy="246221"/>
            </a:xfrm>
            <a:prstGeom prst="rect">
              <a:avLst/>
            </a:prstGeom>
            <a:noFill/>
          </p:spPr>
          <p:txBody>
            <a:bodyPr wrap="none" rtlCol="0">
              <a:spAutoFit/>
            </a:bodyPr>
            <a:lstStyle/>
            <a:p>
              <a:r>
                <a:rPr lang="en-US" sz="1000" dirty="0" smtClean="0"/>
                <a:t>FMAG</a:t>
              </a:r>
              <a:endParaRPr lang="en-US" sz="1000" dirty="0"/>
            </a:p>
          </p:txBody>
        </p:sp>
        <p:sp>
          <p:nvSpPr>
            <p:cNvPr id="30" name="TextBox 29"/>
            <p:cNvSpPr txBox="1"/>
            <p:nvPr/>
          </p:nvSpPr>
          <p:spPr>
            <a:xfrm>
              <a:off x="4153591" y="2320690"/>
              <a:ext cx="561371" cy="246221"/>
            </a:xfrm>
            <a:prstGeom prst="rect">
              <a:avLst/>
            </a:prstGeom>
            <a:noFill/>
          </p:spPr>
          <p:txBody>
            <a:bodyPr wrap="none" rtlCol="0">
              <a:spAutoFit/>
            </a:bodyPr>
            <a:lstStyle/>
            <a:p>
              <a:r>
                <a:rPr lang="en-US" sz="1000" dirty="0"/>
                <a:t>K</a:t>
              </a:r>
              <a:r>
                <a:rPr lang="en-US" sz="1000" dirty="0" smtClean="0"/>
                <a:t>MAG</a:t>
              </a:r>
              <a:endParaRPr lang="en-US" sz="1000" dirty="0"/>
            </a:p>
          </p:txBody>
        </p:sp>
      </p:grpSp>
      <p:sp>
        <p:nvSpPr>
          <p:cNvPr id="41" name="Subtitle 2"/>
          <p:cNvSpPr txBox="1">
            <a:spLocks/>
          </p:cNvSpPr>
          <p:nvPr/>
        </p:nvSpPr>
        <p:spPr>
          <a:xfrm>
            <a:off x="152400" y="1219200"/>
            <a:ext cx="5257800" cy="990600"/>
          </a:xfrm>
          <a:prstGeom prst="rect">
            <a:avLst/>
          </a:prstGeom>
        </p:spPr>
        <p:txBody>
          <a:bodyPr/>
          <a:lstStyle/>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None/>
              <a:tabLst>
                <a:tab pos="815975" algn="l"/>
                <a:tab pos="1192213" algn="l"/>
              </a:tabLst>
              <a:defRPr/>
            </a:pPr>
            <a:r>
              <a:rPr kumimoji="0" lang="en-US" sz="8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t>
            </a: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a:p>
            <a:pPr marL="334963" lvl="0" indent="-334963" algn="l" eaLnBrk="0" hangingPunct="0">
              <a:spcBef>
                <a:spcPts val="600"/>
              </a:spcBef>
              <a:spcAft>
                <a:spcPts val="600"/>
              </a:spcAft>
              <a:buSzPct val="200000"/>
              <a:buFont typeface="Arial" pitchFamily="34" charset="0"/>
              <a:buChar char="•"/>
              <a:tabLst>
                <a:tab pos="815975" algn="l"/>
                <a:tab pos="1192213" algn="l"/>
              </a:tabLst>
            </a:pPr>
            <a:r>
              <a:rPr lang="en-US" dirty="0" smtClean="0">
                <a:solidFill>
                  <a:srgbClr val="FF0000"/>
                </a:solidFill>
                <a:latin typeface="+mn-lt"/>
              </a:rPr>
              <a:t>Probe Sea-quark Sivers Asymmetry </a:t>
            </a:r>
            <a:br>
              <a:rPr lang="en-US" dirty="0" smtClean="0">
                <a:solidFill>
                  <a:srgbClr val="FF0000"/>
                </a:solidFill>
                <a:latin typeface="+mn-lt"/>
              </a:rPr>
            </a:br>
            <a:r>
              <a:rPr lang="en-US" dirty="0" smtClean="0">
                <a:solidFill>
                  <a:srgbClr val="0000FF"/>
                </a:solidFill>
                <a:latin typeface="+mn-lt"/>
              </a:rPr>
              <a:t>with a polarized proton target at </a:t>
            </a:r>
            <a:r>
              <a:rPr lang="en-US" dirty="0" err="1" smtClean="0">
                <a:solidFill>
                  <a:srgbClr val="0000FF"/>
                </a:solidFill>
                <a:latin typeface="+mn-lt"/>
              </a:rPr>
              <a:t>SeaQuest</a:t>
            </a:r>
            <a:endParaRPr kumimoji="0" lang="en-US"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a:p>
            <a:pPr marL="423863" marR="0" lvl="0" indent="-334963" algn="l" defTabSz="914400" rtl="0" eaLnBrk="0" fontAlgn="base" latinLnBrk="0" hangingPunct="0">
              <a:lnSpc>
                <a:spcPct val="100000"/>
              </a:lnSpc>
              <a:spcBef>
                <a:spcPts val="600"/>
              </a:spcBef>
              <a:spcAft>
                <a:spcPts val="600"/>
              </a:spcAft>
              <a:buClrTx/>
              <a:buSzPct val="200000"/>
              <a:buFont typeface="Arial" pitchFamily="34" charset="0"/>
              <a:buNone/>
              <a:tabLst>
                <a:tab pos="815975" algn="l"/>
                <a:tab pos="1192213" algn="l"/>
              </a:tabLst>
              <a:defRPr/>
            </a:pPr>
            <a:endParaRPr kumimoji="0" lang="en-US" sz="1400" b="1"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sp>
        <p:nvSpPr>
          <p:cNvPr id="43" name="TextBox 19"/>
          <p:cNvSpPr txBox="1">
            <a:spLocks noChangeArrowheads="1"/>
          </p:cNvSpPr>
          <p:nvPr/>
        </p:nvSpPr>
        <p:spPr bwMode="auto">
          <a:xfrm>
            <a:off x="3581400" y="6535579"/>
            <a:ext cx="2743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Andi Klein (ANL)</a:t>
            </a:r>
            <a:endParaRPr lang="en-US" sz="1000" b="1" dirty="0">
              <a:solidFill>
                <a:srgbClr val="CC3399"/>
              </a:solidFill>
              <a:latin typeface="+mn-lt"/>
            </a:endParaRPr>
          </a:p>
        </p:txBody>
      </p:sp>
      <p:pic>
        <p:nvPicPr>
          <p:cNvPr id="42" name="Picture 41" descr="000.eps"/>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74532" y="533400"/>
            <a:ext cx="3769468" cy="3657601"/>
          </a:xfrm>
          <a:prstGeom prst="rect">
            <a:avLst/>
          </a:prstGeom>
        </p:spPr>
      </p:pic>
      <p:sp>
        <p:nvSpPr>
          <p:cNvPr id="25" name="Title 28"/>
          <p:cNvSpPr txBox="1">
            <a:spLocks/>
          </p:cNvSpPr>
          <p:nvPr/>
        </p:nvSpPr>
        <p:spPr>
          <a:xfrm>
            <a:off x="76200" y="901700"/>
            <a:ext cx="3352800" cy="469900"/>
          </a:xfrm>
          <a:prstGeom prst="rect">
            <a:avLst/>
          </a:prstGeom>
        </p:spPr>
        <p:txBody>
          <a:bodyPr/>
          <a:lstStyle/>
          <a:p>
            <a:pPr eaLnBrk="0" hangingPunct="0">
              <a:spcBef>
                <a:spcPts val="200"/>
              </a:spcBef>
              <a:defRPr/>
            </a:pPr>
            <a:r>
              <a:rPr lang="en-US" b="1" dirty="0" smtClean="0">
                <a:latin typeface="+mj-lt"/>
              </a:rPr>
              <a:t>Polarized Target at Fermilab</a:t>
            </a:r>
            <a:endParaRPr lang="en-US" sz="2400" b="1" kern="0" dirty="0">
              <a:solidFill>
                <a:srgbClr val="190EFF"/>
              </a:solidFill>
              <a:latin typeface="+mj-lt"/>
              <a:ea typeface="+mj-ea"/>
              <a:cs typeface="+mj-cs"/>
              <a:sym typeface="Arial" pitchFamily="34" charset="0"/>
            </a:endParaRPr>
          </a:p>
        </p:txBody>
      </p:sp>
    </p:spTree>
    <p:extLst>
      <p:ext uri="{BB962C8B-B14F-4D97-AF65-F5344CB8AC3E}">
        <p14:creationId xmlns:p14="http://schemas.microsoft.com/office/powerpoint/2010/main" xmlns="" val="432065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FE7C215-5E43-455B-A7B5-996F92136B70}" type="slidenum">
              <a:rPr lang="en-US"/>
              <a:pPr/>
              <a:t>27</a:t>
            </a:fld>
            <a:endParaRPr lang="en-US"/>
          </a:p>
        </p:txBody>
      </p:sp>
      <p:sp>
        <p:nvSpPr>
          <p:cNvPr id="15"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dirty="0" smtClean="0">
                <a:solidFill>
                  <a:srgbClr val="190EFF"/>
                </a:solidFill>
                <a:latin typeface="+mj-lt"/>
              </a:rPr>
              <a:t>Reliability of predictions for the SSA in </a:t>
            </a:r>
            <a:r>
              <a:rPr lang="en-US" sz="2400" b="1" dirty="0" err="1" smtClean="0">
                <a:solidFill>
                  <a:srgbClr val="190EFF"/>
                </a:solidFill>
                <a:latin typeface="+mj-lt"/>
              </a:rPr>
              <a:t>Drell</a:t>
            </a:r>
            <a:r>
              <a:rPr lang="en-US" sz="2400" b="1" dirty="0" smtClean="0">
                <a:solidFill>
                  <a:srgbClr val="190EFF"/>
                </a:solidFill>
                <a:latin typeface="+mj-lt"/>
              </a:rPr>
              <a:t>-Yan</a:t>
            </a:r>
            <a:endParaRPr lang="en-US" sz="2400" b="1" kern="0" dirty="0">
              <a:solidFill>
                <a:srgbClr val="190EFF"/>
              </a:solidFill>
              <a:latin typeface="+mj-lt"/>
              <a:ea typeface="+mj-ea"/>
              <a:cs typeface="+mj-cs"/>
              <a:sym typeface="Arial" pitchFamily="34" charset="0"/>
            </a:endParaRPr>
          </a:p>
        </p:txBody>
      </p:sp>
      <p:sp>
        <p:nvSpPr>
          <p:cNvPr id="25" name="Subtitle 2"/>
          <p:cNvSpPr txBox="1">
            <a:spLocks/>
          </p:cNvSpPr>
          <p:nvPr/>
        </p:nvSpPr>
        <p:spPr>
          <a:xfrm>
            <a:off x="228600" y="1066800"/>
            <a:ext cx="8610600" cy="4038600"/>
          </a:xfrm>
          <a:prstGeom prst="rect">
            <a:avLst/>
          </a:prstGeom>
        </p:spPr>
        <p:txBody>
          <a:bodyPr/>
          <a:lstStyle/>
          <a:p>
            <a:pPr marL="334963" indent="-334963" algn="l" eaLnBrk="0" hangingPunct="0">
              <a:spcBef>
                <a:spcPts val="1200"/>
              </a:spcBef>
              <a:buSzPct val="200000"/>
              <a:buFont typeface="Arial" pitchFamily="34" charset="0"/>
              <a:buChar char="•"/>
              <a:tabLst>
                <a:tab pos="815975" algn="l"/>
                <a:tab pos="1192213" algn="l"/>
              </a:tabLst>
              <a:defRPr/>
            </a:pPr>
            <a:r>
              <a:rPr lang="en-US" kern="0" dirty="0" smtClean="0">
                <a:sym typeface="Arial" pitchFamily="34" charset="0"/>
              </a:rPr>
              <a:t>Workshop: </a:t>
            </a:r>
            <a:r>
              <a:rPr lang="en-US" i="1" kern="0" dirty="0" smtClean="0">
                <a:sym typeface="Arial" pitchFamily="34" charset="0"/>
              </a:rPr>
              <a:t>Opportunities of Polarized Physics at Fermilab </a:t>
            </a:r>
            <a:r>
              <a:rPr lang="en-US" kern="0" dirty="0" smtClean="0">
                <a:sym typeface="Arial" pitchFamily="34" charset="0"/>
              </a:rPr>
              <a:t>(20 – 22 May, 2013)</a:t>
            </a:r>
            <a:endParaRPr lang="en-US" kern="0" dirty="0" smtClean="0">
              <a:latin typeface="+mn-lt"/>
              <a:ea typeface="+mn-ea"/>
              <a:cs typeface="+mn-cs"/>
              <a:sym typeface="Arial" pitchFamily="34" charset="0"/>
            </a:endParaRPr>
          </a:p>
          <a:p>
            <a:pPr marL="703263" lvl="1" indent="-334963" algn="l" eaLnBrk="0" hangingPunct="0">
              <a:spcBef>
                <a:spcPts val="600"/>
              </a:spcBef>
              <a:buClr>
                <a:srgbClr val="0000FF"/>
              </a:buClr>
              <a:buSzPct val="150000"/>
              <a:tabLst>
                <a:tab pos="815975" algn="l"/>
                <a:tab pos="1192213" algn="l"/>
              </a:tabLst>
            </a:pPr>
            <a:r>
              <a:rPr lang="en-US" sz="1600" dirty="0" smtClean="0">
                <a:latin typeface="+mn-lt"/>
                <a:ea typeface="ＭＳ Ｐゴシック" charset="0"/>
                <a:cs typeface="ＭＳ Ｐゴシック" charset="0"/>
              </a:rPr>
              <a:t>(J. Collins, U. </a:t>
            </a:r>
            <a:r>
              <a:rPr lang="en-US" sz="1600" dirty="0" err="1" smtClean="0">
                <a:latin typeface="+mn-lt"/>
                <a:ea typeface="ＭＳ Ｐゴシック" charset="0"/>
                <a:cs typeface="ＭＳ Ｐゴシック" charset="0"/>
              </a:rPr>
              <a:t>D’Alesio</a:t>
            </a:r>
            <a:r>
              <a:rPr lang="en-US" sz="1600" dirty="0" smtClean="0">
                <a:latin typeface="+mn-lt"/>
                <a:ea typeface="ＭＳ Ｐゴシック" charset="0"/>
                <a:cs typeface="ＭＳ Ｐゴシック" charset="0"/>
              </a:rPr>
              <a:t>, J. </a:t>
            </a:r>
            <a:r>
              <a:rPr lang="en-US" sz="1600" dirty="0" err="1" smtClean="0">
                <a:latin typeface="+mn-lt"/>
                <a:ea typeface="ＭＳ Ｐゴシック" charset="0"/>
                <a:cs typeface="ＭＳ Ｐゴシック" charset="0"/>
              </a:rPr>
              <a:t>Qiu</a:t>
            </a:r>
            <a:r>
              <a:rPr lang="en-US" sz="1600" dirty="0" smtClean="0">
                <a:latin typeface="+mn-lt"/>
                <a:ea typeface="ＭＳ Ｐゴシック" charset="0"/>
                <a:cs typeface="ＭＳ Ｐゴシック" charset="0"/>
              </a:rPr>
              <a:t>, D. Sivers, F. Yuan)</a:t>
            </a:r>
          </a:p>
          <a:p>
            <a:pPr marL="703263" lvl="1" indent="-334963" algn="l" eaLnBrk="0" hangingPunct="0">
              <a:spcBef>
                <a:spcPts val="600"/>
              </a:spcBef>
              <a:buClr>
                <a:srgbClr val="0000FF"/>
              </a:buClr>
              <a:buSzPct val="150000"/>
              <a:buFont typeface="Zapf Dingbats" charset="0"/>
              <a:buChar char="➡"/>
              <a:tabLst>
                <a:tab pos="815975" algn="l"/>
                <a:tab pos="1192213" algn="l"/>
              </a:tabLst>
            </a:pPr>
            <a:r>
              <a:rPr lang="en-US" sz="1600" dirty="0" smtClean="0">
                <a:latin typeface="+mn-lt"/>
                <a:ea typeface="ＭＳ Ｐゴシック" charset="0"/>
                <a:cs typeface="ＭＳ Ｐゴシック" charset="0"/>
              </a:rPr>
              <a:t> J. Collins conclusions</a:t>
            </a:r>
          </a:p>
          <a:p>
            <a:pPr marL="1160463" lvl="2" indent="-334963" algn="l" eaLnBrk="0" hangingPunct="0">
              <a:spcBef>
                <a:spcPts val="600"/>
              </a:spcBef>
              <a:buClr>
                <a:srgbClr val="0000FF"/>
              </a:buClr>
              <a:buSzPct val="150000"/>
              <a:buFont typeface="Arial" pitchFamily="34" charset="0"/>
              <a:buChar char="→"/>
              <a:tabLst>
                <a:tab pos="815975" algn="l"/>
                <a:tab pos="1192213" algn="l"/>
              </a:tabLst>
            </a:pPr>
            <a:r>
              <a:rPr lang="en-US" sz="1600" kern="0" dirty="0" err="1" smtClean="0">
                <a:latin typeface="+mn-lt"/>
                <a:ea typeface="+mn-ea"/>
                <a:cs typeface="+mn-cs"/>
                <a:sym typeface="Arial" pitchFamily="34" charset="0"/>
              </a:rPr>
              <a:t>i</a:t>
            </a:r>
            <a:r>
              <a:rPr kumimoji="0" lang="en-US" sz="1600" b="0" i="0" u="none" strike="noStrike" kern="0" cap="none" spc="0" normalizeH="0" baseline="0" noProof="0" dirty="0" err="1" smtClean="0">
                <a:ln>
                  <a:noFill/>
                </a:ln>
                <a:solidFill>
                  <a:schemeClr val="tx1"/>
                </a:solidFill>
                <a:effectLst/>
                <a:uLnTx/>
                <a:uFillTx/>
                <a:latin typeface="+mn-lt"/>
                <a:ea typeface="+mn-ea"/>
                <a:cs typeface="+mn-cs"/>
                <a:sym typeface="Arial" pitchFamily="34" charset="0"/>
              </a:rPr>
              <a:t>ssues</a:t>
            </a: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with quantitative predictions,</a:t>
            </a:r>
            <a:r>
              <a:rPr kumimoji="0" lang="en-US" sz="1600" b="0" i="0" u="none" strike="noStrike" kern="0" cap="none" spc="0" normalizeH="0" noProof="0" dirty="0" smtClean="0">
                <a:ln>
                  <a:noFill/>
                </a:ln>
                <a:solidFill>
                  <a:schemeClr val="tx1"/>
                </a:solidFill>
                <a:effectLst/>
                <a:uLnTx/>
                <a:uFillTx/>
                <a:latin typeface="+mn-lt"/>
                <a:ea typeface="+mn-ea"/>
                <a:cs typeface="+mn-cs"/>
                <a:sym typeface="Arial" pitchFamily="34" charset="0"/>
              </a:rPr>
              <a:t> especially about dilution of Sivers asymmetry </a:t>
            </a:r>
            <a:r>
              <a:rPr lang="en-US" sz="1600" dirty="0" smtClean="0"/>
              <a:t>by evolution to higher Q</a:t>
            </a:r>
          </a:p>
          <a:p>
            <a:pPr marL="1160463" lvl="2" indent="-334963" algn="l" eaLnBrk="0" hangingPunct="0">
              <a:spcBef>
                <a:spcPts val="600"/>
              </a:spcBef>
              <a:buClr>
                <a:srgbClr val="0000FF"/>
              </a:buClr>
              <a:buSzPct val="150000"/>
              <a:buFont typeface="Arial" pitchFamily="34" charset="0"/>
              <a:buChar char="→"/>
              <a:tabLst>
                <a:tab pos="815975" algn="l"/>
                <a:tab pos="1192213" algn="l"/>
              </a:tabLst>
            </a:pPr>
            <a:r>
              <a:rPr kumimoji="0" lang="en-US" sz="1600" b="0" i="1" u="none" strike="noStrike" kern="0" cap="none" spc="0" normalizeH="0" baseline="0" noProof="0" dirty="0" smtClean="0">
                <a:ln>
                  <a:noFill/>
                </a:ln>
                <a:solidFill>
                  <a:schemeClr val="tx1"/>
                </a:solidFill>
                <a:effectLst/>
                <a:uLnTx/>
                <a:uFillTx/>
                <a:latin typeface="+mn-lt"/>
                <a:ea typeface="+mn-ea"/>
                <a:cs typeface="+mn-cs"/>
                <a:sym typeface="Arial" pitchFamily="34" charset="0"/>
              </a:rPr>
              <a:t>A</a:t>
            </a:r>
            <a:r>
              <a:rPr kumimoji="0" lang="en-US" sz="1600" b="0" i="1" u="none" strike="noStrike" kern="0" cap="none" spc="0" normalizeH="0" baseline="-25000" noProof="0" dirty="0" smtClean="0">
                <a:ln>
                  <a:noFill/>
                </a:ln>
                <a:solidFill>
                  <a:schemeClr val="tx1"/>
                </a:solidFill>
                <a:effectLst/>
                <a:uLnTx/>
                <a:uFillTx/>
                <a:latin typeface="+mn-lt"/>
                <a:ea typeface="+mn-ea"/>
                <a:cs typeface="+mn-cs"/>
                <a:sym typeface="Arial" pitchFamily="34" charset="0"/>
              </a:rPr>
              <a:t>N</a:t>
            </a: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(DY) reduced</a:t>
            </a:r>
            <a:r>
              <a:rPr kumimoji="0" lang="en-US" sz="1600" b="0" i="0" u="none" strike="noStrike" kern="0" cap="none" spc="0" normalizeH="0" noProof="0" dirty="0" smtClean="0">
                <a:ln>
                  <a:noFill/>
                </a:ln>
                <a:solidFill>
                  <a:schemeClr val="tx1"/>
                </a:solidFill>
                <a:effectLst/>
                <a:uLnTx/>
                <a:uFillTx/>
                <a:latin typeface="+mn-lt"/>
                <a:ea typeface="+mn-ea"/>
                <a:cs typeface="+mn-cs"/>
                <a:sym typeface="Arial" pitchFamily="34" charset="0"/>
              </a:rPr>
              <a:t> substantially compared to HERMES</a:t>
            </a:r>
          </a:p>
          <a:p>
            <a:pPr marL="1160463" lvl="2" indent="-334963" algn="l" eaLnBrk="0" hangingPunct="0">
              <a:spcBef>
                <a:spcPts val="600"/>
              </a:spcBef>
              <a:buClr>
                <a:srgbClr val="0000FF"/>
              </a:buClr>
              <a:buSzPct val="150000"/>
              <a:buFont typeface="Arial" pitchFamily="34" charset="0"/>
              <a:buChar char="→"/>
              <a:tabLst>
                <a:tab pos="815975" algn="l"/>
                <a:tab pos="1192213" algn="l"/>
              </a:tabLst>
            </a:pPr>
            <a:r>
              <a:rPr lang="en-US" sz="1600" kern="0" dirty="0" smtClean="0">
                <a:latin typeface="+mn-lt"/>
                <a:ea typeface="+mn-ea"/>
                <a:cs typeface="+mn-cs"/>
                <a:sym typeface="Arial" pitchFamily="34" charset="0"/>
              </a:rPr>
              <a:t>predictions by </a:t>
            </a:r>
            <a:r>
              <a:rPr lang="en-US" sz="1600" kern="0" dirty="0" err="1" smtClean="0">
                <a:latin typeface="+mn-lt"/>
                <a:ea typeface="+mn-ea"/>
                <a:cs typeface="+mn-cs"/>
                <a:sym typeface="Arial" pitchFamily="34" charset="0"/>
              </a:rPr>
              <a:t>Aybat</a:t>
            </a:r>
            <a:r>
              <a:rPr lang="en-US" sz="1600" kern="0" dirty="0" smtClean="0">
                <a:latin typeface="+mn-lt"/>
                <a:ea typeface="+mn-ea"/>
                <a:cs typeface="+mn-cs"/>
                <a:sym typeface="Arial" pitchFamily="34" charset="0"/>
              </a:rPr>
              <a:t>-</a:t>
            </a:r>
            <a:r>
              <a:rPr lang="en-US" sz="1600" kern="0" dirty="0" err="1" smtClean="0">
                <a:latin typeface="+mn-lt"/>
                <a:ea typeface="+mn-ea"/>
                <a:cs typeface="+mn-cs"/>
                <a:sym typeface="Arial" pitchFamily="34" charset="0"/>
              </a:rPr>
              <a:t>Prokudin</a:t>
            </a:r>
            <a:r>
              <a:rPr lang="en-US" sz="1600" kern="0" dirty="0" smtClean="0">
                <a:latin typeface="+mn-lt"/>
                <a:ea typeface="+mn-ea"/>
                <a:cs typeface="+mn-cs"/>
                <a:sym typeface="Arial" pitchFamily="34" charset="0"/>
              </a:rPr>
              <a:t>-Rogers p</a:t>
            </a:r>
            <a:r>
              <a:rPr lang="en-US" sz="1600" kern="0" baseline="0" dirty="0" smtClean="0">
                <a:latin typeface="+mn-lt"/>
                <a:ea typeface="+mn-ea"/>
                <a:cs typeface="+mn-cs"/>
                <a:sym typeface="Arial" pitchFamily="34" charset="0"/>
              </a:rPr>
              <a:t>robably</a:t>
            </a:r>
            <a:r>
              <a:rPr lang="en-US" sz="1600" kern="0" dirty="0" smtClean="0">
                <a:latin typeface="+mn-lt"/>
                <a:ea typeface="+mn-ea"/>
                <a:cs typeface="+mn-cs"/>
                <a:sym typeface="Arial" pitchFamily="34" charset="0"/>
              </a:rPr>
              <a:t> too pessimistic</a:t>
            </a:r>
          </a:p>
          <a:p>
            <a:pPr marL="1160463" lvl="2" indent="-334963" algn="l" eaLnBrk="0" hangingPunct="0">
              <a:spcBef>
                <a:spcPts val="600"/>
              </a:spcBef>
              <a:buClr>
                <a:srgbClr val="0000FF"/>
              </a:buClr>
              <a:buSzPct val="150000"/>
              <a:buFont typeface="Arial" pitchFamily="34" charset="0"/>
              <a:buChar char="→"/>
              <a:tabLst>
                <a:tab pos="815975" algn="l"/>
                <a:tab pos="1192213" algn="l"/>
              </a:tabLst>
            </a:pPr>
            <a:r>
              <a:rPr lang="en-US" sz="1600" kern="0" dirty="0" smtClean="0">
                <a:latin typeface="+mn-lt"/>
                <a:ea typeface="+mn-ea"/>
                <a:cs typeface="+mn-cs"/>
                <a:sym typeface="Arial" pitchFamily="34" charset="0"/>
              </a:rPr>
              <a:t>predictions by Sun-Yuan</a:t>
            </a:r>
            <a:r>
              <a:rPr lang="en-US" sz="1600" kern="0" dirty="0" smtClean="0">
                <a:sym typeface="Arial" pitchFamily="34" charset="0"/>
              </a:rPr>
              <a:t> probably too optimistic (don’t allow for known physics issues)</a:t>
            </a:r>
          </a:p>
          <a:p>
            <a:pPr marL="703263" lvl="1" indent="-334963" algn="l" eaLnBrk="0" hangingPunct="0">
              <a:spcBef>
                <a:spcPts val="600"/>
              </a:spcBef>
              <a:buClr>
                <a:srgbClr val="0000FF"/>
              </a:buClr>
              <a:buSzPct val="150000"/>
              <a:tabLst>
                <a:tab pos="815975" algn="l"/>
                <a:tab pos="1192213" algn="l"/>
              </a:tabLst>
            </a:pPr>
            <a:endParaRPr lang="en-US" sz="1600" dirty="0" smtClean="0">
              <a:ea typeface="ＭＳ Ｐゴシック" charset="0"/>
              <a:cs typeface="ＭＳ Ｐゴシック" charset="0"/>
            </a:endParaRPr>
          </a:p>
          <a:p>
            <a:pPr marL="703263" lvl="1" indent="-334963" algn="l" eaLnBrk="0" hangingPunct="0">
              <a:spcBef>
                <a:spcPts val="600"/>
              </a:spcBef>
              <a:buClr>
                <a:srgbClr val="0000FF"/>
              </a:buClr>
              <a:buSzPct val="150000"/>
              <a:buFont typeface="Zapf Dingbats" charset="0"/>
              <a:buChar char="➡"/>
              <a:tabLst>
                <a:tab pos="815975" algn="l"/>
                <a:tab pos="1192213" algn="l"/>
              </a:tabLst>
            </a:pPr>
            <a:r>
              <a:rPr lang="en-US" sz="1600" dirty="0" smtClean="0">
                <a:ea typeface="ＭＳ Ｐゴシック" charset="0"/>
                <a:cs typeface="ＭＳ Ｐゴシック" charset="0"/>
              </a:rPr>
              <a:t> </a:t>
            </a:r>
            <a:r>
              <a:rPr lang="en-US" sz="1600" dirty="0" smtClean="0">
                <a:solidFill>
                  <a:srgbClr val="C00000"/>
                </a:solidFill>
                <a:ea typeface="ＭＳ Ｐゴシック" charset="0"/>
                <a:cs typeface="ＭＳ Ｐゴシック" charset="0"/>
              </a:rPr>
              <a:t>substantial theoretical work needed to produce reliable predictions for DY</a:t>
            </a:r>
            <a:endParaRPr lang="en-US" sz="1600" kern="0" dirty="0" smtClean="0">
              <a:solidFill>
                <a:srgbClr val="C00000"/>
              </a:solidFill>
              <a:sym typeface="Arial" pitchFamily="34" charset="0"/>
            </a:endParaRPr>
          </a:p>
          <a:p>
            <a:pPr marL="1160463" lvl="2" indent="-334963" algn="l" eaLnBrk="0" hangingPunct="0">
              <a:spcBef>
                <a:spcPts val="600"/>
              </a:spcBef>
              <a:buClr>
                <a:srgbClr val="0000FF"/>
              </a:buClr>
              <a:buSzPct val="150000"/>
              <a:buFont typeface="Arial" pitchFamily="34" charset="0"/>
              <a:buChar char="→"/>
              <a:tabLst>
                <a:tab pos="815975" algn="l"/>
                <a:tab pos="1192213" algn="l"/>
              </a:tabLst>
            </a:pP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spTree>
    <p:extLst>
      <p:ext uri="{BB962C8B-B14F-4D97-AF65-F5344CB8AC3E}">
        <p14:creationId xmlns:p14="http://schemas.microsoft.com/office/powerpoint/2010/main" xmlns="" val="3579534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ubtitle 2"/>
          <p:cNvSpPr>
            <a:spLocks noGrp="1"/>
          </p:cNvSpPr>
          <p:nvPr>
            <p:ph idx="1"/>
          </p:nvPr>
        </p:nvSpPr>
        <p:spPr>
          <a:xfrm>
            <a:off x="304800" y="3962400"/>
            <a:ext cx="3886200" cy="2209800"/>
          </a:xfrm>
        </p:spPr>
        <p:txBody>
          <a:bodyPr/>
          <a:lstStyle/>
          <a:p>
            <a:pPr>
              <a:spcBef>
                <a:spcPts val="1200"/>
              </a:spcBef>
              <a:tabLst>
                <a:tab pos="815975" algn="l"/>
                <a:tab pos="1192213" algn="l"/>
              </a:tabLst>
            </a:pPr>
            <a:r>
              <a:rPr lang="en-US" sz="1600" dirty="0" smtClean="0"/>
              <a:t>Initial global fits by Anselmino group included </a:t>
            </a:r>
            <a:r>
              <a:rPr lang="en-US" sz="1600" dirty="0" smtClean="0">
                <a:solidFill>
                  <a:srgbClr val="190EFF"/>
                </a:solidFill>
              </a:rPr>
              <a:t>DGLAP</a:t>
            </a:r>
            <a:r>
              <a:rPr lang="en-US" sz="1600" dirty="0" smtClean="0"/>
              <a:t> evolution only in collinear part of TMDs (not entirely correct for TMD-factorization)</a:t>
            </a:r>
            <a:br>
              <a:rPr lang="en-US" sz="1600" dirty="0" smtClean="0"/>
            </a:br>
            <a:endParaRPr lang="en-US" sz="1600" dirty="0" smtClean="0"/>
          </a:p>
          <a:p>
            <a:pPr>
              <a:spcBef>
                <a:spcPts val="0"/>
              </a:spcBef>
              <a:tabLst>
                <a:tab pos="815975" algn="l"/>
                <a:tab pos="1192213" algn="l"/>
              </a:tabLst>
              <a:defRPr/>
            </a:pPr>
            <a:r>
              <a:rPr lang="en-US" sz="1600" dirty="0" smtClean="0"/>
              <a:t>Using </a:t>
            </a:r>
            <a:r>
              <a:rPr lang="en-US" sz="1600" dirty="0" smtClean="0">
                <a:solidFill>
                  <a:srgbClr val="FF0000"/>
                </a:solidFill>
              </a:rPr>
              <a:t>TMD</a:t>
            </a:r>
            <a:r>
              <a:rPr lang="en-US" sz="1600" dirty="0" smtClean="0"/>
              <a:t> Q</a:t>
            </a:r>
            <a:r>
              <a:rPr lang="en-US" sz="1600" baseline="36000" dirty="0" smtClean="0"/>
              <a:t>2</a:t>
            </a:r>
            <a:r>
              <a:rPr lang="en-US" sz="1600" dirty="0" smtClean="0"/>
              <a:t> evolution:</a:t>
            </a:r>
          </a:p>
          <a:p>
            <a:pPr marL="563563" lvl="1">
              <a:spcBef>
                <a:spcPts val="0"/>
              </a:spcBef>
              <a:buClr>
                <a:srgbClr val="CC3399"/>
              </a:buClr>
              <a:buFont typeface="Arial" pitchFamily="34" charset="0"/>
              <a:buChar char="→"/>
              <a:tabLst>
                <a:tab pos="815975" algn="l"/>
                <a:tab pos="1192213" algn="l"/>
              </a:tabLst>
            </a:pPr>
            <a:r>
              <a:rPr lang="en-US" sz="1600" dirty="0" smtClean="0">
                <a:solidFill>
                  <a:srgbClr val="CC3399"/>
                </a:solidFill>
              </a:rPr>
              <a:t> agreement with data improves</a:t>
            </a:r>
          </a:p>
          <a:p>
            <a:pPr marL="563563" lvl="1">
              <a:spcBef>
                <a:spcPts val="0"/>
              </a:spcBef>
              <a:buClr>
                <a:srgbClr val="CC3399"/>
              </a:buClr>
              <a:buNone/>
              <a:tabLst>
                <a:tab pos="815975" algn="l"/>
                <a:tab pos="1192213" algn="l"/>
              </a:tabLst>
            </a:pPr>
            <a:endParaRPr lang="en-US" sz="1600" dirty="0" smtClean="0">
              <a:solidFill>
                <a:srgbClr val="CC3399"/>
              </a:solidFill>
            </a:endParaRPr>
          </a:p>
          <a:p>
            <a:pPr>
              <a:spcBef>
                <a:spcPts val="1200"/>
              </a:spcBef>
              <a:tabLst>
                <a:tab pos="815975" algn="l"/>
                <a:tab pos="1192213" algn="l"/>
              </a:tabLst>
            </a:pPr>
            <a:endParaRPr lang="en-US" sz="1600" dirty="0" smtClean="0"/>
          </a:p>
          <a:p>
            <a:pPr>
              <a:spcBef>
                <a:spcPts val="1200"/>
              </a:spcBef>
              <a:tabLst>
                <a:tab pos="815975" algn="l"/>
                <a:tab pos="1192213" algn="l"/>
              </a:tabLst>
            </a:pPr>
            <a:endParaRPr lang="en-US" sz="1600" dirty="0" smtClean="0"/>
          </a:p>
          <a:p>
            <a:pPr>
              <a:spcBef>
                <a:spcPts val="1200"/>
              </a:spcBef>
              <a:tabLst>
                <a:tab pos="815975" algn="l"/>
                <a:tab pos="1192213" algn="l"/>
              </a:tabLst>
            </a:pPr>
            <a:endParaRPr lang="en-US" sz="1600" dirty="0" smtClean="0"/>
          </a:p>
          <a:p>
            <a:pPr>
              <a:spcBef>
                <a:spcPts val="1200"/>
              </a:spcBef>
              <a:tabLst>
                <a:tab pos="815975" algn="l"/>
                <a:tab pos="1192213" algn="l"/>
              </a:tabLst>
            </a:pPr>
            <a:endParaRPr lang="en-US" dirty="0" smtClean="0">
              <a:solidFill>
                <a:srgbClr val="C00000"/>
              </a:solidFill>
            </a:endParaRPr>
          </a:p>
          <a:p>
            <a:pPr>
              <a:spcBef>
                <a:spcPts val="1200"/>
              </a:spcBef>
              <a:tabLst>
                <a:tab pos="815975" algn="l"/>
                <a:tab pos="1192213" algn="l"/>
              </a:tabLst>
            </a:pPr>
            <a:endParaRPr lang="en-US" dirty="0" smtClean="0"/>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smtClean="0">
                <a:solidFill>
                  <a:srgbClr val="190EFF"/>
                </a:solidFill>
                <a:latin typeface="+mj-lt"/>
                <a:ea typeface="+mj-ea"/>
                <a:cs typeface="+mj-cs"/>
                <a:sym typeface="Arial" charset="0"/>
              </a:rPr>
              <a:t>QCD Evolution of Sivers Function   </a:t>
            </a:r>
            <a:endParaRPr lang="en-US" sz="2400" b="1" kern="0" dirty="0">
              <a:solidFill>
                <a:srgbClr val="190EFF"/>
              </a:solidFill>
              <a:latin typeface="+mj-lt"/>
              <a:ea typeface="+mj-ea"/>
              <a:cs typeface="+mj-cs"/>
              <a:sym typeface="Arial" pitchFamily="34" charset="0"/>
            </a:endParaRPr>
          </a:p>
        </p:txBody>
      </p:sp>
      <p:sp>
        <p:nvSpPr>
          <p:cNvPr id="11" name="Slide Number Placeholder 10"/>
          <p:cNvSpPr>
            <a:spLocks noGrp="1"/>
          </p:cNvSpPr>
          <p:nvPr>
            <p:ph type="sldNum" sz="quarter" idx="10"/>
          </p:nvPr>
        </p:nvSpPr>
        <p:spPr/>
        <p:txBody>
          <a:bodyPr/>
          <a:lstStyle/>
          <a:p>
            <a:pPr>
              <a:defRPr/>
            </a:pPr>
            <a:fld id="{DB6380F2-E94A-4CBB-8376-E1880B701FB6}" type="slidenum">
              <a:rPr lang="en-US" smtClean="0"/>
              <a:pPr>
                <a:defRPr/>
              </a:pPr>
              <a:t>28</a:t>
            </a:fld>
            <a:endParaRPr lang="en-US" dirty="0"/>
          </a:p>
        </p:txBody>
      </p:sp>
      <p:sp>
        <p:nvSpPr>
          <p:cNvPr id="14" name="Rectangle 13"/>
          <p:cNvSpPr/>
          <p:nvPr/>
        </p:nvSpPr>
        <p:spPr bwMode="auto">
          <a:xfrm>
            <a:off x="5257800" y="1752600"/>
            <a:ext cx="228600" cy="1524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6" name="Rectangle 15"/>
          <p:cNvSpPr/>
          <p:nvPr/>
        </p:nvSpPr>
        <p:spPr bwMode="auto">
          <a:xfrm>
            <a:off x="5257800" y="2895600"/>
            <a:ext cx="228600" cy="1524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9" name="Rectangle 18"/>
          <p:cNvSpPr/>
          <p:nvPr/>
        </p:nvSpPr>
        <p:spPr bwMode="auto">
          <a:xfrm>
            <a:off x="5486400" y="1676400"/>
            <a:ext cx="457200" cy="3048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20" name="Rectangle 19"/>
          <p:cNvSpPr/>
          <p:nvPr/>
        </p:nvSpPr>
        <p:spPr bwMode="auto">
          <a:xfrm>
            <a:off x="2133600" y="1676400"/>
            <a:ext cx="457200" cy="3048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pic>
        <p:nvPicPr>
          <p:cNvPr id="124932" name="Picture 4" descr="C:\Users\lorenzon\Documents\talks\pol-DY\pics\Sivers-QCD-evolution.png"/>
          <p:cNvPicPr>
            <a:picLocks noChangeAspect="1" noChangeArrowheads="1"/>
          </p:cNvPicPr>
          <p:nvPr/>
        </p:nvPicPr>
        <p:blipFill>
          <a:blip r:embed="rId3" cstate="print"/>
          <a:srcRect/>
          <a:stretch>
            <a:fillRect/>
          </a:stretch>
        </p:blipFill>
        <p:spPr bwMode="auto">
          <a:xfrm>
            <a:off x="838200" y="990600"/>
            <a:ext cx="6777038" cy="2667000"/>
          </a:xfrm>
          <a:prstGeom prst="rect">
            <a:avLst/>
          </a:prstGeom>
          <a:noFill/>
        </p:spPr>
      </p:pic>
      <p:sp>
        <p:nvSpPr>
          <p:cNvPr id="22" name="Rectangle 21"/>
          <p:cNvSpPr/>
          <p:nvPr/>
        </p:nvSpPr>
        <p:spPr bwMode="auto">
          <a:xfrm>
            <a:off x="5410200" y="1371600"/>
            <a:ext cx="533400" cy="3048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23" name="Rectangle 22"/>
          <p:cNvSpPr/>
          <p:nvPr/>
        </p:nvSpPr>
        <p:spPr bwMode="auto">
          <a:xfrm>
            <a:off x="1676400" y="1371600"/>
            <a:ext cx="533400" cy="3048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3" name="TextBox 12"/>
          <p:cNvSpPr txBox="1"/>
          <p:nvPr/>
        </p:nvSpPr>
        <p:spPr>
          <a:xfrm>
            <a:off x="5257800" y="1295400"/>
            <a:ext cx="457200" cy="338554"/>
          </a:xfrm>
          <a:prstGeom prst="rect">
            <a:avLst/>
          </a:prstGeom>
          <a:noFill/>
        </p:spPr>
        <p:txBody>
          <a:bodyPr wrap="square" rtlCol="0">
            <a:spAutoFit/>
          </a:bodyPr>
          <a:lstStyle/>
          <a:p>
            <a:r>
              <a:rPr lang="en-US" sz="1600" b="1" dirty="0" smtClean="0">
                <a:solidFill>
                  <a:srgbClr val="CC3399"/>
                </a:solidFill>
                <a:latin typeface="+mn-lt"/>
              </a:rPr>
              <a:t>h</a:t>
            </a:r>
            <a:r>
              <a:rPr lang="en-US" sz="1600" b="1" baseline="40000" dirty="0" smtClean="0">
                <a:solidFill>
                  <a:srgbClr val="CC3399"/>
                </a:solidFill>
                <a:latin typeface="Symbol" pitchFamily="18" charset="2"/>
              </a:rPr>
              <a:t>+</a:t>
            </a:r>
            <a:endParaRPr lang="en-US" sz="1600" b="1" baseline="40000" dirty="0">
              <a:solidFill>
                <a:srgbClr val="CC3399"/>
              </a:solidFill>
              <a:latin typeface="Symbol" pitchFamily="18" charset="2"/>
            </a:endParaRPr>
          </a:p>
        </p:txBody>
      </p:sp>
      <p:sp>
        <p:nvSpPr>
          <p:cNvPr id="15" name="TextBox 14"/>
          <p:cNvSpPr txBox="1"/>
          <p:nvPr/>
        </p:nvSpPr>
        <p:spPr>
          <a:xfrm>
            <a:off x="1524000" y="1219200"/>
            <a:ext cx="457200" cy="338554"/>
          </a:xfrm>
          <a:prstGeom prst="rect">
            <a:avLst/>
          </a:prstGeom>
          <a:noFill/>
        </p:spPr>
        <p:txBody>
          <a:bodyPr wrap="square" rtlCol="0">
            <a:spAutoFit/>
          </a:bodyPr>
          <a:lstStyle/>
          <a:p>
            <a:r>
              <a:rPr lang="en-US" sz="1600" b="1" dirty="0" smtClean="0">
                <a:solidFill>
                  <a:srgbClr val="CC3399"/>
                </a:solidFill>
                <a:latin typeface="Symbol" pitchFamily="18" charset="2"/>
              </a:rPr>
              <a:t>p</a:t>
            </a:r>
            <a:r>
              <a:rPr lang="en-US" sz="1600" b="1" baseline="40000" dirty="0" smtClean="0">
                <a:solidFill>
                  <a:srgbClr val="CC3399"/>
                </a:solidFill>
                <a:latin typeface="Symbol" pitchFamily="18" charset="2"/>
              </a:rPr>
              <a:t>-</a:t>
            </a:r>
            <a:endParaRPr lang="en-US" sz="1600" b="1" baseline="40000" dirty="0">
              <a:solidFill>
                <a:srgbClr val="CC3399"/>
              </a:solidFill>
              <a:latin typeface="Symbol" pitchFamily="18" charset="2"/>
            </a:endParaRPr>
          </a:p>
        </p:txBody>
      </p:sp>
      <p:sp>
        <p:nvSpPr>
          <p:cNvPr id="46" name="TextBox 12"/>
          <p:cNvSpPr txBox="1">
            <a:spLocks noChangeArrowheads="1"/>
          </p:cNvSpPr>
          <p:nvPr/>
        </p:nvSpPr>
        <p:spPr bwMode="auto">
          <a:xfrm>
            <a:off x="5410200" y="880646"/>
            <a:ext cx="2057400" cy="338554"/>
          </a:xfrm>
          <a:prstGeom prst="rect">
            <a:avLst/>
          </a:prstGeom>
          <a:solidFill>
            <a:srgbClr val="FFFFFF"/>
          </a:solidFill>
          <a:ln w="9525">
            <a:noFill/>
            <a:miter lim="800000"/>
            <a:headEnd/>
            <a:tailEnd/>
          </a:ln>
        </p:spPr>
        <p:txBody>
          <a:bodyPr>
            <a:spAutoFit/>
          </a:bodyPr>
          <a:lstStyle/>
          <a:p>
            <a:r>
              <a:rPr lang="en-US" sz="1600" b="1" dirty="0">
                <a:solidFill>
                  <a:srgbClr val="009900"/>
                </a:solidFill>
                <a:latin typeface="Arial" pitchFamily="34" charset="0"/>
              </a:rPr>
              <a:t>COMPASS </a:t>
            </a:r>
            <a:r>
              <a:rPr lang="en-US" sz="1600" b="1" dirty="0" smtClean="0">
                <a:solidFill>
                  <a:srgbClr val="009900"/>
                </a:solidFill>
                <a:latin typeface="Arial" pitchFamily="34" charset="0"/>
              </a:rPr>
              <a:t>(p)</a:t>
            </a:r>
            <a:endParaRPr lang="en-US" sz="1600" b="1" dirty="0">
              <a:solidFill>
                <a:srgbClr val="009900"/>
              </a:solidFill>
              <a:latin typeface="Arial" pitchFamily="34" charset="0"/>
            </a:endParaRPr>
          </a:p>
        </p:txBody>
      </p:sp>
      <p:sp>
        <p:nvSpPr>
          <p:cNvPr id="47" name="TextBox 12"/>
          <p:cNvSpPr txBox="1">
            <a:spLocks noChangeArrowheads="1"/>
          </p:cNvSpPr>
          <p:nvPr/>
        </p:nvSpPr>
        <p:spPr bwMode="auto">
          <a:xfrm>
            <a:off x="1600200" y="880646"/>
            <a:ext cx="2057400" cy="338554"/>
          </a:xfrm>
          <a:prstGeom prst="rect">
            <a:avLst/>
          </a:prstGeom>
          <a:solidFill>
            <a:srgbClr val="FFFFFF"/>
          </a:solidFill>
          <a:ln w="9525">
            <a:noFill/>
            <a:miter lim="800000"/>
            <a:headEnd/>
            <a:tailEnd/>
          </a:ln>
        </p:spPr>
        <p:txBody>
          <a:bodyPr>
            <a:spAutoFit/>
          </a:bodyPr>
          <a:lstStyle/>
          <a:p>
            <a:r>
              <a:rPr lang="en-US" sz="1600" b="1" dirty="0" smtClean="0">
                <a:solidFill>
                  <a:srgbClr val="009900"/>
                </a:solidFill>
                <a:latin typeface="Arial" pitchFamily="34" charset="0"/>
              </a:rPr>
              <a:t>HERMES (p)</a:t>
            </a:r>
            <a:endParaRPr lang="en-US" sz="1600" b="1" dirty="0">
              <a:solidFill>
                <a:srgbClr val="009900"/>
              </a:solidFill>
              <a:latin typeface="Arial" pitchFamily="34" charset="0"/>
            </a:endParaRPr>
          </a:p>
        </p:txBody>
      </p:sp>
      <p:sp>
        <p:nvSpPr>
          <p:cNvPr id="51" name="TextBox 19"/>
          <p:cNvSpPr txBox="1">
            <a:spLocks noChangeArrowheads="1"/>
          </p:cNvSpPr>
          <p:nvPr/>
        </p:nvSpPr>
        <p:spPr bwMode="auto">
          <a:xfrm rot="-5400000">
            <a:off x="6893555" y="2098044"/>
            <a:ext cx="1853000" cy="400110"/>
          </a:xfrm>
          <a:prstGeom prst="rect">
            <a:avLst/>
          </a:prstGeom>
          <a:noFill/>
          <a:ln w="9525">
            <a:noFill/>
            <a:miter lim="800000"/>
            <a:headEnd/>
            <a:tailEnd/>
          </a:ln>
        </p:spPr>
        <p:txBody>
          <a:bodyPr wrap="square">
            <a:spAutoFit/>
          </a:bodyPr>
          <a:lstStyle/>
          <a:p>
            <a:pPr algn="l"/>
            <a:r>
              <a:rPr lang="en-US" sz="1000" b="1" dirty="0" smtClean="0">
                <a:solidFill>
                  <a:srgbClr val="FF0000"/>
                </a:solidFill>
                <a:latin typeface="+mn-lt"/>
              </a:rPr>
              <a:t>Anselmino </a:t>
            </a:r>
            <a:r>
              <a:rPr lang="en-US" sz="1000" b="1" dirty="0">
                <a:solidFill>
                  <a:srgbClr val="FF0000"/>
                </a:solidFill>
                <a:latin typeface="+mn-lt"/>
              </a:rPr>
              <a:t>et al. </a:t>
            </a:r>
            <a:r>
              <a:rPr lang="en-US" sz="1000" b="1" dirty="0" smtClean="0">
                <a:solidFill>
                  <a:srgbClr val="FF0000"/>
                </a:solidFill>
                <a:latin typeface="+mn-lt"/>
              </a:rPr>
              <a:t>(arXiv:1209.1541 [</a:t>
            </a:r>
            <a:r>
              <a:rPr lang="en-US" sz="1000" b="1" dirty="0" err="1" smtClean="0">
                <a:solidFill>
                  <a:srgbClr val="FF0000"/>
                </a:solidFill>
                <a:latin typeface="+mn-lt"/>
              </a:rPr>
              <a:t>hep</a:t>
            </a:r>
            <a:r>
              <a:rPr lang="en-US" sz="1000" b="1" dirty="0" smtClean="0">
                <a:solidFill>
                  <a:srgbClr val="FF0000"/>
                </a:solidFill>
                <a:latin typeface="+mn-lt"/>
              </a:rPr>
              <a:t>-ph])</a:t>
            </a:r>
            <a:endParaRPr lang="en-US" sz="1000" b="1" dirty="0">
              <a:solidFill>
                <a:srgbClr val="FF0000"/>
              </a:solidFill>
              <a:latin typeface="+mn-lt"/>
            </a:endParaRPr>
          </a:p>
        </p:txBody>
      </p:sp>
      <p:grpSp>
        <p:nvGrpSpPr>
          <p:cNvPr id="27" name="Group 26"/>
          <p:cNvGrpSpPr/>
          <p:nvPr/>
        </p:nvGrpSpPr>
        <p:grpSpPr>
          <a:xfrm>
            <a:off x="4495800" y="3657600"/>
            <a:ext cx="4359275" cy="2968625"/>
            <a:chOff x="4495800" y="3657600"/>
            <a:chExt cx="4359275" cy="2968625"/>
          </a:xfrm>
        </p:grpSpPr>
        <p:pic>
          <p:nvPicPr>
            <p:cNvPr id="40" name="Picture 3" descr="C:\Users\lorenzon\Documents\talks\pol-DY\pics\COMPASS-prelim.png"/>
            <p:cNvPicPr>
              <a:picLocks noChangeAspect="1" noChangeArrowheads="1"/>
            </p:cNvPicPr>
            <p:nvPr/>
          </p:nvPicPr>
          <p:blipFill>
            <a:blip r:embed="rId4" cstate="print"/>
            <a:srcRect/>
            <a:stretch>
              <a:fillRect/>
            </a:stretch>
          </p:blipFill>
          <p:spPr bwMode="auto">
            <a:xfrm>
              <a:off x="4495800" y="3657600"/>
              <a:ext cx="4359275" cy="2968625"/>
            </a:xfrm>
            <a:prstGeom prst="rect">
              <a:avLst/>
            </a:prstGeom>
            <a:noFill/>
          </p:spPr>
        </p:pic>
        <p:sp>
          <p:nvSpPr>
            <p:cNvPr id="26" name="Rectangle 25"/>
            <p:cNvSpPr/>
            <p:nvPr/>
          </p:nvSpPr>
          <p:spPr bwMode="auto">
            <a:xfrm>
              <a:off x="4953000" y="3657600"/>
              <a:ext cx="3810000" cy="25908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pic>
        <p:nvPicPr>
          <p:cNvPr id="169987" name="Picture 3" descr="C:\Users\lorenzon\Documents\talks\pol-DY\pics\COMPASS-Siversp-DGLAP-evolution.png"/>
          <p:cNvPicPr>
            <a:picLocks noChangeAspect="1" noChangeArrowheads="1"/>
          </p:cNvPicPr>
          <p:nvPr/>
        </p:nvPicPr>
        <p:blipFill>
          <a:blip r:embed="rId5" cstate="print"/>
          <a:srcRect/>
          <a:stretch>
            <a:fillRect/>
          </a:stretch>
        </p:blipFill>
        <p:spPr bwMode="auto">
          <a:xfrm>
            <a:off x="4919472" y="3840480"/>
            <a:ext cx="3840480" cy="2272235"/>
          </a:xfrm>
          <a:prstGeom prst="rect">
            <a:avLst/>
          </a:prstGeom>
          <a:noFill/>
        </p:spPr>
      </p:pic>
      <p:sp>
        <p:nvSpPr>
          <p:cNvPr id="31" name="TextBox 30"/>
          <p:cNvSpPr txBox="1"/>
          <p:nvPr/>
        </p:nvSpPr>
        <p:spPr>
          <a:xfrm>
            <a:off x="7924800" y="3868579"/>
            <a:ext cx="838200" cy="246221"/>
          </a:xfrm>
          <a:prstGeom prst="rect">
            <a:avLst/>
          </a:prstGeom>
          <a:noFill/>
        </p:spPr>
        <p:txBody>
          <a:bodyPr wrap="square" rtlCol="0">
            <a:spAutoFit/>
          </a:bodyPr>
          <a:lstStyle/>
          <a:p>
            <a:r>
              <a:rPr lang="en-US" sz="1000" b="1" dirty="0" smtClean="0">
                <a:solidFill>
                  <a:srgbClr val="190EFF"/>
                </a:solidFill>
                <a:latin typeface="+mn-lt"/>
              </a:rPr>
              <a:t>DGLAP</a:t>
            </a:r>
            <a:endParaRPr lang="en-US" sz="1000" b="1" dirty="0">
              <a:solidFill>
                <a:srgbClr val="190EFF"/>
              </a:solidFill>
              <a:latin typeface="+mn-lt"/>
            </a:endParaRPr>
          </a:p>
        </p:txBody>
      </p:sp>
      <p:pic>
        <p:nvPicPr>
          <p:cNvPr id="169988" name="Picture 4" descr="C:\Users\lorenzon\Documents\talks\pol-DY\pics\COMPASS-Siversp-TMD-evolution.png"/>
          <p:cNvPicPr>
            <a:picLocks noChangeAspect="1" noChangeArrowheads="1"/>
          </p:cNvPicPr>
          <p:nvPr/>
        </p:nvPicPr>
        <p:blipFill>
          <a:blip r:embed="rId6" cstate="print"/>
          <a:srcRect/>
          <a:stretch>
            <a:fillRect/>
          </a:stretch>
        </p:blipFill>
        <p:spPr bwMode="auto">
          <a:xfrm>
            <a:off x="4919472" y="3840480"/>
            <a:ext cx="3840480" cy="2272234"/>
          </a:xfrm>
          <a:prstGeom prst="rect">
            <a:avLst/>
          </a:prstGeom>
          <a:noFill/>
        </p:spPr>
      </p:pic>
      <p:sp>
        <p:nvSpPr>
          <p:cNvPr id="32" name="TextBox 31"/>
          <p:cNvSpPr txBox="1"/>
          <p:nvPr/>
        </p:nvSpPr>
        <p:spPr>
          <a:xfrm>
            <a:off x="7924800" y="3868579"/>
            <a:ext cx="838200" cy="246221"/>
          </a:xfrm>
          <a:prstGeom prst="rect">
            <a:avLst/>
          </a:prstGeom>
          <a:noFill/>
        </p:spPr>
        <p:txBody>
          <a:bodyPr wrap="square" rtlCol="0">
            <a:spAutoFit/>
          </a:bodyPr>
          <a:lstStyle/>
          <a:p>
            <a:r>
              <a:rPr lang="en-US" sz="1000" b="1" dirty="0" smtClean="0">
                <a:solidFill>
                  <a:srgbClr val="FF0000"/>
                </a:solidFill>
                <a:latin typeface="+mn-lt"/>
              </a:rPr>
              <a:t>TMD</a:t>
            </a:r>
            <a:endParaRPr lang="en-US" sz="1000" b="1" dirty="0">
              <a:solidFill>
                <a:srgbClr val="FF0000"/>
              </a:solidFill>
              <a:latin typeface="+mn-lt"/>
            </a:endParaRPr>
          </a:p>
        </p:txBody>
      </p:sp>
      <p:sp>
        <p:nvSpPr>
          <p:cNvPr id="33" name="Rectangle 32"/>
          <p:cNvSpPr/>
          <p:nvPr/>
        </p:nvSpPr>
        <p:spPr bwMode="auto">
          <a:xfrm>
            <a:off x="5324769" y="3886200"/>
            <a:ext cx="381000" cy="2286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4" name="Rectangle 33"/>
          <p:cNvSpPr/>
          <p:nvPr/>
        </p:nvSpPr>
        <p:spPr bwMode="auto">
          <a:xfrm>
            <a:off x="5324769" y="5105400"/>
            <a:ext cx="381000" cy="2286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5" name="Rectangle 34"/>
          <p:cNvSpPr/>
          <p:nvPr/>
        </p:nvSpPr>
        <p:spPr bwMode="auto">
          <a:xfrm>
            <a:off x="5934369" y="3886200"/>
            <a:ext cx="304800" cy="2286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6" name="TextBox 35"/>
          <p:cNvSpPr txBox="1"/>
          <p:nvPr/>
        </p:nvSpPr>
        <p:spPr>
          <a:xfrm>
            <a:off x="5172369" y="3810000"/>
            <a:ext cx="457200" cy="338554"/>
          </a:xfrm>
          <a:prstGeom prst="rect">
            <a:avLst/>
          </a:prstGeom>
          <a:noFill/>
        </p:spPr>
        <p:txBody>
          <a:bodyPr wrap="square" rtlCol="0">
            <a:spAutoFit/>
          </a:bodyPr>
          <a:lstStyle/>
          <a:p>
            <a:r>
              <a:rPr lang="en-US" sz="1600" b="1" dirty="0" smtClean="0">
                <a:solidFill>
                  <a:srgbClr val="CC3399"/>
                </a:solidFill>
                <a:latin typeface="+mn-lt"/>
              </a:rPr>
              <a:t>h</a:t>
            </a:r>
            <a:r>
              <a:rPr lang="en-US" sz="1600" b="1" baseline="40000" dirty="0" smtClean="0">
                <a:solidFill>
                  <a:srgbClr val="CC3399"/>
                </a:solidFill>
                <a:latin typeface="Symbol" pitchFamily="18" charset="2"/>
              </a:rPr>
              <a:t>+</a:t>
            </a:r>
            <a:endParaRPr lang="en-US" sz="1600" b="1" baseline="40000" dirty="0">
              <a:solidFill>
                <a:srgbClr val="CC3399"/>
              </a:solidFill>
              <a:latin typeface="Symbol" pitchFamily="18" charset="2"/>
            </a:endParaRPr>
          </a:p>
        </p:txBody>
      </p:sp>
      <p:sp>
        <p:nvSpPr>
          <p:cNvPr id="37" name="Rectangle 36"/>
          <p:cNvSpPr/>
          <p:nvPr/>
        </p:nvSpPr>
        <p:spPr bwMode="auto">
          <a:xfrm>
            <a:off x="5934369" y="5029200"/>
            <a:ext cx="304800" cy="2286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38" name="TextBox 37"/>
          <p:cNvSpPr txBox="1"/>
          <p:nvPr/>
        </p:nvSpPr>
        <p:spPr>
          <a:xfrm>
            <a:off x="5172369" y="4995446"/>
            <a:ext cx="457200" cy="338554"/>
          </a:xfrm>
          <a:prstGeom prst="rect">
            <a:avLst/>
          </a:prstGeom>
          <a:noFill/>
        </p:spPr>
        <p:txBody>
          <a:bodyPr wrap="square" rtlCol="0">
            <a:spAutoFit/>
          </a:bodyPr>
          <a:lstStyle/>
          <a:p>
            <a:r>
              <a:rPr lang="en-US" sz="1600" b="1" dirty="0" smtClean="0">
                <a:solidFill>
                  <a:srgbClr val="CC3399"/>
                </a:solidFill>
                <a:latin typeface="+mn-lt"/>
              </a:rPr>
              <a:t>h</a:t>
            </a:r>
            <a:r>
              <a:rPr lang="en-US" sz="1600" b="1" baseline="40000" dirty="0" smtClean="0">
                <a:solidFill>
                  <a:srgbClr val="CC3399"/>
                </a:solidFill>
                <a:latin typeface="Symbol" pitchFamily="18" charset="2"/>
              </a:rPr>
              <a:t>-</a:t>
            </a:r>
            <a:endParaRPr lang="en-US" sz="1600" b="1" baseline="40000" dirty="0">
              <a:solidFill>
                <a:srgbClr val="CC3399"/>
              </a:solidFill>
              <a:latin typeface="Symbol" pitchFamily="18" charset="2"/>
            </a:endParaRPr>
          </a:p>
        </p:txBody>
      </p:sp>
    </p:spTree>
    <p:extLst>
      <p:ext uri="{BB962C8B-B14F-4D97-AF65-F5344CB8AC3E}">
        <p14:creationId xmlns:p14="http://schemas.microsoft.com/office/powerpoint/2010/main" xmlns="" val="169315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9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78D958-2351-D645-A811-13F62787A1DF}" type="slidenum">
              <a:rPr lang="en-US" smtClean="0"/>
              <a:pPr/>
              <a:t>29</a:t>
            </a:fld>
            <a:endParaRPr lang="en-US"/>
          </a:p>
        </p:txBody>
      </p:sp>
      <p:sp>
        <p:nvSpPr>
          <p:cNvPr id="7" name="TextBox 6"/>
          <p:cNvSpPr txBox="1"/>
          <p:nvPr/>
        </p:nvSpPr>
        <p:spPr>
          <a:xfrm>
            <a:off x="342900" y="1066800"/>
            <a:ext cx="8496300" cy="5632311"/>
          </a:xfrm>
          <a:prstGeom prst="rect">
            <a:avLst/>
          </a:prstGeom>
          <a:noFill/>
        </p:spPr>
        <p:txBody>
          <a:bodyPr wrap="square" rtlCol="0">
            <a:spAutoFit/>
          </a:bodyPr>
          <a:lstStyle/>
          <a:p>
            <a:pPr marL="342900" indent="-342900" algn="l">
              <a:buFont typeface="Arial"/>
              <a:buChar char="•"/>
            </a:pPr>
            <a:r>
              <a:rPr lang="en-US" sz="2400" dirty="0">
                <a:solidFill>
                  <a:srgbClr val="0000FF"/>
                </a:solidFill>
                <a:latin typeface="Calibri" pitchFamily="34" charset="0"/>
              </a:rPr>
              <a:t>W</a:t>
            </a:r>
            <a:r>
              <a:rPr lang="en-US" sz="2400" dirty="0" smtClean="0">
                <a:solidFill>
                  <a:srgbClr val="0000FF"/>
                </a:solidFill>
                <a:latin typeface="Calibri" pitchFamily="34" charset="0"/>
              </a:rPr>
              <a:t>e know almost nothing about sea quarks’ angular momentum.</a:t>
            </a:r>
          </a:p>
          <a:p>
            <a:pPr marL="342900" indent="-342900" algn="l">
              <a:buFont typeface="Arial"/>
              <a:buChar char="•"/>
            </a:pPr>
            <a:r>
              <a:rPr lang="en-US" sz="2400" dirty="0">
                <a:solidFill>
                  <a:srgbClr val="0000FF"/>
                </a:solidFill>
                <a:latin typeface="Calibri" pitchFamily="34" charset="0"/>
              </a:rPr>
              <a:t>Quark orbital angular momentum leads </a:t>
            </a:r>
            <a:r>
              <a:rPr lang="en-US" sz="2400" dirty="0" smtClean="0">
                <a:solidFill>
                  <a:srgbClr val="0000FF"/>
                </a:solidFill>
                <a:latin typeface="Calibri" pitchFamily="34" charset="0"/>
              </a:rPr>
              <a:t>to quark </a:t>
            </a:r>
            <a:r>
              <a:rPr lang="en-US" sz="2400" dirty="0" err="1">
                <a:solidFill>
                  <a:srgbClr val="0000FF"/>
                </a:solidFill>
                <a:latin typeface="Calibri" pitchFamily="34" charset="0"/>
              </a:rPr>
              <a:t>Sivers</a:t>
            </a:r>
            <a:r>
              <a:rPr lang="en-US" sz="2400" dirty="0">
                <a:solidFill>
                  <a:srgbClr val="0000FF"/>
                </a:solidFill>
                <a:latin typeface="Calibri" pitchFamily="34" charset="0"/>
              </a:rPr>
              <a:t> distribution.</a:t>
            </a:r>
          </a:p>
          <a:p>
            <a:pPr marL="342900" indent="-342900" algn="l">
              <a:buFont typeface="Arial"/>
              <a:buChar char="•"/>
            </a:pPr>
            <a:r>
              <a:rPr lang="en-US" sz="2400" dirty="0" smtClean="0">
                <a:solidFill>
                  <a:srgbClr val="0000FF"/>
                </a:solidFill>
                <a:latin typeface="Calibri" pitchFamily="34" charset="0"/>
              </a:rPr>
              <a:t>Identifying a non-vanishing sea quark </a:t>
            </a:r>
            <a:r>
              <a:rPr lang="en-US" sz="2400" dirty="0" err="1" smtClean="0">
                <a:solidFill>
                  <a:srgbClr val="0000FF"/>
                </a:solidFill>
                <a:latin typeface="Calibri" pitchFamily="34" charset="0"/>
              </a:rPr>
              <a:t>Sivers</a:t>
            </a:r>
            <a:r>
              <a:rPr lang="en-US" sz="2400" dirty="0" smtClean="0">
                <a:solidFill>
                  <a:srgbClr val="0000FF"/>
                </a:solidFill>
                <a:latin typeface="Calibri" pitchFamily="34" charset="0"/>
              </a:rPr>
              <a:t> distribution could lead to  a </a:t>
            </a:r>
            <a:r>
              <a:rPr lang="en-US" sz="2400" dirty="0">
                <a:solidFill>
                  <a:srgbClr val="0000FF"/>
                </a:solidFill>
                <a:latin typeface="Calibri" pitchFamily="34" charset="0"/>
              </a:rPr>
              <a:t>major breakthrough </a:t>
            </a:r>
            <a:r>
              <a:rPr lang="en-US" sz="2400" dirty="0" smtClean="0">
                <a:solidFill>
                  <a:srgbClr val="0000FF"/>
                </a:solidFill>
                <a:latin typeface="Calibri" pitchFamily="34" charset="0"/>
              </a:rPr>
              <a:t>in nucleon structure.</a:t>
            </a:r>
          </a:p>
          <a:p>
            <a:pPr marL="342900" indent="-342900" algn="l">
              <a:buFont typeface="Arial"/>
              <a:buChar char="•"/>
            </a:pPr>
            <a:r>
              <a:rPr lang="en-US" sz="2400" dirty="0" smtClean="0">
                <a:solidFill>
                  <a:srgbClr val="0000FF"/>
                </a:solidFill>
                <a:latin typeface="Calibri" pitchFamily="34" charset="0"/>
              </a:rPr>
              <a:t>Polarized target D-Y at </a:t>
            </a:r>
            <a:r>
              <a:rPr lang="en-US" sz="2400" dirty="0" err="1" smtClean="0">
                <a:solidFill>
                  <a:srgbClr val="0000FF"/>
                </a:solidFill>
                <a:latin typeface="Calibri" pitchFamily="34" charset="0"/>
              </a:rPr>
              <a:t>Fermilab’s</a:t>
            </a:r>
            <a:r>
              <a:rPr lang="en-US" sz="2400" dirty="0" smtClean="0">
                <a:solidFill>
                  <a:srgbClr val="0000FF"/>
                </a:solidFill>
                <a:latin typeface="Calibri" pitchFamily="34" charset="0"/>
              </a:rPr>
              <a:t> </a:t>
            </a:r>
            <a:r>
              <a:rPr lang="en-US" sz="2400" dirty="0" err="1" smtClean="0">
                <a:solidFill>
                  <a:srgbClr val="0000FF"/>
                </a:solidFill>
                <a:latin typeface="Calibri" pitchFamily="34" charset="0"/>
              </a:rPr>
              <a:t>SeaQuest</a:t>
            </a:r>
            <a:r>
              <a:rPr lang="en-US" sz="2400" dirty="0" smtClean="0">
                <a:solidFill>
                  <a:srgbClr val="0000FF"/>
                </a:solidFill>
                <a:latin typeface="Calibri" pitchFamily="34" charset="0"/>
              </a:rPr>
              <a:t> provides an unique opportunity to pin down sea quark’s angular momentum.</a:t>
            </a:r>
          </a:p>
          <a:p>
            <a:pPr marL="342900" indent="-342900" algn="l">
              <a:buFont typeface="Arial"/>
              <a:buChar char="•"/>
            </a:pPr>
            <a:endParaRPr lang="en-US" sz="2400" dirty="0" smtClean="0">
              <a:solidFill>
                <a:srgbClr val="0000FF"/>
              </a:solidFill>
              <a:latin typeface="Calibri" pitchFamily="34" charset="0"/>
            </a:endParaRPr>
          </a:p>
          <a:p>
            <a:pPr marL="342900" indent="-342900" algn="l">
              <a:buFont typeface="Arial"/>
              <a:buChar char="•"/>
            </a:pPr>
            <a:endParaRPr lang="en-US" sz="2400" dirty="0" smtClean="0">
              <a:solidFill>
                <a:srgbClr val="0000FF"/>
              </a:solidFill>
              <a:latin typeface="Calibri" pitchFamily="34" charset="0"/>
            </a:endParaRPr>
          </a:p>
          <a:p>
            <a:pPr marL="342900" indent="-342900" algn="l">
              <a:buFont typeface="Arial"/>
              <a:buChar char="•"/>
            </a:pPr>
            <a:endParaRPr lang="en-US" sz="2400" dirty="0" smtClean="0">
              <a:solidFill>
                <a:srgbClr val="0000FF"/>
              </a:solidFill>
              <a:latin typeface="Calibri" pitchFamily="34" charset="0"/>
            </a:endParaRPr>
          </a:p>
          <a:p>
            <a:pPr marL="342900" indent="-342900" algn="l">
              <a:buFont typeface="Arial"/>
              <a:buChar char="•"/>
            </a:pPr>
            <a:endParaRPr lang="en-US" sz="2400" dirty="0" smtClean="0">
              <a:solidFill>
                <a:srgbClr val="0000FF"/>
              </a:solidFill>
              <a:latin typeface="Calibri" pitchFamily="34" charset="0"/>
            </a:endParaRPr>
          </a:p>
          <a:p>
            <a:pPr marL="342900" indent="-342900" algn="l">
              <a:buFont typeface="Arial"/>
              <a:buChar char="•"/>
            </a:pPr>
            <a:endParaRPr lang="en-US" sz="2400" dirty="0" smtClean="0">
              <a:solidFill>
                <a:srgbClr val="0000FF"/>
              </a:solidFill>
              <a:latin typeface="Calibri" pitchFamily="34" charset="0"/>
            </a:endParaRPr>
          </a:p>
          <a:p>
            <a:pPr marL="342900" indent="-342900" algn="l">
              <a:buFont typeface="Arial"/>
              <a:buChar char="•"/>
            </a:pPr>
            <a:endParaRPr lang="en-US" sz="2400" dirty="0" smtClean="0">
              <a:solidFill>
                <a:srgbClr val="0000FF"/>
              </a:solidFill>
              <a:latin typeface="Calibri" pitchFamily="34" charset="0"/>
            </a:endParaRPr>
          </a:p>
          <a:p>
            <a:pPr marL="342900" indent="-342900" algn="l">
              <a:buFont typeface="Arial"/>
              <a:buChar char="•"/>
            </a:pPr>
            <a:r>
              <a:rPr lang="en-US" sz="2400" dirty="0" smtClean="0">
                <a:solidFill>
                  <a:srgbClr val="0000FF"/>
                </a:solidFill>
                <a:latin typeface="Calibri" pitchFamily="34" charset="0"/>
              </a:rPr>
              <a:t>Sea quarks’ orbital angular momentum could be a major part of the “missing spin”.</a:t>
            </a:r>
          </a:p>
        </p:txBody>
      </p:sp>
      <p:grpSp>
        <p:nvGrpSpPr>
          <p:cNvPr id="8" name="Group 8"/>
          <p:cNvGrpSpPr/>
          <p:nvPr/>
        </p:nvGrpSpPr>
        <p:grpSpPr>
          <a:xfrm>
            <a:off x="495300" y="3810000"/>
            <a:ext cx="8458200" cy="1690267"/>
            <a:chOff x="495300" y="4269089"/>
            <a:chExt cx="8458200" cy="1690267"/>
          </a:xfrm>
        </p:grpSpPr>
        <p:sp>
          <p:nvSpPr>
            <p:cNvPr id="10" name="TextBox 9"/>
            <p:cNvSpPr txBox="1"/>
            <p:nvPr/>
          </p:nvSpPr>
          <p:spPr>
            <a:xfrm>
              <a:off x="495300" y="4269089"/>
              <a:ext cx="8102600" cy="461665"/>
            </a:xfrm>
            <a:prstGeom prst="rect">
              <a:avLst/>
            </a:prstGeom>
            <a:noFill/>
          </p:spPr>
          <p:txBody>
            <a:bodyPr wrap="square" rtlCol="0">
              <a:spAutoFit/>
            </a:bodyPr>
            <a:lstStyle/>
            <a:p>
              <a:pPr algn="l"/>
              <a:r>
                <a:rPr lang="en-US" sz="2400" b="1" dirty="0" smtClean="0">
                  <a:solidFill>
                    <a:srgbClr val="FF0000"/>
                  </a:solidFill>
                  <a:latin typeface="Calibri" pitchFamily="34" charset="0"/>
                </a:rPr>
                <a:t>Does </a:t>
              </a:r>
              <a:r>
                <a:rPr lang="en-US" sz="2400" b="1" dirty="0" err="1" smtClean="0">
                  <a:solidFill>
                    <a:srgbClr val="FF0000"/>
                  </a:solidFill>
                  <a:latin typeface="Calibri" pitchFamily="34" charset="0"/>
                </a:rPr>
                <a:t>Drell</a:t>
              </a:r>
              <a:r>
                <a:rPr lang="en-US" sz="2400" b="1" dirty="0" smtClean="0">
                  <a:solidFill>
                    <a:srgbClr val="FF0000"/>
                  </a:solidFill>
                  <a:latin typeface="Calibri" pitchFamily="34" charset="0"/>
                </a:rPr>
                <a:t>-Yan yield depend on target’s spin direction?</a:t>
              </a:r>
              <a:endParaRPr lang="en-US" sz="2400" b="1" dirty="0">
                <a:solidFill>
                  <a:srgbClr val="FF0000"/>
                </a:solidFill>
                <a:latin typeface="Calibri" pitchFamily="34" charset="0"/>
              </a:endParaRPr>
            </a:p>
          </p:txBody>
        </p:sp>
        <p:pic>
          <p:nvPicPr>
            <p:cNvPr id="11" name="Picture 10" descr="latex-image-1.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7041" y="4730754"/>
              <a:ext cx="3009900" cy="800711"/>
            </a:xfrm>
            <a:prstGeom prst="rect">
              <a:avLst/>
            </a:prstGeom>
          </p:spPr>
        </p:pic>
        <p:grpSp>
          <p:nvGrpSpPr>
            <p:cNvPr id="9" name="Group 11"/>
            <p:cNvGrpSpPr/>
            <p:nvPr/>
          </p:nvGrpSpPr>
          <p:grpSpPr>
            <a:xfrm>
              <a:off x="537041" y="5590024"/>
              <a:ext cx="1841157" cy="369332"/>
              <a:chOff x="431801" y="4060190"/>
              <a:chExt cx="1841157" cy="369332"/>
            </a:xfrm>
          </p:grpSpPr>
          <p:pic>
            <p:nvPicPr>
              <p:cNvPr id="14" name="Picture 13" descr="latex-image-1.pd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1801" y="4156710"/>
                <a:ext cx="1841157" cy="228600"/>
              </a:xfrm>
              <a:prstGeom prst="rect">
                <a:avLst/>
              </a:prstGeom>
            </p:spPr>
          </p:pic>
          <p:sp>
            <p:nvSpPr>
              <p:cNvPr id="15" name="TextBox 14"/>
              <p:cNvSpPr txBox="1"/>
              <p:nvPr/>
            </p:nvSpPr>
            <p:spPr>
              <a:xfrm>
                <a:off x="1282700" y="4060190"/>
                <a:ext cx="312906" cy="369332"/>
              </a:xfrm>
              <a:prstGeom prst="rect">
                <a:avLst/>
              </a:prstGeom>
              <a:noFill/>
            </p:spPr>
            <p:txBody>
              <a:bodyPr wrap="none" rtlCol="0">
                <a:spAutoFit/>
              </a:bodyPr>
              <a:lstStyle/>
              <a:p>
                <a:r>
                  <a:rPr lang="en-US" dirty="0" smtClean="0">
                    <a:solidFill>
                      <a:srgbClr val="FF0000"/>
                    </a:solidFill>
                  </a:rPr>
                  <a:t>if</a:t>
                </a:r>
                <a:endParaRPr lang="en-US" dirty="0">
                  <a:solidFill>
                    <a:srgbClr val="FF0000"/>
                  </a:solidFill>
                </a:endParaRPr>
              </a:p>
            </p:txBody>
          </p:sp>
        </p:grpSp>
        <p:pic>
          <p:nvPicPr>
            <p:cNvPr id="13" name="Picture 12" descr="latex-image-1.pdf"/>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03800" y="4631043"/>
              <a:ext cx="3949700" cy="1006156"/>
            </a:xfrm>
            <a:prstGeom prst="rect">
              <a:avLst/>
            </a:prstGeom>
          </p:spPr>
        </p:pic>
      </p:grpSp>
      <p:sp>
        <p:nvSpPr>
          <p:cNvPr id="1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dirty="0" smtClean="0">
                <a:solidFill>
                  <a:srgbClr val="190EFF"/>
                </a:solidFill>
                <a:latin typeface="+mj-lt"/>
              </a:rPr>
              <a:t>E1039 Physics Summary</a:t>
            </a:r>
            <a:endParaRPr lang="en-US" sz="2400" b="1" kern="0" dirty="0">
              <a:solidFill>
                <a:srgbClr val="190EFF"/>
              </a:solidFill>
              <a:latin typeface="+mj-lt"/>
              <a:ea typeface="+mj-ea"/>
              <a:cs typeface="+mj-cs"/>
              <a:sym typeface="Arial" pitchFamily="34" charset="0"/>
            </a:endParaRPr>
          </a:p>
        </p:txBody>
      </p:sp>
      <p:sp>
        <p:nvSpPr>
          <p:cNvPr id="18" name="TextBox 19"/>
          <p:cNvSpPr txBox="1">
            <a:spLocks noChangeArrowheads="1"/>
          </p:cNvSpPr>
          <p:nvPr/>
        </p:nvSpPr>
        <p:spPr bwMode="auto">
          <a:xfrm>
            <a:off x="3581400" y="6535579"/>
            <a:ext cx="2743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Xiaodong Jiang (ANL) </a:t>
            </a:r>
            <a:endParaRPr lang="en-US" sz="1000" b="1" dirty="0">
              <a:solidFill>
                <a:srgbClr val="CC3399"/>
              </a:solidFill>
              <a:latin typeface="+mn-lt"/>
            </a:endParaRPr>
          </a:p>
        </p:txBody>
      </p:sp>
    </p:spTree>
    <p:extLst>
      <p:ext uri="{BB962C8B-B14F-4D97-AF65-F5344CB8AC3E}">
        <p14:creationId xmlns:p14="http://schemas.microsoft.com/office/powerpoint/2010/main" xmlns="" val="1426792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smtClean="0">
                <a:solidFill>
                  <a:srgbClr val="190EFF"/>
                </a:solidFill>
                <a:latin typeface="+mj-lt"/>
                <a:ea typeface="+mj-ea"/>
                <a:cs typeface="+mj-cs"/>
                <a:sym typeface="Arial" charset="0"/>
              </a:rPr>
              <a:t>Transverse Momentum Distributions (Introduction)</a:t>
            </a:r>
            <a:endParaRPr lang="en-US" sz="2400" b="1" kern="0" dirty="0">
              <a:solidFill>
                <a:srgbClr val="190EFF"/>
              </a:solidFill>
              <a:latin typeface="+mj-lt"/>
              <a:ea typeface="+mj-ea"/>
              <a:cs typeface="+mj-cs"/>
              <a:sym typeface="Arial" pitchFamily="34" charset="0"/>
            </a:endParaRPr>
          </a:p>
        </p:txBody>
      </p:sp>
      <p:sp>
        <p:nvSpPr>
          <p:cNvPr id="13" name="Subtitle 2"/>
          <p:cNvSpPr txBox="1">
            <a:spLocks/>
          </p:cNvSpPr>
          <p:nvPr/>
        </p:nvSpPr>
        <p:spPr>
          <a:xfrm>
            <a:off x="228600" y="1371600"/>
            <a:ext cx="8763000" cy="2438400"/>
          </a:xfrm>
          <a:prstGeom prst="rect">
            <a:avLst/>
          </a:prstGeom>
        </p:spPr>
        <p:txBody>
          <a:bodyPr/>
          <a:lstStyle/>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Char char="•"/>
              <a:tabLst>
                <a:tab pos="815975" algn="l"/>
                <a:tab pos="1192213" algn="l"/>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pic>
        <p:nvPicPr>
          <p:cNvPr id="174082" name="Picture 2" descr="C:\Users\lorenzon\Documents\talks\pol-DY\mulders-green-alldist.png"/>
          <p:cNvPicPr>
            <a:picLocks noChangeAspect="1" noChangeArrowheads="1"/>
          </p:cNvPicPr>
          <p:nvPr/>
        </p:nvPicPr>
        <p:blipFill>
          <a:blip r:embed="rId4" cstate="print"/>
          <a:srcRect/>
          <a:stretch>
            <a:fillRect/>
          </a:stretch>
        </p:blipFill>
        <p:spPr bwMode="auto">
          <a:xfrm>
            <a:off x="2743200" y="1295400"/>
            <a:ext cx="5300579" cy="4315065"/>
          </a:xfrm>
          <a:prstGeom prst="rect">
            <a:avLst/>
          </a:prstGeom>
          <a:noFill/>
        </p:spPr>
      </p:pic>
      <p:sp>
        <p:nvSpPr>
          <p:cNvPr id="7" name="Rectangle 20"/>
          <p:cNvSpPr>
            <a:spLocks noChangeArrowheads="1"/>
          </p:cNvSpPr>
          <p:nvPr/>
        </p:nvSpPr>
        <p:spPr bwMode="auto">
          <a:xfrm>
            <a:off x="2514600" y="1219200"/>
            <a:ext cx="2667000" cy="1905000"/>
          </a:xfrm>
          <a:prstGeom prst="rect">
            <a:avLst/>
          </a:prstGeom>
          <a:noFill/>
          <a:ln w="9525">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8" name="Rectangle 22"/>
          <p:cNvSpPr>
            <a:spLocks noChangeArrowheads="1"/>
          </p:cNvSpPr>
          <p:nvPr/>
        </p:nvSpPr>
        <p:spPr bwMode="auto">
          <a:xfrm>
            <a:off x="5791200" y="1524000"/>
            <a:ext cx="2438400" cy="1066800"/>
          </a:xfrm>
          <a:prstGeom prst="rect">
            <a:avLst/>
          </a:prstGeom>
          <a:noFill/>
          <a:ln w="9525">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 name="Rectangle 4"/>
          <p:cNvSpPr>
            <a:spLocks noChangeArrowheads="1"/>
          </p:cNvSpPr>
          <p:nvPr/>
        </p:nvSpPr>
        <p:spPr bwMode="auto">
          <a:xfrm>
            <a:off x="2514600" y="3352800"/>
            <a:ext cx="2667000" cy="15240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0" name="Rectangle 21"/>
          <p:cNvSpPr>
            <a:spLocks noChangeArrowheads="1"/>
          </p:cNvSpPr>
          <p:nvPr/>
        </p:nvSpPr>
        <p:spPr bwMode="auto">
          <a:xfrm>
            <a:off x="2514600" y="4953000"/>
            <a:ext cx="5867400" cy="12954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2" name="Text Box 23"/>
          <p:cNvSpPr txBox="1">
            <a:spLocks noChangeArrowheads="1"/>
          </p:cNvSpPr>
          <p:nvPr/>
        </p:nvSpPr>
        <p:spPr bwMode="auto">
          <a:xfrm>
            <a:off x="5562600" y="3440668"/>
            <a:ext cx="2590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accent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eaLnBrk="1" hangingPunct="1">
              <a:spcBef>
                <a:spcPct val="50000"/>
              </a:spcBef>
            </a:pPr>
            <a:r>
              <a:rPr lang="en-US" i="0" dirty="0" err="1">
                <a:solidFill>
                  <a:srgbClr val="1C1C1C"/>
                </a:solidFill>
                <a:latin typeface="+mn-lt"/>
              </a:rPr>
              <a:t>k</a:t>
            </a:r>
            <a:r>
              <a:rPr lang="en-US" i="0" baseline="-25000" dirty="0" err="1">
                <a:solidFill>
                  <a:srgbClr val="1C1C1C"/>
                </a:solidFill>
                <a:latin typeface="+mn-lt"/>
                <a:cs typeface="Arial" charset="0"/>
              </a:rPr>
              <a:t>T</a:t>
            </a:r>
            <a:r>
              <a:rPr lang="en-US" i="0" dirty="0">
                <a:solidFill>
                  <a:srgbClr val="1C1C1C"/>
                </a:solidFill>
                <a:latin typeface="+mn-lt"/>
                <a:cs typeface="Arial" charset="0"/>
              </a:rPr>
              <a:t> - dependent, T-even</a:t>
            </a:r>
          </a:p>
        </p:txBody>
      </p:sp>
      <p:sp>
        <p:nvSpPr>
          <p:cNvPr id="15" name="Line 24"/>
          <p:cNvSpPr>
            <a:spLocks noChangeShapeType="1"/>
          </p:cNvSpPr>
          <p:nvPr/>
        </p:nvSpPr>
        <p:spPr bwMode="auto">
          <a:xfrm flipH="1" flipV="1">
            <a:off x="6400800" y="2590800"/>
            <a:ext cx="30480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endParaRPr lang="en-US"/>
          </a:p>
        </p:txBody>
      </p:sp>
      <p:sp>
        <p:nvSpPr>
          <p:cNvPr id="16" name="Line 25"/>
          <p:cNvSpPr>
            <a:spLocks noChangeShapeType="1"/>
          </p:cNvSpPr>
          <p:nvPr/>
        </p:nvSpPr>
        <p:spPr bwMode="auto">
          <a:xfrm flipH="1">
            <a:off x="6324600" y="3733800"/>
            <a:ext cx="381000" cy="1219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endParaRPr lang="en-US"/>
          </a:p>
        </p:txBody>
      </p:sp>
      <p:grpSp>
        <p:nvGrpSpPr>
          <p:cNvPr id="2" name="Group 27"/>
          <p:cNvGrpSpPr/>
          <p:nvPr/>
        </p:nvGrpSpPr>
        <p:grpSpPr>
          <a:xfrm>
            <a:off x="-76200" y="1600200"/>
            <a:ext cx="9144000" cy="4267200"/>
            <a:chOff x="0" y="1600200"/>
            <a:chExt cx="9144000" cy="4267200"/>
          </a:xfrm>
        </p:grpSpPr>
        <p:graphicFrame>
          <p:nvGraphicFramePr>
            <p:cNvPr id="18" name="Object 6"/>
            <p:cNvGraphicFramePr>
              <a:graphicFrameLocks noChangeAspect="1"/>
            </p:cNvGraphicFramePr>
            <p:nvPr>
              <p:extLst>
                <p:ext uri="{D42A27DB-BD31-4B8C-83A1-F6EECF244321}">
                  <p14:modId xmlns:p14="http://schemas.microsoft.com/office/powerpoint/2010/main" xmlns="" val="1785557188"/>
                </p:ext>
              </p:extLst>
            </p:nvPr>
          </p:nvGraphicFramePr>
          <p:xfrm>
            <a:off x="3962400" y="3416300"/>
            <a:ext cx="1155700" cy="241300"/>
          </p:xfrm>
          <a:graphic>
            <a:graphicData uri="http://schemas.openxmlformats.org/presentationml/2006/ole">
              <p:oleObj spid="_x0000_s179262" name="Equation" r:id="rId5" imgW="1155700" imgH="241300" progId="Equation.DSMT4">
                <p:embed/>
              </p:oleObj>
            </a:graphicData>
          </a:graphic>
        </p:graphicFrame>
        <p:graphicFrame>
          <p:nvGraphicFramePr>
            <p:cNvPr id="19" name="Object 7"/>
            <p:cNvGraphicFramePr>
              <a:graphicFrameLocks noChangeAspect="1"/>
            </p:cNvGraphicFramePr>
            <p:nvPr>
              <p:extLst>
                <p:ext uri="{D42A27DB-BD31-4B8C-83A1-F6EECF244321}">
                  <p14:modId xmlns:p14="http://schemas.microsoft.com/office/powerpoint/2010/main" xmlns="" val="777773297"/>
                </p:ext>
              </p:extLst>
            </p:nvPr>
          </p:nvGraphicFramePr>
          <p:xfrm>
            <a:off x="4038600" y="5626100"/>
            <a:ext cx="1206500" cy="241300"/>
          </p:xfrm>
          <a:graphic>
            <a:graphicData uri="http://schemas.openxmlformats.org/presentationml/2006/ole">
              <p:oleObj spid="_x0000_s179263" name="Equation" r:id="rId6" imgW="1206500" imgH="241300" progId="Equation.DSMT4">
                <p:embed/>
              </p:oleObj>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xmlns="" val="1022110514"/>
                </p:ext>
              </p:extLst>
            </p:nvPr>
          </p:nvGraphicFramePr>
          <p:xfrm>
            <a:off x="4038600" y="4648200"/>
            <a:ext cx="1104900" cy="241300"/>
          </p:xfrm>
          <a:graphic>
            <a:graphicData uri="http://schemas.openxmlformats.org/presentationml/2006/ole">
              <p:oleObj spid="_x0000_s179264" name="Equation" r:id="rId7" imgW="1104900" imgH="241300" progId="Equation.DSMT4">
                <p:embed/>
              </p:oleObj>
            </a:graphicData>
          </a:graphic>
        </p:graphicFrame>
        <p:sp>
          <p:nvSpPr>
            <p:cNvPr id="21" name="Rectangle 11"/>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2" name="Text Box 16"/>
            <p:cNvSpPr txBox="1">
              <a:spLocks noChangeArrowheads="1"/>
            </p:cNvSpPr>
            <p:nvPr/>
          </p:nvSpPr>
          <p:spPr bwMode="auto">
            <a:xfrm>
              <a:off x="304800" y="1752600"/>
              <a:ext cx="20574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dirty="0">
                  <a:solidFill>
                    <a:srgbClr val="000000"/>
                  </a:solidFill>
                  <a:latin typeface="+mn-lt"/>
                </a:rPr>
                <a:t>s</a:t>
              </a:r>
              <a:r>
                <a:rPr lang="en-US" i="0" dirty="0" smtClean="0">
                  <a:solidFill>
                    <a:srgbClr val="000000"/>
                  </a:solidFill>
                  <a:latin typeface="+mn-lt"/>
                </a:rPr>
                <a:t>urvive </a:t>
              </a:r>
              <a:r>
                <a:rPr lang="en-US" i="0" dirty="0" err="1">
                  <a:solidFill>
                    <a:srgbClr val="000000"/>
                  </a:solidFill>
                  <a:latin typeface="+mn-lt"/>
                </a:rPr>
                <a:t>k</a:t>
              </a:r>
              <a:r>
                <a:rPr lang="en-US" i="0" baseline="-25000" dirty="0" err="1">
                  <a:solidFill>
                    <a:srgbClr val="000000"/>
                  </a:solidFill>
                  <a:latin typeface="+mn-lt"/>
                  <a:cs typeface="Arial" charset="0"/>
                </a:rPr>
                <a:t>T</a:t>
              </a:r>
              <a:r>
                <a:rPr lang="en-US" i="0" dirty="0">
                  <a:solidFill>
                    <a:srgbClr val="000000"/>
                  </a:solidFill>
                  <a:latin typeface="+mn-lt"/>
                  <a:cs typeface="Arial" charset="0"/>
                </a:rPr>
                <a:t> integration</a:t>
              </a:r>
            </a:p>
          </p:txBody>
        </p:sp>
        <p:sp>
          <p:nvSpPr>
            <p:cNvPr id="23" name="Text Box 17"/>
            <p:cNvSpPr txBox="1">
              <a:spLocks noChangeArrowheads="1"/>
            </p:cNvSpPr>
            <p:nvPr/>
          </p:nvSpPr>
          <p:spPr bwMode="auto">
            <a:xfrm>
              <a:off x="0" y="3657600"/>
              <a:ext cx="2514600" cy="7848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i="0" dirty="0" err="1">
                  <a:solidFill>
                    <a:srgbClr val="FF3300"/>
                  </a:solidFill>
                  <a:latin typeface="+mn-lt"/>
                </a:rPr>
                <a:t>k</a:t>
              </a:r>
              <a:r>
                <a:rPr lang="en-US" i="0" baseline="-25000" dirty="0" err="1">
                  <a:solidFill>
                    <a:srgbClr val="FF3300"/>
                  </a:solidFill>
                  <a:latin typeface="+mn-lt"/>
                  <a:cs typeface="Arial" charset="0"/>
                </a:rPr>
                <a:t>T</a:t>
              </a:r>
              <a:r>
                <a:rPr lang="en-US" i="0" dirty="0">
                  <a:solidFill>
                    <a:srgbClr val="FF3300"/>
                  </a:solidFill>
                  <a:latin typeface="+mn-lt"/>
                  <a:cs typeface="Arial" charset="0"/>
                </a:rPr>
                <a:t> - dependent, </a:t>
              </a:r>
              <a:endParaRPr lang="en-US" i="0" dirty="0" smtClean="0">
                <a:solidFill>
                  <a:srgbClr val="FF3300"/>
                </a:solidFill>
                <a:latin typeface="+mn-lt"/>
                <a:cs typeface="Arial" charset="0"/>
              </a:endParaRPr>
            </a:p>
            <a:p>
              <a:pPr algn="ctr" eaLnBrk="1" hangingPunct="1">
                <a:spcBef>
                  <a:spcPct val="50000"/>
                </a:spcBef>
              </a:pPr>
              <a:r>
                <a:rPr lang="en-US" i="0" dirty="0" smtClean="0">
                  <a:solidFill>
                    <a:srgbClr val="FF3300"/>
                  </a:solidFill>
                  <a:latin typeface="+mn-lt"/>
                  <a:cs typeface="Arial" charset="0"/>
                </a:rPr>
                <a:t>Naïve T-odd</a:t>
              </a:r>
              <a:endParaRPr lang="en-US" i="0" dirty="0">
                <a:solidFill>
                  <a:srgbClr val="FF3300"/>
                </a:solidFill>
                <a:latin typeface="+mn-lt"/>
                <a:cs typeface="Arial"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xmlns="" val="2109846495"/>
                </p:ext>
              </p:extLst>
            </p:nvPr>
          </p:nvGraphicFramePr>
          <p:xfrm>
            <a:off x="4191000" y="1600200"/>
            <a:ext cx="825500" cy="228600"/>
          </p:xfrm>
          <a:graphic>
            <a:graphicData uri="http://schemas.openxmlformats.org/presentationml/2006/ole">
              <p:oleObj spid="_x0000_s179265" name="Equation" r:id="rId8" imgW="825500" imgH="228600" progId="Equation.3">
                <p:embed/>
              </p:oleObj>
            </a:graphicData>
          </a:graphic>
        </p:graphicFrame>
        <p:sp>
          <p:nvSpPr>
            <p:cNvPr id="28" name="Text Box 28"/>
            <p:cNvSpPr txBox="1">
              <a:spLocks noChangeArrowheads="1"/>
            </p:cNvSpPr>
            <p:nvPr/>
          </p:nvSpPr>
          <p:spPr bwMode="auto">
            <a:xfrm>
              <a:off x="239713" y="4767263"/>
              <a:ext cx="1752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2000" i="0" dirty="0">
                  <a:latin typeface="+mn-lt"/>
                </a:rPr>
                <a:t>Boer-</a:t>
              </a:r>
              <a:r>
                <a:rPr lang="en-US" sz="2000" i="0" dirty="0" err="1">
                  <a:latin typeface="+mn-lt"/>
                </a:rPr>
                <a:t>Mulders</a:t>
              </a:r>
              <a:r>
                <a:rPr lang="en-US" sz="2000" i="0" dirty="0">
                  <a:latin typeface="+mn-lt"/>
                </a:rPr>
                <a:t> Function</a:t>
              </a:r>
            </a:p>
          </p:txBody>
        </p:sp>
        <p:sp>
          <p:nvSpPr>
            <p:cNvPr id="29" name="Text Box 52"/>
            <p:cNvSpPr txBox="1">
              <a:spLocks noChangeArrowheads="1"/>
            </p:cNvSpPr>
            <p:nvPr/>
          </p:nvSpPr>
          <p:spPr bwMode="auto">
            <a:xfrm>
              <a:off x="407988" y="2905125"/>
              <a:ext cx="1325562"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2000" i="0" dirty="0">
                  <a:latin typeface="+mn-lt"/>
                </a:rPr>
                <a:t>Sivers Function</a:t>
              </a:r>
            </a:p>
          </p:txBody>
        </p:sp>
        <p:sp>
          <p:nvSpPr>
            <p:cNvPr id="30" name="Line 53"/>
            <p:cNvSpPr>
              <a:spLocks noChangeShapeType="1"/>
            </p:cNvSpPr>
            <p:nvPr/>
          </p:nvSpPr>
          <p:spPr bwMode="auto">
            <a:xfrm>
              <a:off x="1552575" y="3155950"/>
              <a:ext cx="1052513" cy="501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1" name="Line 54"/>
            <p:cNvSpPr>
              <a:spLocks noChangeShapeType="1"/>
            </p:cNvSpPr>
            <p:nvPr/>
          </p:nvSpPr>
          <p:spPr bwMode="auto">
            <a:xfrm flipV="1">
              <a:off x="1903413" y="4521200"/>
              <a:ext cx="714375" cy="4397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25" name="Slide Number Placeholder 8"/>
          <p:cNvSpPr>
            <a:spLocks noGrp="1"/>
          </p:cNvSpPr>
          <p:nvPr>
            <p:ph type="sldNum" sz="quarter" idx="10"/>
          </p:nvPr>
        </p:nvSpPr>
        <p:spPr>
          <a:xfrm>
            <a:off x="8901113" y="6618288"/>
            <a:ext cx="244475" cy="241300"/>
          </a:xfrm>
        </p:spPr>
        <p:txBody>
          <a:bodyPr/>
          <a:lstStyle/>
          <a:p>
            <a:pPr>
              <a:defRPr/>
            </a:pPr>
            <a:fld id="{422B7F5E-37DB-4560-9290-081C983EEAF9}"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1.jpeg"/>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53855" r="-73428"/>
          <a:stretch/>
        </p:blipFill>
        <p:spPr>
          <a:xfrm>
            <a:off x="757238" y="1277937"/>
            <a:ext cx="8229600" cy="4691363"/>
          </a:xfrm>
        </p:spPr>
      </p:pic>
      <p:sp>
        <p:nvSpPr>
          <p:cNvPr id="5" name="TextBox 4"/>
          <p:cNvSpPr txBox="1"/>
          <p:nvPr/>
        </p:nvSpPr>
        <p:spPr>
          <a:xfrm>
            <a:off x="5993874" y="973138"/>
            <a:ext cx="2769126" cy="369332"/>
          </a:xfrm>
          <a:prstGeom prst="rect">
            <a:avLst/>
          </a:prstGeom>
          <a:noFill/>
        </p:spPr>
        <p:txBody>
          <a:bodyPr wrap="square" rtlCol="0">
            <a:spAutoFit/>
          </a:bodyPr>
          <a:lstStyle/>
          <a:p>
            <a:pPr algn="l"/>
            <a:r>
              <a:rPr lang="en-US" dirty="0" smtClean="0">
                <a:latin typeface="Calibri" pitchFamily="34" charset="0"/>
              </a:rPr>
              <a:t>Measure polarization</a:t>
            </a:r>
            <a:endParaRPr lang="en-US" dirty="0">
              <a:latin typeface="Calibri" pitchFamily="34" charset="0"/>
            </a:endParaRPr>
          </a:p>
        </p:txBody>
      </p:sp>
      <p:sp>
        <p:nvSpPr>
          <p:cNvPr id="6" name="TextBox 5"/>
          <p:cNvSpPr txBox="1"/>
          <p:nvPr/>
        </p:nvSpPr>
        <p:spPr>
          <a:xfrm>
            <a:off x="6250118" y="1917158"/>
            <a:ext cx="2736720" cy="923330"/>
          </a:xfrm>
          <a:prstGeom prst="rect">
            <a:avLst/>
          </a:prstGeom>
          <a:noFill/>
        </p:spPr>
        <p:txBody>
          <a:bodyPr wrap="square" rtlCol="0">
            <a:spAutoFit/>
          </a:bodyPr>
          <a:lstStyle/>
          <a:p>
            <a:pPr algn="l"/>
            <a:r>
              <a:rPr lang="en-US" dirty="0" smtClean="0">
                <a:latin typeface="Calibri" pitchFamily="34" charset="0"/>
              </a:rPr>
              <a:t>Roots pump system used to pump on </a:t>
            </a:r>
            <a:r>
              <a:rPr lang="en-US" baseline="30000" dirty="0" smtClean="0">
                <a:latin typeface="Calibri" pitchFamily="34" charset="0"/>
              </a:rPr>
              <a:t>4</a:t>
            </a:r>
            <a:r>
              <a:rPr lang="en-US" dirty="0" smtClean="0">
                <a:latin typeface="Calibri" pitchFamily="34" charset="0"/>
              </a:rPr>
              <a:t>He</a:t>
            </a:r>
            <a:r>
              <a:rPr lang="en-US" baseline="30000" dirty="0" smtClean="0">
                <a:latin typeface="Calibri" pitchFamily="34" charset="0"/>
              </a:rPr>
              <a:t> </a:t>
            </a:r>
            <a:r>
              <a:rPr lang="en-US" dirty="0" smtClean="0">
                <a:latin typeface="Calibri" pitchFamily="34" charset="0"/>
              </a:rPr>
              <a:t>vapor to reach 1K</a:t>
            </a:r>
            <a:endParaRPr lang="en-US" dirty="0">
              <a:latin typeface="Calibri" pitchFamily="34" charset="0"/>
            </a:endParaRPr>
          </a:p>
        </p:txBody>
      </p:sp>
      <p:sp>
        <p:nvSpPr>
          <p:cNvPr id="7" name="TextBox 6"/>
          <p:cNvSpPr txBox="1"/>
          <p:nvPr/>
        </p:nvSpPr>
        <p:spPr>
          <a:xfrm>
            <a:off x="6495220" y="3098212"/>
            <a:ext cx="2317334" cy="923330"/>
          </a:xfrm>
          <a:prstGeom prst="rect">
            <a:avLst/>
          </a:prstGeom>
          <a:noFill/>
        </p:spPr>
        <p:txBody>
          <a:bodyPr wrap="square" rtlCol="0">
            <a:spAutoFit/>
          </a:bodyPr>
          <a:lstStyle/>
          <a:p>
            <a:pPr algn="l"/>
            <a:r>
              <a:rPr lang="en-US" dirty="0" smtClean="0">
                <a:latin typeface="Calibri" pitchFamily="34" charset="0"/>
              </a:rPr>
              <a:t>Superconducting Coils for Magnet: 5T</a:t>
            </a:r>
          </a:p>
          <a:p>
            <a:pPr algn="l"/>
            <a:r>
              <a:rPr lang="en-US" dirty="0" smtClean="0">
                <a:latin typeface="Calibri" pitchFamily="34" charset="0"/>
              </a:rPr>
              <a:t>Rotation needed</a:t>
            </a:r>
            <a:endParaRPr lang="en-US" dirty="0">
              <a:latin typeface="Calibri" pitchFamily="34" charset="0"/>
            </a:endParaRPr>
          </a:p>
        </p:txBody>
      </p:sp>
      <p:sp>
        <p:nvSpPr>
          <p:cNvPr id="8" name="TextBox 7"/>
          <p:cNvSpPr txBox="1"/>
          <p:nvPr/>
        </p:nvSpPr>
        <p:spPr>
          <a:xfrm>
            <a:off x="3276600" y="5742221"/>
            <a:ext cx="2816371" cy="646331"/>
          </a:xfrm>
          <a:prstGeom prst="rect">
            <a:avLst/>
          </a:prstGeom>
          <a:noFill/>
        </p:spPr>
        <p:txBody>
          <a:bodyPr wrap="square" rtlCol="0">
            <a:spAutoFit/>
          </a:bodyPr>
          <a:lstStyle/>
          <a:p>
            <a:pPr algn="l"/>
            <a:r>
              <a:rPr lang="en-US" dirty="0" smtClean="0">
                <a:latin typeface="Calibri" pitchFamily="34" charset="0"/>
              </a:rPr>
              <a:t>Target material: frozen NH</a:t>
            </a:r>
            <a:r>
              <a:rPr lang="en-US" baseline="-25000" dirty="0" smtClean="0">
                <a:latin typeface="Calibri" pitchFamily="34" charset="0"/>
              </a:rPr>
              <a:t>3</a:t>
            </a:r>
          </a:p>
          <a:p>
            <a:r>
              <a:rPr lang="en-US" dirty="0" smtClean="0">
                <a:latin typeface="Calibri" pitchFamily="34" charset="0"/>
              </a:rPr>
              <a:t>Irradiation  @ NIST</a:t>
            </a:r>
            <a:endParaRPr lang="en-US" dirty="0">
              <a:latin typeface="Calibri" pitchFamily="34" charset="0"/>
            </a:endParaRPr>
          </a:p>
        </p:txBody>
      </p:sp>
      <p:sp>
        <p:nvSpPr>
          <p:cNvPr id="9" name="TextBox 8"/>
          <p:cNvSpPr txBox="1"/>
          <p:nvPr/>
        </p:nvSpPr>
        <p:spPr>
          <a:xfrm>
            <a:off x="200539" y="1342470"/>
            <a:ext cx="2729552" cy="923330"/>
          </a:xfrm>
          <a:prstGeom prst="rect">
            <a:avLst/>
          </a:prstGeom>
          <a:noFill/>
        </p:spPr>
        <p:txBody>
          <a:bodyPr wrap="square" rtlCol="0">
            <a:spAutoFit/>
          </a:bodyPr>
          <a:lstStyle/>
          <a:p>
            <a:pPr algn="l"/>
            <a:r>
              <a:rPr lang="en-US" dirty="0" smtClean="0">
                <a:latin typeface="Calibri" pitchFamily="34" charset="0"/>
              </a:rPr>
              <a:t>Microwave: Induces electron spin flips</a:t>
            </a:r>
          </a:p>
          <a:p>
            <a:pPr marL="285750" indent="-285750" algn="l">
              <a:buFont typeface="Arial"/>
              <a:buChar char="•"/>
            </a:pPr>
            <a:r>
              <a:rPr lang="en-US" dirty="0" smtClean="0">
                <a:latin typeface="Calibri" pitchFamily="34" charset="0"/>
              </a:rPr>
              <a:t>Tube + Power equip:</a:t>
            </a:r>
            <a:endParaRPr lang="en-US" dirty="0">
              <a:latin typeface="Calibri" pitchFamily="34" charset="0"/>
            </a:endParaRPr>
          </a:p>
        </p:txBody>
      </p:sp>
      <p:sp>
        <p:nvSpPr>
          <p:cNvPr id="10" name="TextBox 9"/>
          <p:cNvSpPr txBox="1"/>
          <p:nvPr/>
        </p:nvSpPr>
        <p:spPr>
          <a:xfrm>
            <a:off x="200539" y="2493964"/>
            <a:ext cx="2295052" cy="369332"/>
          </a:xfrm>
          <a:prstGeom prst="rect">
            <a:avLst/>
          </a:prstGeom>
          <a:noFill/>
        </p:spPr>
        <p:txBody>
          <a:bodyPr wrap="square" rtlCol="0">
            <a:spAutoFit/>
          </a:bodyPr>
          <a:lstStyle/>
          <a:p>
            <a:pPr algn="l"/>
            <a:r>
              <a:rPr lang="en-US" dirty="0" smtClean="0">
                <a:latin typeface="Calibri" pitchFamily="34" charset="0"/>
              </a:rPr>
              <a:t>Cryostat: </a:t>
            </a:r>
            <a:r>
              <a:rPr lang="en-US" dirty="0" err="1" smtClean="0">
                <a:latin typeface="Calibri" pitchFamily="34" charset="0"/>
              </a:rPr>
              <a:t>UVa</a:t>
            </a:r>
            <a:endParaRPr lang="en-US" dirty="0">
              <a:latin typeface="Calibri" pitchFamily="34" charset="0"/>
            </a:endParaRPr>
          </a:p>
        </p:txBody>
      </p:sp>
      <p:sp>
        <p:nvSpPr>
          <p:cNvPr id="11" name="Left Arrow 10"/>
          <p:cNvSpPr/>
          <p:nvPr/>
        </p:nvSpPr>
        <p:spPr>
          <a:xfrm rot="19541475">
            <a:off x="5607325" y="1274109"/>
            <a:ext cx="442093" cy="13672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2501161" y="1443687"/>
            <a:ext cx="857859" cy="15968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Right Arrow 14"/>
          <p:cNvSpPr/>
          <p:nvPr/>
        </p:nvSpPr>
        <p:spPr>
          <a:xfrm rot="20578031">
            <a:off x="2244200" y="3637939"/>
            <a:ext cx="2143918" cy="157701"/>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 Arrow 15"/>
          <p:cNvSpPr/>
          <p:nvPr/>
        </p:nvSpPr>
        <p:spPr>
          <a:xfrm rot="20002998">
            <a:off x="5447962" y="3677295"/>
            <a:ext cx="1047257" cy="17823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cstate="print"/>
          <a:stretch>
            <a:fillRect/>
          </a:stretch>
        </p:blipFill>
        <p:spPr>
          <a:xfrm rot="5400000">
            <a:off x="7078337" y="4110397"/>
            <a:ext cx="1514243" cy="2203563"/>
          </a:xfrm>
          <a:prstGeom prst="rect">
            <a:avLst/>
          </a:prstGeom>
        </p:spPr>
      </p:pic>
      <p:sp>
        <p:nvSpPr>
          <p:cNvPr id="13" name="Down Arrow 12"/>
          <p:cNvSpPr/>
          <p:nvPr/>
        </p:nvSpPr>
        <p:spPr>
          <a:xfrm>
            <a:off x="7620000" y="4022638"/>
            <a:ext cx="254000" cy="58155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067300" y="2222500"/>
            <a:ext cx="706967" cy="131233"/>
          </a:xfrm>
          <a:prstGeom prst="rect">
            <a:avLst/>
          </a:prstGeom>
          <a:solidFill>
            <a:schemeClr val="bg1"/>
          </a:solidFill>
          <a:ln>
            <a:solidFill>
              <a:schemeClr val="bg1">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953410" y="2146300"/>
            <a:ext cx="1020233" cy="253916"/>
          </a:xfrm>
          <a:prstGeom prst="rect">
            <a:avLst/>
          </a:prstGeom>
          <a:noFill/>
        </p:spPr>
        <p:txBody>
          <a:bodyPr wrap="square" rtlCol="0">
            <a:spAutoFit/>
          </a:bodyPr>
          <a:lstStyle/>
          <a:p>
            <a:r>
              <a:rPr lang="en-US" sz="1050" dirty="0" smtClean="0"/>
              <a:t>10,000 m</a:t>
            </a:r>
            <a:r>
              <a:rPr lang="en-US" sz="1050" baseline="30000" dirty="0" smtClean="0"/>
              <a:t>3</a:t>
            </a:r>
            <a:r>
              <a:rPr lang="en-US" sz="1050" dirty="0" smtClean="0"/>
              <a:t>/</a:t>
            </a:r>
            <a:r>
              <a:rPr lang="en-US" sz="1050" dirty="0" err="1" smtClean="0"/>
              <a:t>hr</a:t>
            </a:r>
            <a:endParaRPr lang="en-US" sz="1050" dirty="0"/>
          </a:p>
        </p:txBody>
      </p:sp>
      <p:sp>
        <p:nvSpPr>
          <p:cNvPr id="20" name="TextBox 19"/>
          <p:cNvSpPr txBox="1"/>
          <p:nvPr/>
        </p:nvSpPr>
        <p:spPr>
          <a:xfrm>
            <a:off x="1651000" y="762000"/>
            <a:ext cx="2882900" cy="369332"/>
          </a:xfrm>
          <a:prstGeom prst="rect">
            <a:avLst/>
          </a:prstGeom>
          <a:noFill/>
        </p:spPr>
        <p:txBody>
          <a:bodyPr wrap="square" rtlCol="0">
            <a:spAutoFit/>
          </a:bodyPr>
          <a:lstStyle/>
          <a:p>
            <a:pPr algn="l"/>
            <a:r>
              <a:rPr lang="en-US" dirty="0" smtClean="0">
                <a:latin typeface="Calibri" pitchFamily="34" charset="0"/>
              </a:rPr>
              <a:t>Magnet from LANL</a:t>
            </a:r>
            <a:endParaRPr lang="en-US" dirty="0">
              <a:latin typeface="Calibri" pitchFamily="34" charset="0"/>
            </a:endParaRPr>
          </a:p>
        </p:txBody>
      </p:sp>
      <p:sp>
        <p:nvSpPr>
          <p:cNvPr id="21" name="TextBox 20"/>
          <p:cNvSpPr txBox="1"/>
          <p:nvPr/>
        </p:nvSpPr>
        <p:spPr>
          <a:xfrm>
            <a:off x="5003799" y="2725072"/>
            <a:ext cx="219075" cy="246221"/>
          </a:xfrm>
          <a:prstGeom prst="rect">
            <a:avLst/>
          </a:prstGeom>
          <a:noFill/>
        </p:spPr>
        <p:txBody>
          <a:bodyPr wrap="square" rtlCol="0">
            <a:spAutoFit/>
          </a:bodyPr>
          <a:lstStyle/>
          <a:p>
            <a:r>
              <a:rPr lang="en-US" sz="1000" dirty="0" smtClean="0"/>
              <a:t>4</a:t>
            </a:r>
            <a:endParaRPr lang="en-US" sz="1000" dirty="0"/>
          </a:p>
        </p:txBody>
      </p:sp>
      <p:pic>
        <p:nvPicPr>
          <p:cNvPr id="22" name="Picture 21"/>
          <p:cNvPicPr>
            <a:picLocks noChangeAspect="1"/>
          </p:cNvPicPr>
          <p:nvPr/>
        </p:nvPicPr>
        <p:blipFill>
          <a:blip r:embed="rId5" cstate="print"/>
          <a:stretch>
            <a:fillRect/>
          </a:stretch>
        </p:blipFill>
        <p:spPr>
          <a:xfrm>
            <a:off x="200539" y="2895566"/>
            <a:ext cx="2043961" cy="3417258"/>
          </a:xfrm>
          <a:prstGeom prst="rect">
            <a:avLst/>
          </a:prstGeom>
        </p:spPr>
      </p:pic>
      <p:sp>
        <p:nvSpPr>
          <p:cNvPr id="23"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dirty="0" smtClean="0">
                <a:solidFill>
                  <a:srgbClr val="0000FF"/>
                </a:solidFill>
                <a:latin typeface="+mj-lt"/>
                <a:cs typeface="Tekton Pro Bold"/>
              </a:rPr>
              <a:t>The Polarized Target System</a:t>
            </a:r>
            <a:endParaRPr lang="en-US" sz="2400" b="1" kern="0" dirty="0">
              <a:solidFill>
                <a:srgbClr val="190EFF"/>
              </a:solidFill>
              <a:latin typeface="+mj-lt"/>
              <a:ea typeface="+mj-ea"/>
              <a:cs typeface="+mj-cs"/>
              <a:sym typeface="Arial" pitchFamily="34" charset="0"/>
            </a:endParaRPr>
          </a:p>
        </p:txBody>
      </p:sp>
      <p:sp>
        <p:nvSpPr>
          <p:cNvPr id="26" name="TextBox 19"/>
          <p:cNvSpPr txBox="1">
            <a:spLocks noChangeArrowheads="1"/>
          </p:cNvSpPr>
          <p:nvPr/>
        </p:nvSpPr>
        <p:spPr bwMode="auto">
          <a:xfrm>
            <a:off x="3581400" y="6535579"/>
            <a:ext cx="2743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Xiaodong Jiang (ANL) </a:t>
            </a:r>
            <a:endParaRPr lang="en-US" sz="1000" b="1" dirty="0">
              <a:solidFill>
                <a:srgbClr val="CC3399"/>
              </a:solidFill>
              <a:latin typeface="+mn-lt"/>
            </a:endParaRPr>
          </a:p>
        </p:txBody>
      </p:sp>
      <p:sp>
        <p:nvSpPr>
          <p:cNvPr id="27" name="Slide Number Placeholder 10"/>
          <p:cNvSpPr>
            <a:spLocks noGrp="1"/>
          </p:cNvSpPr>
          <p:nvPr>
            <p:ph type="sldNum" sz="quarter" idx="10"/>
          </p:nvPr>
        </p:nvSpPr>
        <p:spPr>
          <a:xfrm>
            <a:off x="8901113" y="6618288"/>
            <a:ext cx="244475" cy="241300"/>
          </a:xfrm>
        </p:spPr>
        <p:txBody>
          <a:bodyPr/>
          <a:lstStyle/>
          <a:p>
            <a:pPr>
              <a:defRPr/>
            </a:pPr>
            <a:fld id="{DB6380F2-E94A-4CBB-8376-E1880B701FB6}" type="slidenum">
              <a:rPr lang="en-US" smtClean="0"/>
              <a:pPr>
                <a:defRPr/>
              </a:pPr>
              <a:t>30</a:t>
            </a:fld>
            <a:endParaRPr lang="en-US" dirty="0"/>
          </a:p>
        </p:txBody>
      </p:sp>
    </p:spTree>
    <p:extLst>
      <p:ext uri="{BB962C8B-B14F-4D97-AF65-F5344CB8AC3E}">
        <p14:creationId xmlns:p14="http://schemas.microsoft.com/office/powerpoint/2010/main" xmlns="" val="436142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319BD08-AE3E-5343-AD33-8D343E951F04}" type="slidenum">
              <a:rPr lang="en-US" smtClean="0"/>
              <a:pPr/>
              <a:t>31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3967734728"/>
              </p:ext>
            </p:extLst>
          </p:nvPr>
        </p:nvGraphicFramePr>
        <p:xfrm>
          <a:off x="152400" y="1397000"/>
          <a:ext cx="8801101" cy="4331970"/>
        </p:xfrm>
        <a:graphic>
          <a:graphicData uri="http://schemas.openxmlformats.org/drawingml/2006/table">
            <a:tbl>
              <a:tblPr firstRow="1" bandRow="1">
                <a:tableStyleId>{D7AC3CCA-C797-4891-BE02-D94E43425B78}</a:tableStyleId>
              </a:tblPr>
              <a:tblGrid>
                <a:gridCol w="2667000"/>
                <a:gridCol w="838200"/>
                <a:gridCol w="990600"/>
                <a:gridCol w="1676400"/>
                <a:gridCol w="2628901"/>
              </a:tblGrid>
              <a:tr h="657225">
                <a:tc>
                  <a:txBody>
                    <a:bodyPr/>
                    <a:lstStyle/>
                    <a:p>
                      <a:pPr algn="ctr"/>
                      <a:endParaRPr lang="en-US" dirty="0"/>
                    </a:p>
                  </a:txBody>
                  <a:tcPr/>
                </a:tc>
                <a:tc>
                  <a:txBody>
                    <a:bodyPr/>
                    <a:lstStyle/>
                    <a:p>
                      <a:pPr algn="ctr"/>
                      <a:r>
                        <a:rPr lang="en-US" dirty="0" smtClean="0"/>
                        <a:t>Beam Pol.</a:t>
                      </a:r>
                      <a:endParaRPr lang="en-US" dirty="0"/>
                    </a:p>
                  </a:txBody>
                  <a:tcPr/>
                </a:tc>
                <a:tc>
                  <a:txBody>
                    <a:bodyPr/>
                    <a:lstStyle/>
                    <a:p>
                      <a:pPr algn="ctr"/>
                      <a:r>
                        <a:rPr lang="en-US" dirty="0" smtClean="0"/>
                        <a:t>Target Pol.</a:t>
                      </a:r>
                      <a:endParaRPr lang="en-US" dirty="0"/>
                    </a:p>
                  </a:txBody>
                  <a:tcPr/>
                </a:tc>
                <a:tc>
                  <a:txBody>
                    <a:bodyPr/>
                    <a:lstStyle/>
                    <a:p>
                      <a:pPr algn="ctr"/>
                      <a:r>
                        <a:rPr lang="en-US" dirty="0" smtClean="0"/>
                        <a:t> Favored Quarks</a:t>
                      </a:r>
                      <a:r>
                        <a:rPr lang="en-US" baseline="0" dirty="0" smtClean="0"/>
                        <a:t> </a:t>
                      </a:r>
                      <a:endParaRPr lang="en-US" dirty="0"/>
                    </a:p>
                  </a:txBody>
                  <a:tcPr/>
                </a:tc>
                <a:tc>
                  <a:txBody>
                    <a:bodyPr/>
                    <a:lstStyle/>
                    <a:p>
                      <a:pPr algn="ctr"/>
                      <a:r>
                        <a:rPr lang="en-US" dirty="0" smtClean="0"/>
                        <a:t>Physics Goal</a:t>
                      </a:r>
                      <a:endParaRPr lang="en-US" dirty="0"/>
                    </a:p>
                  </a:txBody>
                  <a:tcPr/>
                </a:tc>
              </a:tr>
              <a:tr h="657225">
                <a:tc>
                  <a:txBody>
                    <a:bodyPr/>
                    <a:lstStyle/>
                    <a:p>
                      <a:pPr algn="ctr"/>
                      <a:r>
                        <a:rPr lang="en-US" sz="3000" dirty="0" smtClean="0"/>
                        <a:t>COMPASS</a:t>
                      </a:r>
                      <a:endParaRPr lang="en-US" sz="3000" dirty="0"/>
                    </a:p>
                  </a:txBody>
                  <a:tcPr/>
                </a:tc>
                <a:tc>
                  <a:txBody>
                    <a:bodyPr/>
                    <a:lstStyle/>
                    <a:p>
                      <a:pPr algn="ctr"/>
                      <a:r>
                        <a:rPr lang="en-US" sz="3400" dirty="0" smtClean="0">
                          <a:solidFill>
                            <a:srgbClr val="0000FF"/>
                          </a:solidFill>
                          <a:latin typeface="Zapf Dingbats"/>
                          <a:ea typeface="Zapf Dingbats"/>
                          <a:cs typeface="Zapf Dingbats"/>
                          <a:sym typeface="Zapf Dingbats"/>
                        </a:rPr>
                        <a:t>✕</a:t>
                      </a:r>
                      <a:endParaRPr lang="en-US" sz="3400" dirty="0">
                        <a:solidFill>
                          <a:srgbClr val="0000FF"/>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400" dirty="0" smtClean="0">
                          <a:solidFill>
                            <a:srgbClr val="FF0000"/>
                          </a:solidFill>
                          <a:latin typeface="Zapf Dingbats"/>
                          <a:ea typeface="Zapf Dingbats"/>
                          <a:cs typeface="Zapf Dingbats"/>
                          <a:sym typeface="Zapf Dingbats"/>
                        </a:rPr>
                        <a:t>✔</a:t>
                      </a:r>
                      <a:endParaRPr lang="en-US" sz="3400" dirty="0" smtClean="0">
                        <a:solidFill>
                          <a:srgbClr val="FF0000"/>
                        </a:solidFill>
                      </a:endParaRPr>
                    </a:p>
                  </a:txBody>
                  <a:tcPr anchor="ctr"/>
                </a:tc>
                <a:tc>
                  <a:txBody>
                    <a:bodyPr/>
                    <a:lstStyle/>
                    <a:p>
                      <a:pPr algn="ctr"/>
                      <a:r>
                        <a:rPr lang="en-US" dirty="0" smtClean="0"/>
                        <a:t>Valence quark</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Sign</a:t>
                      </a:r>
                      <a:r>
                        <a:rPr lang="en-US" dirty="0" smtClean="0"/>
                        <a:t> change and size of </a:t>
                      </a:r>
                      <a:r>
                        <a:rPr lang="en-US" dirty="0" err="1" smtClean="0"/>
                        <a:t>Sivers</a:t>
                      </a:r>
                      <a:r>
                        <a:rPr lang="en-US" baseline="0" dirty="0" smtClean="0"/>
                        <a:t> distribution for </a:t>
                      </a:r>
                      <a:r>
                        <a:rPr lang="en-US" b="1" baseline="0" dirty="0" smtClean="0"/>
                        <a:t>valence</a:t>
                      </a:r>
                      <a:r>
                        <a:rPr lang="en-US" baseline="0" dirty="0" smtClean="0"/>
                        <a:t> quark</a:t>
                      </a:r>
                      <a:endParaRPr lang="en-US" dirty="0" smtClean="0"/>
                    </a:p>
                  </a:txBody>
                  <a:tcPr anchor="ctr"/>
                </a:tc>
              </a:tr>
              <a:tr h="657225">
                <a:tc>
                  <a:txBody>
                    <a:bodyPr/>
                    <a:lstStyle/>
                    <a:p>
                      <a:pPr algn="ctr"/>
                      <a:r>
                        <a:rPr lang="en-US" sz="3000" dirty="0" smtClean="0"/>
                        <a:t>E-1027</a:t>
                      </a:r>
                      <a:endParaRPr lang="en-US" sz="3000" dirty="0"/>
                    </a:p>
                  </a:txBody>
                  <a:tcPr/>
                </a:tc>
                <a:tc>
                  <a:txBody>
                    <a:bodyPr/>
                    <a:lstStyle/>
                    <a:p>
                      <a:pPr algn="ctr"/>
                      <a:r>
                        <a:rPr lang="en-US" sz="3400" dirty="0" smtClean="0">
                          <a:solidFill>
                            <a:srgbClr val="FF0000"/>
                          </a:solidFill>
                          <a:latin typeface="Zapf Dingbats"/>
                          <a:ea typeface="Zapf Dingbats"/>
                          <a:cs typeface="Zapf Dingbats"/>
                          <a:sym typeface="Zapf Dingbats"/>
                        </a:rPr>
                        <a:t>✔</a:t>
                      </a:r>
                      <a:endParaRPr lang="en-US" sz="3400" dirty="0">
                        <a:solidFill>
                          <a:srgbClr val="FF0000"/>
                        </a:solidFill>
                      </a:endParaRPr>
                    </a:p>
                  </a:txBody>
                  <a:tcPr anchor="ctr"/>
                </a:tc>
                <a:tc>
                  <a:txBody>
                    <a:bodyPr/>
                    <a:lstStyle/>
                    <a:p>
                      <a:pPr algn="ctr"/>
                      <a:r>
                        <a:rPr lang="en-US" sz="3400" dirty="0" smtClean="0">
                          <a:solidFill>
                            <a:srgbClr val="0000FF"/>
                          </a:solidFill>
                          <a:latin typeface="Zapf Dingbats"/>
                          <a:ea typeface="Zapf Dingbats"/>
                          <a:cs typeface="Zapf Dingbats"/>
                          <a:sym typeface="Zapf Dingbats"/>
                        </a:rPr>
                        <a:t>✕</a:t>
                      </a:r>
                      <a:endParaRPr lang="en-US" sz="3400" dirty="0">
                        <a:solidFill>
                          <a:srgbClr val="0000FF"/>
                        </a:solidFill>
                      </a:endParaRPr>
                    </a:p>
                  </a:txBody>
                  <a:tcPr anchor="ctr"/>
                </a:tc>
                <a:tc>
                  <a:txBody>
                    <a:bodyPr/>
                    <a:lstStyle/>
                    <a:p>
                      <a:pPr algn="ctr"/>
                      <a:r>
                        <a:rPr lang="en-US" dirty="0" smtClean="0"/>
                        <a:t>Valence quark</a:t>
                      </a:r>
                      <a:endParaRPr lang="en-US" dirty="0"/>
                    </a:p>
                  </a:txBody>
                  <a:tcPr anchor="ctr"/>
                </a:tc>
                <a:tc>
                  <a:txBody>
                    <a:bodyPr/>
                    <a:lstStyle/>
                    <a:p>
                      <a:r>
                        <a:rPr lang="en-US" b="1" dirty="0" smtClean="0"/>
                        <a:t>Sign</a:t>
                      </a:r>
                      <a:r>
                        <a:rPr lang="en-US" dirty="0" smtClean="0"/>
                        <a:t> change,</a:t>
                      </a:r>
                      <a:r>
                        <a:rPr lang="en-US" baseline="0" dirty="0" smtClean="0"/>
                        <a:t> size</a:t>
                      </a:r>
                      <a:r>
                        <a:rPr lang="en-US" dirty="0" smtClean="0"/>
                        <a:t> </a:t>
                      </a:r>
                      <a:r>
                        <a:rPr lang="en-US" dirty="0" smtClean="0">
                          <a:solidFill>
                            <a:srgbClr val="00B050"/>
                          </a:solidFill>
                        </a:rPr>
                        <a:t>and shape</a:t>
                      </a:r>
                      <a:r>
                        <a:rPr lang="en-US" dirty="0" smtClean="0"/>
                        <a:t> of </a:t>
                      </a:r>
                      <a:r>
                        <a:rPr lang="en-US" dirty="0" err="1" smtClean="0"/>
                        <a:t>Sivers</a:t>
                      </a:r>
                      <a:r>
                        <a:rPr lang="en-US" baseline="0" dirty="0" smtClean="0"/>
                        <a:t> distribution for </a:t>
                      </a:r>
                      <a:r>
                        <a:rPr lang="en-US" b="1" baseline="0" dirty="0" smtClean="0"/>
                        <a:t>valence</a:t>
                      </a:r>
                      <a:r>
                        <a:rPr lang="en-US" baseline="0" dirty="0" smtClean="0"/>
                        <a:t> quark</a:t>
                      </a:r>
                      <a:endParaRPr lang="en-US" dirty="0"/>
                    </a:p>
                  </a:txBody>
                  <a:tcPr anchor="ctr"/>
                </a:tc>
              </a:tr>
              <a:tr h="657225">
                <a:tc>
                  <a:txBody>
                    <a:bodyPr/>
                    <a:lstStyle/>
                    <a:p>
                      <a:pPr algn="ctr"/>
                      <a:r>
                        <a:rPr lang="en-US" sz="3000" dirty="0" smtClean="0"/>
                        <a:t>E-1039</a:t>
                      </a:r>
                      <a:endParaRPr lang="en-US" sz="3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400" dirty="0" smtClean="0">
                          <a:solidFill>
                            <a:srgbClr val="0000FF"/>
                          </a:solidFill>
                          <a:latin typeface="Zapf Dingbats"/>
                          <a:ea typeface="Zapf Dingbats"/>
                          <a:cs typeface="Zapf Dingbats"/>
                          <a:sym typeface="Zapf Dingbats"/>
                        </a:rPr>
                        <a:t>✕</a:t>
                      </a:r>
                      <a:endParaRPr lang="en-US" sz="3400" dirty="0" smtClean="0">
                        <a:solidFill>
                          <a:srgbClr val="0000FF"/>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400" dirty="0" smtClean="0">
                          <a:solidFill>
                            <a:srgbClr val="FF0000"/>
                          </a:solidFill>
                          <a:latin typeface="Zapf Dingbats"/>
                          <a:ea typeface="Zapf Dingbats"/>
                          <a:cs typeface="Zapf Dingbats"/>
                          <a:sym typeface="Zapf Dingbats"/>
                        </a:rPr>
                        <a:t>✔</a:t>
                      </a:r>
                      <a:endParaRPr lang="en-US" sz="3400" dirty="0" smtClean="0">
                        <a:solidFill>
                          <a:srgbClr val="FF0000"/>
                        </a:solidFill>
                      </a:endParaRPr>
                    </a:p>
                  </a:txBody>
                  <a:tcPr anchor="ctr"/>
                </a:tc>
                <a:tc>
                  <a:txBody>
                    <a:bodyPr/>
                    <a:lstStyle/>
                    <a:p>
                      <a:pPr algn="ctr"/>
                      <a:r>
                        <a:rPr lang="en-US" dirty="0" smtClean="0"/>
                        <a:t>Sea quark</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Size and</a:t>
                      </a:r>
                      <a:r>
                        <a:rPr lang="en-US" baseline="0" dirty="0" smtClean="0"/>
                        <a:t> sign of</a:t>
                      </a:r>
                      <a:r>
                        <a:rPr lang="en-US" dirty="0" smtClean="0"/>
                        <a:t> Sivers  distribution for </a:t>
                      </a:r>
                      <a:r>
                        <a:rPr lang="en-US" b="1" dirty="0" smtClean="0"/>
                        <a:t>sea</a:t>
                      </a:r>
                      <a:r>
                        <a:rPr lang="en-US" dirty="0" smtClean="0"/>
                        <a:t> quarks, if DY A</a:t>
                      </a:r>
                      <a:r>
                        <a:rPr lang="en-US" baseline="-25000" dirty="0" smtClean="0"/>
                        <a:t>N</a:t>
                      </a:r>
                      <a:r>
                        <a:rPr lang="en-US" dirty="0" smtClean="0"/>
                        <a:t>≠ 0.</a:t>
                      </a:r>
                    </a:p>
                  </a:txBody>
                  <a:tcPr anchor="ctr"/>
                </a:tc>
              </a:tr>
              <a:tr h="657225">
                <a:tc>
                  <a:txBody>
                    <a:bodyPr/>
                    <a:lstStyle/>
                    <a:p>
                      <a:pPr algn="ctr"/>
                      <a:r>
                        <a:rPr lang="en-US" sz="3000" dirty="0" smtClean="0">
                          <a:solidFill>
                            <a:srgbClr val="00B050"/>
                          </a:solidFill>
                        </a:rPr>
                        <a:t>E-XXXX</a:t>
                      </a:r>
                      <a:endParaRPr lang="en-US" sz="3000" dirty="0">
                        <a:solidFill>
                          <a:srgbClr val="00B05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400" dirty="0" smtClean="0">
                          <a:solidFill>
                            <a:srgbClr val="FF0000"/>
                          </a:solidFill>
                          <a:latin typeface="Zapf Dingbats"/>
                          <a:ea typeface="Zapf Dingbats"/>
                          <a:cs typeface="Zapf Dingbats"/>
                          <a:sym typeface="Zapf Dingbats"/>
                        </a:rPr>
                        <a:t>✔</a:t>
                      </a:r>
                      <a:endParaRPr lang="en-US" sz="3400" dirty="0" smtClean="0">
                        <a:solidFill>
                          <a:srgbClr val="FF000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400" dirty="0" smtClean="0">
                          <a:solidFill>
                            <a:srgbClr val="FF0000"/>
                          </a:solidFill>
                          <a:latin typeface="Zapf Dingbats"/>
                          <a:ea typeface="Zapf Dingbats"/>
                          <a:cs typeface="Zapf Dingbats"/>
                          <a:sym typeface="Zapf Dingbats"/>
                        </a:rPr>
                        <a:t>✔</a:t>
                      </a:r>
                      <a:endParaRPr lang="en-US" sz="3400" dirty="0" smtClean="0">
                        <a:solidFill>
                          <a:srgbClr val="FF0000"/>
                        </a:solidFill>
                      </a:endParaRPr>
                    </a:p>
                  </a:txBody>
                  <a:tcPr anchor="ctr"/>
                </a:tc>
                <a:tc>
                  <a:txBody>
                    <a:bodyPr/>
                    <a:lstStyle/>
                    <a:p>
                      <a:pPr algn="ctr"/>
                      <a:r>
                        <a:rPr lang="en-US" dirty="0" smtClean="0">
                          <a:solidFill>
                            <a:srgbClr val="00B050"/>
                          </a:solidFill>
                        </a:rPr>
                        <a:t>Sea &amp; valence quark</a:t>
                      </a:r>
                      <a:endParaRPr lang="en-US"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B050"/>
                          </a:solidFill>
                        </a:rPr>
                        <a:t>many</a:t>
                      </a:r>
                    </a:p>
                  </a:txBody>
                  <a:tcPr anchor="ctr"/>
                </a:tc>
              </a:tr>
            </a:tbl>
          </a:graphicData>
        </a:graphic>
      </p:graphicFrame>
      <p:pic>
        <p:nvPicPr>
          <p:cNvPr id="8" name="Picture 7" descr="latex-image-1.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5800" y="3581400"/>
            <a:ext cx="1900508" cy="335866"/>
          </a:xfrm>
          <a:prstGeom prst="rect">
            <a:avLst/>
          </a:prstGeom>
        </p:spPr>
      </p:pic>
      <p:pic>
        <p:nvPicPr>
          <p:cNvPr id="9" name="Picture 8" descr="latex-image-1.pd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5800" y="4636430"/>
            <a:ext cx="1791320" cy="316570"/>
          </a:xfrm>
          <a:prstGeom prst="rect">
            <a:avLst/>
          </a:prstGeom>
        </p:spPr>
      </p:pic>
      <p:pic>
        <p:nvPicPr>
          <p:cNvPr id="10" name="Picture 9" descr="latex-image-1.pdf"/>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7200" y="2584450"/>
            <a:ext cx="2120900" cy="337042"/>
          </a:xfrm>
          <a:prstGeom prst="rect">
            <a:avLst/>
          </a:prstGeom>
        </p:spPr>
      </p:pic>
      <p:sp>
        <p:nvSpPr>
          <p:cNvPr id="11"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dirty="0" smtClean="0">
                <a:solidFill>
                  <a:srgbClr val="0000FF"/>
                </a:solidFill>
                <a:latin typeface="+mj-lt"/>
                <a:cs typeface="Tekton Pro Bold"/>
              </a:rPr>
              <a:t>COMPASS, E-1027 and E-1039 (</a:t>
            </a:r>
            <a:r>
              <a:rPr lang="en-US" sz="2400" b="1" dirty="0" smtClean="0">
                <a:solidFill>
                  <a:srgbClr val="00B050"/>
                </a:solidFill>
                <a:latin typeface="+mj-lt"/>
                <a:cs typeface="Tekton Pro Bold"/>
              </a:rPr>
              <a:t>and Beyond</a:t>
            </a:r>
            <a:r>
              <a:rPr lang="en-US" sz="2400" b="1" dirty="0" smtClean="0">
                <a:solidFill>
                  <a:srgbClr val="0000FF"/>
                </a:solidFill>
                <a:latin typeface="+mj-lt"/>
                <a:cs typeface="Tekton Pro Bold"/>
              </a:rPr>
              <a:t>)</a:t>
            </a:r>
            <a:endParaRPr lang="en-US" sz="2400" b="1" kern="0" dirty="0">
              <a:solidFill>
                <a:srgbClr val="190EFF"/>
              </a:solidFill>
              <a:latin typeface="+mj-lt"/>
              <a:ea typeface="+mj-ea"/>
              <a:cs typeface="+mj-cs"/>
              <a:sym typeface="Arial" pitchFamily="34" charset="0"/>
            </a:endParaRPr>
          </a:p>
        </p:txBody>
      </p:sp>
      <p:sp>
        <p:nvSpPr>
          <p:cNvPr id="14" name="TextBox 19"/>
          <p:cNvSpPr txBox="1">
            <a:spLocks noChangeArrowheads="1"/>
          </p:cNvSpPr>
          <p:nvPr/>
        </p:nvSpPr>
        <p:spPr bwMode="auto">
          <a:xfrm>
            <a:off x="3581400" y="6535579"/>
            <a:ext cx="2743200" cy="246221"/>
          </a:xfrm>
          <a:prstGeom prst="rect">
            <a:avLst/>
          </a:prstGeom>
          <a:noFill/>
          <a:ln w="9525">
            <a:noFill/>
            <a:miter lim="800000"/>
            <a:headEnd/>
            <a:tailEnd/>
          </a:ln>
        </p:spPr>
        <p:txBody>
          <a:bodyPr wrap="square">
            <a:spAutoFit/>
          </a:bodyPr>
          <a:lstStyle/>
          <a:p>
            <a:r>
              <a:rPr lang="en-US" sz="1000" b="1" dirty="0" smtClean="0">
                <a:solidFill>
                  <a:srgbClr val="CC3399"/>
                </a:solidFill>
                <a:latin typeface="+mn-lt"/>
              </a:rPr>
              <a:t>Ref: Xiaodong Jiang (ANL) </a:t>
            </a:r>
            <a:endParaRPr lang="en-US" sz="1000" b="1" dirty="0">
              <a:solidFill>
                <a:srgbClr val="CC3399"/>
              </a:solidFill>
              <a:latin typeface="+mn-lt"/>
            </a:endParaRPr>
          </a:p>
        </p:txBody>
      </p:sp>
    </p:spTree>
    <p:extLst>
      <p:ext uri="{BB962C8B-B14F-4D97-AF65-F5344CB8AC3E}">
        <p14:creationId xmlns:p14="http://schemas.microsoft.com/office/powerpoint/2010/main" xmlns="" val="1202007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Users\lorenzon\Documents\Laboratories\FNAL\Page20-ADK-Diffraction2012-Talk-29Aug12.png"/>
          <p:cNvPicPr>
            <a:picLocks noChangeAspect="1" noChangeArrowheads="1"/>
          </p:cNvPicPr>
          <p:nvPr/>
        </p:nvPicPr>
        <p:blipFill>
          <a:blip r:embed="rId4" cstate="print"/>
          <a:srcRect/>
          <a:stretch>
            <a:fillRect/>
          </a:stretch>
        </p:blipFill>
        <p:spPr bwMode="auto">
          <a:xfrm>
            <a:off x="1905000" y="4953000"/>
            <a:ext cx="3817896" cy="1752600"/>
          </a:xfrm>
          <a:prstGeom prst="rect">
            <a:avLst/>
          </a:prstGeom>
          <a:noFill/>
        </p:spPr>
      </p:pic>
      <p:sp>
        <p:nvSpPr>
          <p:cNvPr id="4" name="Slide Number Placeholder 3"/>
          <p:cNvSpPr>
            <a:spLocks noGrp="1"/>
          </p:cNvSpPr>
          <p:nvPr>
            <p:ph type="sldNum" sz="quarter" idx="12"/>
          </p:nvPr>
        </p:nvSpPr>
        <p:spPr/>
        <p:txBody>
          <a:bodyPr/>
          <a:lstStyle/>
          <a:p>
            <a:fld id="{3EAABB6E-6271-46EC-8AF8-D507A8E41E06}" type="slidenum">
              <a:rPr lang="en-US"/>
              <a:pPr/>
              <a:t>32</a:t>
            </a:fld>
            <a:endParaRPr lang="en-US"/>
          </a:p>
        </p:txBody>
      </p:sp>
      <p:sp>
        <p:nvSpPr>
          <p:cNvPr id="14"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smtClean="0">
                <a:solidFill>
                  <a:srgbClr val="190EFF"/>
                </a:solidFill>
                <a:latin typeface="+mj-lt"/>
                <a:ea typeface="+mj-ea"/>
                <a:cs typeface="+mj-cs"/>
                <a:sym typeface="Arial" charset="0"/>
              </a:rPr>
              <a:t>Summary</a:t>
            </a:r>
            <a:endParaRPr lang="en-US" sz="2400" b="1" kern="0" dirty="0">
              <a:solidFill>
                <a:srgbClr val="190EFF"/>
              </a:solidFill>
              <a:latin typeface="+mj-lt"/>
              <a:ea typeface="+mj-ea"/>
              <a:cs typeface="+mj-cs"/>
              <a:sym typeface="Arial" pitchFamily="34" charset="0"/>
            </a:endParaRPr>
          </a:p>
        </p:txBody>
      </p:sp>
      <p:sp>
        <p:nvSpPr>
          <p:cNvPr id="13" name="Subtitle 2"/>
          <p:cNvSpPr txBox="1">
            <a:spLocks/>
          </p:cNvSpPr>
          <p:nvPr/>
        </p:nvSpPr>
        <p:spPr>
          <a:xfrm>
            <a:off x="228600" y="1524000"/>
            <a:ext cx="8763000" cy="2438400"/>
          </a:xfrm>
          <a:prstGeom prst="rect">
            <a:avLst/>
          </a:prstGeom>
        </p:spPr>
        <p:txBody>
          <a:bodyPr/>
          <a:lstStyle/>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Char char="•"/>
              <a:tabLst>
                <a:tab pos="815975" algn="l"/>
                <a:tab pos="1192213" algn="l"/>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sp>
        <p:nvSpPr>
          <p:cNvPr id="6" name="Subtitle 2"/>
          <p:cNvSpPr txBox="1">
            <a:spLocks/>
          </p:cNvSpPr>
          <p:nvPr/>
        </p:nvSpPr>
        <p:spPr>
          <a:xfrm>
            <a:off x="152400" y="914400"/>
            <a:ext cx="5638800" cy="4114800"/>
          </a:xfrm>
          <a:prstGeom prst="rect">
            <a:avLst/>
          </a:prstGeom>
        </p:spPr>
        <p:txBody>
          <a:bodyPr/>
          <a:lstStyle/>
          <a:p>
            <a:pPr marL="334963" lvl="0" indent="-334963" algn="l" eaLnBrk="0" hangingPunct="0">
              <a:spcBef>
                <a:spcPts val="600"/>
              </a:spcBef>
              <a:spcAft>
                <a:spcPts val="600"/>
              </a:spcAft>
              <a:buSzPct val="200000"/>
              <a:buFont typeface="Arial" pitchFamily="34" charset="0"/>
              <a:buChar char="•"/>
              <a:tabLst>
                <a:tab pos="815975" algn="l"/>
                <a:tab pos="1192213" algn="l"/>
              </a:tabLst>
              <a:defRPr/>
            </a:pPr>
            <a:r>
              <a:rPr lang="en-US" sz="1600" kern="0" dirty="0" smtClean="0">
                <a:latin typeface="+mn-lt"/>
                <a:sym typeface="Arial" pitchFamily="34" charset="0"/>
              </a:rPr>
              <a:t>A non-zero Sivers asymmetry has been measured both at HERMES and COMPASS</a:t>
            </a:r>
          </a:p>
          <a:p>
            <a:pPr marL="334963" lvl="0" indent="-334963" algn="l" eaLnBrk="0" hangingPunct="0">
              <a:spcBef>
                <a:spcPts val="600"/>
              </a:spcBef>
              <a:spcAft>
                <a:spcPts val="600"/>
              </a:spcAft>
              <a:buSzPct val="200000"/>
              <a:buFont typeface="Arial" pitchFamily="34" charset="0"/>
              <a:buChar char="•"/>
              <a:tabLst>
                <a:tab pos="815975" algn="l"/>
                <a:tab pos="1192213" algn="l"/>
              </a:tabLst>
              <a:defRPr/>
            </a:pPr>
            <a:r>
              <a:rPr lang="en-US" sz="1600" kern="0" dirty="0" smtClean="0">
                <a:latin typeface="+mn-lt"/>
                <a:sym typeface="Arial" pitchFamily="34" charset="0"/>
              </a:rPr>
              <a:t>QCD (and factorization) require sign change</a:t>
            </a:r>
          </a:p>
          <a:p>
            <a:pPr marL="334963" lvl="0" indent="-334963" algn="l" eaLnBrk="0" hangingPunct="0">
              <a:spcBef>
                <a:spcPts val="600"/>
              </a:spcBef>
              <a:spcAft>
                <a:spcPts val="600"/>
              </a:spcAft>
              <a:buSzPct val="200000"/>
              <a:buFont typeface="Arial" pitchFamily="34" charset="0"/>
              <a:buChar char="•"/>
              <a:tabLst>
                <a:tab pos="815975" algn="l"/>
                <a:tab pos="1192213" algn="l"/>
              </a:tabLst>
              <a:defRPr/>
            </a:pPr>
            <a:endParaRPr lang="en-US" sz="1600" kern="0" dirty="0" smtClean="0">
              <a:latin typeface="+mn-lt"/>
              <a:sym typeface="Arial" pitchFamily="34" charset="0"/>
            </a:endParaRPr>
          </a:p>
          <a:p>
            <a:pPr marL="334963" lvl="0" indent="-334963" algn="l" eaLnBrk="0" hangingPunct="0">
              <a:spcBef>
                <a:spcPts val="600"/>
              </a:spcBef>
              <a:spcAft>
                <a:spcPts val="600"/>
              </a:spcAft>
              <a:buSzPct val="200000"/>
              <a:buFont typeface="Arial" pitchFamily="34" charset="0"/>
              <a:buChar char="•"/>
              <a:tabLst>
                <a:tab pos="815975" algn="l"/>
                <a:tab pos="1192213" algn="l"/>
              </a:tabLst>
              <a:defRPr/>
            </a:pPr>
            <a:r>
              <a:rPr lang="en-US" sz="1600" kern="0" dirty="0" smtClean="0">
                <a:latin typeface="+mn-lt"/>
                <a:sym typeface="Arial" pitchFamily="34" charset="0"/>
              </a:rPr>
              <a:t>Fermilab is arguably best place to do this measurement</a:t>
            </a:r>
          </a:p>
          <a:p>
            <a:pPr marL="1160463" lvl="2" indent="-334963" algn="l" eaLnBrk="0" hangingPunct="0">
              <a:spcBef>
                <a:spcPts val="600"/>
              </a:spcBef>
              <a:spcAft>
                <a:spcPts val="600"/>
              </a:spcAft>
              <a:buClr>
                <a:srgbClr val="0000FF"/>
              </a:buClr>
              <a:buSzPct val="150000"/>
              <a:buFont typeface="Arial" pitchFamily="34" charset="0"/>
              <a:buChar char="→"/>
              <a:tabLst>
                <a:tab pos="815975" algn="l"/>
                <a:tab pos="1192213" algn="l"/>
              </a:tabLst>
            </a:pPr>
            <a:r>
              <a:rPr lang="en-US" sz="1600" dirty="0" smtClean="0">
                <a:latin typeface="+mn-lt"/>
                <a:ea typeface="ＭＳ Ｐゴシック" charset="0"/>
                <a:cs typeface="ＭＳ Ｐゴシック" charset="0"/>
              </a:rPr>
              <a:t>high luminosity, large x-coverage, </a:t>
            </a:r>
            <a:br>
              <a:rPr lang="en-US" sz="1600" dirty="0" smtClean="0">
                <a:latin typeface="+mn-lt"/>
                <a:ea typeface="ＭＳ Ｐゴシック" charset="0"/>
                <a:cs typeface="ＭＳ Ｐゴシック" charset="0"/>
              </a:rPr>
            </a:br>
            <a:r>
              <a:rPr lang="en-US" sz="1600" dirty="0" smtClean="0">
                <a:latin typeface="+mn-lt"/>
                <a:ea typeface="ＭＳ Ｐゴシック" charset="0"/>
                <a:cs typeface="ＭＳ Ｐゴシック" charset="0"/>
              </a:rPr>
              <a:t>high-intensity polarized beam</a:t>
            </a:r>
          </a:p>
          <a:p>
            <a:pPr marL="1160463" lvl="2" indent="-334963" algn="l" eaLnBrk="0" hangingPunct="0">
              <a:spcBef>
                <a:spcPts val="600"/>
              </a:spcBef>
              <a:spcAft>
                <a:spcPts val="600"/>
              </a:spcAft>
              <a:buClr>
                <a:srgbClr val="0000FF"/>
              </a:buClr>
              <a:buSzPct val="150000"/>
              <a:buFont typeface="Arial" pitchFamily="34" charset="0"/>
              <a:buChar char="→"/>
              <a:tabLst>
                <a:tab pos="815975" algn="l"/>
                <a:tab pos="1192213" algn="l"/>
              </a:tabLst>
            </a:pPr>
            <a:r>
              <a:rPr lang="en-US" sz="1600" dirty="0" smtClean="0">
                <a:latin typeface="+mn-lt"/>
                <a:ea typeface="ＭＳ Ｐゴシック" charset="0"/>
                <a:cs typeface="ＭＳ Ｐゴシック" charset="0"/>
              </a:rPr>
              <a:t> spectrometer already setup and running</a:t>
            </a:r>
          </a:p>
          <a:p>
            <a:pPr marL="334963" lvl="0" indent="-334963" algn="l" eaLnBrk="0" hangingPunct="0">
              <a:spcBef>
                <a:spcPts val="600"/>
              </a:spcBef>
              <a:spcAft>
                <a:spcPts val="600"/>
              </a:spcAft>
              <a:buSzPct val="200000"/>
              <a:buFont typeface="Arial" pitchFamily="34" charset="0"/>
              <a:buChar char="•"/>
              <a:tabLst>
                <a:tab pos="815975" algn="l"/>
                <a:tab pos="1192213" algn="l"/>
              </a:tabLst>
              <a:defRPr/>
            </a:pPr>
            <a:r>
              <a:rPr lang="en-US" sz="1600" kern="0" noProof="0" dirty="0" smtClean="0">
                <a:ea typeface="+mn-ea"/>
                <a:cs typeface="+mn-cs"/>
                <a:sym typeface="Arial" pitchFamily="34" charset="0"/>
              </a:rPr>
              <a:t>Run alongside </a:t>
            </a: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neutrino program (</a:t>
            </a:r>
            <a:r>
              <a:rPr lang="en-US" sz="1600" dirty="0" smtClean="0">
                <a:latin typeface="+mn-lt"/>
                <a:ea typeface="ＭＳ Ｐゴシック" charset="0"/>
                <a:cs typeface="ＭＳ Ｐゴシック" charset="0"/>
              </a:rPr>
              <a:t>10% of beam needed)</a:t>
            </a:r>
          </a:p>
          <a:p>
            <a:pPr marL="334963" lvl="0" indent="-334963" algn="l" eaLnBrk="0" hangingPunct="0">
              <a:spcBef>
                <a:spcPts val="600"/>
              </a:spcBef>
              <a:spcAft>
                <a:spcPts val="600"/>
              </a:spcAft>
              <a:buSzPct val="200000"/>
              <a:buFont typeface="Arial" pitchFamily="34" charset="0"/>
              <a:buChar char="•"/>
              <a:tabLst>
                <a:tab pos="815975" algn="l"/>
                <a:tab pos="1192213" algn="l"/>
              </a:tabLst>
              <a:defRPr/>
            </a:pPr>
            <a:r>
              <a:rPr lang="en-US" sz="1600" dirty="0" smtClean="0">
                <a:latin typeface="+mn-lt"/>
                <a:ea typeface="ＭＳ Ｐゴシック" charset="0"/>
                <a:cs typeface="ＭＳ Ｐゴシック" charset="0"/>
              </a:rPr>
              <a:t>Measure DY with both </a:t>
            </a:r>
            <a:r>
              <a:rPr lang="en-US" sz="1600" dirty="0" smtClean="0">
                <a:solidFill>
                  <a:srgbClr val="3333FF"/>
                </a:solidFill>
              </a:rPr>
              <a:t>Beam</a:t>
            </a:r>
            <a:r>
              <a:rPr lang="en-US" sz="1600" dirty="0" smtClean="0"/>
              <a:t> or/and </a:t>
            </a:r>
            <a:r>
              <a:rPr lang="en-US" sz="1600" dirty="0" smtClean="0">
                <a:solidFill>
                  <a:srgbClr val="C00000"/>
                </a:solidFill>
              </a:rPr>
              <a:t>Target </a:t>
            </a:r>
            <a:r>
              <a:rPr lang="en-US" sz="1600" dirty="0" smtClean="0"/>
              <a:t>polarized</a:t>
            </a:r>
            <a:endParaRPr lang="en-US" sz="1600" kern="0" dirty="0" smtClean="0">
              <a:sym typeface="Arial" pitchFamily="34" charset="0"/>
            </a:endParaRPr>
          </a:p>
          <a:p>
            <a:pPr marL="1160463" lvl="2" indent="-334963" algn="l" eaLnBrk="0" hangingPunct="0">
              <a:spcBef>
                <a:spcPts val="600"/>
              </a:spcBef>
              <a:spcAft>
                <a:spcPts val="600"/>
              </a:spcAft>
              <a:buClr>
                <a:srgbClr val="0000FF"/>
              </a:buClr>
              <a:buSzPct val="150000"/>
              <a:buFont typeface="Arial" pitchFamily="34" charset="0"/>
              <a:buChar char="→"/>
              <a:tabLst>
                <a:tab pos="815975" algn="l"/>
                <a:tab pos="1192213" algn="l"/>
              </a:tabLst>
            </a:pPr>
            <a:r>
              <a:rPr lang="en-US" sz="1600" dirty="0" smtClean="0">
                <a:ea typeface="ＭＳ Ｐゴシック" charset="0"/>
                <a:cs typeface="ＭＳ Ｐゴシック" charset="0"/>
              </a:rPr>
              <a:t>broad spin physics program possible</a:t>
            </a:r>
            <a:r>
              <a:rPr lang="en-US" sz="1600" dirty="0" smtClean="0">
                <a:latin typeface="+mn-lt"/>
                <a:ea typeface="ＭＳ Ｐゴシック" charset="0"/>
                <a:cs typeface="ＭＳ Ｐゴシック" charset="0"/>
              </a:rPr>
              <a:t/>
            </a:r>
            <a:br>
              <a:rPr lang="en-US" sz="1600" dirty="0" smtClean="0">
                <a:latin typeface="+mn-lt"/>
                <a:ea typeface="ＭＳ Ｐゴシック" charset="0"/>
                <a:cs typeface="ＭＳ Ｐゴシック" charset="0"/>
              </a:rPr>
            </a:br>
            <a:endParaRPr lang="en-US" kern="0" dirty="0" smtClean="0">
              <a:latin typeface="+mn-lt"/>
              <a:sym typeface="Arial" pitchFamily="34" charset="0"/>
            </a:endParaRPr>
          </a:p>
        </p:txBody>
      </p:sp>
      <p:pic>
        <p:nvPicPr>
          <p:cNvPr id="7" name="Picture 35"/>
          <p:cNvPicPr>
            <a:picLocks noChangeAspect="1" noChangeArrowheads="1"/>
          </p:cNvPicPr>
          <p:nvPr/>
        </p:nvPicPr>
        <p:blipFill>
          <a:blip r:embed="rId5" cstate="print"/>
          <a:srcRect/>
          <a:stretch>
            <a:fillRect/>
          </a:stretch>
        </p:blipFill>
        <p:spPr bwMode="auto">
          <a:xfrm rot="600000">
            <a:off x="5523701" y="5285556"/>
            <a:ext cx="3261360" cy="1592580"/>
          </a:xfrm>
          <a:prstGeom prst="rect">
            <a:avLst/>
          </a:prstGeom>
          <a:noFill/>
          <a:ln w="9525">
            <a:noFill/>
            <a:miter lim="800000"/>
            <a:headEnd/>
            <a:tailEnd/>
          </a:ln>
        </p:spPr>
      </p:pic>
      <p:graphicFrame>
        <p:nvGraphicFramePr>
          <p:cNvPr id="164866" name="Object 2"/>
          <p:cNvGraphicFramePr>
            <a:graphicFrameLocks noChangeAspect="1"/>
          </p:cNvGraphicFramePr>
          <p:nvPr/>
        </p:nvGraphicFramePr>
        <p:xfrm>
          <a:off x="1447800" y="1828800"/>
          <a:ext cx="1712912" cy="534988"/>
        </p:xfrm>
        <a:graphic>
          <a:graphicData uri="http://schemas.openxmlformats.org/presentationml/2006/ole">
            <p:oleObj spid="_x0000_s164891" name="Equation" r:id="rId6" imgW="1155700" imgH="292100" progId="Equation.DSMT4">
              <p:embed/>
            </p:oleObj>
          </a:graphicData>
        </a:graphic>
      </p:graphicFrame>
      <p:grpSp>
        <p:nvGrpSpPr>
          <p:cNvPr id="10" name="Group 9"/>
          <p:cNvGrpSpPr/>
          <p:nvPr/>
        </p:nvGrpSpPr>
        <p:grpSpPr>
          <a:xfrm>
            <a:off x="5791200" y="762000"/>
            <a:ext cx="3276600" cy="1921292"/>
            <a:chOff x="152400" y="1357313"/>
            <a:chExt cx="4359275" cy="3002379"/>
          </a:xfrm>
        </p:grpSpPr>
        <p:pic>
          <p:nvPicPr>
            <p:cNvPr id="11" name="Picture 3" descr="C:\Users\lorenzon\Documents\talks\pol-DY\pics\COMPASS-prelim.png"/>
            <p:cNvPicPr>
              <a:picLocks noChangeAspect="1" noChangeArrowheads="1"/>
            </p:cNvPicPr>
            <p:nvPr/>
          </p:nvPicPr>
          <p:blipFill>
            <a:blip r:embed="rId7" cstate="print"/>
            <a:srcRect/>
            <a:stretch>
              <a:fillRect/>
            </a:stretch>
          </p:blipFill>
          <p:spPr bwMode="auto">
            <a:xfrm>
              <a:off x="152400" y="1391067"/>
              <a:ext cx="4359275" cy="2968625"/>
            </a:xfrm>
            <a:prstGeom prst="rect">
              <a:avLst/>
            </a:prstGeom>
            <a:noFill/>
          </p:spPr>
        </p:pic>
        <p:pic>
          <p:nvPicPr>
            <p:cNvPr id="12" name="Picture 5" descr="C:\Users\lorenzon\Documents\talks\pol-DY\pics\hermesp-sivers-nd-pi-nolables.png"/>
            <p:cNvPicPr>
              <a:picLocks noChangeAspect="1" noChangeArrowheads="1"/>
            </p:cNvPicPr>
            <p:nvPr/>
          </p:nvPicPr>
          <p:blipFill>
            <a:blip r:embed="rId8" cstate="print"/>
            <a:srcRect/>
            <a:stretch>
              <a:fillRect/>
            </a:stretch>
          </p:blipFill>
          <p:spPr bwMode="auto">
            <a:xfrm>
              <a:off x="609600" y="1391067"/>
              <a:ext cx="3733800" cy="2590800"/>
            </a:xfrm>
            <a:prstGeom prst="rect">
              <a:avLst/>
            </a:prstGeom>
            <a:noFill/>
          </p:spPr>
        </p:pic>
        <p:sp>
          <p:nvSpPr>
            <p:cNvPr id="15" name="Rectangle 14"/>
            <p:cNvSpPr/>
            <p:nvPr/>
          </p:nvSpPr>
          <p:spPr bwMode="auto">
            <a:xfrm>
              <a:off x="1066800" y="1467267"/>
              <a:ext cx="152400" cy="1524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6" name="Rectangle 15"/>
            <p:cNvSpPr/>
            <p:nvPr/>
          </p:nvSpPr>
          <p:spPr bwMode="auto">
            <a:xfrm>
              <a:off x="1066800" y="2305467"/>
              <a:ext cx="152400" cy="1524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7" name="Rectangle 16"/>
            <p:cNvSpPr/>
            <p:nvPr/>
          </p:nvSpPr>
          <p:spPr bwMode="auto">
            <a:xfrm>
              <a:off x="1066800" y="3067467"/>
              <a:ext cx="152400" cy="1524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8" name="TextBox 17"/>
            <p:cNvSpPr txBox="1"/>
            <p:nvPr/>
          </p:nvSpPr>
          <p:spPr>
            <a:xfrm>
              <a:off x="838199" y="2195514"/>
              <a:ext cx="530740" cy="432863"/>
            </a:xfrm>
            <a:prstGeom prst="rect">
              <a:avLst/>
            </a:prstGeom>
            <a:noFill/>
          </p:spPr>
          <p:txBody>
            <a:bodyPr wrap="square" rtlCol="0">
              <a:spAutoFit/>
            </a:bodyPr>
            <a:lstStyle/>
            <a:p>
              <a:r>
                <a:rPr lang="en-US" sz="1200" b="1" dirty="0" smtClean="0">
                  <a:solidFill>
                    <a:srgbClr val="CC3399"/>
                  </a:solidFill>
                  <a:latin typeface="Symbol" pitchFamily="18" charset="2"/>
                </a:rPr>
                <a:t>p</a:t>
              </a:r>
              <a:r>
                <a:rPr lang="en-US" sz="1200" b="1" baseline="40000" dirty="0" smtClean="0">
                  <a:solidFill>
                    <a:srgbClr val="CC3399"/>
                  </a:solidFill>
                  <a:latin typeface="Symbol" pitchFamily="18" charset="2"/>
                </a:rPr>
                <a:t>+</a:t>
              </a:r>
              <a:endParaRPr lang="en-US" sz="1200" b="1" baseline="40000" dirty="0">
                <a:solidFill>
                  <a:srgbClr val="CC3399"/>
                </a:solidFill>
                <a:latin typeface="Symbol" pitchFamily="18" charset="2"/>
              </a:endParaRPr>
            </a:p>
          </p:txBody>
        </p:sp>
        <p:sp>
          <p:nvSpPr>
            <p:cNvPr id="19" name="TextBox 18"/>
            <p:cNvSpPr txBox="1"/>
            <p:nvPr/>
          </p:nvSpPr>
          <p:spPr>
            <a:xfrm>
              <a:off x="838199" y="1357313"/>
              <a:ext cx="530740" cy="432863"/>
            </a:xfrm>
            <a:prstGeom prst="rect">
              <a:avLst/>
            </a:prstGeom>
            <a:noFill/>
          </p:spPr>
          <p:txBody>
            <a:bodyPr wrap="square" rtlCol="0">
              <a:spAutoFit/>
            </a:bodyPr>
            <a:lstStyle/>
            <a:p>
              <a:r>
                <a:rPr lang="en-US" sz="1200" b="1" dirty="0" smtClean="0">
                  <a:solidFill>
                    <a:srgbClr val="CC3399"/>
                  </a:solidFill>
                  <a:latin typeface="Symbol" pitchFamily="18" charset="2"/>
                </a:rPr>
                <a:t>p</a:t>
              </a:r>
              <a:r>
                <a:rPr lang="en-US" sz="1200" b="1" baseline="30000" dirty="0" smtClean="0">
                  <a:solidFill>
                    <a:srgbClr val="CC3399"/>
                  </a:solidFill>
                  <a:latin typeface="Symbol" pitchFamily="18" charset="2"/>
                </a:rPr>
                <a:t>0</a:t>
              </a:r>
              <a:endParaRPr lang="en-US" sz="1200" b="1" baseline="30000" dirty="0">
                <a:solidFill>
                  <a:srgbClr val="CC3399"/>
                </a:solidFill>
                <a:latin typeface="Symbol" pitchFamily="18" charset="2"/>
              </a:endParaRPr>
            </a:p>
          </p:txBody>
        </p:sp>
        <p:sp>
          <p:nvSpPr>
            <p:cNvPr id="20" name="TextBox 19"/>
            <p:cNvSpPr txBox="1"/>
            <p:nvPr/>
          </p:nvSpPr>
          <p:spPr>
            <a:xfrm>
              <a:off x="838199" y="2991267"/>
              <a:ext cx="530740" cy="432863"/>
            </a:xfrm>
            <a:prstGeom prst="rect">
              <a:avLst/>
            </a:prstGeom>
            <a:noFill/>
          </p:spPr>
          <p:txBody>
            <a:bodyPr wrap="square" rtlCol="0">
              <a:spAutoFit/>
            </a:bodyPr>
            <a:lstStyle/>
            <a:p>
              <a:r>
                <a:rPr lang="en-US" sz="1200" b="1" dirty="0" smtClean="0">
                  <a:solidFill>
                    <a:srgbClr val="CC3399"/>
                  </a:solidFill>
                  <a:latin typeface="Symbol" pitchFamily="18" charset="2"/>
                </a:rPr>
                <a:t>p</a:t>
              </a:r>
              <a:r>
                <a:rPr lang="en-US" sz="1200" b="1" baseline="40000" dirty="0" smtClean="0">
                  <a:solidFill>
                    <a:srgbClr val="CC3399"/>
                  </a:solidFill>
                  <a:latin typeface="Symbol" pitchFamily="18" charset="2"/>
                </a:rPr>
                <a:t>-</a:t>
              </a:r>
              <a:endParaRPr lang="en-US" sz="1200" b="1" baseline="40000" dirty="0">
                <a:solidFill>
                  <a:srgbClr val="CC3399"/>
                </a:solidFill>
                <a:latin typeface="Symbol" pitchFamily="18" charset="2"/>
              </a:endParaRPr>
            </a:p>
          </p:txBody>
        </p:sp>
      </p:grpSp>
      <p:pic>
        <p:nvPicPr>
          <p:cNvPr id="21" name="Picture 2" descr="C:\Users\lorenzon\Documents\talks\pol-DY\stat-errors.png"/>
          <p:cNvPicPr>
            <a:picLocks noChangeAspect="1" noChangeArrowheads="1"/>
          </p:cNvPicPr>
          <p:nvPr/>
        </p:nvPicPr>
        <p:blipFill>
          <a:blip r:embed="rId9" cstate="print"/>
          <a:srcRect/>
          <a:stretch>
            <a:fillRect/>
          </a:stretch>
        </p:blipFill>
        <p:spPr bwMode="auto">
          <a:xfrm>
            <a:off x="5766205" y="2819400"/>
            <a:ext cx="3377795" cy="2133600"/>
          </a:xfrm>
          <a:prstGeom prst="rect">
            <a:avLst/>
          </a:prstGeom>
          <a:noFill/>
        </p:spPr>
      </p:pic>
      <p:sp>
        <p:nvSpPr>
          <p:cNvPr id="31" name="Rectangle 30"/>
          <p:cNvSpPr/>
          <p:nvPr/>
        </p:nvSpPr>
        <p:spPr>
          <a:xfrm rot="20201020">
            <a:off x="6217667" y="4033768"/>
            <a:ext cx="1935585" cy="400110"/>
          </a:xfrm>
          <a:prstGeom prst="rect">
            <a:avLst/>
          </a:prstGeom>
          <a:noFill/>
        </p:spPr>
        <p:txBody>
          <a:bodyPr wrap="square" lIns="91440" tIns="45720" rIns="91440" bIns="45720">
            <a:spAutoFit/>
          </a:bodyPr>
          <a:lstStyle/>
          <a:p>
            <a:pPr algn="ctr"/>
            <a:r>
              <a:rPr lang="en-US" sz="20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Fermilab</a:t>
            </a:r>
            <a:endParaRPr lang="en-US" sz="20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0"/>
          </p:nvPr>
        </p:nvSpPr>
        <p:spPr/>
        <p:txBody>
          <a:bodyPr/>
          <a:lstStyle/>
          <a:p>
            <a:pPr>
              <a:defRPr/>
            </a:pPr>
            <a:fld id="{9369089A-9C5B-430F-B27E-FA9209056A4A}" type="slidenum">
              <a:rPr lang="en-US" smtClean="0"/>
              <a:pPr>
                <a:defRPr/>
              </a:pPr>
              <a:t>33</a:t>
            </a:fld>
            <a:endParaRPr lang="en-US"/>
          </a:p>
        </p:txBody>
      </p:sp>
      <p:sp>
        <p:nvSpPr>
          <p:cNvPr id="9" name="Content Placeholder 8"/>
          <p:cNvSpPr>
            <a:spLocks noGrp="1"/>
          </p:cNvSpPr>
          <p:nvPr>
            <p:ph idx="1"/>
          </p:nvPr>
        </p:nvSpPr>
        <p:spPr/>
        <p:txBody>
          <a:bodyPr/>
          <a:lstStyle/>
          <a:p>
            <a:pPr algn="ctr">
              <a:buNone/>
            </a:pPr>
            <a:r>
              <a:rPr lang="en-US" sz="9600" dirty="0" smtClean="0"/>
              <a:t>Thank You</a:t>
            </a:r>
            <a:endParaRPr lang="en-US" sz="96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0"/>
          </p:nvPr>
        </p:nvSpPr>
        <p:spPr/>
        <p:txBody>
          <a:bodyPr/>
          <a:lstStyle/>
          <a:p>
            <a:pPr>
              <a:defRPr/>
            </a:pPr>
            <a:fld id="{9369089A-9C5B-430F-B27E-FA9209056A4A}" type="slidenum">
              <a:rPr lang="en-US" smtClean="0"/>
              <a:pPr>
                <a:defRPr/>
              </a:pPr>
              <a:t>34</a:t>
            </a:fld>
            <a:endParaRPr lang="en-US"/>
          </a:p>
        </p:txBody>
      </p:sp>
      <p:sp>
        <p:nvSpPr>
          <p:cNvPr id="9" name="Content Placeholder 8"/>
          <p:cNvSpPr>
            <a:spLocks noGrp="1"/>
          </p:cNvSpPr>
          <p:nvPr>
            <p:ph idx="1"/>
          </p:nvPr>
        </p:nvSpPr>
        <p:spPr>
          <a:xfrm>
            <a:off x="749300" y="2133600"/>
            <a:ext cx="7366000" cy="3124200"/>
          </a:xfrm>
        </p:spPr>
        <p:txBody>
          <a:bodyPr/>
          <a:lstStyle/>
          <a:p>
            <a:pPr algn="ctr">
              <a:buNone/>
            </a:pPr>
            <a:r>
              <a:rPr lang="en-US" sz="8800" dirty="0" smtClean="0"/>
              <a:t>Backup Slides</a:t>
            </a:r>
            <a:endParaRPr lang="en-US" sz="88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8"/>
          <p:cNvSpPr txBox="1">
            <a:spLocks/>
          </p:cNvSpPr>
          <p:nvPr/>
        </p:nvSpPr>
        <p:spPr>
          <a:xfrm>
            <a:off x="457200" y="381000"/>
            <a:ext cx="8001000" cy="469900"/>
          </a:xfrm>
          <a:prstGeom prst="rect">
            <a:avLst/>
          </a:prstGeom>
        </p:spPr>
        <p:txBody>
          <a:bodyPr/>
          <a:lstStyle/>
          <a:p>
            <a:pPr eaLnBrk="0" hangingPunct="0">
              <a:spcBef>
                <a:spcPts val="200"/>
              </a:spcBef>
              <a:defRPr/>
            </a:pPr>
            <a:r>
              <a:rPr lang="en-US" sz="2400" b="1" kern="0" dirty="0" smtClean="0">
                <a:solidFill>
                  <a:srgbClr val="190EFF"/>
                </a:solidFill>
                <a:latin typeface="+mj-lt"/>
                <a:ea typeface="+mj-ea"/>
                <a:cs typeface="+mj-cs"/>
                <a:sym typeface="Arial" charset="0"/>
              </a:rPr>
              <a:t>Project costs - I</a:t>
            </a:r>
            <a:endParaRPr lang="en-US" sz="2400" b="1" kern="0" dirty="0">
              <a:solidFill>
                <a:srgbClr val="190EFF"/>
              </a:solidFill>
              <a:latin typeface="+mj-lt"/>
              <a:ea typeface="+mj-ea"/>
              <a:cs typeface="+mj-cs"/>
              <a:sym typeface="Arial" pitchFamily="34" charset="0"/>
            </a:endParaRPr>
          </a:p>
        </p:txBody>
      </p:sp>
      <p:sp>
        <p:nvSpPr>
          <p:cNvPr id="6" name="Subtitle 2"/>
          <p:cNvSpPr txBox="1">
            <a:spLocks/>
          </p:cNvSpPr>
          <p:nvPr/>
        </p:nvSpPr>
        <p:spPr>
          <a:xfrm>
            <a:off x="381000" y="1066800"/>
            <a:ext cx="8610600" cy="4800600"/>
          </a:xfrm>
          <a:prstGeom prst="rect">
            <a:avLst/>
          </a:prstGeom>
        </p:spPr>
        <p:txBody>
          <a:bodyPr/>
          <a:lstStyle/>
          <a:p>
            <a:pPr marL="334963" lvl="0" indent="-334963" algn="l" eaLnBrk="0" hangingPunct="0">
              <a:spcBef>
                <a:spcPts val="1200"/>
              </a:spcBef>
              <a:buSzPct val="200000"/>
              <a:tabLst>
                <a:tab pos="815975" algn="l"/>
                <a:tab pos="1192213" algn="l"/>
              </a:tabLst>
              <a:defRPr/>
            </a:pPr>
            <a:endParaRPr lang="en-US" sz="1600" dirty="0" smtClean="0">
              <a:latin typeface="+mn-lt"/>
              <a:ea typeface="ＭＳ Ｐゴシック" charset="0"/>
              <a:cs typeface="ＭＳ Ｐゴシック" charset="0"/>
            </a:endParaRPr>
          </a:p>
        </p:txBody>
      </p:sp>
      <p:graphicFrame>
        <p:nvGraphicFramePr>
          <p:cNvPr id="7" name="Table 6"/>
          <p:cNvGraphicFramePr>
            <a:graphicFrameLocks noGrp="1"/>
          </p:cNvGraphicFramePr>
          <p:nvPr/>
        </p:nvGraphicFramePr>
        <p:xfrm>
          <a:off x="1143001" y="1447799"/>
          <a:ext cx="6476999" cy="4172497"/>
        </p:xfrm>
        <a:graphic>
          <a:graphicData uri="http://schemas.openxmlformats.org/drawingml/2006/table">
            <a:tbl>
              <a:tblPr/>
              <a:tblGrid>
                <a:gridCol w="3657599"/>
                <a:gridCol w="685800"/>
                <a:gridCol w="838200"/>
                <a:gridCol w="609600"/>
                <a:gridCol w="685800"/>
              </a:tblGrid>
              <a:tr h="228601">
                <a:tc>
                  <a:txBody>
                    <a:bodyPr/>
                    <a:lstStyle/>
                    <a:p>
                      <a:pPr marL="0" marR="0">
                        <a:lnSpc>
                          <a:spcPct val="115000"/>
                        </a:lnSpc>
                        <a:spcBef>
                          <a:spcPts val="0"/>
                        </a:spcBef>
                        <a:spcAft>
                          <a:spcPts val="0"/>
                        </a:spcAft>
                      </a:pPr>
                      <a:r>
                        <a:rPr lang="en-US" sz="1000" b="1" dirty="0" err="1">
                          <a:solidFill>
                            <a:srgbClr val="000000"/>
                          </a:solidFill>
                          <a:latin typeface="Nimbus Roman No9 L"/>
                          <a:ea typeface="Times New Roman"/>
                          <a:cs typeface="Nimbus Roman No9 L"/>
                        </a:rPr>
                        <a:t>Preaccelerator</a:t>
                      </a:r>
                      <a:r>
                        <a:rPr lang="en-US" sz="1000" b="1" dirty="0">
                          <a:solidFill>
                            <a:srgbClr val="000000"/>
                          </a:solidFill>
                          <a:latin typeface="Nimbus Roman No9 L"/>
                          <a:ea typeface="Times New Roman"/>
                          <a:cs typeface="Nimbus Roman No9 L"/>
                        </a:rPr>
                        <a:t> </a:t>
                      </a:r>
                      <a:endParaRPr lang="en-US" sz="1200" b="1" dirty="0">
                        <a:solidFill>
                          <a:srgbClr val="000000"/>
                        </a:solidFill>
                        <a:latin typeface="Nimbus Roman No9 L"/>
                        <a:ea typeface="Times New Roman"/>
                        <a:cs typeface="Nimbus Roman No9 L"/>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000" dirty="0" smtClean="0">
                          <a:solidFill>
                            <a:srgbClr val="000000"/>
                          </a:solidFill>
                          <a:latin typeface="Nimbus Roman No9 L"/>
                          <a:ea typeface="Times New Roman"/>
                          <a:cs typeface="Nimbus Roman No9 L"/>
                        </a:rPr>
                        <a:t>$2.0 M </a:t>
                      </a:r>
                    </a:p>
                  </a:txBody>
                  <a:tcPr marL="68580" marR="68580" marT="0" marB="0">
                    <a:lnL>
                      <a:noFill/>
                    </a:lnL>
                    <a:lnR>
                      <a:noFill/>
                    </a:lnR>
                    <a:lnT>
                      <a:noFill/>
                    </a:lnT>
                    <a:lnB>
                      <a:noFill/>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$1.9 M </a:t>
                      </a:r>
                    </a:p>
                  </a:txBody>
                  <a:tcPr marL="68580" marR="68580" marT="0" marB="0">
                    <a:lnL>
                      <a:noFill/>
                    </a:lnL>
                    <a:lnR>
                      <a:noFill/>
                    </a:lnR>
                    <a:lnT>
                      <a:noFill/>
                    </a:lnT>
                    <a:lnB>
                      <a:noFill/>
                    </a:lnB>
                    <a:solidFill>
                      <a:schemeClr val="accent3">
                        <a:lumMod val="20000"/>
                        <a:lumOff val="80000"/>
                      </a:schemeClr>
                    </a:solidFill>
                  </a:tcPr>
                </a:tc>
              </a:tr>
              <a:tr h="276496">
                <a:tc>
                  <a:txBody>
                    <a:bodyPr/>
                    <a:lstStyle/>
                    <a:p>
                      <a:pPr marL="457200" marR="0">
                        <a:lnSpc>
                          <a:spcPct val="115000"/>
                        </a:lnSpc>
                        <a:spcBef>
                          <a:spcPts val="0"/>
                        </a:spcBef>
                        <a:spcAft>
                          <a:spcPts val="0"/>
                        </a:spcAft>
                      </a:pPr>
                      <a:r>
                        <a:rPr lang="en-US" sz="1000" dirty="0">
                          <a:solidFill>
                            <a:srgbClr val="000000"/>
                          </a:solidFill>
                          <a:latin typeface="Nimbus Roman No9 L"/>
                          <a:ea typeface="Times New Roman"/>
                          <a:cs typeface="Nimbus Roman No9 L"/>
                        </a:rPr>
                        <a:t>Polarized H</a:t>
                      </a:r>
                      <a:r>
                        <a:rPr lang="en-US" sz="700" dirty="0">
                          <a:solidFill>
                            <a:srgbClr val="000000"/>
                          </a:solidFill>
                          <a:latin typeface="CMS Y 10"/>
                          <a:ea typeface="Times New Roman"/>
                          <a:cs typeface="CMS Y 10"/>
                        </a:rPr>
                        <a:t>− </a:t>
                      </a:r>
                      <a:r>
                        <a:rPr lang="en-US" sz="1000" dirty="0">
                          <a:solidFill>
                            <a:srgbClr val="000000"/>
                          </a:solidFill>
                          <a:latin typeface="Nimbus Roman No9 L"/>
                          <a:ea typeface="CMS Y 10"/>
                          <a:cs typeface="Nimbus Roman No9 L"/>
                        </a:rPr>
                        <a:t>ion source </a:t>
                      </a:r>
                      <a:endParaRPr lang="en-US" sz="1200" dirty="0">
                        <a:solidFill>
                          <a:srgbClr val="000000"/>
                        </a:solidFill>
                        <a:latin typeface="Nimbus Roman No9 L"/>
                        <a:ea typeface="Times New Roman"/>
                        <a:cs typeface="Nimbus Roman No9 L"/>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$0.6 M </a:t>
                      </a:r>
                    </a:p>
                  </a:txBody>
                  <a:tcPr marL="68580" marR="68580" marT="0" marB="0" anchor="ctr">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Nimbus Roman No9 L"/>
                      </a:endParaRPr>
                    </a:p>
                  </a:txBody>
                  <a:tcPr marL="68580" marR="68580" marT="0" marB="0" anchor="ctr">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$0.6 M </a:t>
                      </a:r>
                    </a:p>
                  </a:txBody>
                  <a:tcPr marL="68580" marR="68580" marT="0" marB="0" anchor="ctr">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76496">
                <a:tc>
                  <a:txBody>
                    <a:bodyPr/>
                    <a:lstStyle/>
                    <a:p>
                      <a:pPr marL="457200" marR="0">
                        <a:lnSpc>
                          <a:spcPct val="115000"/>
                        </a:lnSpc>
                        <a:spcBef>
                          <a:spcPts val="0"/>
                        </a:spcBef>
                        <a:spcAft>
                          <a:spcPts val="0"/>
                        </a:spcAft>
                      </a:pPr>
                      <a:r>
                        <a:rPr lang="en-US" sz="1000" dirty="0">
                          <a:solidFill>
                            <a:srgbClr val="000000"/>
                          </a:solidFill>
                          <a:latin typeface="Nimbus Roman No9 L"/>
                          <a:ea typeface="Times New Roman"/>
                          <a:cs typeface="Nimbus Roman No9 L"/>
                        </a:rPr>
                        <a:t>35 </a:t>
                      </a:r>
                      <a:r>
                        <a:rPr lang="en-US" sz="1000" dirty="0" err="1">
                          <a:solidFill>
                            <a:srgbClr val="000000"/>
                          </a:solidFill>
                          <a:latin typeface="Nimbus Roman No9 L"/>
                          <a:ea typeface="Times New Roman"/>
                          <a:cs typeface="Nimbus Roman No9 L"/>
                        </a:rPr>
                        <a:t>keV</a:t>
                      </a:r>
                      <a:r>
                        <a:rPr lang="en-US" sz="1000" dirty="0">
                          <a:solidFill>
                            <a:srgbClr val="000000"/>
                          </a:solidFill>
                          <a:latin typeface="Nimbus Roman No9 L"/>
                          <a:ea typeface="Times New Roman"/>
                          <a:cs typeface="Nimbus Roman No9 L"/>
                        </a:rPr>
                        <a:t> </a:t>
                      </a:r>
                      <a:r>
                        <a:rPr lang="en-US" sz="1000" dirty="0" err="1">
                          <a:solidFill>
                            <a:srgbClr val="000000"/>
                          </a:solidFill>
                          <a:latin typeface="Nimbus Roman No9 L"/>
                          <a:ea typeface="Times New Roman"/>
                          <a:cs typeface="Nimbus Roman No9 L"/>
                        </a:rPr>
                        <a:t>polarimeter</a:t>
                      </a:r>
                      <a:r>
                        <a:rPr lang="en-US" sz="1000" dirty="0">
                          <a:solidFill>
                            <a:srgbClr val="000000"/>
                          </a:solidFill>
                          <a:latin typeface="Nimbus Roman No9 L"/>
                          <a:ea typeface="Times New Roman"/>
                          <a:cs typeface="Nimbus Roman No9 L"/>
                        </a:rPr>
                        <a:t> </a:t>
                      </a:r>
                      <a:endParaRPr lang="en-US" sz="1200" dirty="0">
                        <a:solidFill>
                          <a:srgbClr val="000000"/>
                        </a:solidFill>
                        <a:latin typeface="Nimbus Roman No9 L"/>
                        <a:ea typeface="Times New Roman"/>
                        <a:cs typeface="Nimbus Roman No9 L"/>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a:t>
                      </a:r>
                      <a:r>
                        <a:rPr lang="en-US" sz="1000" dirty="0" smtClean="0">
                          <a:solidFill>
                            <a:srgbClr val="000000"/>
                          </a:solidFill>
                          <a:latin typeface="Nimbus Roman No9 L"/>
                          <a:ea typeface="Times New Roman"/>
                          <a:cs typeface="Nimbus Roman No9 L"/>
                        </a:rPr>
                        <a:t>0.3 </a:t>
                      </a:r>
                      <a:r>
                        <a:rPr lang="en-US" sz="1000" dirty="0">
                          <a:solidFill>
                            <a:srgbClr val="000000"/>
                          </a:solidFill>
                          <a:latin typeface="Nimbus Roman No9 L"/>
                          <a:ea typeface="Times New Roman"/>
                          <a:cs typeface="Nimbus Roman No9 L"/>
                        </a:rPr>
                        <a:t>M </a:t>
                      </a:r>
                    </a:p>
                  </a:txBody>
                  <a:tcPr marL="68580" marR="68580" marT="0" marB="0" anchor="ctr">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Nimbus Roman No9 L"/>
                      </a:endParaRPr>
                    </a:p>
                  </a:txBody>
                  <a:tcPr marL="68580" marR="68580" marT="0" marB="0" anchor="ctr">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$0.2 M </a:t>
                      </a:r>
                    </a:p>
                  </a:txBody>
                  <a:tcPr marL="68580" marR="68580" marT="0" marB="0" anchor="ctr">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85208">
                <a:tc>
                  <a:txBody>
                    <a:bodyPr/>
                    <a:lstStyle/>
                    <a:p>
                      <a:pPr marL="457200" marR="0">
                        <a:lnSpc>
                          <a:spcPct val="115000"/>
                        </a:lnSpc>
                        <a:spcBef>
                          <a:spcPts val="0"/>
                        </a:spcBef>
                        <a:spcAft>
                          <a:spcPts val="0"/>
                        </a:spcAft>
                      </a:pPr>
                      <a:r>
                        <a:rPr lang="en-US" sz="1000" dirty="0">
                          <a:solidFill>
                            <a:srgbClr val="000000"/>
                          </a:solidFill>
                          <a:latin typeface="Nimbus Roman No9 L"/>
                          <a:ea typeface="Times New Roman"/>
                          <a:cs typeface="Nimbus Roman No9 L"/>
                        </a:rPr>
                        <a:t>RFQ and power supply (35 </a:t>
                      </a:r>
                      <a:r>
                        <a:rPr lang="en-US" sz="1000" dirty="0" err="1">
                          <a:solidFill>
                            <a:srgbClr val="000000"/>
                          </a:solidFill>
                          <a:latin typeface="Nimbus Roman No9 L"/>
                          <a:ea typeface="Times New Roman"/>
                          <a:cs typeface="Nimbus Roman No9 L"/>
                        </a:rPr>
                        <a:t>keV</a:t>
                      </a:r>
                      <a:r>
                        <a:rPr lang="en-US" sz="1000" dirty="0">
                          <a:solidFill>
                            <a:srgbClr val="000000"/>
                          </a:solidFill>
                          <a:latin typeface="Nimbus Roman No9 L"/>
                          <a:ea typeface="Times New Roman"/>
                          <a:cs typeface="Nimbus Roman No9 L"/>
                        </a:rPr>
                        <a:t> to 750 </a:t>
                      </a:r>
                      <a:r>
                        <a:rPr lang="en-US" sz="1000" dirty="0" err="1">
                          <a:solidFill>
                            <a:srgbClr val="000000"/>
                          </a:solidFill>
                          <a:latin typeface="Nimbus Roman No9 L"/>
                          <a:ea typeface="Times New Roman"/>
                          <a:cs typeface="Nimbus Roman No9 L"/>
                        </a:rPr>
                        <a:t>keV</a:t>
                      </a:r>
                      <a:r>
                        <a:rPr lang="en-US" sz="1000" dirty="0">
                          <a:solidFill>
                            <a:srgbClr val="000000"/>
                          </a:solidFill>
                          <a:latin typeface="Nimbus Roman No9 L"/>
                          <a:ea typeface="Times New Roman"/>
                          <a:cs typeface="Nimbus Roman No9 L"/>
                        </a:rPr>
                        <a:t>) </a:t>
                      </a:r>
                      <a:endParaRPr lang="en-US" sz="1200" dirty="0">
                        <a:solidFill>
                          <a:srgbClr val="000000"/>
                        </a:solidFill>
                        <a:latin typeface="Nimbus Roman No9 L"/>
                        <a:ea typeface="Times New Roman"/>
                        <a:cs typeface="Nimbus Roman No9 L"/>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$0.3 M </a:t>
                      </a: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Nimbus Roman No9 L"/>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$0.3 M </a:t>
                      </a:r>
                    </a:p>
                  </a:txBody>
                  <a:tcPr marL="68580" marR="68580" marT="0" marB="0">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76496">
                <a:tc>
                  <a:txBody>
                    <a:bodyPr/>
                    <a:lstStyle/>
                    <a:p>
                      <a:pPr marL="457200" marR="0">
                        <a:lnSpc>
                          <a:spcPct val="115000"/>
                        </a:lnSpc>
                        <a:spcBef>
                          <a:spcPts val="0"/>
                        </a:spcBef>
                        <a:spcAft>
                          <a:spcPts val="0"/>
                        </a:spcAft>
                      </a:pPr>
                      <a:r>
                        <a:rPr lang="en-US" sz="1000" dirty="0">
                          <a:solidFill>
                            <a:srgbClr val="000000"/>
                          </a:solidFill>
                          <a:latin typeface="Nimbus Roman No9 L"/>
                          <a:ea typeface="Times New Roman"/>
                          <a:cs typeface="Nimbus Roman No9 L"/>
                        </a:rPr>
                        <a:t>Beam lines, switching magnets &amp; vacuum system </a:t>
                      </a:r>
                      <a:endParaRPr lang="en-US" sz="1200" dirty="0">
                        <a:solidFill>
                          <a:srgbClr val="000000"/>
                        </a:solidFill>
                        <a:latin typeface="Nimbus Roman No9 L"/>
                        <a:ea typeface="Times New Roman"/>
                        <a:cs typeface="Nimbus Roman No9 L"/>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$0.5 M </a:t>
                      </a: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Nimbus Roman No9 L"/>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$0.5 M </a:t>
                      </a:r>
                    </a:p>
                  </a:txBody>
                  <a:tcPr marL="68580" marR="68580" marT="0" marB="0">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76496">
                <a:tc>
                  <a:txBody>
                    <a:bodyPr/>
                    <a:lstStyle/>
                    <a:p>
                      <a:pPr marL="457200" marR="0">
                        <a:lnSpc>
                          <a:spcPct val="115000"/>
                        </a:lnSpc>
                        <a:spcBef>
                          <a:spcPts val="0"/>
                        </a:spcBef>
                        <a:spcAft>
                          <a:spcPts val="0"/>
                        </a:spcAft>
                      </a:pPr>
                      <a:r>
                        <a:rPr lang="en-US" sz="1000" dirty="0">
                          <a:solidFill>
                            <a:srgbClr val="000000"/>
                          </a:solidFill>
                          <a:latin typeface="Nimbus Roman No9 L"/>
                          <a:ea typeface="Times New Roman"/>
                          <a:cs typeface="Nimbus Roman No9 L"/>
                        </a:rPr>
                        <a:t>Building </a:t>
                      </a:r>
                      <a:r>
                        <a:rPr lang="en-US" sz="1000" dirty="0" err="1">
                          <a:solidFill>
                            <a:srgbClr val="000000"/>
                          </a:solidFill>
                          <a:latin typeface="Nimbus Roman No9 L"/>
                          <a:ea typeface="Times New Roman"/>
                          <a:cs typeface="Nimbus Roman No9 L"/>
                        </a:rPr>
                        <a:t>Modiﬁcation</a:t>
                      </a:r>
                      <a:r>
                        <a:rPr lang="en-US" sz="1000" dirty="0">
                          <a:solidFill>
                            <a:srgbClr val="000000"/>
                          </a:solidFill>
                          <a:latin typeface="Nimbus Roman No9 L"/>
                          <a:ea typeface="Times New Roman"/>
                          <a:cs typeface="Nimbus Roman No9 L"/>
                        </a:rPr>
                        <a:t> </a:t>
                      </a:r>
                      <a:endParaRPr lang="en-US" sz="1200" dirty="0">
                        <a:solidFill>
                          <a:srgbClr val="000000"/>
                        </a:solidFill>
                        <a:latin typeface="Nimbus Roman No9 L"/>
                        <a:ea typeface="Times New Roman"/>
                        <a:cs typeface="Nimbus Roman No9 L"/>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$0.1 M </a:t>
                      </a: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Nimbus Roman No9 L"/>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$0.1 M </a:t>
                      </a:r>
                    </a:p>
                  </a:txBody>
                  <a:tcPr marL="68580" marR="68580" marT="0" marB="0">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76496">
                <a:tc>
                  <a:txBody>
                    <a:bodyPr/>
                    <a:lstStyle/>
                    <a:p>
                      <a:pPr marL="457200" marR="0">
                        <a:lnSpc>
                          <a:spcPct val="115000"/>
                        </a:lnSpc>
                        <a:spcBef>
                          <a:spcPts val="0"/>
                        </a:spcBef>
                        <a:spcAft>
                          <a:spcPts val="0"/>
                        </a:spcAft>
                      </a:pPr>
                      <a:r>
                        <a:rPr lang="en-US" sz="1000" dirty="0">
                          <a:solidFill>
                            <a:srgbClr val="000000"/>
                          </a:solidFill>
                          <a:latin typeface="Nimbus Roman No9 L"/>
                          <a:ea typeface="Times New Roman"/>
                          <a:cs typeface="Nimbus Roman No9 L"/>
                        </a:rPr>
                        <a:t>Installation (</a:t>
                      </a:r>
                      <a:r>
                        <a:rPr lang="en-US" sz="1000" dirty="0">
                          <a:solidFill>
                            <a:srgbClr val="000000"/>
                          </a:solidFill>
                          <a:latin typeface="CMS Y 10"/>
                          <a:ea typeface="Times New Roman"/>
                          <a:cs typeface="CMS Y 10"/>
                        </a:rPr>
                        <a:t>∼</a:t>
                      </a:r>
                      <a:r>
                        <a:rPr lang="en-US" sz="1000" dirty="0">
                          <a:solidFill>
                            <a:srgbClr val="000000"/>
                          </a:solidFill>
                          <a:latin typeface="Nimbus Roman No9 L"/>
                          <a:ea typeface="CMS Y 10"/>
                          <a:cs typeface="Nimbus Roman No9 L"/>
                        </a:rPr>
                        <a:t>4wks) </a:t>
                      </a:r>
                      <a:endParaRPr lang="en-US" sz="1200" dirty="0">
                        <a:solidFill>
                          <a:srgbClr val="000000"/>
                        </a:solidFill>
                        <a:latin typeface="Nimbus Roman No9 L"/>
                        <a:ea typeface="Times New Roman"/>
                        <a:cs typeface="Nimbus Roman No9 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$0.2 M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Nimbus Roman No9 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$0.2 M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46024">
                <a:tc>
                  <a:txBody>
                    <a:bodyPr/>
                    <a:lstStyle/>
                    <a:p>
                      <a:pPr marL="0" marR="0">
                        <a:lnSpc>
                          <a:spcPct val="115000"/>
                        </a:lnSpc>
                        <a:spcBef>
                          <a:spcPts val="0"/>
                        </a:spcBef>
                        <a:spcAft>
                          <a:spcPts val="0"/>
                        </a:spcAft>
                      </a:pPr>
                      <a:r>
                        <a:rPr lang="en-US" sz="1000" b="1" dirty="0">
                          <a:solidFill>
                            <a:srgbClr val="000000"/>
                          </a:solidFill>
                          <a:latin typeface="Nimbus Roman No9 L"/>
                          <a:ea typeface="Times New Roman"/>
                          <a:cs typeface="Nimbus Roman No9 L"/>
                        </a:rPr>
                        <a:t>400 </a:t>
                      </a:r>
                      <a:r>
                        <a:rPr lang="en-US" sz="1000" b="1" dirty="0" err="1">
                          <a:solidFill>
                            <a:srgbClr val="000000"/>
                          </a:solidFill>
                          <a:latin typeface="Nimbus Roman No9 L"/>
                          <a:ea typeface="Times New Roman"/>
                          <a:cs typeface="Nimbus Roman No9 L"/>
                        </a:rPr>
                        <a:t>MeV</a:t>
                      </a:r>
                      <a:r>
                        <a:rPr lang="en-US" sz="1000" b="1" dirty="0">
                          <a:solidFill>
                            <a:srgbClr val="000000"/>
                          </a:solidFill>
                          <a:latin typeface="Nimbus Roman No9 L"/>
                          <a:ea typeface="Times New Roman"/>
                          <a:cs typeface="Nimbus Roman No9 L"/>
                        </a:rPr>
                        <a:t> LINAC </a:t>
                      </a:r>
                      <a:endParaRPr lang="en-US" sz="1200" b="1" dirty="0">
                        <a:solidFill>
                          <a:srgbClr val="000000"/>
                        </a:solidFill>
                        <a:latin typeface="Nimbus Roman No9 L"/>
                        <a:ea typeface="Times New Roman"/>
                        <a:cs typeface="Nimbus Roman No9 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$0.3 M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$0.3 M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3">
                        <a:lumMod val="20000"/>
                        <a:lumOff val="80000"/>
                      </a:schemeClr>
                    </a:solidFill>
                  </a:tcPr>
                </a:tc>
              </a:tr>
              <a:tr h="228600">
                <a:tc>
                  <a:txBody>
                    <a:bodyPr/>
                    <a:lstStyle/>
                    <a:p>
                      <a:pPr marL="457200" marR="0">
                        <a:lnSpc>
                          <a:spcPct val="115000"/>
                        </a:lnSpc>
                        <a:spcBef>
                          <a:spcPts val="0"/>
                        </a:spcBef>
                        <a:spcAft>
                          <a:spcPts val="0"/>
                        </a:spcAft>
                      </a:pPr>
                      <a:r>
                        <a:rPr lang="en-US" sz="1000" dirty="0">
                          <a:solidFill>
                            <a:srgbClr val="000000"/>
                          </a:solidFill>
                          <a:latin typeface="Nimbus Roman No9 L"/>
                          <a:ea typeface="Times New Roman"/>
                          <a:cs typeface="Nimbus Roman No9 L"/>
                        </a:rPr>
                        <a:t>400 </a:t>
                      </a:r>
                      <a:r>
                        <a:rPr lang="en-US" sz="1000" dirty="0" err="1">
                          <a:solidFill>
                            <a:srgbClr val="000000"/>
                          </a:solidFill>
                          <a:latin typeface="Nimbus Roman No9 L"/>
                          <a:ea typeface="Times New Roman"/>
                          <a:cs typeface="Nimbus Roman No9 L"/>
                        </a:rPr>
                        <a:t>MeV</a:t>
                      </a:r>
                      <a:r>
                        <a:rPr lang="en-US" sz="1000" dirty="0">
                          <a:solidFill>
                            <a:srgbClr val="000000"/>
                          </a:solidFill>
                          <a:latin typeface="Nimbus Roman No9 L"/>
                          <a:ea typeface="Times New Roman"/>
                          <a:cs typeface="Nimbus Roman No9 L"/>
                        </a:rPr>
                        <a:t> </a:t>
                      </a:r>
                      <a:r>
                        <a:rPr lang="en-US" sz="1000" dirty="0" err="1">
                          <a:solidFill>
                            <a:srgbClr val="000000"/>
                          </a:solidFill>
                          <a:latin typeface="Nimbus Roman No9 L"/>
                          <a:ea typeface="Times New Roman"/>
                          <a:cs typeface="Nimbus Roman No9 L"/>
                        </a:rPr>
                        <a:t>polarimeter</a:t>
                      </a:r>
                      <a:r>
                        <a:rPr lang="en-US" sz="1000" dirty="0">
                          <a:solidFill>
                            <a:srgbClr val="000000"/>
                          </a:solidFill>
                          <a:latin typeface="Nimbus Roman No9 L"/>
                          <a:ea typeface="Times New Roman"/>
                          <a:cs typeface="Nimbus Roman No9 L"/>
                        </a:rPr>
                        <a:t> </a:t>
                      </a:r>
                      <a:endParaRPr lang="en-US" sz="1200" dirty="0">
                        <a:solidFill>
                          <a:srgbClr val="000000"/>
                        </a:solidFill>
                        <a:latin typeface="Nimbus Roman No9 L"/>
                        <a:ea typeface="Times New Roman"/>
                        <a:cs typeface="Nimbus Roman No9 L"/>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$0.1 M </a:t>
                      </a:r>
                    </a:p>
                  </a:txBody>
                  <a:tcPr marL="68580" marR="68580" marT="0" marB="0" anchor="ctr">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$0.1 M </a:t>
                      </a:r>
                    </a:p>
                  </a:txBody>
                  <a:tcPr marL="68580" marR="68580" marT="0" marB="0" anchor="ctr">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28600">
                <a:tc>
                  <a:txBody>
                    <a:bodyPr/>
                    <a:lstStyle/>
                    <a:p>
                      <a:pPr marL="457200" marR="0">
                        <a:lnSpc>
                          <a:spcPct val="115000"/>
                        </a:lnSpc>
                        <a:spcBef>
                          <a:spcPts val="0"/>
                        </a:spcBef>
                        <a:spcAft>
                          <a:spcPts val="0"/>
                        </a:spcAft>
                      </a:pPr>
                      <a:r>
                        <a:rPr lang="en-US" sz="1000" dirty="0">
                          <a:solidFill>
                            <a:srgbClr val="000000"/>
                          </a:solidFill>
                          <a:latin typeface="Nimbus Roman No9 L"/>
                          <a:ea typeface="Times New Roman"/>
                          <a:cs typeface="Nimbus Roman No9 L"/>
                        </a:rPr>
                        <a:t>Installation (</a:t>
                      </a:r>
                      <a:r>
                        <a:rPr lang="en-US" sz="1000" dirty="0">
                          <a:solidFill>
                            <a:srgbClr val="000000"/>
                          </a:solidFill>
                          <a:latin typeface="CMS Y 10"/>
                          <a:ea typeface="Times New Roman"/>
                          <a:cs typeface="CMS Y 10"/>
                        </a:rPr>
                        <a:t>∼</a:t>
                      </a:r>
                      <a:r>
                        <a:rPr lang="en-US" sz="1000" dirty="0">
                          <a:solidFill>
                            <a:srgbClr val="000000"/>
                          </a:solidFill>
                          <a:latin typeface="Nimbus Roman No9 L"/>
                          <a:ea typeface="CMS Y 10"/>
                          <a:cs typeface="Nimbus Roman No9 L"/>
                        </a:rPr>
                        <a:t>4wks) </a:t>
                      </a:r>
                      <a:endParaRPr lang="en-US" sz="1200" dirty="0">
                        <a:solidFill>
                          <a:srgbClr val="000000"/>
                        </a:solidFill>
                        <a:latin typeface="Nimbus Roman No9 L"/>
                        <a:ea typeface="Times New Roman"/>
                        <a:cs typeface="Nimbus Roman No9 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$0.2 M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$0.2 M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91808">
                <a:tc>
                  <a:txBody>
                    <a:bodyPr/>
                    <a:lstStyle/>
                    <a:p>
                      <a:pPr marL="0" marR="0">
                        <a:lnSpc>
                          <a:spcPct val="115000"/>
                        </a:lnSpc>
                        <a:spcBef>
                          <a:spcPts val="0"/>
                        </a:spcBef>
                        <a:spcAft>
                          <a:spcPts val="0"/>
                        </a:spcAft>
                      </a:pPr>
                      <a:r>
                        <a:rPr lang="en-US" sz="1000" b="1" dirty="0">
                          <a:solidFill>
                            <a:srgbClr val="000000"/>
                          </a:solidFill>
                          <a:latin typeface="Nimbus Roman No9 L"/>
                          <a:ea typeface="Times New Roman"/>
                          <a:cs typeface="Nimbus Roman No9 L"/>
                        </a:rPr>
                        <a:t>8.9 </a:t>
                      </a:r>
                      <a:r>
                        <a:rPr lang="en-US" sz="1000" b="1" dirty="0" err="1">
                          <a:solidFill>
                            <a:srgbClr val="000000"/>
                          </a:solidFill>
                          <a:latin typeface="Nimbus Roman No9 L"/>
                          <a:ea typeface="Times New Roman"/>
                          <a:cs typeface="Nimbus Roman No9 L"/>
                        </a:rPr>
                        <a:t>GeV</a:t>
                      </a:r>
                      <a:r>
                        <a:rPr lang="en-US" sz="1000" b="1" dirty="0">
                          <a:solidFill>
                            <a:srgbClr val="000000"/>
                          </a:solidFill>
                          <a:latin typeface="Nimbus Roman No9 L"/>
                          <a:ea typeface="Times New Roman"/>
                          <a:cs typeface="Nimbus Roman No9 L"/>
                        </a:rPr>
                        <a:t>/c Booster </a:t>
                      </a:r>
                      <a:endParaRPr lang="en-US" sz="1200" b="1" dirty="0">
                        <a:solidFill>
                          <a:srgbClr val="000000"/>
                        </a:solidFill>
                        <a:latin typeface="Nimbus Roman No9 L"/>
                        <a:ea typeface="Times New Roman"/>
                        <a:cs typeface="Nimbus Roman No9 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smtClean="0">
                          <a:solidFill>
                            <a:srgbClr val="000000"/>
                          </a:solidFill>
                          <a:latin typeface="Nimbus Roman No9 L"/>
                          <a:ea typeface="Times New Roman"/>
                          <a:cs typeface="Nimbus Roman No9 L"/>
                        </a:rPr>
                        <a:t>$3.4 </a:t>
                      </a:r>
                      <a:r>
                        <a:rPr lang="en-US" sz="1000" dirty="0">
                          <a:solidFill>
                            <a:srgbClr val="000000"/>
                          </a:solidFill>
                          <a:latin typeface="Nimbus Roman No9 L"/>
                          <a:ea typeface="Times New Roman"/>
                          <a:cs typeface="Nimbus Roman No9 L"/>
                        </a:rPr>
                        <a:t>M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$1.1 M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3">
                        <a:lumMod val="20000"/>
                        <a:lumOff val="80000"/>
                      </a:schemeClr>
                    </a:solidFill>
                  </a:tcPr>
                </a:tc>
              </a:tr>
              <a:tr h="276496">
                <a:tc>
                  <a:txBody>
                    <a:bodyPr/>
                    <a:lstStyle/>
                    <a:p>
                      <a:pPr marL="457200" marR="0">
                        <a:lnSpc>
                          <a:spcPct val="115000"/>
                        </a:lnSpc>
                        <a:spcBef>
                          <a:spcPts val="0"/>
                        </a:spcBef>
                        <a:spcAft>
                          <a:spcPts val="0"/>
                        </a:spcAft>
                      </a:pPr>
                      <a:r>
                        <a:rPr lang="en-US" sz="1000" dirty="0">
                          <a:solidFill>
                            <a:srgbClr val="000000"/>
                          </a:solidFill>
                          <a:latin typeface="Nimbus Roman No9 L"/>
                          <a:ea typeface="Times New Roman"/>
                          <a:cs typeface="Nimbus Roman No9 L"/>
                        </a:rPr>
                        <a:t>Solenoid and Partial Siberian snake (ramped warm) </a:t>
                      </a:r>
                      <a:endParaRPr lang="en-US" sz="1200" dirty="0">
                        <a:solidFill>
                          <a:srgbClr val="000000"/>
                        </a:solidFill>
                        <a:latin typeface="Nimbus Roman No9 L"/>
                        <a:ea typeface="Times New Roman"/>
                        <a:cs typeface="Nimbus Roman No9 L"/>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smtClean="0">
                          <a:solidFill>
                            <a:srgbClr val="000000"/>
                          </a:solidFill>
                          <a:latin typeface="Nimbus Roman No9 L"/>
                          <a:ea typeface="Times New Roman"/>
                          <a:cs typeface="Nimbus Roman No9 L"/>
                        </a:rPr>
                        <a:t>$2.0 </a:t>
                      </a:r>
                      <a:r>
                        <a:rPr lang="en-US" sz="1000" dirty="0">
                          <a:solidFill>
                            <a:srgbClr val="000000"/>
                          </a:solidFill>
                          <a:latin typeface="Nimbus Roman No9 L"/>
                          <a:ea typeface="Times New Roman"/>
                          <a:cs typeface="Nimbus Roman No9 L"/>
                        </a:rPr>
                        <a:t>M </a:t>
                      </a: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b="1" dirty="0">
                          <a:solidFill>
                            <a:srgbClr val="3333FF"/>
                          </a:solidFill>
                          <a:latin typeface="Nimbus Roman No9 L"/>
                          <a:ea typeface="Times New Roman"/>
                          <a:cs typeface="Nimbus Roman No9 L"/>
                        </a:rPr>
                        <a:t>$0.4 M </a:t>
                      </a:r>
                    </a:p>
                  </a:txBody>
                  <a:tcPr marL="68580" marR="68580" marT="0" marB="0">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75192">
                <a:tc>
                  <a:txBody>
                    <a:bodyPr/>
                    <a:lstStyle/>
                    <a:p>
                      <a:pPr marL="457200" marR="0">
                        <a:lnSpc>
                          <a:spcPct val="115000"/>
                        </a:lnSpc>
                        <a:spcBef>
                          <a:spcPts val="0"/>
                        </a:spcBef>
                        <a:spcAft>
                          <a:spcPts val="0"/>
                        </a:spcAft>
                      </a:pPr>
                      <a:r>
                        <a:rPr lang="en-US" sz="1000">
                          <a:solidFill>
                            <a:srgbClr val="000000"/>
                          </a:solidFill>
                          <a:latin typeface="Nimbus Roman No9 L"/>
                          <a:ea typeface="Times New Roman"/>
                          <a:cs typeface="Nimbus Roman No9 L"/>
                        </a:rPr>
                        <a:t>Two 3 </a:t>
                      </a:r>
                      <a:r>
                        <a:rPr lang="en-US" sz="1000" i="1">
                          <a:solidFill>
                            <a:srgbClr val="000000"/>
                          </a:solidFill>
                          <a:latin typeface="Nimbus Roman No9 L"/>
                          <a:ea typeface="Times New Roman"/>
                          <a:cs typeface="Nimbus Roman No9 L"/>
                        </a:rPr>
                        <a:t>µ</a:t>
                      </a:r>
                      <a:r>
                        <a:rPr lang="en-US" sz="1000">
                          <a:solidFill>
                            <a:srgbClr val="000000"/>
                          </a:solidFill>
                          <a:latin typeface="Nimbus Roman No9 L"/>
                          <a:ea typeface="Times New Roman"/>
                          <a:cs typeface="Nimbus Roman No9 L"/>
                        </a:rPr>
                        <a:t>sec pulsed quadrupoles with power supplies </a:t>
                      </a:r>
                      <a:endParaRPr lang="en-US" sz="1200">
                        <a:solidFill>
                          <a:srgbClr val="000000"/>
                        </a:solidFill>
                        <a:latin typeface="Nimbus Roman No9 L"/>
                        <a:ea typeface="Times New Roman"/>
                        <a:cs typeface="Nimbus Roman No9 L"/>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$0.1 M </a:t>
                      </a: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$0.1 M </a:t>
                      </a:r>
                    </a:p>
                  </a:txBody>
                  <a:tcPr marL="68580" marR="68580" marT="0" marB="0">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76496">
                <a:tc>
                  <a:txBody>
                    <a:bodyPr/>
                    <a:lstStyle/>
                    <a:p>
                      <a:pPr marL="457200" marR="0">
                        <a:lnSpc>
                          <a:spcPct val="115000"/>
                        </a:lnSpc>
                        <a:spcBef>
                          <a:spcPts val="0"/>
                        </a:spcBef>
                        <a:spcAft>
                          <a:spcPts val="0"/>
                        </a:spcAft>
                      </a:pPr>
                      <a:r>
                        <a:rPr lang="en-US" sz="1000">
                          <a:solidFill>
                            <a:srgbClr val="000000"/>
                          </a:solidFill>
                          <a:latin typeface="Nimbus Roman No9 L"/>
                          <a:ea typeface="Times New Roman"/>
                          <a:cs typeface="Nimbus Roman No9 L"/>
                        </a:rPr>
                        <a:t>8.9 GeV/c polarimeter </a:t>
                      </a:r>
                      <a:endParaRPr lang="en-US" sz="1200">
                        <a:solidFill>
                          <a:srgbClr val="000000"/>
                        </a:solidFill>
                        <a:latin typeface="Nimbus Roman No9 L"/>
                        <a:ea typeface="Times New Roman"/>
                        <a:cs typeface="Nimbus Roman No9 L"/>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a:t>
                      </a:r>
                      <a:r>
                        <a:rPr lang="en-US" sz="1000" dirty="0" smtClean="0">
                          <a:solidFill>
                            <a:srgbClr val="000000"/>
                          </a:solidFill>
                          <a:latin typeface="Nimbus Roman No9 L"/>
                          <a:ea typeface="Times New Roman"/>
                          <a:cs typeface="Nimbus Roman No9 L"/>
                        </a:rPr>
                        <a:t>0.9 </a:t>
                      </a:r>
                      <a:r>
                        <a:rPr lang="en-US" sz="1000" dirty="0">
                          <a:solidFill>
                            <a:srgbClr val="000000"/>
                          </a:solidFill>
                          <a:latin typeface="Nimbus Roman No9 L"/>
                          <a:ea typeface="Times New Roman"/>
                          <a:cs typeface="Nimbus Roman No9 L"/>
                        </a:rPr>
                        <a:t>M </a:t>
                      </a: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$0.2 M </a:t>
                      </a:r>
                    </a:p>
                  </a:txBody>
                  <a:tcPr marL="68580" marR="68580" marT="0" marB="0">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76496">
                <a:tc>
                  <a:txBody>
                    <a:bodyPr/>
                    <a:lstStyle/>
                    <a:p>
                      <a:pPr marL="457200" marR="0">
                        <a:lnSpc>
                          <a:spcPct val="115000"/>
                        </a:lnSpc>
                        <a:spcBef>
                          <a:spcPts val="0"/>
                        </a:spcBef>
                        <a:spcAft>
                          <a:spcPts val="0"/>
                        </a:spcAft>
                      </a:pPr>
                      <a:r>
                        <a:rPr lang="en-US" sz="1000">
                          <a:solidFill>
                            <a:srgbClr val="000000"/>
                          </a:solidFill>
                          <a:latin typeface="Nimbus Roman No9 L"/>
                          <a:ea typeface="Times New Roman"/>
                          <a:cs typeface="Nimbus Roman No9 L"/>
                        </a:rPr>
                        <a:t>8.9 GeV/c transfer line spin rotator </a:t>
                      </a:r>
                      <a:endParaRPr lang="en-US" sz="1200">
                        <a:solidFill>
                          <a:srgbClr val="000000"/>
                        </a:solidFill>
                        <a:latin typeface="Nimbus Roman No9 L"/>
                        <a:ea typeface="Times New Roman"/>
                        <a:cs typeface="Nimbus Roman No9 L"/>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$0.1 M </a:t>
                      </a: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$0.1 M </a:t>
                      </a:r>
                    </a:p>
                  </a:txBody>
                  <a:tcPr marL="68580" marR="68580" marT="0" marB="0">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76496">
                <a:tc>
                  <a:txBody>
                    <a:bodyPr/>
                    <a:lstStyle/>
                    <a:p>
                      <a:pPr marL="457200" marR="0">
                        <a:lnSpc>
                          <a:spcPct val="115000"/>
                        </a:lnSpc>
                        <a:spcBef>
                          <a:spcPts val="0"/>
                        </a:spcBef>
                        <a:spcAft>
                          <a:spcPts val="0"/>
                        </a:spcAft>
                      </a:pPr>
                      <a:r>
                        <a:rPr lang="en-US" sz="1000">
                          <a:solidFill>
                            <a:srgbClr val="000000"/>
                          </a:solidFill>
                          <a:latin typeface="Nimbus Roman No9 L"/>
                          <a:ea typeface="Times New Roman"/>
                          <a:cs typeface="Nimbus Roman No9 L"/>
                        </a:rPr>
                        <a:t>Installation (</a:t>
                      </a:r>
                      <a:r>
                        <a:rPr lang="en-US" sz="1000">
                          <a:solidFill>
                            <a:srgbClr val="000000"/>
                          </a:solidFill>
                          <a:latin typeface="CMS Y 10"/>
                          <a:ea typeface="Times New Roman"/>
                          <a:cs typeface="CMS Y 10"/>
                        </a:rPr>
                        <a:t>∼</a:t>
                      </a:r>
                      <a:r>
                        <a:rPr lang="en-US" sz="1000">
                          <a:solidFill>
                            <a:srgbClr val="000000"/>
                          </a:solidFill>
                          <a:latin typeface="Nimbus Roman No9 L"/>
                          <a:ea typeface="CMS Y 10"/>
                          <a:cs typeface="Nimbus Roman No9 L"/>
                        </a:rPr>
                        <a:t>6wks) </a:t>
                      </a:r>
                      <a:endParaRPr lang="en-US" sz="1200">
                        <a:solidFill>
                          <a:srgbClr val="000000"/>
                        </a:solidFill>
                        <a:latin typeface="Nimbus Roman No9 L"/>
                        <a:ea typeface="Times New Roman"/>
                        <a:cs typeface="Nimbus Roman No9 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$0.3 M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$0.3 M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8" name="TextBox 7"/>
          <p:cNvSpPr txBox="1"/>
          <p:nvPr/>
        </p:nvSpPr>
        <p:spPr>
          <a:xfrm>
            <a:off x="5029200" y="1143000"/>
            <a:ext cx="1066800" cy="307777"/>
          </a:xfrm>
          <a:prstGeom prst="rect">
            <a:avLst/>
          </a:prstGeom>
          <a:noFill/>
        </p:spPr>
        <p:txBody>
          <a:bodyPr wrap="square" rtlCol="0">
            <a:spAutoFit/>
          </a:bodyPr>
          <a:lstStyle/>
          <a:p>
            <a:r>
              <a:rPr lang="en-US" sz="1400" b="1" dirty="0" smtClean="0">
                <a:solidFill>
                  <a:schemeClr val="accent2">
                    <a:lumMod val="75000"/>
                  </a:schemeClr>
                </a:solidFill>
              </a:rPr>
              <a:t>June ‘12</a:t>
            </a:r>
            <a:endParaRPr lang="en-US" sz="1400" b="1" dirty="0">
              <a:solidFill>
                <a:schemeClr val="accent2">
                  <a:lumMod val="75000"/>
                </a:schemeClr>
              </a:solidFill>
            </a:endParaRPr>
          </a:p>
        </p:txBody>
      </p:sp>
      <p:sp>
        <p:nvSpPr>
          <p:cNvPr id="9" name="TextBox 8"/>
          <p:cNvSpPr txBox="1"/>
          <p:nvPr/>
        </p:nvSpPr>
        <p:spPr>
          <a:xfrm>
            <a:off x="6400800" y="1143000"/>
            <a:ext cx="1066800" cy="307777"/>
          </a:xfrm>
          <a:prstGeom prst="rect">
            <a:avLst/>
          </a:prstGeom>
          <a:noFill/>
        </p:spPr>
        <p:txBody>
          <a:bodyPr wrap="square" rtlCol="0">
            <a:spAutoFit/>
          </a:bodyPr>
          <a:lstStyle/>
          <a:p>
            <a:r>
              <a:rPr lang="en-US" sz="1400" b="1" dirty="0" smtClean="0">
                <a:solidFill>
                  <a:schemeClr val="accent3">
                    <a:lumMod val="75000"/>
                  </a:schemeClr>
                </a:solidFill>
              </a:rPr>
              <a:t>Oct ‘12</a:t>
            </a:r>
            <a:endParaRPr lang="en-US" sz="1400" b="1" dirty="0">
              <a:solidFill>
                <a:schemeClr val="accent3">
                  <a:lumMod val="75000"/>
                </a:schemeClr>
              </a:solidFill>
            </a:endParaRPr>
          </a:p>
        </p:txBody>
      </p:sp>
      <p:cxnSp>
        <p:nvCxnSpPr>
          <p:cNvPr id="11" name="Straight Connector 10"/>
          <p:cNvCxnSpPr/>
          <p:nvPr/>
        </p:nvCxnSpPr>
        <p:spPr bwMode="auto">
          <a:xfrm>
            <a:off x="6324600" y="1066800"/>
            <a:ext cx="0" cy="4572000"/>
          </a:xfrm>
          <a:prstGeom prst="line">
            <a:avLst/>
          </a:prstGeom>
          <a:solidFill>
            <a:srgbClr val="FFFFFF"/>
          </a:solidFill>
          <a:ln w="25400" cap="flat" cmpd="sng" algn="ctr">
            <a:solidFill>
              <a:srgbClr val="C00000"/>
            </a:solidFill>
            <a:prstDash val="solid"/>
            <a:round/>
            <a:headEnd type="none" w="med" len="med"/>
            <a:tailEnd type="none" w="med" len="med"/>
          </a:ln>
          <a:effectLst/>
        </p:spPr>
      </p:cxnSp>
      <p:cxnSp>
        <p:nvCxnSpPr>
          <p:cNvPr id="13" name="Straight Connector 12"/>
          <p:cNvCxnSpPr/>
          <p:nvPr/>
        </p:nvCxnSpPr>
        <p:spPr bwMode="auto">
          <a:xfrm>
            <a:off x="990600" y="1447800"/>
            <a:ext cx="6629400" cy="0"/>
          </a:xfrm>
          <a:prstGeom prst="line">
            <a:avLst/>
          </a:prstGeom>
          <a:solidFill>
            <a:srgbClr val="FFFFFF"/>
          </a:solidFill>
          <a:ln w="25400" cap="flat" cmpd="sng" algn="ctr">
            <a:solidFill>
              <a:srgbClr val="C00000"/>
            </a:solidFill>
            <a:prstDash val="solid"/>
            <a:round/>
            <a:headEnd type="none" w="med" len="med"/>
            <a:tailEnd type="none" w="med" len="med"/>
          </a:ln>
          <a:effectLst/>
        </p:spPr>
      </p:cxnSp>
      <p:sp>
        <p:nvSpPr>
          <p:cNvPr id="12" name="TextBox 11"/>
          <p:cNvSpPr txBox="1"/>
          <p:nvPr/>
        </p:nvSpPr>
        <p:spPr>
          <a:xfrm>
            <a:off x="4953000" y="5638800"/>
            <a:ext cx="1219200" cy="461665"/>
          </a:xfrm>
          <a:prstGeom prst="rect">
            <a:avLst/>
          </a:prstGeom>
          <a:noFill/>
        </p:spPr>
        <p:txBody>
          <a:bodyPr wrap="square" rtlCol="0">
            <a:spAutoFit/>
          </a:bodyPr>
          <a:lstStyle/>
          <a:p>
            <a:r>
              <a:rPr lang="en-US" sz="1200" b="1" dirty="0" smtClean="0">
                <a:solidFill>
                  <a:schemeClr val="accent2">
                    <a:lumMod val="75000"/>
                  </a:schemeClr>
                </a:solidFill>
              </a:rPr>
              <a:t>2-snake BNL type design</a:t>
            </a:r>
            <a:endParaRPr lang="en-US" sz="1200" b="1" dirty="0">
              <a:solidFill>
                <a:schemeClr val="accent2">
                  <a:lumMod val="75000"/>
                </a:schemeClr>
              </a:solidFill>
            </a:endParaRPr>
          </a:p>
        </p:txBody>
      </p:sp>
      <p:sp>
        <p:nvSpPr>
          <p:cNvPr id="14" name="TextBox 13"/>
          <p:cNvSpPr txBox="1"/>
          <p:nvPr/>
        </p:nvSpPr>
        <p:spPr>
          <a:xfrm>
            <a:off x="6324600" y="5638800"/>
            <a:ext cx="1219200" cy="461665"/>
          </a:xfrm>
          <a:prstGeom prst="rect">
            <a:avLst/>
          </a:prstGeom>
          <a:noFill/>
        </p:spPr>
        <p:txBody>
          <a:bodyPr wrap="square" rtlCol="0">
            <a:spAutoFit/>
          </a:bodyPr>
          <a:lstStyle/>
          <a:p>
            <a:r>
              <a:rPr lang="en-US" sz="1200" b="1" dirty="0" smtClean="0">
                <a:solidFill>
                  <a:schemeClr val="accent3">
                    <a:lumMod val="75000"/>
                  </a:schemeClr>
                </a:solidFill>
              </a:rPr>
              <a:t>1-snake new design</a:t>
            </a:r>
            <a:endParaRPr lang="en-US" sz="1200" b="1" dirty="0">
              <a:solidFill>
                <a:schemeClr val="accent3">
                  <a:lumMod val="75000"/>
                </a:schemeClr>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8"/>
          <p:cNvSpPr txBox="1">
            <a:spLocks/>
          </p:cNvSpPr>
          <p:nvPr/>
        </p:nvSpPr>
        <p:spPr>
          <a:xfrm>
            <a:off x="457200" y="368300"/>
            <a:ext cx="8001000" cy="469900"/>
          </a:xfrm>
          <a:prstGeom prst="rect">
            <a:avLst/>
          </a:prstGeom>
        </p:spPr>
        <p:txBody>
          <a:bodyPr/>
          <a:lstStyle/>
          <a:p>
            <a:pPr eaLnBrk="0" hangingPunct="0">
              <a:spcBef>
                <a:spcPts val="200"/>
              </a:spcBef>
              <a:defRPr/>
            </a:pPr>
            <a:r>
              <a:rPr lang="en-US" sz="2400" b="1" kern="0" dirty="0" smtClean="0">
                <a:solidFill>
                  <a:srgbClr val="190EFF"/>
                </a:solidFill>
                <a:sym typeface="Arial" charset="0"/>
              </a:rPr>
              <a:t>Project costs - II</a:t>
            </a:r>
            <a:endParaRPr lang="en-US" sz="2400" b="1" kern="0" dirty="0">
              <a:solidFill>
                <a:srgbClr val="190EFF"/>
              </a:solidFill>
              <a:sym typeface="Arial" pitchFamily="34" charset="0"/>
            </a:endParaRPr>
          </a:p>
        </p:txBody>
      </p:sp>
      <p:sp>
        <p:nvSpPr>
          <p:cNvPr id="6" name="Subtitle 2"/>
          <p:cNvSpPr txBox="1">
            <a:spLocks/>
          </p:cNvSpPr>
          <p:nvPr/>
        </p:nvSpPr>
        <p:spPr>
          <a:xfrm>
            <a:off x="381000" y="1066800"/>
            <a:ext cx="8610600" cy="4800600"/>
          </a:xfrm>
          <a:prstGeom prst="rect">
            <a:avLst/>
          </a:prstGeom>
        </p:spPr>
        <p:txBody>
          <a:bodyPr/>
          <a:lstStyle/>
          <a:p>
            <a:pPr marL="334963" lvl="0" indent="-334963" algn="l" eaLnBrk="0" hangingPunct="0">
              <a:spcBef>
                <a:spcPts val="1200"/>
              </a:spcBef>
              <a:buSzPct val="200000"/>
              <a:tabLst>
                <a:tab pos="815975" algn="l"/>
                <a:tab pos="1192213" algn="l"/>
              </a:tabLst>
              <a:defRPr/>
            </a:pPr>
            <a:endParaRPr lang="en-US" sz="1600" dirty="0" smtClean="0">
              <a:latin typeface="+mn-lt"/>
              <a:ea typeface="ＭＳ Ｐゴシック" charset="0"/>
              <a:cs typeface="ＭＳ Ｐゴシック" charset="0"/>
            </a:endParaRPr>
          </a:p>
        </p:txBody>
      </p:sp>
      <p:graphicFrame>
        <p:nvGraphicFramePr>
          <p:cNvPr id="8" name="Table 7"/>
          <p:cNvGraphicFramePr>
            <a:graphicFrameLocks noGrp="1"/>
          </p:cNvGraphicFramePr>
          <p:nvPr/>
        </p:nvGraphicFramePr>
        <p:xfrm>
          <a:off x="1143001" y="1447808"/>
          <a:ext cx="6477001" cy="4571989"/>
        </p:xfrm>
        <a:graphic>
          <a:graphicData uri="http://schemas.openxmlformats.org/drawingml/2006/table">
            <a:tbl>
              <a:tblPr/>
              <a:tblGrid>
                <a:gridCol w="3657599"/>
                <a:gridCol w="685800"/>
                <a:gridCol w="838200"/>
                <a:gridCol w="575734"/>
                <a:gridCol w="719668"/>
              </a:tblGrid>
              <a:tr h="208462">
                <a:tc>
                  <a:txBody>
                    <a:bodyPr/>
                    <a:lstStyle/>
                    <a:p>
                      <a:pPr marL="0" marR="0">
                        <a:lnSpc>
                          <a:spcPct val="115000"/>
                        </a:lnSpc>
                        <a:spcBef>
                          <a:spcPts val="0"/>
                        </a:spcBef>
                        <a:spcAft>
                          <a:spcPts val="0"/>
                        </a:spcAft>
                      </a:pPr>
                      <a:r>
                        <a:rPr lang="en-US" sz="1000" b="1" dirty="0">
                          <a:solidFill>
                            <a:srgbClr val="000000"/>
                          </a:solidFill>
                          <a:latin typeface="Nimbus Roman No9 L"/>
                          <a:ea typeface="Times New Roman"/>
                          <a:cs typeface="Nimbus Roman No9 L"/>
                        </a:rPr>
                        <a:t>Recycler Ring </a:t>
                      </a:r>
                      <a:endParaRPr lang="en-US" sz="1200" b="1" dirty="0">
                        <a:solidFill>
                          <a:srgbClr val="000000"/>
                        </a:solidFill>
                        <a:latin typeface="Nimbus Roman No9 L"/>
                        <a:ea typeface="Times New Roman"/>
                        <a:cs typeface="Nimbus Roman No9 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a:t>
                      </a:r>
                      <a:r>
                        <a:rPr lang="en-US" sz="1000" dirty="0" smtClean="0">
                          <a:solidFill>
                            <a:srgbClr val="000000"/>
                          </a:solidFill>
                          <a:latin typeface="Nimbus Roman No9 L"/>
                          <a:ea typeface="Times New Roman"/>
                          <a:cs typeface="Nimbus Roman No9 L"/>
                        </a:rPr>
                        <a:t>0.0 </a:t>
                      </a:r>
                      <a:r>
                        <a:rPr lang="en-US" sz="1000" dirty="0">
                          <a:solidFill>
                            <a:srgbClr val="000000"/>
                          </a:solidFill>
                          <a:latin typeface="Nimbus Roman No9 L"/>
                          <a:ea typeface="Times New Roman"/>
                          <a:cs typeface="Nimbus Roman No9 L"/>
                        </a:rPr>
                        <a:t>M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$0.4 M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3">
                        <a:lumMod val="20000"/>
                        <a:lumOff val="80000"/>
                      </a:schemeClr>
                    </a:solidFill>
                  </a:tcPr>
                </a:tc>
              </a:tr>
              <a:tr h="208462">
                <a:tc>
                  <a:txBody>
                    <a:bodyPr/>
                    <a:lstStyle/>
                    <a:p>
                      <a:pPr marL="457200" marR="0">
                        <a:lnSpc>
                          <a:spcPct val="115000"/>
                        </a:lnSpc>
                        <a:spcBef>
                          <a:spcPts val="0"/>
                        </a:spcBef>
                        <a:spcAft>
                          <a:spcPts val="0"/>
                        </a:spcAft>
                      </a:pPr>
                      <a:r>
                        <a:rPr lang="en-US" sz="1000" dirty="0">
                          <a:solidFill>
                            <a:srgbClr val="000000"/>
                          </a:solidFill>
                          <a:latin typeface="Nimbus Roman No9 L"/>
                          <a:ea typeface="Times New Roman"/>
                          <a:cs typeface="Nimbus Roman No9 L"/>
                        </a:rPr>
                        <a:t>one superconducting </a:t>
                      </a:r>
                      <a:r>
                        <a:rPr lang="en-US" sz="1000" dirty="0" err="1">
                          <a:solidFill>
                            <a:srgbClr val="000000"/>
                          </a:solidFill>
                          <a:latin typeface="Nimbus Roman No9 L"/>
                          <a:ea typeface="Times New Roman"/>
                          <a:cs typeface="Nimbus Roman No9 L"/>
                        </a:rPr>
                        <a:t>solenoidal</a:t>
                      </a:r>
                      <a:r>
                        <a:rPr lang="en-US" sz="1000" dirty="0">
                          <a:solidFill>
                            <a:srgbClr val="000000"/>
                          </a:solidFill>
                          <a:latin typeface="Nimbus Roman No9 L"/>
                          <a:ea typeface="Times New Roman"/>
                          <a:cs typeface="Nimbus Roman No9 L"/>
                        </a:rPr>
                        <a:t> Siberian </a:t>
                      </a:r>
                      <a:r>
                        <a:rPr lang="en-US" sz="1000" dirty="0" smtClean="0">
                          <a:solidFill>
                            <a:srgbClr val="000000"/>
                          </a:solidFill>
                          <a:latin typeface="Nimbus Roman No9 L"/>
                          <a:ea typeface="Times New Roman"/>
                          <a:cs typeface="Nimbus Roman No9 L"/>
                        </a:rPr>
                        <a:t>Snake </a:t>
                      </a:r>
                      <a:endParaRPr lang="en-US" sz="1200" dirty="0">
                        <a:solidFill>
                          <a:srgbClr val="000000"/>
                        </a:solidFill>
                        <a:latin typeface="Nimbus Roman No9 L"/>
                        <a:ea typeface="Times New Roman"/>
                        <a:cs typeface="Nimbus Roman No9 L"/>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smtClean="0">
                          <a:solidFill>
                            <a:srgbClr val="000000"/>
                          </a:solidFill>
                          <a:latin typeface="Nimbus Roman No9 L"/>
                          <a:ea typeface="Times New Roman"/>
                          <a:cs typeface="Nimbus Roman No9 L"/>
                        </a:rPr>
                        <a:t> </a:t>
                      </a:r>
                      <a:endParaRPr lang="en-US" sz="1000" dirty="0">
                        <a:solidFill>
                          <a:srgbClr val="000000"/>
                        </a:solidFill>
                        <a:latin typeface="Nimbus Roman No9 L"/>
                        <a:ea typeface="Times New Roman"/>
                        <a:cs typeface="Nimbus Roman No9 L"/>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$0.1 M </a:t>
                      </a:r>
                    </a:p>
                  </a:txBody>
                  <a:tcPr marL="68580" marR="68580" marT="0" marB="0">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08462">
                <a:tc>
                  <a:txBody>
                    <a:bodyPr/>
                    <a:lstStyle/>
                    <a:p>
                      <a:pPr marL="457200" marR="0">
                        <a:lnSpc>
                          <a:spcPct val="115000"/>
                        </a:lnSpc>
                        <a:spcBef>
                          <a:spcPts val="0"/>
                        </a:spcBef>
                        <a:spcAft>
                          <a:spcPts val="0"/>
                        </a:spcAft>
                      </a:pPr>
                      <a:r>
                        <a:rPr lang="en-US" sz="1000">
                          <a:solidFill>
                            <a:srgbClr val="000000"/>
                          </a:solidFill>
                          <a:latin typeface="Nimbus Roman No9 L"/>
                          <a:ea typeface="Times New Roman"/>
                          <a:cs typeface="Nimbus Roman No9 L"/>
                        </a:rPr>
                        <a:t>8.9 GeV/c polarimeter </a:t>
                      </a:r>
                      <a:endParaRPr lang="en-US" sz="1200">
                        <a:solidFill>
                          <a:srgbClr val="000000"/>
                        </a:solidFill>
                        <a:latin typeface="Nimbus Roman No9 L"/>
                        <a:ea typeface="Times New Roman"/>
                        <a:cs typeface="Nimbus Roman No9 L"/>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Nimbus Roman No9 L"/>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$0.2 M </a:t>
                      </a:r>
                    </a:p>
                  </a:txBody>
                  <a:tcPr marL="68580" marR="68580" marT="0" marB="0">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08462">
                <a:tc>
                  <a:txBody>
                    <a:bodyPr/>
                    <a:lstStyle/>
                    <a:p>
                      <a:pPr marL="457200" marR="0">
                        <a:lnSpc>
                          <a:spcPct val="115000"/>
                        </a:lnSpc>
                        <a:spcBef>
                          <a:spcPts val="0"/>
                        </a:spcBef>
                        <a:spcAft>
                          <a:spcPts val="0"/>
                        </a:spcAft>
                      </a:pPr>
                      <a:r>
                        <a:rPr lang="en-US" sz="1000">
                          <a:solidFill>
                            <a:srgbClr val="000000"/>
                          </a:solidFill>
                          <a:latin typeface="Nimbus Roman No9 L"/>
                          <a:ea typeface="Times New Roman"/>
                          <a:cs typeface="Nimbus Roman No9 L"/>
                        </a:rPr>
                        <a:t>Installation (</a:t>
                      </a:r>
                      <a:r>
                        <a:rPr lang="en-US" sz="1000">
                          <a:solidFill>
                            <a:srgbClr val="000000"/>
                          </a:solidFill>
                          <a:latin typeface="CMS Y 10"/>
                          <a:ea typeface="Times New Roman"/>
                          <a:cs typeface="CMS Y 10"/>
                        </a:rPr>
                        <a:t>∼</a:t>
                      </a:r>
                      <a:r>
                        <a:rPr lang="en-US" sz="1000">
                          <a:solidFill>
                            <a:srgbClr val="000000"/>
                          </a:solidFill>
                          <a:latin typeface="Nimbus Roman No9 L"/>
                          <a:ea typeface="CMS Y 10"/>
                          <a:cs typeface="Nimbus Roman No9 L"/>
                        </a:rPr>
                        <a:t>2wks) </a:t>
                      </a:r>
                      <a:endParaRPr lang="en-US" sz="1200">
                        <a:solidFill>
                          <a:srgbClr val="000000"/>
                        </a:solidFill>
                        <a:latin typeface="Nimbus Roman No9 L"/>
                        <a:ea typeface="Times New Roman"/>
                        <a:cs typeface="Nimbus Roman No9 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Nimbus Roman No9 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$0.1 M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08462">
                <a:tc>
                  <a:txBody>
                    <a:bodyPr/>
                    <a:lstStyle/>
                    <a:p>
                      <a:pPr marL="0" marR="0">
                        <a:lnSpc>
                          <a:spcPct val="115000"/>
                        </a:lnSpc>
                        <a:spcBef>
                          <a:spcPts val="0"/>
                        </a:spcBef>
                        <a:spcAft>
                          <a:spcPts val="0"/>
                        </a:spcAft>
                      </a:pPr>
                      <a:r>
                        <a:rPr lang="en-US" sz="1000" b="1" dirty="0">
                          <a:solidFill>
                            <a:srgbClr val="000000"/>
                          </a:solidFill>
                          <a:latin typeface="Nimbus Roman No9 L"/>
                          <a:ea typeface="Times New Roman"/>
                          <a:cs typeface="Nimbus Roman No9 L"/>
                        </a:rPr>
                        <a:t>Main Injector </a:t>
                      </a:r>
                      <a:endParaRPr lang="en-US" sz="1200" b="1" dirty="0">
                        <a:solidFill>
                          <a:srgbClr val="000000"/>
                        </a:solidFill>
                        <a:latin typeface="Nimbus Roman No9 L"/>
                        <a:ea typeface="Times New Roman"/>
                        <a:cs typeface="Nimbus Roman No9 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smtClean="0">
                          <a:solidFill>
                            <a:srgbClr val="000000"/>
                          </a:solidFill>
                          <a:latin typeface="Nimbus Roman No9 L"/>
                          <a:ea typeface="Times New Roman"/>
                          <a:cs typeface="Nimbus Roman No9 L"/>
                        </a:rPr>
                        <a:t>$8.57 </a:t>
                      </a:r>
                      <a:r>
                        <a:rPr lang="en-US" sz="1000" dirty="0">
                          <a:solidFill>
                            <a:srgbClr val="000000"/>
                          </a:solidFill>
                          <a:latin typeface="Nimbus Roman No9 L"/>
                          <a:ea typeface="Times New Roman"/>
                          <a:cs typeface="Nimbus Roman No9 L"/>
                        </a:rPr>
                        <a:t>M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$1.3 M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3">
                        <a:lumMod val="20000"/>
                        <a:lumOff val="80000"/>
                      </a:schemeClr>
                    </a:solidFill>
                  </a:tcPr>
                </a:tc>
              </a:tr>
              <a:tr h="208462">
                <a:tc>
                  <a:txBody>
                    <a:bodyPr/>
                    <a:lstStyle/>
                    <a:p>
                      <a:pPr marL="457200" marR="0">
                        <a:lnSpc>
                          <a:spcPct val="115000"/>
                        </a:lnSpc>
                        <a:spcBef>
                          <a:spcPts val="0"/>
                        </a:spcBef>
                        <a:spcAft>
                          <a:spcPts val="0"/>
                        </a:spcAft>
                      </a:pPr>
                      <a:r>
                        <a:rPr lang="en-US" sz="1000" dirty="0" smtClean="0">
                          <a:solidFill>
                            <a:srgbClr val="000000"/>
                          </a:solidFill>
                          <a:latin typeface="Nimbus Roman No9 L"/>
                          <a:ea typeface="Times New Roman"/>
                          <a:cs typeface="Nimbus Roman No9 L"/>
                        </a:rPr>
                        <a:t>Two</a:t>
                      </a:r>
                      <a:r>
                        <a:rPr lang="en-US" sz="1000" b="1" dirty="0" smtClean="0">
                          <a:solidFill>
                            <a:srgbClr val="3333FF"/>
                          </a:solidFill>
                          <a:latin typeface="Nimbus Roman No9 L"/>
                          <a:ea typeface="Times New Roman"/>
                          <a:cs typeface="Nimbus Roman No9 L"/>
                        </a:rPr>
                        <a:t>/One</a:t>
                      </a:r>
                      <a:r>
                        <a:rPr lang="en-US" sz="1000" dirty="0" smtClean="0">
                          <a:solidFill>
                            <a:srgbClr val="000000"/>
                          </a:solidFill>
                          <a:latin typeface="Nimbus Roman No9 L"/>
                          <a:ea typeface="Times New Roman"/>
                          <a:cs typeface="Nimbus Roman No9 L"/>
                        </a:rPr>
                        <a:t> </a:t>
                      </a:r>
                      <a:r>
                        <a:rPr lang="en-US" sz="1000" dirty="0">
                          <a:solidFill>
                            <a:srgbClr val="000000"/>
                          </a:solidFill>
                          <a:latin typeface="Nimbus Roman No9 L"/>
                          <a:ea typeface="Times New Roman"/>
                          <a:cs typeface="Nimbus Roman No9 L"/>
                        </a:rPr>
                        <a:t>superconducting helical Siberian </a:t>
                      </a:r>
                      <a:r>
                        <a:rPr lang="en-US" sz="1000" dirty="0" smtClean="0">
                          <a:solidFill>
                            <a:srgbClr val="000000"/>
                          </a:solidFill>
                          <a:latin typeface="Nimbus Roman No9 L"/>
                          <a:ea typeface="Times New Roman"/>
                          <a:cs typeface="Nimbus Roman No9 L"/>
                        </a:rPr>
                        <a:t>Snake(s)</a:t>
                      </a:r>
                      <a:endParaRPr lang="en-US" sz="1200" dirty="0">
                        <a:solidFill>
                          <a:srgbClr val="000000"/>
                        </a:solidFill>
                        <a:latin typeface="Nimbus Roman No9 L"/>
                        <a:ea typeface="Times New Roman"/>
                        <a:cs typeface="Nimbus Roman No9 L"/>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smtClean="0">
                          <a:solidFill>
                            <a:srgbClr val="000000"/>
                          </a:solidFill>
                          <a:latin typeface="Nimbus Roman No9 L"/>
                          <a:ea typeface="Times New Roman"/>
                          <a:cs typeface="Nimbus Roman No9 L"/>
                        </a:rPr>
                        <a:t>$4.27 </a:t>
                      </a:r>
                      <a:r>
                        <a:rPr lang="en-US" sz="1000" dirty="0">
                          <a:solidFill>
                            <a:srgbClr val="000000"/>
                          </a:solidFill>
                          <a:latin typeface="Nimbus Roman No9 L"/>
                          <a:ea typeface="Times New Roman"/>
                          <a:cs typeface="Nimbus Roman No9 L"/>
                        </a:rPr>
                        <a:t>M </a:t>
                      </a: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b="1" dirty="0">
                          <a:solidFill>
                            <a:srgbClr val="3333FF"/>
                          </a:solidFill>
                          <a:latin typeface="Nimbus Roman No9 L"/>
                          <a:ea typeface="Times New Roman"/>
                          <a:cs typeface="Nimbus Roman No9 L"/>
                        </a:rPr>
                        <a:t>$0.5 M </a:t>
                      </a:r>
                    </a:p>
                  </a:txBody>
                  <a:tcPr marL="68580" marR="68580" marT="0" marB="0">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08462">
                <a:tc>
                  <a:txBody>
                    <a:bodyPr/>
                    <a:lstStyle/>
                    <a:p>
                      <a:pPr marL="457200" marR="0">
                        <a:lnSpc>
                          <a:spcPct val="115000"/>
                        </a:lnSpc>
                        <a:spcBef>
                          <a:spcPts val="0"/>
                        </a:spcBef>
                        <a:spcAft>
                          <a:spcPts val="0"/>
                        </a:spcAft>
                      </a:pPr>
                      <a:r>
                        <a:rPr lang="en-US" sz="1000" dirty="0">
                          <a:solidFill>
                            <a:srgbClr val="000000"/>
                          </a:solidFill>
                          <a:latin typeface="Nimbus Roman No9 L"/>
                          <a:ea typeface="Times New Roman"/>
                          <a:cs typeface="Nimbus Roman No9 L"/>
                        </a:rPr>
                        <a:t>Power supply for snake </a:t>
                      </a:r>
                      <a:endParaRPr lang="en-US" sz="1200" dirty="0">
                        <a:solidFill>
                          <a:srgbClr val="000000"/>
                        </a:solidFill>
                        <a:latin typeface="Nimbus Roman No9 L"/>
                        <a:ea typeface="Times New Roman"/>
                        <a:cs typeface="Nimbus Roman No9 L"/>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a:t>
                      </a:r>
                      <a:r>
                        <a:rPr lang="en-US" sz="1000" dirty="0" smtClean="0">
                          <a:solidFill>
                            <a:srgbClr val="000000"/>
                          </a:solidFill>
                          <a:latin typeface="Nimbus Roman No9 L"/>
                          <a:ea typeface="Times New Roman"/>
                          <a:cs typeface="Nimbus Roman No9 L"/>
                        </a:rPr>
                        <a:t>0.7 </a:t>
                      </a:r>
                      <a:r>
                        <a:rPr lang="en-US" sz="1000" dirty="0">
                          <a:solidFill>
                            <a:srgbClr val="000000"/>
                          </a:solidFill>
                          <a:latin typeface="Nimbus Roman No9 L"/>
                          <a:ea typeface="Times New Roman"/>
                          <a:cs typeface="Nimbus Roman No9 L"/>
                        </a:rPr>
                        <a:t>M </a:t>
                      </a: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b="1" dirty="0">
                          <a:solidFill>
                            <a:srgbClr val="3333FF"/>
                          </a:solidFill>
                          <a:latin typeface="Nimbus Roman No9 L"/>
                          <a:ea typeface="Times New Roman"/>
                          <a:cs typeface="Nimbus Roman No9 L"/>
                        </a:rPr>
                        <a:t>$0.1 M </a:t>
                      </a:r>
                    </a:p>
                  </a:txBody>
                  <a:tcPr marL="68580" marR="68580" marT="0" marB="0">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08462">
                <a:tc>
                  <a:txBody>
                    <a:bodyPr/>
                    <a:lstStyle/>
                    <a:p>
                      <a:pPr marL="457200" marR="0">
                        <a:lnSpc>
                          <a:spcPct val="115000"/>
                        </a:lnSpc>
                        <a:spcBef>
                          <a:spcPts val="0"/>
                        </a:spcBef>
                        <a:spcAft>
                          <a:spcPts val="0"/>
                        </a:spcAft>
                      </a:pPr>
                      <a:r>
                        <a:rPr lang="en-US" sz="1000" dirty="0">
                          <a:solidFill>
                            <a:srgbClr val="000000"/>
                          </a:solidFill>
                          <a:latin typeface="Nimbus Roman No9 L"/>
                          <a:ea typeface="Times New Roman"/>
                          <a:cs typeface="Nimbus Roman No9 L"/>
                        </a:rPr>
                        <a:t>120 </a:t>
                      </a:r>
                      <a:r>
                        <a:rPr lang="en-US" sz="1000" dirty="0" err="1">
                          <a:solidFill>
                            <a:srgbClr val="000000"/>
                          </a:solidFill>
                          <a:latin typeface="Nimbus Roman No9 L"/>
                          <a:ea typeface="Times New Roman"/>
                          <a:cs typeface="Nimbus Roman No9 L"/>
                        </a:rPr>
                        <a:t>GeV</a:t>
                      </a:r>
                      <a:r>
                        <a:rPr lang="en-US" sz="1000" dirty="0">
                          <a:solidFill>
                            <a:srgbClr val="000000"/>
                          </a:solidFill>
                          <a:latin typeface="Nimbus Roman No9 L"/>
                          <a:ea typeface="Times New Roman"/>
                          <a:cs typeface="Nimbus Roman No9 L"/>
                        </a:rPr>
                        <a:t>/c </a:t>
                      </a:r>
                      <a:r>
                        <a:rPr lang="en-US" sz="1000" dirty="0" err="1">
                          <a:solidFill>
                            <a:srgbClr val="000000"/>
                          </a:solidFill>
                          <a:latin typeface="Nimbus Roman No9 L"/>
                          <a:ea typeface="Times New Roman"/>
                          <a:cs typeface="Nimbus Roman No9 L"/>
                        </a:rPr>
                        <a:t>polarimeters</a:t>
                      </a:r>
                      <a:r>
                        <a:rPr lang="en-US" sz="1000" dirty="0">
                          <a:solidFill>
                            <a:srgbClr val="000000"/>
                          </a:solidFill>
                          <a:latin typeface="Nimbus Roman No9 L"/>
                          <a:ea typeface="Times New Roman"/>
                          <a:cs typeface="Nimbus Roman No9 L"/>
                        </a:rPr>
                        <a:t> (CNI &amp; Inclusive) </a:t>
                      </a:r>
                      <a:endParaRPr lang="en-US" sz="1200" dirty="0">
                        <a:solidFill>
                          <a:srgbClr val="000000"/>
                        </a:solidFill>
                        <a:latin typeface="Nimbus Roman No9 L"/>
                        <a:ea typeface="Times New Roman"/>
                        <a:cs typeface="Nimbus Roman No9 L"/>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a:t>
                      </a:r>
                      <a:r>
                        <a:rPr lang="en-US" sz="1000" dirty="0" smtClean="0">
                          <a:solidFill>
                            <a:srgbClr val="000000"/>
                          </a:solidFill>
                          <a:latin typeface="Nimbus Roman No9 L"/>
                          <a:ea typeface="Times New Roman"/>
                          <a:cs typeface="Nimbus Roman No9 L"/>
                        </a:rPr>
                        <a:t>0.6 </a:t>
                      </a:r>
                      <a:r>
                        <a:rPr lang="en-US" sz="1000" dirty="0">
                          <a:solidFill>
                            <a:srgbClr val="000000"/>
                          </a:solidFill>
                          <a:latin typeface="Nimbus Roman No9 L"/>
                          <a:ea typeface="Times New Roman"/>
                          <a:cs typeface="Nimbus Roman No9 L"/>
                        </a:rPr>
                        <a:t>M </a:t>
                      </a: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$0.4 M </a:t>
                      </a:r>
                    </a:p>
                  </a:txBody>
                  <a:tcPr marL="68580" marR="68580" marT="0" marB="0">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08462">
                <a:tc>
                  <a:txBody>
                    <a:bodyPr/>
                    <a:lstStyle/>
                    <a:p>
                      <a:pPr marL="457200" marR="0">
                        <a:lnSpc>
                          <a:spcPct val="115000"/>
                        </a:lnSpc>
                        <a:spcBef>
                          <a:spcPts val="0"/>
                        </a:spcBef>
                        <a:spcAft>
                          <a:spcPts val="0"/>
                        </a:spcAft>
                      </a:pPr>
                      <a:r>
                        <a:rPr lang="en-US" sz="1000" dirty="0" smtClean="0">
                          <a:solidFill>
                            <a:srgbClr val="000000"/>
                          </a:solidFill>
                          <a:latin typeface="Nimbus Roman No9 L"/>
                          <a:ea typeface="Times New Roman"/>
                          <a:cs typeface="Nimbus Roman No9 L"/>
                        </a:rPr>
                        <a:t>Cryogenics</a:t>
                      </a:r>
                      <a:r>
                        <a:rPr lang="en-US" sz="1000" baseline="0" dirty="0" smtClean="0">
                          <a:solidFill>
                            <a:srgbClr val="000000"/>
                          </a:solidFill>
                          <a:latin typeface="Nimbus Roman No9 L"/>
                          <a:ea typeface="Times New Roman"/>
                          <a:cs typeface="Nimbus Roman No9 L"/>
                        </a:rPr>
                        <a:t> (2</a:t>
                      </a:r>
                      <a:r>
                        <a:rPr lang="en-US" sz="1000" u="none" baseline="0" dirty="0" smtClean="0">
                          <a:solidFill>
                            <a:schemeClr val="tx1"/>
                          </a:solidFill>
                          <a:latin typeface="Nimbus Roman No9 L"/>
                          <a:ea typeface="Times New Roman"/>
                          <a:cs typeface="Nimbus Roman No9 L"/>
                        </a:rPr>
                        <a:t> Buildings@1.06M</a:t>
                      </a:r>
                      <a:r>
                        <a:rPr lang="en-US" sz="1000" baseline="0" dirty="0" smtClean="0">
                          <a:solidFill>
                            <a:srgbClr val="000000"/>
                          </a:solidFill>
                          <a:latin typeface="Nimbus Roman No9 L"/>
                          <a:ea typeface="Times New Roman"/>
                          <a:cs typeface="Nimbus Roman No9 L"/>
                        </a:rPr>
                        <a:t>, Equip: 0.3 M</a:t>
                      </a:r>
                      <a:r>
                        <a:rPr lang="en-US" sz="1000" dirty="0" smtClean="0">
                          <a:solidFill>
                            <a:srgbClr val="000000"/>
                          </a:solidFill>
                          <a:latin typeface="Nimbus Roman No9 L"/>
                          <a:ea typeface="Times New Roman"/>
                          <a:cs typeface="Nimbus Roman No9 L"/>
                        </a:rPr>
                        <a:t>) </a:t>
                      </a:r>
                      <a:endParaRPr lang="en-US" sz="1200" dirty="0">
                        <a:solidFill>
                          <a:srgbClr val="000000"/>
                        </a:solidFill>
                        <a:latin typeface="Nimbus Roman No9 L"/>
                        <a:ea typeface="Times New Roman"/>
                        <a:cs typeface="Nimbus Roman No9 L"/>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smtClean="0">
                          <a:solidFill>
                            <a:srgbClr val="000000"/>
                          </a:solidFill>
                          <a:latin typeface="Nimbus Roman No9 L"/>
                          <a:ea typeface="Times New Roman"/>
                          <a:cs typeface="Nimbus Roman No9 L"/>
                        </a:rPr>
                        <a:t>$2.7 </a:t>
                      </a:r>
                      <a:r>
                        <a:rPr lang="en-US" sz="1000" dirty="0">
                          <a:solidFill>
                            <a:srgbClr val="000000"/>
                          </a:solidFill>
                          <a:latin typeface="Nimbus Roman No9 L"/>
                          <a:ea typeface="Times New Roman"/>
                          <a:cs typeface="Nimbus Roman No9 L"/>
                        </a:rPr>
                        <a:t>M </a:t>
                      </a: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smtClean="0">
                          <a:solidFill>
                            <a:srgbClr val="3333FF"/>
                          </a:solidFill>
                          <a:latin typeface="Nimbus Roman No9 L"/>
                          <a:ea typeface="Times New Roman"/>
                          <a:cs typeface="Nimbus Roman No9 L"/>
                        </a:rPr>
                        <a:t>-------</a:t>
                      </a:r>
                      <a:endParaRPr lang="en-US" sz="1000" dirty="0">
                        <a:solidFill>
                          <a:srgbClr val="3333FF"/>
                        </a:solidFill>
                        <a:latin typeface="Nimbus Roman No9 L"/>
                        <a:ea typeface="Times New Roman"/>
                        <a:cs typeface="Nimbus Roman No9 L"/>
                      </a:endParaRPr>
                    </a:p>
                  </a:txBody>
                  <a:tcPr marL="68580" marR="68580" marT="0" marB="0">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08462">
                <a:tc>
                  <a:txBody>
                    <a:bodyPr/>
                    <a:lstStyle/>
                    <a:p>
                      <a:pPr marL="457200" marR="0">
                        <a:lnSpc>
                          <a:spcPct val="115000"/>
                        </a:lnSpc>
                        <a:spcBef>
                          <a:spcPts val="0"/>
                        </a:spcBef>
                        <a:spcAft>
                          <a:spcPts val="0"/>
                        </a:spcAft>
                      </a:pPr>
                      <a:r>
                        <a:rPr lang="en-US" sz="1000" dirty="0">
                          <a:solidFill>
                            <a:srgbClr val="000000"/>
                          </a:solidFill>
                          <a:latin typeface="Nimbus Roman No9 L"/>
                          <a:ea typeface="Times New Roman"/>
                          <a:cs typeface="Nimbus Roman No9 L"/>
                        </a:rPr>
                        <a:t>Installation (</a:t>
                      </a:r>
                      <a:r>
                        <a:rPr lang="en-US" sz="1000" dirty="0">
                          <a:solidFill>
                            <a:srgbClr val="000000"/>
                          </a:solidFill>
                          <a:latin typeface="CMS Y 10"/>
                          <a:ea typeface="Times New Roman"/>
                          <a:cs typeface="CMS Y 10"/>
                        </a:rPr>
                        <a:t>∼</a:t>
                      </a:r>
                      <a:r>
                        <a:rPr lang="en-US" sz="1000" dirty="0">
                          <a:solidFill>
                            <a:srgbClr val="000000"/>
                          </a:solidFill>
                          <a:latin typeface="Nimbus Roman No9 L"/>
                          <a:ea typeface="CMS Y 10"/>
                          <a:cs typeface="Nimbus Roman No9 L"/>
                        </a:rPr>
                        <a:t>6wks) </a:t>
                      </a:r>
                      <a:endParaRPr lang="en-US" sz="1200" dirty="0">
                        <a:solidFill>
                          <a:srgbClr val="000000"/>
                        </a:solidFill>
                        <a:latin typeface="Nimbus Roman No9 L"/>
                        <a:ea typeface="Times New Roman"/>
                        <a:cs typeface="Nimbus Roman No9 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$0.3 M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$0.3 M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08462">
                <a:tc>
                  <a:txBody>
                    <a:bodyPr/>
                    <a:lstStyle/>
                    <a:p>
                      <a:pPr marL="0" marR="0">
                        <a:lnSpc>
                          <a:spcPct val="115000"/>
                        </a:lnSpc>
                        <a:spcBef>
                          <a:spcPts val="0"/>
                        </a:spcBef>
                        <a:spcAft>
                          <a:spcPts val="0"/>
                        </a:spcAft>
                      </a:pPr>
                      <a:r>
                        <a:rPr lang="en-US" sz="1000" b="1" dirty="0">
                          <a:solidFill>
                            <a:srgbClr val="000000"/>
                          </a:solidFill>
                          <a:latin typeface="Nimbus Roman No9 L"/>
                          <a:ea typeface="Times New Roman"/>
                          <a:cs typeface="Nimbus Roman No9 L"/>
                        </a:rPr>
                        <a:t>120-150 </a:t>
                      </a:r>
                      <a:r>
                        <a:rPr lang="en-US" sz="1000" b="1" dirty="0" err="1">
                          <a:solidFill>
                            <a:srgbClr val="000000"/>
                          </a:solidFill>
                          <a:latin typeface="Nimbus Roman No9 L"/>
                          <a:ea typeface="Times New Roman"/>
                          <a:cs typeface="Nimbus Roman No9 L"/>
                        </a:rPr>
                        <a:t>GeV</a:t>
                      </a:r>
                      <a:r>
                        <a:rPr lang="en-US" sz="1000" b="1" dirty="0">
                          <a:solidFill>
                            <a:srgbClr val="000000"/>
                          </a:solidFill>
                          <a:latin typeface="Nimbus Roman No9 L"/>
                          <a:ea typeface="Times New Roman"/>
                          <a:cs typeface="Nimbus Roman No9 L"/>
                        </a:rPr>
                        <a:t>/c Transfer Line </a:t>
                      </a:r>
                      <a:endParaRPr lang="en-US" sz="1200" b="1" dirty="0">
                        <a:solidFill>
                          <a:srgbClr val="000000"/>
                        </a:solidFill>
                        <a:latin typeface="Nimbus Roman No9 L"/>
                        <a:ea typeface="Times New Roman"/>
                        <a:cs typeface="Nimbus Roman No9 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smtClean="0">
                          <a:solidFill>
                            <a:srgbClr val="000000"/>
                          </a:solidFill>
                          <a:latin typeface="Nimbus Roman No9 L"/>
                          <a:ea typeface="Times New Roman"/>
                          <a:cs typeface="Nimbus Roman No9 L"/>
                        </a:rPr>
                        <a:t>$2.8 </a:t>
                      </a:r>
                      <a:r>
                        <a:rPr lang="en-US" sz="1000" dirty="0">
                          <a:solidFill>
                            <a:srgbClr val="000000"/>
                          </a:solidFill>
                          <a:latin typeface="Nimbus Roman No9 L"/>
                          <a:ea typeface="Times New Roman"/>
                          <a:cs typeface="Nimbus Roman No9 L"/>
                        </a:rPr>
                        <a:t>M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$0.5 M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3">
                        <a:lumMod val="20000"/>
                        <a:lumOff val="80000"/>
                      </a:schemeClr>
                    </a:solidFill>
                  </a:tcPr>
                </a:tc>
              </a:tr>
              <a:tr h="208462">
                <a:tc>
                  <a:txBody>
                    <a:bodyPr/>
                    <a:lstStyle/>
                    <a:p>
                      <a:pPr marL="457200" marR="0">
                        <a:lnSpc>
                          <a:spcPct val="115000"/>
                        </a:lnSpc>
                        <a:spcBef>
                          <a:spcPts val="0"/>
                        </a:spcBef>
                        <a:spcAft>
                          <a:spcPts val="0"/>
                        </a:spcAft>
                      </a:pPr>
                      <a:r>
                        <a:rPr lang="en-US" sz="1000" dirty="0">
                          <a:solidFill>
                            <a:srgbClr val="000000"/>
                          </a:solidFill>
                          <a:latin typeface="Nimbus Roman No9 L"/>
                          <a:ea typeface="Times New Roman"/>
                          <a:cs typeface="Nimbus Roman No9 L"/>
                        </a:rPr>
                        <a:t>120-150 </a:t>
                      </a:r>
                      <a:r>
                        <a:rPr lang="en-US" sz="1000" dirty="0" err="1">
                          <a:solidFill>
                            <a:srgbClr val="000000"/>
                          </a:solidFill>
                          <a:latin typeface="Nimbus Roman No9 L"/>
                          <a:ea typeface="Times New Roman"/>
                          <a:cs typeface="Nimbus Roman No9 L"/>
                        </a:rPr>
                        <a:t>GeV</a:t>
                      </a:r>
                      <a:r>
                        <a:rPr lang="en-US" sz="1000" dirty="0">
                          <a:solidFill>
                            <a:srgbClr val="000000"/>
                          </a:solidFill>
                          <a:latin typeface="Nimbus Roman No9 L"/>
                          <a:ea typeface="Times New Roman"/>
                          <a:cs typeface="Nimbus Roman No9 L"/>
                        </a:rPr>
                        <a:t>/c </a:t>
                      </a:r>
                      <a:r>
                        <a:rPr lang="en-US" sz="1000" dirty="0" err="1">
                          <a:solidFill>
                            <a:srgbClr val="000000"/>
                          </a:solidFill>
                          <a:latin typeface="Nimbus Roman No9 L"/>
                          <a:ea typeface="Times New Roman"/>
                          <a:cs typeface="Nimbus Roman No9 L"/>
                        </a:rPr>
                        <a:t>polarimeters</a:t>
                      </a:r>
                      <a:r>
                        <a:rPr lang="en-US" sz="1000" dirty="0">
                          <a:solidFill>
                            <a:srgbClr val="000000"/>
                          </a:solidFill>
                          <a:latin typeface="Nimbus Roman No9 L"/>
                          <a:ea typeface="Times New Roman"/>
                          <a:cs typeface="Nimbus Roman No9 L"/>
                        </a:rPr>
                        <a:t> (CNI &amp; Inclusive) </a:t>
                      </a:r>
                      <a:endParaRPr lang="en-US" sz="1200" dirty="0">
                        <a:solidFill>
                          <a:srgbClr val="000000"/>
                        </a:solidFill>
                        <a:latin typeface="Nimbus Roman No9 L"/>
                        <a:ea typeface="Times New Roman"/>
                        <a:cs typeface="Nimbus Roman No9 L"/>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latin typeface="Nimbus Roman No9 L"/>
                          <a:ea typeface="Times New Roman"/>
                          <a:cs typeface="Nimbus Roman No9 L"/>
                        </a:rPr>
                        <a:t>$</a:t>
                      </a:r>
                      <a:r>
                        <a:rPr lang="en-US" sz="1000" smtClean="0">
                          <a:solidFill>
                            <a:srgbClr val="000000"/>
                          </a:solidFill>
                          <a:latin typeface="Nimbus Roman No9 L"/>
                          <a:ea typeface="Times New Roman"/>
                          <a:cs typeface="Nimbus Roman No9 L"/>
                        </a:rPr>
                        <a:t>0.6 </a:t>
                      </a:r>
                      <a:r>
                        <a:rPr lang="en-US" sz="1000" dirty="0">
                          <a:solidFill>
                            <a:srgbClr val="000000"/>
                          </a:solidFill>
                          <a:latin typeface="Nimbus Roman No9 L"/>
                          <a:ea typeface="Times New Roman"/>
                          <a:cs typeface="Nimbus Roman No9 L"/>
                        </a:rPr>
                        <a:t>M </a:t>
                      </a: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$0.4 M </a:t>
                      </a:r>
                    </a:p>
                  </a:txBody>
                  <a:tcPr marL="68580" marR="68580" marT="0" marB="0">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08462">
                <a:tc>
                  <a:txBody>
                    <a:bodyPr/>
                    <a:lstStyle/>
                    <a:p>
                      <a:pPr marL="457200" marR="0">
                        <a:lnSpc>
                          <a:spcPct val="115000"/>
                        </a:lnSpc>
                        <a:spcBef>
                          <a:spcPts val="0"/>
                        </a:spcBef>
                        <a:spcAft>
                          <a:spcPts val="0"/>
                        </a:spcAft>
                      </a:pPr>
                      <a:r>
                        <a:rPr lang="en-US" sz="1000" dirty="0">
                          <a:solidFill>
                            <a:srgbClr val="000000"/>
                          </a:solidFill>
                          <a:latin typeface="Nimbus Roman No9 L"/>
                          <a:ea typeface="Times New Roman"/>
                          <a:cs typeface="Nimbus Roman No9 L"/>
                        </a:rPr>
                        <a:t>120-150 </a:t>
                      </a:r>
                      <a:r>
                        <a:rPr lang="en-US" sz="1000" dirty="0" err="1">
                          <a:solidFill>
                            <a:srgbClr val="000000"/>
                          </a:solidFill>
                          <a:latin typeface="Nimbus Roman No9 L"/>
                          <a:ea typeface="Times New Roman"/>
                          <a:cs typeface="Nimbus Roman No9 L"/>
                        </a:rPr>
                        <a:t>GeV</a:t>
                      </a:r>
                      <a:r>
                        <a:rPr lang="en-US" sz="1000" dirty="0">
                          <a:solidFill>
                            <a:srgbClr val="000000"/>
                          </a:solidFill>
                          <a:latin typeface="Nimbus Roman No9 L"/>
                          <a:ea typeface="Times New Roman"/>
                          <a:cs typeface="Nimbus Roman No9 L"/>
                        </a:rPr>
                        <a:t>/c </a:t>
                      </a:r>
                      <a:r>
                        <a:rPr lang="en-US" sz="1000" dirty="0" smtClean="0">
                          <a:solidFill>
                            <a:srgbClr val="000000"/>
                          </a:solidFill>
                          <a:latin typeface="Nimbus Roman No9 L"/>
                          <a:ea typeface="Times New Roman"/>
                          <a:cs typeface="Nimbus Roman No9 L"/>
                        </a:rPr>
                        <a:t>transfer line spin rotator </a:t>
                      </a:r>
                      <a:endParaRPr lang="en-US" sz="1200" dirty="0">
                        <a:solidFill>
                          <a:srgbClr val="000000"/>
                        </a:solidFill>
                        <a:latin typeface="Nimbus Roman No9 L"/>
                        <a:ea typeface="Times New Roman"/>
                        <a:cs typeface="Nimbus Roman No9 L"/>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smtClean="0">
                          <a:solidFill>
                            <a:srgbClr val="000000"/>
                          </a:solidFill>
                          <a:latin typeface="Nimbus Roman No9 L"/>
                          <a:ea typeface="Times New Roman"/>
                          <a:cs typeface="Nimbus Roman No9 L"/>
                        </a:rPr>
                        <a:t>$2.0 </a:t>
                      </a:r>
                      <a:r>
                        <a:rPr lang="en-US" sz="1000" dirty="0">
                          <a:solidFill>
                            <a:srgbClr val="000000"/>
                          </a:solidFill>
                          <a:latin typeface="Nimbus Roman No9 L"/>
                          <a:ea typeface="Times New Roman"/>
                          <a:cs typeface="Nimbus Roman No9 L"/>
                        </a:rPr>
                        <a:t>M </a:t>
                      </a: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000" dirty="0" smtClean="0">
                          <a:solidFill>
                            <a:srgbClr val="3333FF"/>
                          </a:solidFill>
                          <a:latin typeface="Nimbus Roman No9 L"/>
                          <a:ea typeface="Times New Roman"/>
                          <a:cs typeface="Nimbus Roman No9 L"/>
                        </a:rPr>
                        <a:t>-------</a:t>
                      </a:r>
                    </a:p>
                  </a:txBody>
                  <a:tcPr marL="68580" marR="68580" marT="0" marB="0">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08462">
                <a:tc>
                  <a:txBody>
                    <a:bodyPr/>
                    <a:lstStyle/>
                    <a:p>
                      <a:pPr marL="457200" marR="0">
                        <a:lnSpc>
                          <a:spcPct val="115000"/>
                        </a:lnSpc>
                        <a:spcBef>
                          <a:spcPts val="0"/>
                        </a:spcBef>
                        <a:spcAft>
                          <a:spcPts val="0"/>
                        </a:spcAft>
                      </a:pPr>
                      <a:r>
                        <a:rPr lang="en-US" sz="1000" dirty="0">
                          <a:solidFill>
                            <a:srgbClr val="000000"/>
                          </a:solidFill>
                          <a:latin typeface="Nimbus Roman No9 L"/>
                          <a:ea typeface="Times New Roman"/>
                          <a:cs typeface="Nimbus Roman No9 L"/>
                        </a:rPr>
                        <a:t>Installation (</a:t>
                      </a:r>
                      <a:r>
                        <a:rPr lang="en-US" sz="1000" dirty="0" smtClean="0">
                          <a:solidFill>
                            <a:srgbClr val="000000"/>
                          </a:solidFill>
                          <a:latin typeface="CMS Y 10"/>
                          <a:ea typeface="Times New Roman"/>
                          <a:cs typeface="CMS Y 10"/>
                        </a:rPr>
                        <a:t>∼4</a:t>
                      </a:r>
                      <a:r>
                        <a:rPr lang="en-US" sz="1000" b="1" dirty="0" smtClean="0">
                          <a:solidFill>
                            <a:srgbClr val="3333FF"/>
                          </a:solidFill>
                          <a:latin typeface="CMS Y 10"/>
                          <a:ea typeface="Times New Roman"/>
                          <a:cs typeface="CMS Y 10"/>
                        </a:rPr>
                        <a:t>/</a:t>
                      </a:r>
                      <a:r>
                        <a:rPr lang="en-US" sz="1000" b="1" dirty="0" smtClean="0">
                          <a:solidFill>
                            <a:srgbClr val="3333FF"/>
                          </a:solidFill>
                          <a:latin typeface="Nimbus Roman No9 L"/>
                          <a:ea typeface="CMS Y 10"/>
                          <a:cs typeface="Nimbus Roman No9 L"/>
                        </a:rPr>
                        <a:t>2</a:t>
                      </a:r>
                      <a:r>
                        <a:rPr lang="en-US" sz="1000" dirty="0" smtClean="0">
                          <a:solidFill>
                            <a:srgbClr val="000000"/>
                          </a:solidFill>
                          <a:latin typeface="Nimbus Roman No9 L"/>
                          <a:ea typeface="CMS Y 10"/>
                          <a:cs typeface="Nimbus Roman No9 L"/>
                        </a:rPr>
                        <a:t>wks</a:t>
                      </a:r>
                      <a:r>
                        <a:rPr lang="en-US" sz="1000" dirty="0">
                          <a:solidFill>
                            <a:srgbClr val="000000"/>
                          </a:solidFill>
                          <a:latin typeface="Nimbus Roman No9 L"/>
                          <a:ea typeface="CMS Y 10"/>
                          <a:cs typeface="Nimbus Roman No9 L"/>
                        </a:rPr>
                        <a:t>) </a:t>
                      </a:r>
                      <a:endParaRPr lang="en-US" sz="1200" dirty="0">
                        <a:solidFill>
                          <a:srgbClr val="000000"/>
                        </a:solidFill>
                        <a:latin typeface="Nimbus Roman No9 L"/>
                        <a:ea typeface="Times New Roman"/>
                        <a:cs typeface="Nimbus Roman No9 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a:t>
                      </a:r>
                      <a:r>
                        <a:rPr lang="en-US" sz="1000" dirty="0" smtClean="0">
                          <a:solidFill>
                            <a:srgbClr val="000000"/>
                          </a:solidFill>
                          <a:latin typeface="Nimbus Roman No9 L"/>
                          <a:ea typeface="Times New Roman"/>
                          <a:cs typeface="Nimbus Roman No9 L"/>
                        </a:rPr>
                        <a:t>0.2 </a:t>
                      </a:r>
                      <a:r>
                        <a:rPr lang="en-US" sz="1000" dirty="0">
                          <a:solidFill>
                            <a:srgbClr val="000000"/>
                          </a:solidFill>
                          <a:latin typeface="Nimbus Roman No9 L"/>
                          <a:ea typeface="Times New Roman"/>
                          <a:cs typeface="Nimbus Roman No9 L"/>
                        </a:rPr>
                        <a:t>M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$0.1 M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08462">
                <a:tc>
                  <a:txBody>
                    <a:bodyPr/>
                    <a:lstStyle/>
                    <a:p>
                      <a:pPr marL="0" marR="0">
                        <a:lnSpc>
                          <a:spcPct val="115000"/>
                        </a:lnSpc>
                        <a:spcBef>
                          <a:spcPts val="0"/>
                        </a:spcBef>
                        <a:spcAft>
                          <a:spcPts val="0"/>
                        </a:spcAft>
                      </a:pPr>
                      <a:r>
                        <a:rPr lang="en-US" sz="1000" b="1" dirty="0">
                          <a:solidFill>
                            <a:srgbClr val="000000"/>
                          </a:solidFill>
                          <a:latin typeface="Nimbus Roman No9 L"/>
                          <a:ea typeface="Times New Roman"/>
                          <a:cs typeface="Nimbus Roman No9 L"/>
                        </a:rPr>
                        <a:t>Miscellaneous</a:t>
                      </a:r>
                      <a:r>
                        <a:rPr lang="en-US" sz="1000" dirty="0">
                          <a:solidFill>
                            <a:srgbClr val="000000"/>
                          </a:solidFill>
                          <a:latin typeface="Nimbus Roman No9 L"/>
                          <a:ea typeface="Times New Roman"/>
                          <a:cs typeface="Nimbus Roman No9 L"/>
                        </a:rPr>
                        <a:t> </a:t>
                      </a:r>
                      <a:endParaRPr lang="en-US" sz="1200" dirty="0">
                        <a:solidFill>
                          <a:srgbClr val="000000"/>
                        </a:solidFill>
                        <a:latin typeface="Nimbus Roman No9 L"/>
                        <a:ea typeface="Times New Roman"/>
                        <a:cs typeface="Nimbus Roman No9 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$0.6 M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$0.6 M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accent3">
                        <a:lumMod val="20000"/>
                        <a:lumOff val="80000"/>
                      </a:schemeClr>
                    </a:solidFill>
                  </a:tcPr>
                </a:tc>
              </a:tr>
              <a:tr h="208462">
                <a:tc>
                  <a:txBody>
                    <a:bodyPr/>
                    <a:lstStyle/>
                    <a:p>
                      <a:pPr marL="457200" marR="0">
                        <a:lnSpc>
                          <a:spcPct val="115000"/>
                        </a:lnSpc>
                        <a:spcBef>
                          <a:spcPts val="0"/>
                        </a:spcBef>
                        <a:spcAft>
                          <a:spcPts val="0"/>
                        </a:spcAft>
                      </a:pPr>
                      <a:r>
                        <a:rPr lang="en-US" sz="1000">
                          <a:solidFill>
                            <a:srgbClr val="000000"/>
                          </a:solidFill>
                          <a:latin typeface="Nimbus Roman No9 L"/>
                          <a:ea typeface="Times New Roman"/>
                          <a:cs typeface="Nimbus Roman No9 L"/>
                        </a:rPr>
                        <a:t>Computers, control modules, cables, and interface </a:t>
                      </a:r>
                      <a:endParaRPr lang="en-US" sz="1200">
                        <a:solidFill>
                          <a:srgbClr val="000000"/>
                        </a:solidFill>
                        <a:latin typeface="Nimbus Roman No9 L"/>
                        <a:ea typeface="Times New Roman"/>
                        <a:cs typeface="Nimbus Roman No9 L"/>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$0.3 M </a:t>
                      </a:r>
                    </a:p>
                  </a:txBody>
                  <a:tcPr marL="68580" marR="68580" marT="0" marB="0" anchor="ctr">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$0.3 M </a:t>
                      </a:r>
                    </a:p>
                  </a:txBody>
                  <a:tcPr marL="68580" marR="68580" marT="0" marB="0" anchor="ctr">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08462">
                <a:tc>
                  <a:txBody>
                    <a:bodyPr/>
                    <a:lstStyle/>
                    <a:p>
                      <a:pPr marL="457200" marR="0">
                        <a:lnSpc>
                          <a:spcPct val="115000"/>
                        </a:lnSpc>
                        <a:spcBef>
                          <a:spcPts val="0"/>
                        </a:spcBef>
                        <a:spcAft>
                          <a:spcPts val="0"/>
                        </a:spcAft>
                      </a:pPr>
                      <a:r>
                        <a:rPr lang="en-US" sz="1000">
                          <a:solidFill>
                            <a:srgbClr val="000000"/>
                          </a:solidFill>
                          <a:latin typeface="Nimbus Roman No9 L"/>
                          <a:ea typeface="Times New Roman"/>
                          <a:cs typeface="Nimbus Roman No9 L"/>
                        </a:rPr>
                        <a:t>Transport, reconﬁguration, technical (guess estimate) </a:t>
                      </a:r>
                      <a:endParaRPr lang="en-US" sz="1200">
                        <a:solidFill>
                          <a:srgbClr val="000000"/>
                        </a:solidFill>
                        <a:latin typeface="Nimbus Roman No9 L"/>
                        <a:ea typeface="Times New Roman"/>
                        <a:cs typeface="Nimbus Roman No9 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latin typeface="Nimbus Roman No9 L"/>
                          <a:ea typeface="Times New Roman"/>
                          <a:cs typeface="Nimbus Roman No9 L"/>
                        </a:rPr>
                        <a:t>$0.3 M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$0.3 M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08462">
                <a:tc>
                  <a:txBody>
                    <a:bodyPr/>
                    <a:lstStyle/>
                    <a:p>
                      <a:pPr marL="0" marR="0">
                        <a:lnSpc>
                          <a:spcPct val="115000"/>
                        </a:lnSpc>
                        <a:spcBef>
                          <a:spcPts val="0"/>
                        </a:spcBef>
                        <a:spcAft>
                          <a:spcPts val="0"/>
                        </a:spcAft>
                      </a:pPr>
                      <a:r>
                        <a:rPr lang="en-US" sz="1000" b="1" dirty="0">
                          <a:solidFill>
                            <a:srgbClr val="000000"/>
                          </a:solidFill>
                          <a:latin typeface="Nimbus Roman No9 L"/>
                          <a:ea typeface="Times New Roman"/>
                          <a:cs typeface="Nimbus Roman No9 L"/>
                        </a:rPr>
                        <a:t>Subtotals</a:t>
                      </a:r>
                      <a:r>
                        <a:rPr lang="en-US" sz="1000" dirty="0">
                          <a:solidFill>
                            <a:srgbClr val="000000"/>
                          </a:solidFill>
                          <a:latin typeface="Nimbus Roman No9 L"/>
                          <a:ea typeface="Times New Roman"/>
                          <a:cs typeface="Nimbus Roman No9 L"/>
                        </a:rPr>
                        <a:t> </a:t>
                      </a:r>
                      <a:endParaRPr lang="en-US" sz="1200" dirty="0">
                        <a:solidFill>
                          <a:srgbClr val="000000"/>
                        </a:solidFill>
                        <a:latin typeface="Nimbus Roman No9 L"/>
                        <a:ea typeface="Times New Roman"/>
                        <a:cs typeface="Nimbus Roman No9 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smtClean="0">
                          <a:solidFill>
                            <a:srgbClr val="000000"/>
                          </a:solidFill>
                          <a:latin typeface="Nimbus Roman No9 L"/>
                          <a:ea typeface="Times New Roman"/>
                          <a:cs typeface="Nimbus Roman No9 L"/>
                        </a:rPr>
                        <a:t>$17.67 </a:t>
                      </a:r>
                      <a:r>
                        <a:rPr lang="en-US" sz="1000" dirty="0">
                          <a:solidFill>
                            <a:srgbClr val="000000"/>
                          </a:solidFill>
                          <a:latin typeface="Nimbus Roman No9 L"/>
                          <a:ea typeface="Times New Roman"/>
                          <a:cs typeface="Nimbus Roman No9 L"/>
                        </a:rPr>
                        <a:t>M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$6.1 M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accent3">
                        <a:lumMod val="20000"/>
                        <a:lumOff val="80000"/>
                      </a:schemeClr>
                    </a:solidFill>
                  </a:tcPr>
                </a:tc>
              </a:tr>
              <a:tr h="208462">
                <a:tc>
                  <a:txBody>
                    <a:bodyPr/>
                    <a:lstStyle/>
                    <a:p>
                      <a:pPr marL="0" marR="0">
                        <a:lnSpc>
                          <a:spcPct val="115000"/>
                        </a:lnSpc>
                        <a:spcBef>
                          <a:spcPts val="0"/>
                        </a:spcBef>
                        <a:spcAft>
                          <a:spcPts val="0"/>
                        </a:spcAft>
                      </a:pPr>
                      <a:r>
                        <a:rPr lang="en-US" sz="1000" dirty="0">
                          <a:solidFill>
                            <a:srgbClr val="000000"/>
                          </a:solidFill>
                          <a:latin typeface="Nimbus Roman No9 L"/>
                          <a:ea typeface="Times New Roman"/>
                          <a:cs typeface="Nimbus Roman No9 L"/>
                        </a:rPr>
                        <a:t>Project Management </a:t>
                      </a:r>
                      <a:r>
                        <a:rPr lang="en-US" sz="1000" dirty="0" smtClean="0">
                          <a:solidFill>
                            <a:srgbClr val="000000"/>
                          </a:solidFill>
                          <a:latin typeface="Nimbus Roman No9 L"/>
                          <a:ea typeface="Times New Roman"/>
                          <a:cs typeface="Nimbus Roman No9 L"/>
                        </a:rPr>
                        <a:t>estimate (15% of</a:t>
                      </a:r>
                      <a:r>
                        <a:rPr lang="en-US" sz="1000" baseline="0" dirty="0" smtClean="0">
                          <a:solidFill>
                            <a:srgbClr val="000000"/>
                          </a:solidFill>
                          <a:latin typeface="Nimbus Roman No9 L"/>
                          <a:ea typeface="Times New Roman"/>
                          <a:cs typeface="Nimbus Roman No9 L"/>
                        </a:rPr>
                        <a:t> subtotal</a:t>
                      </a:r>
                      <a:r>
                        <a:rPr lang="en-US" sz="1000" dirty="0" smtClean="0">
                          <a:solidFill>
                            <a:srgbClr val="000000"/>
                          </a:solidFill>
                          <a:latin typeface="Nimbus Roman No9 L"/>
                          <a:ea typeface="Times New Roman"/>
                          <a:cs typeface="Nimbus Roman No9 L"/>
                        </a:rPr>
                        <a:t>) </a:t>
                      </a:r>
                      <a:endParaRPr lang="en-US" sz="1200" dirty="0">
                        <a:solidFill>
                          <a:srgbClr val="000000"/>
                        </a:solidFill>
                        <a:latin typeface="Nimbus Roman No9 L"/>
                        <a:ea typeface="Times New Roman"/>
                        <a:cs typeface="Nimbus Roman No9 L"/>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smtClean="0">
                          <a:solidFill>
                            <a:srgbClr val="000000"/>
                          </a:solidFill>
                          <a:latin typeface="Nimbus Roman No9 L"/>
                          <a:ea typeface="Times New Roman"/>
                          <a:cs typeface="Nimbus Roman No9 L"/>
                        </a:rPr>
                        <a:t>$2.65 </a:t>
                      </a:r>
                      <a:r>
                        <a:rPr lang="en-US" sz="1000" dirty="0">
                          <a:solidFill>
                            <a:srgbClr val="000000"/>
                          </a:solidFill>
                          <a:latin typeface="Nimbus Roman No9 L"/>
                          <a:ea typeface="Times New Roman"/>
                          <a:cs typeface="Nimbus Roman No9 L"/>
                        </a:rPr>
                        <a:t>M </a:t>
                      </a:r>
                    </a:p>
                  </a:txBody>
                  <a:tcPr marL="68580" marR="68580" marT="0" marB="0" anchor="ctr">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$0.9 M </a:t>
                      </a:r>
                    </a:p>
                  </a:txBody>
                  <a:tcPr marL="68580" marR="68580" marT="0" marB="0" anchor="ctr">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208462">
                <a:tc>
                  <a:txBody>
                    <a:bodyPr/>
                    <a:lstStyle/>
                    <a:p>
                      <a:pPr marL="0" marR="0">
                        <a:lnSpc>
                          <a:spcPct val="115000"/>
                        </a:lnSpc>
                        <a:spcBef>
                          <a:spcPts val="0"/>
                        </a:spcBef>
                        <a:spcAft>
                          <a:spcPts val="0"/>
                        </a:spcAft>
                      </a:pPr>
                      <a:r>
                        <a:rPr lang="en-US" sz="1000">
                          <a:solidFill>
                            <a:srgbClr val="000000"/>
                          </a:solidFill>
                          <a:latin typeface="Nimbus Roman No9 L"/>
                          <a:ea typeface="Times New Roman"/>
                          <a:cs typeface="Nimbus Roman No9 L"/>
                        </a:rPr>
                        <a:t>Contingency (</a:t>
                      </a:r>
                      <a:r>
                        <a:rPr lang="en-US" sz="1000">
                          <a:solidFill>
                            <a:srgbClr val="000000"/>
                          </a:solidFill>
                          <a:latin typeface="CMS Y 10"/>
                          <a:ea typeface="Times New Roman"/>
                          <a:cs typeface="CMS Y 10"/>
                        </a:rPr>
                        <a:t>∼</a:t>
                      </a:r>
                      <a:r>
                        <a:rPr lang="en-US" sz="1000">
                          <a:solidFill>
                            <a:srgbClr val="000000"/>
                          </a:solidFill>
                          <a:latin typeface="Nimbus Roman No9 L"/>
                          <a:ea typeface="CMS Y 10"/>
                          <a:cs typeface="Nimbus Roman No9 L"/>
                        </a:rPr>
                        <a:t>50%) </a:t>
                      </a:r>
                      <a:endParaRPr lang="en-US" sz="1200">
                        <a:solidFill>
                          <a:srgbClr val="000000"/>
                        </a:solidFill>
                        <a:latin typeface="Nimbus Roman No9 L"/>
                        <a:ea typeface="Times New Roman"/>
                        <a:cs typeface="Nimbus Roman No9 L"/>
                      </a:endParaRPr>
                    </a:p>
                  </a:txBody>
                  <a:tcPr marL="68580" marR="68580" marT="0" marB="0">
                    <a:lnL>
                      <a:noFill/>
                    </a:lnL>
                    <a:lnR>
                      <a:noFill/>
                    </a:lnR>
                    <a:lnT>
                      <a:noFill/>
                    </a:lnT>
                    <a:lnB>
                      <a:noFill/>
                    </a:lnB>
                  </a:tcPr>
                </a:tc>
                <a:tc>
                  <a:txBody>
                    <a:bodyPr/>
                    <a:lstStyle/>
                    <a:p>
                      <a:pPr marL="0" marR="0" algn="r">
                        <a:lnSpc>
                          <a:spcPct val="115000"/>
                        </a:lnSpc>
                        <a:spcBef>
                          <a:spcPts val="0"/>
                        </a:spcBef>
                        <a:spcAft>
                          <a:spcPts val="0"/>
                        </a:spcAft>
                      </a:pPr>
                      <a:r>
                        <a:rPr lang="en-US" sz="1000" dirty="0" smtClean="0">
                          <a:solidFill>
                            <a:srgbClr val="000000"/>
                          </a:solidFill>
                          <a:latin typeface="Nimbus Roman No9 L"/>
                          <a:ea typeface="Times New Roman"/>
                          <a:cs typeface="Nimbus Roman No9 L"/>
                        </a:rPr>
                        <a:t>$10.16 </a:t>
                      </a:r>
                      <a:r>
                        <a:rPr lang="en-US" sz="1000" dirty="0">
                          <a:solidFill>
                            <a:srgbClr val="000000"/>
                          </a:solidFill>
                          <a:latin typeface="Nimbus Roman No9 L"/>
                          <a:ea typeface="Times New Roman"/>
                          <a:cs typeface="Nimbus Roman No9 L"/>
                        </a:rPr>
                        <a:t>M </a:t>
                      </a: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dirty="0">
                        <a:solidFill>
                          <a:srgbClr val="000000"/>
                        </a:solidFill>
                        <a:latin typeface="Nimbus Roman No9 L"/>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dirty="0">
                          <a:solidFill>
                            <a:srgbClr val="3333FF"/>
                          </a:solidFill>
                          <a:latin typeface="Nimbus Roman No9 L"/>
                          <a:ea typeface="Times New Roman"/>
                          <a:cs typeface="Nimbus Roman No9 L"/>
                        </a:rPr>
                        <a:t>$3.5 M </a:t>
                      </a:r>
                    </a:p>
                  </a:txBody>
                  <a:tcPr marL="68580" marR="68580" marT="0" marB="0">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endParaRPr lang="en-US" sz="1000"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r>
              <a:tr h="402749">
                <a:tc>
                  <a:txBody>
                    <a:bodyPr/>
                    <a:lstStyle/>
                    <a:p>
                      <a:pPr marL="0" marR="0">
                        <a:lnSpc>
                          <a:spcPct val="115000"/>
                        </a:lnSpc>
                        <a:spcBef>
                          <a:spcPts val="0"/>
                        </a:spcBef>
                        <a:spcAft>
                          <a:spcPts val="0"/>
                        </a:spcAft>
                      </a:pPr>
                      <a:r>
                        <a:rPr lang="en-US" sz="1000" b="1" dirty="0">
                          <a:solidFill>
                            <a:srgbClr val="000000"/>
                          </a:solidFill>
                          <a:latin typeface="Nimbus Roman No9 L"/>
                          <a:ea typeface="Times New Roman"/>
                          <a:cs typeface="Nimbus Roman No9 L"/>
                        </a:rPr>
                        <a:t>PROJECT TOTAL </a:t>
                      </a:r>
                      <a:endParaRPr lang="en-US" sz="1200" b="1" dirty="0">
                        <a:solidFill>
                          <a:srgbClr val="000000"/>
                        </a:solidFill>
                        <a:latin typeface="Nimbus Roman No9 L"/>
                        <a:ea typeface="Times New Roman"/>
                        <a:cs typeface="Nimbus Roman No9 L"/>
                      </a:endParaRPr>
                    </a:p>
                  </a:txBody>
                  <a:tcPr marL="68580" marR="68580" marT="0" marB="0" anchor="b">
                    <a:lnL>
                      <a:noFill/>
                    </a:lnL>
                    <a:lnR>
                      <a:noFill/>
                    </a:lnR>
                    <a:lnT>
                      <a:noFill/>
                    </a:lnT>
                    <a:lnB>
                      <a:noFill/>
                    </a:lnB>
                  </a:tcPr>
                </a:tc>
                <a:tc>
                  <a:txBody>
                    <a:bodyPr/>
                    <a:lstStyle/>
                    <a:p>
                      <a:pPr marL="0" marR="0" algn="r">
                        <a:lnSpc>
                          <a:spcPct val="115000"/>
                        </a:lnSpc>
                        <a:spcBef>
                          <a:spcPts val="0"/>
                        </a:spcBef>
                        <a:spcAft>
                          <a:spcPts val="0"/>
                        </a:spcAft>
                      </a:pPr>
                      <a:endParaRPr lang="en-US" sz="1000" b="1" dirty="0">
                        <a:solidFill>
                          <a:srgbClr val="000000"/>
                        </a:solidFill>
                        <a:latin typeface="Nimbus Roman No9 L"/>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r>
                        <a:rPr lang="en-US" sz="1000" b="1" dirty="0">
                          <a:solidFill>
                            <a:srgbClr val="000000"/>
                          </a:solidFill>
                          <a:latin typeface="Nimbus Roman No9 L"/>
                          <a:ea typeface="Times New Roman"/>
                          <a:cs typeface="CMS Y 10"/>
                        </a:rPr>
                        <a:t>∼</a:t>
                      </a:r>
                      <a:r>
                        <a:rPr lang="en-US" sz="1000" b="1" dirty="0" smtClean="0">
                          <a:solidFill>
                            <a:srgbClr val="000000"/>
                          </a:solidFill>
                          <a:latin typeface="Nimbus Roman No9 L"/>
                          <a:ea typeface="CMS Y 10"/>
                          <a:cs typeface="Nimbus Roman No9 L"/>
                        </a:rPr>
                        <a:t>$30.485 </a:t>
                      </a:r>
                      <a:r>
                        <a:rPr lang="en-US" sz="1000" b="1" dirty="0">
                          <a:solidFill>
                            <a:srgbClr val="000000"/>
                          </a:solidFill>
                          <a:latin typeface="Nimbus Roman No9 L"/>
                          <a:ea typeface="CMS Y 10"/>
                          <a:cs typeface="Nimbus Roman No9 L"/>
                        </a:rPr>
                        <a:t>M </a:t>
                      </a:r>
                      <a:endParaRPr lang="en-US" sz="1000" b="1" dirty="0">
                        <a:solidFill>
                          <a:srgbClr val="000000"/>
                        </a:solidFill>
                        <a:latin typeface="Nimbus Roman No9 L"/>
                        <a:ea typeface="Times New Roman"/>
                        <a:cs typeface="Nimbus Roman No9 L"/>
                      </a:endParaRPr>
                    </a:p>
                  </a:txBody>
                  <a:tcPr marL="68580" marR="68580" marT="0" marB="0" anchor="b">
                    <a:lnL>
                      <a:noFill/>
                    </a:lnL>
                    <a:lnR>
                      <a:noFill/>
                    </a:lnR>
                    <a:lnT>
                      <a:noFill/>
                    </a:lnT>
                    <a:lnB>
                      <a:noFill/>
                    </a:lnB>
                    <a:solidFill>
                      <a:schemeClr val="accent2">
                        <a:lumMod val="20000"/>
                        <a:lumOff val="80000"/>
                      </a:schemeClr>
                    </a:solidFill>
                  </a:tcPr>
                </a:tc>
                <a:tc>
                  <a:txBody>
                    <a:bodyPr/>
                    <a:lstStyle/>
                    <a:p>
                      <a:pPr marL="0" marR="0" algn="r">
                        <a:lnSpc>
                          <a:spcPct val="115000"/>
                        </a:lnSpc>
                        <a:spcBef>
                          <a:spcPts val="0"/>
                        </a:spcBef>
                        <a:spcAft>
                          <a:spcPts val="0"/>
                        </a:spcAft>
                      </a:pPr>
                      <a:endParaRPr lang="en-US" sz="1000" b="1" dirty="0">
                        <a:solidFill>
                          <a:srgbClr val="3333FF"/>
                        </a:solidFill>
                        <a:latin typeface="Nimbus Roman No9 L"/>
                        <a:ea typeface="Times New Roman"/>
                        <a:cs typeface="Times New Roman"/>
                      </a:endParaRPr>
                    </a:p>
                  </a:txBody>
                  <a:tcPr marL="68580" marR="68580" marT="0" marB="0">
                    <a:lnL>
                      <a:noFill/>
                    </a:lnL>
                    <a:lnR>
                      <a:noFill/>
                    </a:lnR>
                    <a:lnT>
                      <a:noFill/>
                    </a:lnT>
                    <a:lnB>
                      <a:noFill/>
                    </a:lnB>
                    <a:solidFill>
                      <a:schemeClr val="accent3">
                        <a:lumMod val="20000"/>
                        <a:lumOff val="80000"/>
                      </a:schemeClr>
                    </a:solidFill>
                  </a:tcPr>
                </a:tc>
                <a:tc>
                  <a:txBody>
                    <a:bodyPr/>
                    <a:lstStyle/>
                    <a:p>
                      <a:pPr marL="0" marR="0" algn="r">
                        <a:lnSpc>
                          <a:spcPct val="115000"/>
                        </a:lnSpc>
                        <a:spcBef>
                          <a:spcPts val="0"/>
                        </a:spcBef>
                        <a:spcAft>
                          <a:spcPts val="0"/>
                        </a:spcAft>
                      </a:pPr>
                      <a:r>
                        <a:rPr lang="en-US" sz="1000" b="1" dirty="0">
                          <a:solidFill>
                            <a:srgbClr val="3333FF"/>
                          </a:solidFill>
                          <a:latin typeface="CMS Y 10"/>
                          <a:ea typeface="Times New Roman"/>
                          <a:cs typeface="CMS Y 10"/>
                        </a:rPr>
                        <a:t>∼</a:t>
                      </a:r>
                      <a:r>
                        <a:rPr lang="en-US" sz="1000" b="1" dirty="0">
                          <a:solidFill>
                            <a:srgbClr val="3333FF"/>
                          </a:solidFill>
                          <a:latin typeface="Nimbus Roman No9 L"/>
                          <a:ea typeface="CMS Y 10"/>
                          <a:cs typeface="Nimbus Roman No9 L"/>
                        </a:rPr>
                        <a:t>$10.5 M </a:t>
                      </a:r>
                      <a:endParaRPr lang="en-US" sz="1000" b="1" dirty="0">
                        <a:solidFill>
                          <a:srgbClr val="3333FF"/>
                        </a:solidFill>
                        <a:latin typeface="Nimbus Roman No9 L"/>
                        <a:ea typeface="Times New Roman"/>
                        <a:cs typeface="Nimbus Roman No9 L"/>
                      </a:endParaRPr>
                    </a:p>
                  </a:txBody>
                  <a:tcPr marL="68580" marR="68580" marT="0" marB="0" anchor="b">
                    <a:lnL>
                      <a:noFill/>
                    </a:lnL>
                    <a:lnR>
                      <a:noFill/>
                    </a:lnR>
                    <a:lnT>
                      <a:noFill/>
                    </a:lnT>
                    <a:lnB>
                      <a:noFill/>
                    </a:lnB>
                    <a:solidFill>
                      <a:schemeClr val="accent3">
                        <a:lumMod val="20000"/>
                        <a:lumOff val="80000"/>
                      </a:schemeClr>
                    </a:solidFill>
                  </a:tcPr>
                </a:tc>
              </a:tr>
            </a:tbl>
          </a:graphicData>
        </a:graphic>
      </p:graphicFrame>
      <p:sp>
        <p:nvSpPr>
          <p:cNvPr id="7" name="TextBox 6"/>
          <p:cNvSpPr txBox="1"/>
          <p:nvPr/>
        </p:nvSpPr>
        <p:spPr>
          <a:xfrm>
            <a:off x="4953000" y="1143000"/>
            <a:ext cx="1066800" cy="307777"/>
          </a:xfrm>
          <a:prstGeom prst="rect">
            <a:avLst/>
          </a:prstGeom>
          <a:noFill/>
        </p:spPr>
        <p:txBody>
          <a:bodyPr wrap="square" rtlCol="0">
            <a:spAutoFit/>
          </a:bodyPr>
          <a:lstStyle/>
          <a:p>
            <a:r>
              <a:rPr lang="en-US" sz="1400" b="1" dirty="0" smtClean="0">
                <a:solidFill>
                  <a:schemeClr val="accent2">
                    <a:lumMod val="75000"/>
                  </a:schemeClr>
                </a:solidFill>
              </a:rPr>
              <a:t>June ‘12</a:t>
            </a:r>
            <a:endParaRPr lang="en-US" sz="1400" b="1" dirty="0">
              <a:solidFill>
                <a:schemeClr val="accent2">
                  <a:lumMod val="75000"/>
                </a:schemeClr>
              </a:solidFill>
            </a:endParaRPr>
          </a:p>
        </p:txBody>
      </p:sp>
      <p:sp>
        <p:nvSpPr>
          <p:cNvPr id="11" name="TextBox 10"/>
          <p:cNvSpPr txBox="1"/>
          <p:nvPr/>
        </p:nvSpPr>
        <p:spPr>
          <a:xfrm>
            <a:off x="6400800" y="1143000"/>
            <a:ext cx="1066800" cy="307777"/>
          </a:xfrm>
          <a:prstGeom prst="rect">
            <a:avLst/>
          </a:prstGeom>
          <a:noFill/>
        </p:spPr>
        <p:txBody>
          <a:bodyPr wrap="square" rtlCol="0">
            <a:spAutoFit/>
          </a:bodyPr>
          <a:lstStyle/>
          <a:p>
            <a:r>
              <a:rPr lang="en-US" sz="1400" b="1" dirty="0" smtClean="0">
                <a:solidFill>
                  <a:schemeClr val="accent3">
                    <a:lumMod val="75000"/>
                  </a:schemeClr>
                </a:solidFill>
              </a:rPr>
              <a:t>Oct ‘12</a:t>
            </a:r>
            <a:endParaRPr lang="en-US" sz="1400" b="1" dirty="0">
              <a:solidFill>
                <a:schemeClr val="accent3">
                  <a:lumMod val="75000"/>
                </a:schemeClr>
              </a:solidFill>
            </a:endParaRPr>
          </a:p>
        </p:txBody>
      </p:sp>
      <p:cxnSp>
        <p:nvCxnSpPr>
          <p:cNvPr id="15" name="Straight Connector 14"/>
          <p:cNvCxnSpPr/>
          <p:nvPr/>
        </p:nvCxnSpPr>
        <p:spPr bwMode="auto">
          <a:xfrm>
            <a:off x="6324600" y="1447800"/>
            <a:ext cx="0" cy="4572000"/>
          </a:xfrm>
          <a:prstGeom prst="line">
            <a:avLst/>
          </a:prstGeom>
          <a:solidFill>
            <a:srgbClr val="FFFFFF"/>
          </a:solidFill>
          <a:ln w="25400" cap="flat" cmpd="sng" algn="ctr">
            <a:solidFill>
              <a:srgbClr val="C00000"/>
            </a:solidFill>
            <a:prstDash val="solid"/>
            <a:round/>
            <a:headEnd type="none" w="med" len="med"/>
            <a:tailEnd type="none" w="med" len="med"/>
          </a:ln>
          <a:effectLst/>
        </p:spPr>
      </p:cxnSp>
      <p:cxnSp>
        <p:nvCxnSpPr>
          <p:cNvPr id="16" name="Straight Connector 15"/>
          <p:cNvCxnSpPr/>
          <p:nvPr/>
        </p:nvCxnSpPr>
        <p:spPr bwMode="auto">
          <a:xfrm>
            <a:off x="990600" y="1447800"/>
            <a:ext cx="6629400" cy="0"/>
          </a:xfrm>
          <a:prstGeom prst="line">
            <a:avLst/>
          </a:prstGeom>
          <a:solidFill>
            <a:srgbClr val="FFFFFF"/>
          </a:solidFill>
          <a:ln w="25400" cap="flat" cmpd="sng" algn="ctr">
            <a:solidFill>
              <a:srgbClr val="C00000"/>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smtClean="0">
                <a:solidFill>
                  <a:srgbClr val="190EFF"/>
                </a:solidFill>
                <a:latin typeface="+mj-lt"/>
                <a:ea typeface="+mj-ea"/>
                <a:cs typeface="+mj-cs"/>
                <a:sym typeface="Arial" charset="0"/>
              </a:rPr>
              <a:t>Spin direction control for extracted beam</a:t>
            </a:r>
            <a:endParaRPr lang="en-US" sz="2400" b="1" kern="0" dirty="0">
              <a:solidFill>
                <a:srgbClr val="190EFF"/>
              </a:solidFill>
              <a:latin typeface="+mj-lt"/>
              <a:ea typeface="+mj-ea"/>
              <a:cs typeface="+mj-cs"/>
              <a:sym typeface="Arial" pitchFamily="34" charset="0"/>
            </a:endParaRPr>
          </a:p>
        </p:txBody>
      </p:sp>
      <p:sp>
        <p:nvSpPr>
          <p:cNvPr id="9" name="Slide Number Placeholder 8"/>
          <p:cNvSpPr>
            <a:spLocks noGrp="1"/>
          </p:cNvSpPr>
          <p:nvPr>
            <p:ph type="sldNum" sz="quarter" idx="10"/>
          </p:nvPr>
        </p:nvSpPr>
        <p:spPr>
          <a:xfrm>
            <a:off x="8901113" y="6618288"/>
            <a:ext cx="244475" cy="241300"/>
          </a:xfrm>
        </p:spPr>
        <p:txBody>
          <a:bodyPr/>
          <a:lstStyle/>
          <a:p>
            <a:pPr>
              <a:defRPr/>
            </a:pPr>
            <a:fld id="{79E31C8A-2EC8-4809-9A3C-408BDAC740EC}" type="slidenum">
              <a:rPr lang="en-US" smtClean="0"/>
              <a:pPr>
                <a:defRPr/>
              </a:pPr>
              <a:t>37</a:t>
            </a:fld>
            <a:endParaRPr lang="en-US" dirty="0"/>
          </a:p>
        </p:txBody>
      </p:sp>
      <p:sp>
        <p:nvSpPr>
          <p:cNvPr id="11" name="Subtitle 2"/>
          <p:cNvSpPr txBox="1">
            <a:spLocks/>
          </p:cNvSpPr>
          <p:nvPr/>
        </p:nvSpPr>
        <p:spPr>
          <a:xfrm>
            <a:off x="228600" y="1033046"/>
            <a:ext cx="8610600" cy="4800600"/>
          </a:xfrm>
          <a:prstGeom prst="rect">
            <a:avLst/>
          </a:prstGeom>
        </p:spPr>
        <p:txBody>
          <a:bodyPr/>
          <a:lstStyle/>
          <a:p>
            <a:pPr marL="334963" indent="-334963" algn="l" eaLnBrk="0" hangingPunct="0">
              <a:spcBef>
                <a:spcPts val="1200"/>
              </a:spcBef>
              <a:buSzPct val="200000"/>
              <a:buFont typeface="Arial" pitchFamily="34" charset="0"/>
              <a:buChar char="•"/>
              <a:tabLst>
                <a:tab pos="815975" algn="l"/>
                <a:tab pos="1192213" algn="l"/>
              </a:tabLst>
              <a:defRPr/>
            </a:pPr>
            <a:r>
              <a:rPr lang="en-US" dirty="0" smtClean="0">
                <a:ea typeface="ＭＳ Ｐゴシック" charset="0"/>
                <a:cs typeface="ＭＳ Ｐゴシック" charset="0"/>
              </a:rPr>
              <a:t>Spin rotators used to control spin direction at BNL</a:t>
            </a:r>
            <a:r>
              <a:rPr lang="en-US" sz="800" dirty="0" smtClean="0">
                <a:ea typeface="ＭＳ Ｐゴシック" charset="0"/>
                <a:cs typeface="ＭＳ Ｐゴシック" charset="0"/>
              </a:rPr>
              <a:t> </a:t>
            </a:r>
          </a:p>
          <a:p>
            <a:pPr marL="334963" lvl="0" indent="-334963" algn="l" eaLnBrk="0" hangingPunct="0">
              <a:spcBef>
                <a:spcPts val="1200"/>
              </a:spcBef>
              <a:buSzPct val="200000"/>
              <a:buFont typeface="Arial" pitchFamily="34" charset="0"/>
              <a:buChar char="•"/>
              <a:tabLst>
                <a:tab pos="815975" algn="l"/>
                <a:tab pos="1192213" algn="l"/>
              </a:tabLst>
              <a:defRPr/>
            </a:pPr>
            <a:r>
              <a:rPr lang="en-US" dirty="0" err="1" smtClean="0">
                <a:ea typeface="ＭＳ Ｐゴシック" charset="0"/>
                <a:cs typeface="ＭＳ Ｐゴシック" charset="0"/>
              </a:rPr>
              <a:t>Spin@Fermi</a:t>
            </a:r>
            <a:r>
              <a:rPr lang="en-US" dirty="0" smtClean="0">
                <a:ea typeface="ＭＳ Ｐゴシック" charset="0"/>
                <a:cs typeface="ＭＳ Ｐゴシック" charset="0"/>
              </a:rPr>
              <a:t> collaboration recent studies (to save $$)</a:t>
            </a:r>
            <a:endParaRPr lang="en-US" sz="1600" dirty="0" smtClean="0">
              <a:ea typeface="ＭＳ Ｐゴシック" charset="0"/>
              <a:cs typeface="ＭＳ Ｐゴシック" charset="0"/>
            </a:endParaRPr>
          </a:p>
          <a:p>
            <a:pPr marL="703263" lvl="1" indent="-334963" algn="l" eaLnBrk="0" hangingPunct="0">
              <a:spcBef>
                <a:spcPts val="600"/>
              </a:spcBef>
              <a:buClr>
                <a:srgbClr val="0000FF"/>
              </a:buClr>
              <a:buSzPct val="150000"/>
              <a:buFont typeface="Zapf Dingbats" charset="0"/>
              <a:buChar char="➡"/>
              <a:tabLst>
                <a:tab pos="815975" algn="l"/>
                <a:tab pos="1192213" algn="l"/>
              </a:tabLst>
              <a:defRPr/>
            </a:pPr>
            <a:r>
              <a:rPr lang="en-US" sz="1600" kern="0" dirty="0" smtClean="0">
                <a:sym typeface="Arial" pitchFamily="34" charset="0"/>
              </a:rPr>
              <a:t>rotate beam at experiment by changing proton beam energy around nominal 120 </a:t>
            </a:r>
            <a:r>
              <a:rPr lang="en-US" sz="1600" kern="0" dirty="0" err="1" smtClean="0">
                <a:sym typeface="Arial" pitchFamily="34" charset="0"/>
              </a:rPr>
              <a:t>GeV</a:t>
            </a:r>
            <a:r>
              <a:rPr lang="en-US" sz="1600" kern="0" dirty="0" smtClean="0">
                <a:sym typeface="Arial" pitchFamily="34" charset="0"/>
              </a:rPr>
              <a:t/>
            </a:r>
            <a:br>
              <a:rPr lang="en-US" sz="1600" kern="0" dirty="0" smtClean="0">
                <a:sym typeface="Arial" pitchFamily="34" charset="0"/>
              </a:rPr>
            </a:br>
            <a:r>
              <a:rPr lang="en-US" sz="1600" kern="0" dirty="0" smtClean="0">
                <a:sym typeface="Arial" pitchFamily="34" charset="0"/>
              </a:rPr>
              <a:t/>
            </a:r>
            <a:br>
              <a:rPr lang="en-US" sz="1600" kern="0" dirty="0" smtClean="0">
                <a:sym typeface="Arial" pitchFamily="34" charset="0"/>
              </a:rPr>
            </a:br>
            <a:r>
              <a:rPr lang="en-US" sz="1600" kern="0" dirty="0" smtClean="0">
                <a:solidFill>
                  <a:srgbClr val="009900"/>
                </a:solidFill>
                <a:sym typeface="Arial" pitchFamily="34" charset="0"/>
              </a:rPr>
              <a:t>radial (“sideways”)   </a:t>
            </a:r>
            <a:r>
              <a:rPr lang="en-US" sz="1600" kern="0" dirty="0" smtClean="0">
                <a:sym typeface="Arial" pitchFamily="34" charset="0"/>
              </a:rPr>
              <a:t>/   </a:t>
            </a:r>
            <a:r>
              <a:rPr lang="en-US" sz="1600" kern="0" dirty="0" smtClean="0">
                <a:solidFill>
                  <a:srgbClr val="FF0000"/>
                </a:solidFill>
                <a:sym typeface="Arial" pitchFamily="34" charset="0"/>
              </a:rPr>
              <a:t>vertical  (“normal”)</a:t>
            </a:r>
          </a:p>
          <a:p>
            <a:pPr marL="1160463" lvl="2" indent="-334963" algn="l" eaLnBrk="0" hangingPunct="0">
              <a:spcBef>
                <a:spcPts val="600"/>
              </a:spcBef>
              <a:buClr>
                <a:srgbClr val="0000FF"/>
              </a:buClr>
              <a:buSzPct val="150000"/>
              <a:tabLst>
                <a:tab pos="815975" algn="l"/>
                <a:tab pos="1192213" algn="l"/>
              </a:tabLst>
            </a:pPr>
            <a:r>
              <a:rPr lang="en-US" sz="1600" dirty="0" smtClean="0">
                <a:ea typeface="ＭＳ Ｐゴシック" charset="0"/>
                <a:cs typeface="ＭＳ Ｐゴシック" charset="0"/>
              </a:rPr>
              <a:t/>
            </a:r>
            <a:br>
              <a:rPr lang="en-US" sz="1600" dirty="0" smtClean="0">
                <a:ea typeface="ＭＳ Ｐゴシック" charset="0"/>
                <a:cs typeface="ＭＳ Ｐゴシック" charset="0"/>
              </a:rPr>
            </a:br>
            <a:endParaRPr lang="en-US" sz="1600" dirty="0" smtClean="0">
              <a:ea typeface="ＭＳ Ｐゴシック" charset="0"/>
              <a:cs typeface="ＭＳ Ｐゴシック" charset="0"/>
            </a:endParaRPr>
          </a:p>
          <a:p>
            <a:pPr marL="334963" lvl="0" indent="-334963" algn="l" eaLnBrk="0" hangingPunct="0">
              <a:spcBef>
                <a:spcPts val="1200"/>
              </a:spcBef>
              <a:buSzPct val="200000"/>
              <a:tabLst>
                <a:tab pos="815975" algn="l"/>
                <a:tab pos="1192213" algn="l"/>
              </a:tabLst>
              <a:defRPr/>
            </a:pPr>
            <a:endParaRPr lang="en-US" sz="1600" dirty="0" smtClean="0">
              <a:ea typeface="ＭＳ Ｐゴシック" charset="0"/>
              <a:cs typeface="ＭＳ Ｐゴシック" charset="0"/>
            </a:endParaRPr>
          </a:p>
          <a:p>
            <a:pPr marL="334963" lvl="0" indent="-334963" algn="l" eaLnBrk="0" hangingPunct="0">
              <a:spcBef>
                <a:spcPts val="1200"/>
              </a:spcBef>
              <a:buSzPct val="200000"/>
              <a:buFont typeface="Arial" pitchFamily="34" charset="0"/>
              <a:buChar char="•"/>
              <a:tabLst>
                <a:tab pos="815975" algn="l"/>
                <a:tab pos="1192213" algn="l"/>
              </a:tabLst>
              <a:defRPr/>
            </a:pPr>
            <a:endParaRPr lang="en-US" sz="1600" dirty="0" smtClean="0">
              <a:ea typeface="ＭＳ Ｐゴシック" charset="0"/>
              <a:cs typeface="ＭＳ Ｐゴシック" charset="0"/>
            </a:endParaRPr>
          </a:p>
        </p:txBody>
      </p:sp>
      <p:pic>
        <p:nvPicPr>
          <p:cNvPr id="254978" name="Picture 2" descr="C:\Users\lorenzon\Documents\Pol-DY\polarization\spindance-MI.jpg"/>
          <p:cNvPicPr>
            <a:picLocks noChangeAspect="1" noChangeArrowheads="1"/>
          </p:cNvPicPr>
          <p:nvPr/>
        </p:nvPicPr>
        <p:blipFill>
          <a:blip r:embed="rId3" cstate="print"/>
          <a:srcRect/>
          <a:stretch>
            <a:fillRect/>
          </a:stretch>
        </p:blipFill>
        <p:spPr bwMode="auto">
          <a:xfrm>
            <a:off x="1295400" y="2780500"/>
            <a:ext cx="6781800" cy="3281746"/>
          </a:xfrm>
          <a:prstGeom prst="rect">
            <a:avLst/>
          </a:prstGeom>
          <a:noFill/>
        </p:spPr>
      </p:pic>
      <p:sp>
        <p:nvSpPr>
          <p:cNvPr id="13" name="TextBox 12"/>
          <p:cNvSpPr txBox="1"/>
          <p:nvPr/>
        </p:nvSpPr>
        <p:spPr>
          <a:xfrm>
            <a:off x="762000" y="5681246"/>
            <a:ext cx="1447800" cy="338554"/>
          </a:xfrm>
          <a:prstGeom prst="rect">
            <a:avLst/>
          </a:prstGeom>
          <a:noFill/>
        </p:spPr>
        <p:txBody>
          <a:bodyPr wrap="square" rtlCol="0">
            <a:spAutoFit/>
          </a:bodyPr>
          <a:lstStyle/>
          <a:p>
            <a:r>
              <a:rPr lang="en-US" sz="1600" b="1" dirty="0" smtClean="0">
                <a:solidFill>
                  <a:srgbClr val="FF0000"/>
                </a:solidFill>
              </a:rPr>
              <a:t>112 </a:t>
            </a:r>
            <a:r>
              <a:rPr lang="en-US" sz="1600" b="1" dirty="0" err="1" smtClean="0">
                <a:solidFill>
                  <a:srgbClr val="FF0000"/>
                </a:solidFill>
              </a:rPr>
              <a:t>GeV</a:t>
            </a:r>
            <a:r>
              <a:rPr lang="en-US" sz="1600" b="1" dirty="0" smtClean="0">
                <a:solidFill>
                  <a:srgbClr val="FF0000"/>
                </a:solidFill>
              </a:rPr>
              <a:t>/c</a:t>
            </a:r>
            <a:endParaRPr lang="en-US" sz="1600" b="1" dirty="0">
              <a:solidFill>
                <a:srgbClr val="FF0000"/>
              </a:solidFill>
            </a:endParaRPr>
          </a:p>
        </p:txBody>
      </p:sp>
      <p:sp>
        <p:nvSpPr>
          <p:cNvPr id="14" name="TextBox 13"/>
          <p:cNvSpPr txBox="1"/>
          <p:nvPr/>
        </p:nvSpPr>
        <p:spPr>
          <a:xfrm>
            <a:off x="7315200" y="5681246"/>
            <a:ext cx="1447800" cy="338554"/>
          </a:xfrm>
          <a:prstGeom prst="rect">
            <a:avLst/>
          </a:prstGeom>
          <a:noFill/>
        </p:spPr>
        <p:txBody>
          <a:bodyPr wrap="square" rtlCol="0">
            <a:spAutoFit/>
          </a:bodyPr>
          <a:lstStyle/>
          <a:p>
            <a:r>
              <a:rPr lang="en-US" sz="1600" b="1" dirty="0" smtClean="0">
                <a:solidFill>
                  <a:srgbClr val="FF0000"/>
                </a:solidFill>
              </a:rPr>
              <a:t>128 </a:t>
            </a:r>
            <a:r>
              <a:rPr lang="en-US" sz="1600" b="1" dirty="0" err="1" smtClean="0">
                <a:solidFill>
                  <a:srgbClr val="FF0000"/>
                </a:solidFill>
              </a:rPr>
              <a:t>GeV</a:t>
            </a:r>
            <a:r>
              <a:rPr lang="en-US" sz="1600" b="1" dirty="0" smtClean="0">
                <a:solidFill>
                  <a:srgbClr val="FF0000"/>
                </a:solidFill>
              </a:rPr>
              <a:t>/c</a:t>
            </a:r>
            <a:endParaRPr lang="en-US" sz="1600" b="1" dirty="0">
              <a:solidFill>
                <a:srgbClr val="FF0000"/>
              </a:solidFill>
            </a:endParaRPr>
          </a:p>
        </p:txBody>
      </p:sp>
      <p:cxnSp>
        <p:nvCxnSpPr>
          <p:cNvPr id="17" name="Straight Connector 16"/>
          <p:cNvCxnSpPr/>
          <p:nvPr/>
        </p:nvCxnSpPr>
        <p:spPr bwMode="auto">
          <a:xfrm>
            <a:off x="6510528" y="2633246"/>
            <a:ext cx="0" cy="3200400"/>
          </a:xfrm>
          <a:prstGeom prst="line">
            <a:avLst/>
          </a:prstGeom>
          <a:solidFill>
            <a:srgbClr val="FFFFFF"/>
          </a:solidFill>
          <a:ln w="25400" cap="flat" cmpd="sng" algn="ctr">
            <a:solidFill>
              <a:srgbClr val="800000"/>
            </a:solidFill>
            <a:prstDash val="solid"/>
            <a:round/>
            <a:headEnd type="none" w="med" len="med"/>
            <a:tailEnd type="none" w="med" len="med"/>
          </a:ln>
          <a:effectLst/>
        </p:spPr>
      </p:cxnSp>
      <p:sp>
        <p:nvSpPr>
          <p:cNvPr id="18" name="TextBox 17"/>
          <p:cNvSpPr txBox="1"/>
          <p:nvPr/>
        </p:nvSpPr>
        <p:spPr>
          <a:xfrm>
            <a:off x="5791200" y="5833646"/>
            <a:ext cx="1447800" cy="338554"/>
          </a:xfrm>
          <a:prstGeom prst="rect">
            <a:avLst/>
          </a:prstGeom>
          <a:noFill/>
        </p:spPr>
        <p:txBody>
          <a:bodyPr wrap="square" rtlCol="0">
            <a:spAutoFit/>
          </a:bodyPr>
          <a:lstStyle/>
          <a:p>
            <a:r>
              <a:rPr lang="en-US" sz="1600" b="1" dirty="0" smtClean="0">
                <a:solidFill>
                  <a:srgbClr val="800000"/>
                </a:solidFill>
              </a:rPr>
              <a:t>124.5 </a:t>
            </a:r>
            <a:r>
              <a:rPr lang="en-US" sz="1600" b="1" dirty="0" err="1" smtClean="0">
                <a:solidFill>
                  <a:srgbClr val="800000"/>
                </a:solidFill>
              </a:rPr>
              <a:t>GeV</a:t>
            </a:r>
            <a:r>
              <a:rPr lang="en-US" sz="1600" b="1" dirty="0" smtClean="0">
                <a:solidFill>
                  <a:srgbClr val="800000"/>
                </a:solidFill>
              </a:rPr>
              <a:t>/c</a:t>
            </a:r>
            <a:endParaRPr lang="en-US" sz="1600" b="1" dirty="0">
              <a:solidFill>
                <a:srgbClr val="800000"/>
              </a:solidFill>
            </a:endParaRPr>
          </a:p>
        </p:txBody>
      </p:sp>
      <p:sp>
        <p:nvSpPr>
          <p:cNvPr id="10" name="TextBox 9"/>
          <p:cNvSpPr txBox="1"/>
          <p:nvPr/>
        </p:nvSpPr>
        <p:spPr>
          <a:xfrm rot="-5400000">
            <a:off x="141603" y="3973197"/>
            <a:ext cx="2112005" cy="261610"/>
          </a:xfrm>
          <a:prstGeom prst="rect">
            <a:avLst/>
          </a:prstGeom>
          <a:noFill/>
        </p:spPr>
        <p:txBody>
          <a:bodyPr wrap="square" rtlCol="0">
            <a:spAutoFit/>
          </a:bodyPr>
          <a:lstStyle/>
          <a:p>
            <a:r>
              <a:rPr lang="en-US" sz="1100" dirty="0" smtClean="0"/>
              <a:t>Spin component magnitudes</a:t>
            </a:r>
            <a:endParaRPr lang="en-US" sz="1100" dirty="0"/>
          </a:p>
        </p:txBody>
      </p:sp>
    </p:spTree>
    <p:extLst>
      <p:ext uri="{BB962C8B-B14F-4D97-AF65-F5344CB8AC3E}">
        <p14:creationId xmlns:p14="http://schemas.microsoft.com/office/powerpoint/2010/main" xmlns="" val="146480918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btitle 2"/>
          <p:cNvSpPr>
            <a:spLocks noGrp="1"/>
          </p:cNvSpPr>
          <p:nvPr>
            <p:ph idx="1"/>
          </p:nvPr>
        </p:nvSpPr>
        <p:spPr>
          <a:xfrm>
            <a:off x="228600" y="838200"/>
            <a:ext cx="8763000" cy="5791200"/>
          </a:xfrm>
        </p:spPr>
        <p:txBody>
          <a:bodyPr/>
          <a:lstStyle/>
          <a:p>
            <a:pPr>
              <a:spcBef>
                <a:spcPts val="1200"/>
              </a:spcBef>
              <a:buNone/>
              <a:tabLst>
                <a:tab pos="815975" algn="l"/>
                <a:tab pos="1192213" algn="l"/>
              </a:tabLst>
            </a:pPr>
            <a:r>
              <a:rPr lang="en-US" sz="800" dirty="0" smtClean="0"/>
              <a:t> </a:t>
            </a:r>
            <a:endParaRPr lang="en-US" sz="1600" dirty="0" smtClean="0"/>
          </a:p>
          <a:p>
            <a:pPr>
              <a:spcBef>
                <a:spcPts val="600"/>
              </a:spcBef>
              <a:spcAft>
                <a:spcPts val="600"/>
              </a:spcAft>
              <a:tabLst>
                <a:tab pos="815975" algn="l"/>
                <a:tab pos="1192213" algn="l"/>
              </a:tabLst>
            </a:pPr>
            <a:r>
              <a:rPr lang="en-US" dirty="0" smtClean="0"/>
              <a:t>Polarized Beam in Main Injector</a:t>
            </a:r>
          </a:p>
          <a:p>
            <a:pPr lvl="1">
              <a:spcBef>
                <a:spcPts val="600"/>
              </a:spcBef>
              <a:spcAft>
                <a:spcPts val="600"/>
              </a:spcAft>
              <a:tabLst>
                <a:tab pos="815975" algn="l"/>
                <a:tab pos="1192213" algn="l"/>
              </a:tabLst>
            </a:pPr>
            <a:r>
              <a:rPr lang="en-US" sz="1600" dirty="0" smtClean="0"/>
              <a:t> use </a:t>
            </a:r>
            <a:r>
              <a:rPr lang="en-US" sz="1600" dirty="0" err="1" smtClean="0"/>
              <a:t>SeaQuest</a:t>
            </a:r>
            <a:r>
              <a:rPr lang="en-US" sz="1600" dirty="0" smtClean="0"/>
              <a:t> target </a:t>
            </a:r>
          </a:p>
          <a:p>
            <a:pPr marL="1389063" lvl="2">
              <a:spcBef>
                <a:spcPts val="600"/>
              </a:spcBef>
              <a:spcAft>
                <a:spcPts val="600"/>
              </a:spcAft>
              <a:tabLst>
                <a:tab pos="815975" algn="l"/>
                <a:tab pos="1192213" algn="l"/>
              </a:tabLst>
            </a:pPr>
            <a:r>
              <a:rPr lang="en-US" sz="1400" dirty="0" smtClean="0"/>
              <a:t>liquid H</a:t>
            </a:r>
            <a:r>
              <a:rPr lang="en-US" sz="1400" baseline="-25000" dirty="0" smtClean="0"/>
              <a:t>2</a:t>
            </a:r>
            <a:r>
              <a:rPr lang="en-US" sz="1400" dirty="0" smtClean="0"/>
              <a:t> target can take about </a:t>
            </a:r>
            <a:r>
              <a:rPr lang="en-US" sz="1400" dirty="0" err="1" smtClean="0"/>
              <a:t>I</a:t>
            </a:r>
            <a:r>
              <a:rPr lang="en-US" sz="1400" baseline="-25000" dirty="0" err="1" smtClean="0"/>
              <a:t>av</a:t>
            </a:r>
            <a:r>
              <a:rPr lang="en-US" sz="1400" baseline="-25000" dirty="0" smtClean="0"/>
              <a:t> </a:t>
            </a:r>
            <a:r>
              <a:rPr lang="en-US" sz="1400" dirty="0" smtClean="0"/>
              <a:t>= </a:t>
            </a:r>
            <a:r>
              <a:rPr lang="en-US" sz="1400" dirty="0" smtClean="0">
                <a:solidFill>
                  <a:srgbClr val="FF0000"/>
                </a:solidFill>
              </a:rPr>
              <a:t>5 x 10</a:t>
            </a:r>
            <a:r>
              <a:rPr lang="en-US" sz="1400" baseline="30000" dirty="0" smtClean="0">
                <a:solidFill>
                  <a:srgbClr val="FF0000"/>
                </a:solidFill>
              </a:rPr>
              <a:t>11 </a:t>
            </a:r>
            <a:r>
              <a:rPr lang="en-US" sz="1400" dirty="0" smtClean="0">
                <a:solidFill>
                  <a:srgbClr val="FF0000"/>
                </a:solidFill>
              </a:rPr>
              <a:t>p/s </a:t>
            </a:r>
            <a:r>
              <a:rPr lang="en-US" sz="1400" dirty="0" smtClean="0"/>
              <a:t>(=80 </a:t>
            </a:r>
            <a:r>
              <a:rPr lang="en-US" sz="1400" dirty="0" err="1" smtClean="0"/>
              <a:t>nA</a:t>
            </a:r>
            <a:r>
              <a:rPr lang="en-US" sz="1400" dirty="0" smtClean="0"/>
              <a:t>)</a:t>
            </a:r>
          </a:p>
          <a:p>
            <a:pPr lvl="1">
              <a:spcBef>
                <a:spcPts val="600"/>
              </a:spcBef>
              <a:spcAft>
                <a:spcPts val="600"/>
              </a:spcAft>
              <a:tabLst>
                <a:tab pos="815975" algn="l"/>
                <a:tab pos="1192213" algn="l"/>
              </a:tabLst>
            </a:pPr>
            <a:r>
              <a:rPr lang="en-US" sz="1600" dirty="0" smtClean="0"/>
              <a:t>1 </a:t>
            </a:r>
            <a:r>
              <a:rPr lang="en-US" sz="1600" dirty="0" err="1" smtClean="0"/>
              <a:t>mA</a:t>
            </a:r>
            <a:r>
              <a:rPr lang="en-US" sz="1600" dirty="0" smtClean="0"/>
              <a:t> at polarized source can deliver about </a:t>
            </a:r>
            <a:r>
              <a:rPr lang="en-US" sz="1600" dirty="0" err="1" smtClean="0"/>
              <a:t>I</a:t>
            </a:r>
            <a:r>
              <a:rPr lang="en-US" sz="1600" baseline="-25000" dirty="0" err="1" smtClean="0"/>
              <a:t>av</a:t>
            </a:r>
            <a:r>
              <a:rPr lang="en-US" sz="1600" baseline="-25000" dirty="0" smtClean="0"/>
              <a:t> </a:t>
            </a:r>
            <a:r>
              <a:rPr lang="en-US" sz="1600" dirty="0" smtClean="0"/>
              <a:t>= </a:t>
            </a:r>
            <a:r>
              <a:rPr lang="en-US" sz="1600" dirty="0" smtClean="0">
                <a:solidFill>
                  <a:srgbClr val="FF0000"/>
                </a:solidFill>
              </a:rPr>
              <a:t>1 x 10</a:t>
            </a:r>
            <a:r>
              <a:rPr lang="en-US" sz="1600" baseline="30000" dirty="0" smtClean="0">
                <a:solidFill>
                  <a:srgbClr val="FF0000"/>
                </a:solidFill>
              </a:rPr>
              <a:t>12 </a:t>
            </a:r>
            <a:r>
              <a:rPr lang="en-US" sz="1600" dirty="0" smtClean="0">
                <a:solidFill>
                  <a:srgbClr val="FF0000"/>
                </a:solidFill>
              </a:rPr>
              <a:t>p/s </a:t>
            </a:r>
            <a:r>
              <a:rPr lang="en-US" sz="1600" dirty="0" smtClean="0"/>
              <a:t>(=150 </a:t>
            </a:r>
            <a:r>
              <a:rPr lang="en-US" sz="1600" dirty="0" err="1" smtClean="0"/>
              <a:t>nA</a:t>
            </a:r>
            <a:r>
              <a:rPr lang="en-US" sz="1600" dirty="0" smtClean="0"/>
              <a:t>) </a:t>
            </a:r>
            <a:br>
              <a:rPr lang="en-US" sz="1600" dirty="0" smtClean="0"/>
            </a:br>
            <a:r>
              <a:rPr lang="en-US" sz="1600" dirty="0" smtClean="0"/>
              <a:t>for 100% of available beam time </a:t>
            </a:r>
            <a:r>
              <a:rPr lang="en-US" sz="1100" i="1" dirty="0" smtClean="0"/>
              <a:t>(</a:t>
            </a:r>
            <a:r>
              <a:rPr lang="en-US" sz="1100" i="1" dirty="0" smtClean="0">
                <a:solidFill>
                  <a:srgbClr val="C00000"/>
                </a:solidFill>
              </a:rPr>
              <a:t>A. Krisch: </a:t>
            </a:r>
            <a:r>
              <a:rPr lang="en-US" sz="1100" i="1" dirty="0" err="1" smtClean="0">
                <a:solidFill>
                  <a:srgbClr val="C00000"/>
                </a:solidFill>
              </a:rPr>
              <a:t>Spin@Fermi</a:t>
            </a:r>
            <a:r>
              <a:rPr lang="en-US" sz="1100" i="1" dirty="0" smtClean="0">
                <a:solidFill>
                  <a:srgbClr val="C00000"/>
                </a:solidFill>
              </a:rPr>
              <a:t> report in (Aug 2011): arXiv:1110.3042 [</a:t>
            </a:r>
            <a:r>
              <a:rPr lang="en-US" sz="1100" i="1" dirty="0" err="1" smtClean="0">
                <a:solidFill>
                  <a:srgbClr val="C00000"/>
                </a:solidFill>
              </a:rPr>
              <a:t>physics.acc</a:t>
            </a:r>
            <a:r>
              <a:rPr lang="en-US" sz="1100" i="1" dirty="0" smtClean="0">
                <a:solidFill>
                  <a:srgbClr val="C00000"/>
                </a:solidFill>
              </a:rPr>
              <a:t>-ph]</a:t>
            </a:r>
            <a:r>
              <a:rPr lang="en-US" sz="1100" i="1" dirty="0" smtClean="0"/>
              <a:t>)</a:t>
            </a:r>
          </a:p>
          <a:p>
            <a:pPr lvl="2">
              <a:spcBef>
                <a:spcPts val="600"/>
              </a:spcBef>
              <a:spcAft>
                <a:spcPts val="600"/>
              </a:spcAft>
              <a:tabLst>
                <a:tab pos="815975" algn="l"/>
                <a:tab pos="1192213" algn="l"/>
              </a:tabLst>
            </a:pPr>
            <a:r>
              <a:rPr lang="en-US" sz="1400" dirty="0" smtClean="0"/>
              <a:t>26</a:t>
            </a:r>
            <a:r>
              <a:rPr lang="el-GR" sz="1400" dirty="0" smtClean="0"/>
              <a:t> μ</a:t>
            </a:r>
            <a:r>
              <a:rPr lang="en-US" sz="1400" dirty="0" smtClean="0"/>
              <a:t>s </a:t>
            </a:r>
            <a:r>
              <a:rPr lang="en-US" sz="1400" dirty="0" err="1" smtClean="0"/>
              <a:t>linac</a:t>
            </a:r>
            <a:r>
              <a:rPr lang="en-US" sz="1400" dirty="0" smtClean="0"/>
              <a:t> pulses, 15 Hz rep rate, 12 turn injection into booster, 6 booster pulses into Recycler Ring, followed by 6 more pulses using slip stacking in MI</a:t>
            </a:r>
          </a:p>
          <a:p>
            <a:pPr lvl="2">
              <a:spcBef>
                <a:spcPts val="600"/>
              </a:spcBef>
              <a:spcAft>
                <a:spcPts val="600"/>
              </a:spcAft>
              <a:tabLst>
                <a:tab pos="815975" algn="l"/>
                <a:tab pos="1192213" algn="l"/>
              </a:tabLst>
            </a:pPr>
            <a:r>
              <a:rPr lang="en-US" sz="1400" dirty="0" smtClean="0"/>
              <a:t>1 MI pulse = 1.9 x 10</a:t>
            </a:r>
            <a:r>
              <a:rPr lang="en-US" sz="1400" baseline="30000" dirty="0" smtClean="0"/>
              <a:t>12 </a:t>
            </a:r>
            <a:r>
              <a:rPr lang="en-US" sz="1400" dirty="0" smtClean="0"/>
              <a:t>p</a:t>
            </a:r>
          </a:p>
          <a:p>
            <a:pPr lvl="2">
              <a:spcBef>
                <a:spcPts val="600"/>
              </a:spcBef>
              <a:spcAft>
                <a:spcPts val="600"/>
              </a:spcAft>
              <a:tabLst>
                <a:tab pos="815975" algn="l"/>
                <a:tab pos="1192213" algn="l"/>
              </a:tabLst>
            </a:pPr>
            <a:r>
              <a:rPr lang="en-US" sz="1400" dirty="0" smtClean="0">
                <a:solidFill>
                  <a:srgbClr val="25339B"/>
                </a:solidFill>
              </a:rPr>
              <a:t>using three 2-sec cycles/min </a:t>
            </a:r>
            <a:r>
              <a:rPr lang="en-US" sz="1400" dirty="0" smtClean="0">
                <a:solidFill>
                  <a:srgbClr val="FF0000"/>
                </a:solidFill>
              </a:rPr>
              <a:t>(~10% of beam time</a:t>
            </a:r>
            <a:r>
              <a:rPr lang="en-US" sz="1400" dirty="0" smtClean="0"/>
              <a:t>):</a:t>
            </a:r>
            <a:br>
              <a:rPr lang="en-US" sz="1400" dirty="0" smtClean="0"/>
            </a:br>
            <a:r>
              <a:rPr lang="en-US" sz="1400" dirty="0" smtClean="0">
                <a:latin typeface="Times New Roman"/>
                <a:cs typeface="Times New Roman"/>
              </a:rPr>
              <a:t>→ </a:t>
            </a:r>
            <a:r>
              <a:rPr lang="en-US" sz="1400" dirty="0" smtClean="0"/>
              <a:t>2.8 x 10</a:t>
            </a:r>
            <a:r>
              <a:rPr lang="en-US" sz="1400" baseline="30000" dirty="0" smtClean="0"/>
              <a:t>12 </a:t>
            </a:r>
            <a:r>
              <a:rPr lang="en-US" sz="1400" dirty="0" smtClean="0"/>
              <a:t>p/s (=450 </a:t>
            </a:r>
            <a:r>
              <a:rPr lang="en-US" sz="1400" dirty="0" err="1" smtClean="0"/>
              <a:t>nA</a:t>
            </a:r>
            <a:r>
              <a:rPr lang="en-US" sz="1400" dirty="0" smtClean="0"/>
              <a:t>) instantaneous beam current , and </a:t>
            </a:r>
            <a:r>
              <a:rPr lang="en-US" sz="1400" dirty="0" err="1" smtClean="0"/>
              <a:t>I</a:t>
            </a:r>
            <a:r>
              <a:rPr lang="en-US" sz="1400" baseline="-25000" dirty="0" err="1" smtClean="0"/>
              <a:t>av</a:t>
            </a:r>
            <a:r>
              <a:rPr lang="en-US" sz="1400" baseline="-25000" dirty="0" smtClean="0"/>
              <a:t> </a:t>
            </a:r>
            <a:r>
              <a:rPr lang="en-US" sz="1400" dirty="0" smtClean="0"/>
              <a:t>= </a:t>
            </a:r>
            <a:r>
              <a:rPr lang="en-US" sz="1400" dirty="0" smtClean="0">
                <a:solidFill>
                  <a:srgbClr val="FF0000"/>
                </a:solidFill>
              </a:rPr>
              <a:t>0.95 x 10</a:t>
            </a:r>
            <a:r>
              <a:rPr lang="en-US" sz="1400" baseline="30000" dirty="0" smtClean="0">
                <a:solidFill>
                  <a:srgbClr val="FF0000"/>
                </a:solidFill>
              </a:rPr>
              <a:t>11 </a:t>
            </a:r>
            <a:r>
              <a:rPr lang="en-US" sz="1400" dirty="0" smtClean="0">
                <a:solidFill>
                  <a:srgbClr val="FF0000"/>
                </a:solidFill>
              </a:rPr>
              <a:t>p/s </a:t>
            </a:r>
            <a:r>
              <a:rPr lang="en-US" sz="1400" dirty="0" smtClean="0"/>
              <a:t>(=15 </a:t>
            </a:r>
            <a:r>
              <a:rPr lang="en-US" sz="1400" dirty="0" err="1" smtClean="0"/>
              <a:t>nA</a:t>
            </a:r>
            <a:r>
              <a:rPr lang="en-US" sz="1400" dirty="0" smtClean="0"/>
              <a:t>)</a:t>
            </a:r>
          </a:p>
          <a:p>
            <a:pPr lvl="1">
              <a:spcBef>
                <a:spcPts val="600"/>
              </a:spcBef>
              <a:spcAft>
                <a:spcPts val="600"/>
              </a:spcAft>
              <a:tabLst>
                <a:tab pos="815975" algn="l"/>
                <a:tab pos="1192213" algn="l"/>
              </a:tabLst>
            </a:pPr>
            <a:r>
              <a:rPr lang="en-US" sz="1600" dirty="0" smtClean="0"/>
              <a:t>possible scenarios:</a:t>
            </a:r>
          </a:p>
          <a:p>
            <a:pPr marL="1389063" lvl="2">
              <a:spcBef>
                <a:spcPts val="600"/>
              </a:spcBef>
              <a:spcAft>
                <a:spcPts val="600"/>
              </a:spcAft>
              <a:tabLst>
                <a:tab pos="815975" algn="l"/>
                <a:tab pos="1192213" algn="l"/>
              </a:tabLst>
            </a:pPr>
            <a:r>
              <a:rPr lang="en-US" sz="1400" dirty="0" err="1" smtClean="0"/>
              <a:t>L</a:t>
            </a:r>
            <a:r>
              <a:rPr lang="en-US" sz="1400" baseline="-25000" dirty="0" err="1" smtClean="0"/>
              <a:t>av</a:t>
            </a:r>
            <a:r>
              <a:rPr lang="en-US" sz="1400" dirty="0" smtClean="0"/>
              <a:t> = </a:t>
            </a:r>
            <a:r>
              <a:rPr lang="en-US" sz="1400" dirty="0" smtClean="0">
                <a:solidFill>
                  <a:srgbClr val="FF0000"/>
                </a:solidFill>
              </a:rPr>
              <a:t>2.0 x 10</a:t>
            </a:r>
            <a:r>
              <a:rPr lang="en-US" sz="1400" baseline="30000" dirty="0" smtClean="0">
                <a:solidFill>
                  <a:srgbClr val="FF0000"/>
                </a:solidFill>
              </a:rPr>
              <a:t>35 </a:t>
            </a:r>
            <a:r>
              <a:rPr lang="en-US" sz="1400" dirty="0" smtClean="0"/>
              <a:t>/cm</a:t>
            </a:r>
            <a:r>
              <a:rPr lang="en-US" sz="1400" baseline="30000" dirty="0" smtClean="0"/>
              <a:t>2</a:t>
            </a:r>
            <a:r>
              <a:rPr lang="en-US" sz="1400" dirty="0" smtClean="0"/>
              <a:t>/s    (</a:t>
            </a:r>
            <a:r>
              <a:rPr lang="en-US" sz="1400" dirty="0" smtClean="0">
                <a:solidFill>
                  <a:srgbClr val="FF0000"/>
                </a:solidFill>
              </a:rPr>
              <a:t>10%</a:t>
            </a:r>
            <a:r>
              <a:rPr lang="en-US" sz="1400" dirty="0" smtClean="0"/>
              <a:t> of available beam time: </a:t>
            </a:r>
            <a:r>
              <a:rPr lang="en-US" sz="1400" dirty="0" err="1" smtClean="0"/>
              <a:t>I</a:t>
            </a:r>
            <a:r>
              <a:rPr lang="en-US" sz="1400" baseline="-25000" dirty="0" err="1" smtClean="0"/>
              <a:t>av</a:t>
            </a:r>
            <a:r>
              <a:rPr lang="en-US" sz="1400" baseline="-25000" dirty="0" smtClean="0"/>
              <a:t> </a:t>
            </a:r>
            <a:r>
              <a:rPr lang="en-US" sz="1400" dirty="0" smtClean="0"/>
              <a:t>= 15 </a:t>
            </a:r>
            <a:r>
              <a:rPr lang="en-US" sz="1400" dirty="0" err="1" smtClean="0"/>
              <a:t>nA</a:t>
            </a:r>
            <a:r>
              <a:rPr lang="en-US" sz="1400" dirty="0" smtClean="0"/>
              <a:t>)</a:t>
            </a:r>
            <a:endParaRPr lang="en-US" sz="1400" b="1" dirty="0" smtClean="0"/>
          </a:p>
          <a:p>
            <a:pPr marL="1389063" lvl="2">
              <a:spcBef>
                <a:spcPts val="600"/>
              </a:spcBef>
              <a:spcAft>
                <a:spcPts val="600"/>
              </a:spcAft>
              <a:tabLst>
                <a:tab pos="815975" algn="l"/>
                <a:tab pos="1192213" algn="l"/>
              </a:tabLst>
            </a:pPr>
            <a:r>
              <a:rPr lang="en-US" sz="1400" dirty="0" err="1" smtClean="0"/>
              <a:t>L</a:t>
            </a:r>
            <a:r>
              <a:rPr lang="en-US" sz="1400" baseline="-25000" dirty="0" err="1" smtClean="0"/>
              <a:t>av</a:t>
            </a:r>
            <a:r>
              <a:rPr lang="en-US" sz="1400" dirty="0" smtClean="0"/>
              <a:t> = </a:t>
            </a:r>
            <a:r>
              <a:rPr lang="en-US" sz="1400" dirty="0" smtClean="0">
                <a:solidFill>
                  <a:srgbClr val="7030A0"/>
                </a:solidFill>
              </a:rPr>
              <a:t>1 x 10</a:t>
            </a:r>
            <a:r>
              <a:rPr lang="en-US" sz="1400" baseline="30000" dirty="0" smtClean="0">
                <a:solidFill>
                  <a:srgbClr val="7030A0"/>
                </a:solidFill>
              </a:rPr>
              <a:t>36 </a:t>
            </a:r>
            <a:r>
              <a:rPr lang="en-US" sz="1400" dirty="0" smtClean="0"/>
              <a:t>/cm</a:t>
            </a:r>
            <a:r>
              <a:rPr lang="en-US" sz="1400" baseline="30000" dirty="0" smtClean="0"/>
              <a:t>2</a:t>
            </a:r>
            <a:r>
              <a:rPr lang="en-US" sz="1400" dirty="0" smtClean="0"/>
              <a:t>/s</a:t>
            </a:r>
            <a:r>
              <a:rPr lang="en-US" sz="1400" b="1" dirty="0" smtClean="0"/>
              <a:t>       </a:t>
            </a:r>
            <a:r>
              <a:rPr lang="en-US" sz="1400" dirty="0" smtClean="0"/>
              <a:t>(</a:t>
            </a:r>
            <a:r>
              <a:rPr lang="en-US" sz="1400" dirty="0" smtClean="0">
                <a:solidFill>
                  <a:srgbClr val="7030A0"/>
                </a:solidFill>
              </a:rPr>
              <a:t>50%</a:t>
            </a:r>
            <a:r>
              <a:rPr lang="en-US" sz="1400" dirty="0" smtClean="0"/>
              <a:t> of available beam time: </a:t>
            </a:r>
            <a:r>
              <a:rPr lang="en-US" sz="1400" dirty="0" err="1" smtClean="0"/>
              <a:t>I</a:t>
            </a:r>
            <a:r>
              <a:rPr lang="en-US" sz="1400" baseline="-25000" dirty="0" err="1" smtClean="0"/>
              <a:t>av</a:t>
            </a:r>
            <a:r>
              <a:rPr lang="en-US" sz="1400" baseline="-25000" dirty="0" smtClean="0"/>
              <a:t> </a:t>
            </a:r>
            <a:r>
              <a:rPr lang="en-US" sz="1400" dirty="0" smtClean="0"/>
              <a:t>= 75 </a:t>
            </a:r>
            <a:r>
              <a:rPr lang="en-US" sz="1400" dirty="0" err="1" smtClean="0"/>
              <a:t>nA</a:t>
            </a:r>
            <a:r>
              <a:rPr lang="en-US" sz="1400" dirty="0" smtClean="0"/>
              <a:t>)</a:t>
            </a:r>
          </a:p>
          <a:p>
            <a:pPr marL="1389063" lvl="2">
              <a:spcBef>
                <a:spcPts val="600"/>
              </a:spcBef>
              <a:spcAft>
                <a:spcPts val="600"/>
              </a:spcAft>
              <a:tabLst>
                <a:tab pos="815975" algn="l"/>
                <a:tab pos="1192213" algn="l"/>
              </a:tabLst>
            </a:pPr>
            <a:endParaRPr lang="en-US" sz="1400" dirty="0" smtClean="0"/>
          </a:p>
          <a:p>
            <a:pPr marL="792163" lvl="1">
              <a:spcBef>
                <a:spcPts val="600"/>
              </a:spcBef>
              <a:tabLst>
                <a:tab pos="815975" algn="l"/>
                <a:tab pos="1192213" algn="l"/>
              </a:tabLst>
            </a:pPr>
            <a:r>
              <a:rPr lang="en-US" sz="1600" dirty="0" smtClean="0"/>
              <a:t>Systematic uncertainty in beam polarization measurement </a:t>
            </a:r>
            <a:r>
              <a:rPr lang="en-US" sz="1400" dirty="0" smtClean="0"/>
              <a:t>(</a:t>
            </a:r>
            <a:r>
              <a:rPr lang="en-US" sz="1100" dirty="0" smtClean="0"/>
              <a:t>scale uncertainty</a:t>
            </a:r>
            <a:r>
              <a:rPr lang="en-US" sz="1400" dirty="0" smtClean="0"/>
              <a:t>)</a:t>
            </a:r>
          </a:p>
          <a:p>
            <a:pPr marL="423863" algn="ctr">
              <a:spcBef>
                <a:spcPts val="600"/>
              </a:spcBef>
              <a:buNone/>
              <a:tabLst>
                <a:tab pos="815975" algn="l"/>
                <a:tab pos="1192213" algn="l"/>
              </a:tabLst>
            </a:pPr>
            <a:r>
              <a:rPr lang="en-US" sz="1600" dirty="0" err="1" smtClean="0">
                <a:latin typeface="Symbol" pitchFamily="18" charset="2"/>
              </a:rPr>
              <a:t>D</a:t>
            </a:r>
            <a:r>
              <a:rPr lang="en-US" sz="1600" dirty="0" err="1" smtClean="0"/>
              <a:t>P</a:t>
            </a:r>
            <a:r>
              <a:rPr lang="en-US" sz="1600" baseline="-25000" dirty="0" err="1" smtClean="0"/>
              <a:t>b</a:t>
            </a:r>
            <a:r>
              <a:rPr lang="en-US" sz="1600" dirty="0" smtClean="0"/>
              <a:t>/</a:t>
            </a:r>
            <a:r>
              <a:rPr lang="en-US" sz="1600" dirty="0" err="1" smtClean="0"/>
              <a:t>P</a:t>
            </a:r>
            <a:r>
              <a:rPr lang="en-US" sz="1600" baseline="-25000" dirty="0" err="1" smtClean="0"/>
              <a:t>b</a:t>
            </a:r>
            <a:r>
              <a:rPr lang="en-US" sz="1600" dirty="0" smtClean="0"/>
              <a:t> &lt;5%</a:t>
            </a:r>
            <a:endParaRPr lang="en-US" sz="1600" dirty="0" smtClean="0">
              <a:latin typeface="Symbol" pitchFamily="18" charset="2"/>
            </a:endParaRPr>
          </a:p>
          <a:p>
            <a:pPr marL="423863">
              <a:spcBef>
                <a:spcPts val="600"/>
              </a:spcBef>
              <a:spcAft>
                <a:spcPts val="600"/>
              </a:spcAft>
              <a:buNone/>
              <a:tabLst>
                <a:tab pos="815975" algn="l"/>
                <a:tab pos="1192213" algn="l"/>
              </a:tabLst>
            </a:pPr>
            <a:endParaRPr lang="en-US" sz="1400" dirty="0" smtClean="0"/>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smtClean="0">
                <a:solidFill>
                  <a:srgbClr val="190EFF"/>
                </a:solidFill>
                <a:latin typeface="+mj-lt"/>
                <a:ea typeface="+mj-ea"/>
                <a:cs typeface="+mj-cs"/>
                <a:sym typeface="Arial" charset="0"/>
              </a:rPr>
              <a:t>     Polarized </a:t>
            </a:r>
            <a:r>
              <a:rPr lang="en-US" sz="2400" b="1" kern="0" dirty="0" err="1" smtClean="0">
                <a:solidFill>
                  <a:srgbClr val="190EFF"/>
                </a:solidFill>
                <a:latin typeface="+mj-lt"/>
                <a:ea typeface="+mj-ea"/>
                <a:cs typeface="+mj-cs"/>
                <a:sym typeface="Arial" charset="0"/>
              </a:rPr>
              <a:t>Drell</a:t>
            </a:r>
            <a:r>
              <a:rPr lang="en-US" sz="2400" b="1" kern="0" dirty="0" smtClean="0">
                <a:solidFill>
                  <a:srgbClr val="190EFF"/>
                </a:solidFill>
                <a:latin typeface="+mj-lt"/>
                <a:ea typeface="+mj-ea"/>
                <a:cs typeface="+mj-cs"/>
                <a:sym typeface="Arial" charset="0"/>
              </a:rPr>
              <a:t>-Yan at </a:t>
            </a:r>
            <a:r>
              <a:rPr lang="en-US" sz="2400" b="1" kern="0" dirty="0" err="1">
                <a:solidFill>
                  <a:srgbClr val="190EFF"/>
                </a:solidFill>
                <a:latin typeface="+mj-lt"/>
                <a:ea typeface="+mj-ea"/>
                <a:cs typeface="+mj-cs"/>
                <a:sym typeface="Arial" charset="0"/>
              </a:rPr>
              <a:t>Fermilab</a:t>
            </a:r>
            <a:r>
              <a:rPr lang="en-US" sz="2400" b="1" kern="0" dirty="0">
                <a:solidFill>
                  <a:srgbClr val="190EFF"/>
                </a:solidFill>
                <a:latin typeface="+mj-lt"/>
                <a:ea typeface="+mj-ea"/>
                <a:cs typeface="+mj-cs"/>
                <a:sym typeface="Arial" charset="0"/>
              </a:rPr>
              <a:t> Main </a:t>
            </a:r>
            <a:r>
              <a:rPr lang="en-US" sz="2400" b="1" kern="0" dirty="0" smtClean="0">
                <a:solidFill>
                  <a:srgbClr val="190EFF"/>
                </a:solidFill>
                <a:latin typeface="+mj-lt"/>
                <a:ea typeface="+mj-ea"/>
                <a:cs typeface="+mj-cs"/>
                <a:sym typeface="Arial" charset="0"/>
              </a:rPr>
              <a:t>Injector - II</a:t>
            </a:r>
            <a:endParaRPr lang="en-US" sz="2400" b="1" kern="0" dirty="0">
              <a:solidFill>
                <a:srgbClr val="190EFF"/>
              </a:solidFill>
              <a:latin typeface="+mj-lt"/>
              <a:ea typeface="+mj-ea"/>
              <a:cs typeface="+mj-cs"/>
              <a:sym typeface="Arial" pitchFamily="34" charset="0"/>
            </a:endParaRPr>
          </a:p>
        </p:txBody>
      </p:sp>
      <p:sp>
        <p:nvSpPr>
          <p:cNvPr id="9" name="Slide Number Placeholder 8"/>
          <p:cNvSpPr>
            <a:spLocks noGrp="1"/>
          </p:cNvSpPr>
          <p:nvPr>
            <p:ph type="sldNum" sz="quarter" idx="10"/>
          </p:nvPr>
        </p:nvSpPr>
        <p:spPr/>
        <p:txBody>
          <a:bodyPr/>
          <a:lstStyle/>
          <a:p>
            <a:pPr>
              <a:defRPr/>
            </a:pPr>
            <a:fld id="{79E31C8A-2EC8-4809-9A3C-408BDAC740EC}" type="slidenum">
              <a:rPr lang="en-US" smtClean="0"/>
              <a:pPr>
                <a:defRPr/>
              </a:pPr>
              <a:t>38</a:t>
            </a:fld>
            <a:endParaRPr lang="en-US"/>
          </a:p>
        </p:txBody>
      </p:sp>
    </p:spTree>
    <p:extLst>
      <p:ext uri="{BB962C8B-B14F-4D97-AF65-F5344CB8AC3E}">
        <p14:creationId xmlns:p14="http://schemas.microsoft.com/office/powerpoint/2010/main" xmlns="" val="20111153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lorenzon\Documents\talks\pol-DY\pics\Sivers_fn.png"/>
          <p:cNvPicPr>
            <a:picLocks noChangeAspect="1" noChangeArrowheads="1"/>
          </p:cNvPicPr>
          <p:nvPr/>
        </p:nvPicPr>
        <p:blipFill>
          <a:blip r:embed="rId3" cstate="print"/>
          <a:srcRect/>
          <a:stretch>
            <a:fillRect/>
          </a:stretch>
        </p:blipFill>
        <p:spPr bwMode="auto">
          <a:xfrm>
            <a:off x="5004707" y="1676401"/>
            <a:ext cx="4027714" cy="2819400"/>
          </a:xfrm>
          <a:prstGeom prst="rect">
            <a:avLst/>
          </a:prstGeom>
          <a:noFill/>
        </p:spPr>
      </p:pic>
      <p:sp>
        <p:nvSpPr>
          <p:cNvPr id="7172" name="Subtitle 2"/>
          <p:cNvSpPr>
            <a:spLocks noGrp="1"/>
          </p:cNvSpPr>
          <p:nvPr>
            <p:ph idx="1"/>
          </p:nvPr>
        </p:nvSpPr>
        <p:spPr>
          <a:xfrm>
            <a:off x="228600" y="1371600"/>
            <a:ext cx="4876800" cy="4724400"/>
          </a:xfrm>
        </p:spPr>
        <p:txBody>
          <a:bodyPr/>
          <a:lstStyle/>
          <a:p>
            <a:pPr>
              <a:spcBef>
                <a:spcPts val="800"/>
              </a:spcBef>
              <a:tabLst>
                <a:tab pos="815975" algn="l"/>
                <a:tab pos="1192213" algn="l"/>
              </a:tabLst>
              <a:defRPr/>
            </a:pPr>
            <a:r>
              <a:rPr lang="en-US" dirty="0" smtClean="0"/>
              <a:t>describes transverse-momentum </a:t>
            </a:r>
            <a:br>
              <a:rPr lang="en-US" dirty="0" smtClean="0"/>
            </a:br>
            <a:r>
              <a:rPr lang="en-US" dirty="0" smtClean="0"/>
              <a:t>distribution of </a:t>
            </a:r>
            <a:r>
              <a:rPr lang="en-US" dirty="0" err="1" smtClean="0">
                <a:solidFill>
                  <a:srgbClr val="C00000"/>
                </a:solidFill>
              </a:rPr>
              <a:t>unpolarized</a:t>
            </a:r>
            <a:r>
              <a:rPr lang="en-US" dirty="0" smtClean="0">
                <a:solidFill>
                  <a:srgbClr val="C00000"/>
                </a:solidFill>
              </a:rPr>
              <a:t> quarks </a:t>
            </a:r>
            <a:r>
              <a:rPr lang="en-US" dirty="0" smtClean="0"/>
              <a:t>inside transversely </a:t>
            </a:r>
            <a:r>
              <a:rPr lang="en-US" dirty="0" smtClean="0">
                <a:solidFill>
                  <a:srgbClr val="C00000"/>
                </a:solidFill>
              </a:rPr>
              <a:t>polarized proton</a:t>
            </a:r>
          </a:p>
          <a:p>
            <a:pPr>
              <a:spcBef>
                <a:spcPts val="800"/>
              </a:spcBef>
              <a:tabLst>
                <a:tab pos="815975" algn="l"/>
                <a:tab pos="1192213" algn="l"/>
              </a:tabLst>
              <a:defRPr/>
            </a:pPr>
            <a:r>
              <a:rPr lang="en-US" dirty="0" smtClean="0"/>
              <a:t>captures </a:t>
            </a:r>
            <a:r>
              <a:rPr lang="en-US" dirty="0" smtClean="0">
                <a:solidFill>
                  <a:srgbClr val="C00000"/>
                </a:solidFill>
              </a:rPr>
              <a:t>non-</a:t>
            </a:r>
            <a:r>
              <a:rPr lang="en-US" dirty="0" err="1" smtClean="0">
                <a:solidFill>
                  <a:srgbClr val="C00000"/>
                </a:solidFill>
              </a:rPr>
              <a:t>perturbative</a:t>
            </a:r>
            <a:r>
              <a:rPr lang="en-US" dirty="0" smtClean="0"/>
              <a:t> spin-orbit </a:t>
            </a:r>
            <a:br>
              <a:rPr lang="en-US" dirty="0" smtClean="0"/>
            </a:br>
            <a:r>
              <a:rPr lang="en-US" dirty="0" smtClean="0"/>
              <a:t>coupling effects inside a polarized proton</a:t>
            </a:r>
          </a:p>
          <a:p>
            <a:pPr>
              <a:spcBef>
                <a:spcPts val="800"/>
              </a:spcBef>
              <a:tabLst>
                <a:tab pos="815975" algn="l"/>
                <a:tab pos="1192213" algn="l"/>
              </a:tabLst>
              <a:defRPr/>
            </a:pPr>
            <a:r>
              <a:rPr lang="en-US" dirty="0" smtClean="0"/>
              <a:t>Sivers function is naïve time-reversal odd</a:t>
            </a:r>
          </a:p>
          <a:p>
            <a:pPr>
              <a:spcBef>
                <a:spcPts val="800"/>
              </a:spcBef>
              <a:tabLst>
                <a:tab pos="815975" algn="l"/>
                <a:tab pos="1192213" algn="l"/>
              </a:tabLst>
              <a:defRPr/>
            </a:pPr>
            <a:r>
              <a:rPr lang="en-US" dirty="0" smtClean="0"/>
              <a:t>leads to</a:t>
            </a:r>
            <a:endParaRPr lang="en-US" sz="1050" b="1" dirty="0" smtClean="0">
              <a:solidFill>
                <a:srgbClr val="190EFF"/>
              </a:solidFill>
            </a:endParaRPr>
          </a:p>
          <a:p>
            <a:pPr lvl="1" eaLnBrk="1" hangingPunct="1">
              <a:spcBef>
                <a:spcPts val="800"/>
              </a:spcBef>
              <a:tabLst>
                <a:tab pos="815975" algn="l"/>
                <a:tab pos="1192213" algn="l"/>
              </a:tabLst>
              <a:defRPr/>
            </a:pPr>
            <a:r>
              <a:rPr lang="en-US" sz="1600" dirty="0" smtClean="0"/>
              <a:t> sin</a:t>
            </a:r>
            <a:r>
              <a:rPr lang="en-US" sz="1600" dirty="0" smtClean="0">
                <a:latin typeface="Symbol" pitchFamily="18" charset="2"/>
              </a:rPr>
              <a:t>(f </a:t>
            </a:r>
            <a:r>
              <a:rPr lang="en-US" sz="1600" dirty="0" smtClean="0"/>
              <a:t>–</a:t>
            </a:r>
            <a:r>
              <a:rPr lang="en-US" sz="1600" dirty="0" smtClean="0">
                <a:latin typeface="Symbol" pitchFamily="18" charset="2"/>
              </a:rPr>
              <a:t> </a:t>
            </a:r>
            <a:r>
              <a:rPr lang="en-US" sz="1600" dirty="0" err="1" smtClean="0">
                <a:latin typeface="Symbol" pitchFamily="18" charset="2"/>
              </a:rPr>
              <a:t>f</a:t>
            </a:r>
            <a:r>
              <a:rPr lang="en-US" sz="1600" baseline="-25000" dirty="0" err="1" smtClean="0"/>
              <a:t>S</a:t>
            </a:r>
            <a:r>
              <a:rPr lang="en-US" sz="1600" dirty="0" smtClean="0"/>
              <a:t>) asymmetry in SIDIS</a:t>
            </a:r>
          </a:p>
          <a:p>
            <a:pPr lvl="1" eaLnBrk="1" hangingPunct="1">
              <a:spcBef>
                <a:spcPts val="800"/>
              </a:spcBef>
              <a:tabLst>
                <a:tab pos="815975" algn="l"/>
                <a:tab pos="1192213" algn="l"/>
              </a:tabLst>
              <a:defRPr/>
            </a:pPr>
            <a:r>
              <a:rPr lang="en-US" sz="1600" dirty="0" smtClean="0"/>
              <a:t> </a:t>
            </a:r>
            <a:r>
              <a:rPr lang="en-US" sz="1600" dirty="0" err="1" smtClean="0"/>
              <a:t>sin</a:t>
            </a:r>
            <a:r>
              <a:rPr lang="en-US" sz="1600" dirty="0" err="1" smtClean="0">
                <a:latin typeface="Symbol" pitchFamily="18" charset="2"/>
              </a:rPr>
              <a:t>f</a:t>
            </a:r>
            <a:r>
              <a:rPr lang="en-US" sz="1600" baseline="-25000" dirty="0" err="1" smtClean="0"/>
              <a:t>b</a:t>
            </a:r>
            <a:r>
              <a:rPr lang="en-US" sz="1600" dirty="0" smtClean="0"/>
              <a:t> asymmetry in </a:t>
            </a:r>
            <a:r>
              <a:rPr lang="en-US" sz="1600" dirty="0" err="1" smtClean="0"/>
              <a:t>Drell</a:t>
            </a:r>
            <a:r>
              <a:rPr lang="en-US" sz="1600" dirty="0" smtClean="0"/>
              <a:t>-Yan</a:t>
            </a:r>
          </a:p>
          <a:p>
            <a:pPr>
              <a:spcBef>
                <a:spcPts val="800"/>
              </a:spcBef>
              <a:tabLst>
                <a:tab pos="815975" algn="l"/>
                <a:tab pos="1192213" algn="l"/>
              </a:tabLst>
              <a:defRPr/>
            </a:pPr>
            <a:r>
              <a:rPr lang="en-US" dirty="0" smtClean="0"/>
              <a:t>measured in SIDIS (HERMES, COMPASS)</a:t>
            </a:r>
          </a:p>
          <a:p>
            <a:pPr>
              <a:spcBef>
                <a:spcPts val="800"/>
              </a:spcBef>
              <a:tabLst>
                <a:tab pos="815975" algn="l"/>
                <a:tab pos="1192213" algn="l"/>
              </a:tabLst>
              <a:defRPr/>
            </a:pPr>
            <a:r>
              <a:rPr lang="en-US" dirty="0" smtClean="0"/>
              <a:t>future measurements at Jlab@12 </a:t>
            </a:r>
            <a:r>
              <a:rPr lang="en-US" dirty="0" err="1" smtClean="0"/>
              <a:t>GeV</a:t>
            </a:r>
            <a:r>
              <a:rPr lang="en-US" dirty="0" smtClean="0"/>
              <a:t> planned</a:t>
            </a:r>
            <a:endParaRPr lang="en-US" sz="800" dirty="0" smtClean="0"/>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err="1">
                <a:solidFill>
                  <a:srgbClr val="190EFF"/>
                </a:solidFill>
                <a:latin typeface="+mj-lt"/>
                <a:ea typeface="+mj-ea"/>
                <a:cs typeface="+mj-cs"/>
                <a:sym typeface="Arial" charset="0"/>
              </a:rPr>
              <a:t>Sivers</a:t>
            </a:r>
            <a:r>
              <a:rPr lang="en-US" sz="2400" b="1" kern="0" dirty="0">
                <a:solidFill>
                  <a:srgbClr val="190EFF"/>
                </a:solidFill>
                <a:latin typeface="+mj-lt"/>
                <a:ea typeface="+mj-ea"/>
                <a:cs typeface="+mj-cs"/>
                <a:sym typeface="Arial" charset="0"/>
              </a:rPr>
              <a:t> Function</a:t>
            </a:r>
            <a:endParaRPr lang="en-US" sz="2400" b="1" kern="0" dirty="0">
              <a:solidFill>
                <a:srgbClr val="190EFF"/>
              </a:solidFill>
              <a:latin typeface="+mj-lt"/>
              <a:ea typeface="+mj-ea"/>
              <a:cs typeface="+mj-cs"/>
              <a:sym typeface="Arial" pitchFamily="34" charset="0"/>
            </a:endParaRPr>
          </a:p>
        </p:txBody>
      </p:sp>
      <p:sp>
        <p:nvSpPr>
          <p:cNvPr id="12" name="Slide Number Placeholder 11"/>
          <p:cNvSpPr>
            <a:spLocks noGrp="1"/>
          </p:cNvSpPr>
          <p:nvPr>
            <p:ph type="sldNum" sz="quarter" idx="10"/>
          </p:nvPr>
        </p:nvSpPr>
        <p:spPr/>
        <p:txBody>
          <a:bodyPr/>
          <a:lstStyle/>
          <a:p>
            <a:pPr>
              <a:defRPr/>
            </a:pPr>
            <a:fld id="{DA587EA9-4A7D-41F0-9184-D2DF1A3992EC}" type="slidenum">
              <a:rPr lang="en-US" smtClean="0"/>
              <a:pPr>
                <a:defRPr/>
              </a:pPr>
              <a:t>4</a:t>
            </a:fld>
            <a:endParaRPr lang="en-US" dirty="0"/>
          </a:p>
        </p:txBody>
      </p:sp>
      <p:sp>
        <p:nvSpPr>
          <p:cNvPr id="21" name="TextBox 20"/>
          <p:cNvSpPr txBox="1"/>
          <p:nvPr/>
        </p:nvSpPr>
        <p:spPr>
          <a:xfrm>
            <a:off x="7086600" y="4202668"/>
            <a:ext cx="381000" cy="369332"/>
          </a:xfrm>
          <a:prstGeom prst="rect">
            <a:avLst/>
          </a:prstGeom>
          <a:solidFill>
            <a:srgbClr val="FFFFFF"/>
          </a:solidFill>
        </p:spPr>
        <p:txBody>
          <a:bodyPr wrap="square" rtlCol="0">
            <a:spAutoFit/>
          </a:bodyPr>
          <a:lstStyle/>
          <a:p>
            <a:r>
              <a:rPr lang="en-US" dirty="0" smtClean="0"/>
              <a:t>x</a:t>
            </a:r>
            <a:endParaRPr lang="en-US" dirty="0"/>
          </a:p>
        </p:txBody>
      </p:sp>
      <p:sp>
        <p:nvSpPr>
          <p:cNvPr id="22" name="TextBox 19"/>
          <p:cNvSpPr txBox="1">
            <a:spLocks noChangeArrowheads="1"/>
          </p:cNvSpPr>
          <p:nvPr/>
        </p:nvSpPr>
        <p:spPr bwMode="auto">
          <a:xfrm>
            <a:off x="5486400" y="1582579"/>
            <a:ext cx="3276600" cy="246221"/>
          </a:xfrm>
          <a:prstGeom prst="rect">
            <a:avLst/>
          </a:prstGeom>
          <a:noFill/>
          <a:ln w="9525">
            <a:noFill/>
            <a:miter lim="800000"/>
            <a:headEnd/>
            <a:tailEnd/>
          </a:ln>
        </p:spPr>
        <p:txBody>
          <a:bodyPr wrap="square">
            <a:spAutoFit/>
          </a:bodyPr>
          <a:lstStyle/>
          <a:p>
            <a:pPr algn="r"/>
            <a:r>
              <a:rPr lang="en-US" sz="1000" b="1" dirty="0">
                <a:solidFill>
                  <a:srgbClr val="C00000"/>
                </a:solidFill>
                <a:latin typeface="+mn-lt"/>
              </a:rPr>
              <a:t>Anselmino et al. </a:t>
            </a:r>
            <a:r>
              <a:rPr lang="en-US" sz="1000" b="1" dirty="0" smtClean="0">
                <a:solidFill>
                  <a:srgbClr val="C00000"/>
                </a:solidFill>
                <a:latin typeface="+mn-lt"/>
              </a:rPr>
              <a:t>(arXiv:1107.4446 [</a:t>
            </a:r>
            <a:r>
              <a:rPr lang="en-US" sz="1000" b="1" dirty="0" err="1" smtClean="0">
                <a:solidFill>
                  <a:srgbClr val="C00000"/>
                </a:solidFill>
                <a:latin typeface="+mn-lt"/>
              </a:rPr>
              <a:t>hep</a:t>
            </a:r>
            <a:r>
              <a:rPr lang="en-US" sz="1000" b="1" dirty="0" smtClean="0">
                <a:solidFill>
                  <a:srgbClr val="C00000"/>
                </a:solidFill>
                <a:latin typeface="+mn-lt"/>
              </a:rPr>
              <a:t>-ph])</a:t>
            </a:r>
            <a:endParaRPr lang="en-US" sz="1000" b="1" dirty="0">
              <a:solidFill>
                <a:srgbClr val="C00000"/>
              </a:solidFill>
              <a:latin typeface="+mn-lt"/>
            </a:endParaRPr>
          </a:p>
        </p:txBody>
      </p:sp>
      <p:sp>
        <p:nvSpPr>
          <p:cNvPr id="23" name="Subtitle 2"/>
          <p:cNvSpPr txBox="1">
            <a:spLocks/>
          </p:cNvSpPr>
          <p:nvPr/>
        </p:nvSpPr>
        <p:spPr bwMode="auto">
          <a:xfrm>
            <a:off x="5181600" y="4648200"/>
            <a:ext cx="3962400" cy="12192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marL="334963" marR="0" lvl="0" indent="-334963" algn="l" defTabSz="914400" rtl="0" eaLnBrk="0" fontAlgn="base" latinLnBrk="0" hangingPunct="0">
              <a:lnSpc>
                <a:spcPct val="100000"/>
              </a:lnSpc>
              <a:spcBef>
                <a:spcPts val="1200"/>
              </a:spcBef>
              <a:spcAft>
                <a:spcPct val="0"/>
              </a:spcAft>
              <a:buClrTx/>
              <a:buSzPct val="200000"/>
              <a:tabLst>
                <a:tab pos="815975" algn="l"/>
                <a:tab pos="1192213" algn="l"/>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First moment of Sivers functions:</a:t>
            </a:r>
          </a:p>
          <a:p>
            <a:pPr marL="703263" marR="0" lvl="1" indent="-334963" algn="l" defTabSz="914400" rtl="0" eaLnBrk="0" fontAlgn="base" latinLnBrk="0" hangingPunct="0">
              <a:lnSpc>
                <a:spcPct val="100000"/>
              </a:lnSpc>
              <a:spcBef>
                <a:spcPts val="1200"/>
              </a:spcBef>
              <a:spcAft>
                <a:spcPct val="0"/>
              </a:spcAft>
              <a:buClr>
                <a:srgbClr val="0000FF"/>
              </a:buClr>
              <a:buSzPct val="150000"/>
              <a:buFont typeface="Zapf Dingbats" charset="0"/>
              <a:buChar char="➡"/>
              <a:tabLst>
                <a:tab pos="815975" algn="l"/>
                <a:tab pos="1192213" algn="l"/>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t>
            </a:r>
            <a:r>
              <a:rPr kumimoji="0" lang="en-US" sz="1600" b="0" i="0" u="none" strike="noStrike" kern="0" cap="none" spc="0" normalizeH="0" baseline="0" noProof="0" dirty="0" smtClean="0">
                <a:ln>
                  <a:noFill/>
                </a:ln>
                <a:solidFill>
                  <a:srgbClr val="FF0000"/>
                </a:solidFill>
                <a:effectLst/>
                <a:uLnTx/>
                <a:uFillTx/>
                <a:latin typeface="+mn-lt"/>
                <a:ea typeface="+mn-ea"/>
                <a:cs typeface="+mn-cs"/>
                <a:sym typeface="Arial" pitchFamily="34" charset="0"/>
              </a:rPr>
              <a:t>u-</a:t>
            </a: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and </a:t>
            </a:r>
            <a:r>
              <a:rPr kumimoji="0" lang="en-US" sz="1600" b="0" i="0" u="none" strike="noStrike" kern="0" cap="none" spc="0" normalizeH="0" baseline="0" noProof="0" dirty="0" smtClean="0">
                <a:ln>
                  <a:noFill/>
                </a:ln>
                <a:solidFill>
                  <a:srgbClr val="3333FF"/>
                </a:solidFill>
                <a:effectLst/>
                <a:uLnTx/>
                <a:uFillTx/>
                <a:latin typeface="+mn-lt"/>
                <a:ea typeface="+mn-ea"/>
                <a:cs typeface="+mn-cs"/>
                <a:sym typeface="Arial" pitchFamily="34" charset="0"/>
              </a:rPr>
              <a:t>d-</a:t>
            </a: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Sivers have opposite signs,</a:t>
            </a:r>
            <a:r>
              <a:rPr lang="en-US" sz="1600" kern="0" dirty="0" smtClean="0">
                <a:latin typeface="+mn-lt"/>
                <a:ea typeface="+mn-ea"/>
                <a:cs typeface="+mn-cs"/>
                <a:sym typeface="Arial" pitchFamily="34" charset="0"/>
              </a:rPr>
              <a:t> </a:t>
            </a: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of roughly equal magnitude</a:t>
            </a:r>
          </a:p>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Char char="•"/>
              <a:tabLst>
                <a:tab pos="815975" algn="l"/>
                <a:tab pos="1192213" algn="l"/>
              </a:tabLst>
              <a:defRPr/>
            </a:pPr>
            <a:endParaRPr kumimoji="0" lang="en-US" sz="1800" b="0" i="0" u="none" strike="noStrike" kern="0" cap="none" spc="0" normalizeH="0" baseline="0" noProof="0" dirty="0" smtClean="0">
              <a:ln>
                <a:noFill/>
              </a:ln>
              <a:solidFill>
                <a:srgbClr val="C00000"/>
              </a:solidFill>
              <a:effectLst/>
              <a:uLnTx/>
              <a:uFillTx/>
              <a:latin typeface="+mn-lt"/>
              <a:ea typeface="+mn-ea"/>
              <a:cs typeface="+mn-cs"/>
              <a:sym typeface="Arial" pitchFamily="34" charset="0"/>
            </a:endParaRPr>
          </a:p>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Char char="•"/>
              <a:tabLst>
                <a:tab pos="815975" algn="l"/>
                <a:tab pos="1192213" algn="l"/>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sym typeface="Arial" pitchFamily="34" charset="0"/>
            </a:endParaRPr>
          </a:p>
        </p:txBody>
      </p:sp>
      <p:sp>
        <p:nvSpPr>
          <p:cNvPr id="24" name="Right Arrow 23"/>
          <p:cNvSpPr/>
          <p:nvPr/>
        </p:nvSpPr>
        <p:spPr bwMode="auto">
          <a:xfrm rot="-1500000" flipV="1">
            <a:off x="5060416" y="4417746"/>
            <a:ext cx="523767" cy="45719"/>
          </a:xfrm>
          <a:prstGeom prst="rightArrow">
            <a:avLst/>
          </a:prstGeom>
          <a:solidFill>
            <a:srgbClr val="25339B"/>
          </a:solidFill>
          <a:ln w="25400" cap="flat" cmpd="sng" algn="ctr">
            <a:solidFill>
              <a:srgbClr val="000000"/>
            </a:solidFill>
            <a:prstDash val="solid"/>
            <a:round/>
            <a:headEnd type="none" w="med" len="med"/>
            <a:tailEnd type="none" w="med" len="med"/>
          </a:ln>
          <a:effectLst/>
        </p:spPr>
        <p:txBody>
          <a:bodyPr/>
          <a:lstStyle/>
          <a:p>
            <a:pPr>
              <a:tabLst>
                <a:tab pos="749300" algn="l"/>
              </a:tabLst>
              <a:defRPr/>
            </a:pPr>
            <a:endParaRPr lang="en-US" b="1">
              <a:ln w="18000">
                <a:solidFill>
                  <a:srgbClr val="FF0000"/>
                </a:solidFill>
                <a:prstDash val="solid"/>
                <a:miter lim="800000"/>
              </a:ln>
              <a:noFill/>
              <a:effectLst>
                <a:outerShdw blurRad="25500" dist="23000" dir="7020000" algn="tl">
                  <a:srgbClr val="000000">
                    <a:alpha val="50000"/>
                  </a:srgbClr>
                </a:outerShdw>
              </a:effectLst>
              <a:ea typeface="ヒラギノ角ゴ ProN W3" charset="0"/>
              <a:cs typeface="ヒラギノ角ゴ ProN W3"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animBg="1"/>
      <p:bldP spid="2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descr="C:\Users\lorenzon\Documents\talks\pol-DY\pics\COMPASS-Siversp-DGLAP-evolution.png"/>
          <p:cNvPicPr>
            <a:picLocks noChangeAspect="1" noChangeArrowheads="1"/>
          </p:cNvPicPr>
          <p:nvPr/>
        </p:nvPicPr>
        <p:blipFill>
          <a:blip r:embed="rId3" cstate="print"/>
          <a:srcRect/>
          <a:stretch>
            <a:fillRect/>
          </a:stretch>
        </p:blipFill>
        <p:spPr bwMode="auto">
          <a:xfrm>
            <a:off x="4953000" y="1417320"/>
            <a:ext cx="3733800" cy="1752600"/>
          </a:xfrm>
          <a:prstGeom prst="rect">
            <a:avLst/>
          </a:prstGeom>
          <a:noFill/>
        </p:spPr>
      </p:pic>
      <p:pic>
        <p:nvPicPr>
          <p:cNvPr id="44" name="Picture 3" descr="C:\Users\lorenzon\Documents\talks\pol-DY\pics\COMPASS-prelim.png"/>
          <p:cNvPicPr>
            <a:picLocks noChangeAspect="1" noChangeArrowheads="1"/>
          </p:cNvPicPr>
          <p:nvPr/>
        </p:nvPicPr>
        <p:blipFill>
          <a:blip r:embed="rId4" cstate="print"/>
          <a:srcRect/>
          <a:stretch>
            <a:fillRect/>
          </a:stretch>
        </p:blipFill>
        <p:spPr bwMode="auto">
          <a:xfrm>
            <a:off x="152400" y="1391067"/>
            <a:ext cx="4359275" cy="2968625"/>
          </a:xfrm>
          <a:prstGeom prst="rect">
            <a:avLst/>
          </a:prstGeom>
          <a:noFill/>
        </p:spPr>
      </p:pic>
      <p:sp>
        <p:nvSpPr>
          <p:cNvPr id="30722" name="Subtitle 2"/>
          <p:cNvSpPr>
            <a:spLocks noGrp="1"/>
          </p:cNvSpPr>
          <p:nvPr>
            <p:ph idx="1"/>
          </p:nvPr>
        </p:nvSpPr>
        <p:spPr>
          <a:xfrm>
            <a:off x="1447800" y="6096000"/>
            <a:ext cx="6858000" cy="381000"/>
          </a:xfrm>
        </p:spPr>
        <p:txBody>
          <a:bodyPr/>
          <a:lstStyle/>
          <a:p>
            <a:pPr>
              <a:spcBef>
                <a:spcPts val="1200"/>
              </a:spcBef>
              <a:buNone/>
              <a:tabLst>
                <a:tab pos="815975" algn="l"/>
                <a:tab pos="1192213" algn="l"/>
              </a:tabLst>
            </a:pPr>
            <a:r>
              <a:rPr lang="en-US" b="1" dirty="0" smtClean="0">
                <a:solidFill>
                  <a:srgbClr val="C00000"/>
                </a:solidFill>
              </a:rPr>
              <a:t>Comparable measurements needed in </a:t>
            </a:r>
            <a:r>
              <a:rPr lang="en-US" b="1" dirty="0" err="1" smtClean="0">
                <a:solidFill>
                  <a:srgbClr val="C00000"/>
                </a:solidFill>
              </a:rPr>
              <a:t>Drell</a:t>
            </a:r>
            <a:r>
              <a:rPr lang="en-US" b="1" dirty="0" smtClean="0">
                <a:solidFill>
                  <a:srgbClr val="C00000"/>
                </a:solidFill>
              </a:rPr>
              <a:t>-Yan process</a:t>
            </a:r>
          </a:p>
          <a:p>
            <a:pPr>
              <a:spcBef>
                <a:spcPts val="1200"/>
              </a:spcBef>
              <a:tabLst>
                <a:tab pos="815975" algn="l"/>
                <a:tab pos="1192213" algn="l"/>
              </a:tabLst>
            </a:pPr>
            <a:endParaRPr lang="en-US" dirty="0" smtClean="0"/>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Sivers Asymmetry </a:t>
            </a:r>
            <a:r>
              <a:rPr lang="en-US" sz="2400" b="1" kern="0" dirty="0" smtClean="0">
                <a:solidFill>
                  <a:srgbClr val="190EFF"/>
                </a:solidFill>
                <a:latin typeface="+mj-lt"/>
                <a:ea typeface="+mj-ea"/>
                <a:cs typeface="+mj-cs"/>
                <a:sym typeface="Arial" charset="0"/>
              </a:rPr>
              <a:t>in SIDIS</a:t>
            </a:r>
            <a:endParaRPr lang="en-US" sz="2400" b="1" kern="0" dirty="0">
              <a:solidFill>
                <a:srgbClr val="190EFF"/>
              </a:solidFill>
              <a:latin typeface="+mj-lt"/>
              <a:ea typeface="+mj-ea"/>
              <a:cs typeface="+mj-cs"/>
              <a:sym typeface="Arial" pitchFamily="34" charset="0"/>
            </a:endParaRPr>
          </a:p>
        </p:txBody>
      </p:sp>
      <p:sp>
        <p:nvSpPr>
          <p:cNvPr id="11" name="Slide Number Placeholder 10"/>
          <p:cNvSpPr>
            <a:spLocks noGrp="1"/>
          </p:cNvSpPr>
          <p:nvPr>
            <p:ph type="sldNum" sz="quarter" idx="10"/>
          </p:nvPr>
        </p:nvSpPr>
        <p:spPr/>
        <p:txBody>
          <a:bodyPr/>
          <a:lstStyle/>
          <a:p>
            <a:pPr>
              <a:defRPr/>
            </a:pPr>
            <a:fld id="{DB6380F2-E94A-4CBB-8376-E1880B701FB6}" type="slidenum">
              <a:rPr lang="en-US" smtClean="0"/>
              <a:pPr>
                <a:defRPr/>
              </a:pPr>
              <a:t>5</a:t>
            </a:fld>
            <a:endParaRPr lang="en-US"/>
          </a:p>
        </p:txBody>
      </p:sp>
      <p:sp>
        <p:nvSpPr>
          <p:cNvPr id="30725" name="TextBox 9"/>
          <p:cNvSpPr txBox="1">
            <a:spLocks noChangeArrowheads="1"/>
          </p:cNvSpPr>
          <p:nvPr/>
        </p:nvSpPr>
        <p:spPr bwMode="auto">
          <a:xfrm>
            <a:off x="1600200" y="1066800"/>
            <a:ext cx="2057400" cy="366713"/>
          </a:xfrm>
          <a:prstGeom prst="rect">
            <a:avLst/>
          </a:prstGeom>
          <a:noFill/>
          <a:ln w="9525">
            <a:noFill/>
            <a:miter lim="800000"/>
            <a:headEnd/>
            <a:tailEnd/>
          </a:ln>
        </p:spPr>
        <p:txBody>
          <a:bodyPr>
            <a:spAutoFit/>
          </a:bodyPr>
          <a:lstStyle/>
          <a:p>
            <a:r>
              <a:rPr lang="en-US" b="1" dirty="0">
                <a:solidFill>
                  <a:srgbClr val="009900"/>
                </a:solidFill>
                <a:latin typeface="Arial" pitchFamily="34" charset="0"/>
              </a:rPr>
              <a:t>HERMES (p)</a:t>
            </a:r>
          </a:p>
        </p:txBody>
      </p:sp>
      <p:pic>
        <p:nvPicPr>
          <p:cNvPr id="122885" name="Picture 5" descr="C:\Users\lorenzon\Documents\talks\pol-DY\pics\hermesp-sivers-nd-pi-nolables.png"/>
          <p:cNvPicPr>
            <a:picLocks noChangeAspect="1" noChangeArrowheads="1"/>
          </p:cNvPicPr>
          <p:nvPr/>
        </p:nvPicPr>
        <p:blipFill>
          <a:blip r:embed="rId5" cstate="print"/>
          <a:srcRect/>
          <a:stretch>
            <a:fillRect/>
          </a:stretch>
        </p:blipFill>
        <p:spPr bwMode="auto">
          <a:xfrm>
            <a:off x="609600" y="1391067"/>
            <a:ext cx="3733800" cy="2590800"/>
          </a:xfrm>
          <a:prstGeom prst="rect">
            <a:avLst/>
          </a:prstGeom>
          <a:noFill/>
        </p:spPr>
      </p:pic>
      <p:sp>
        <p:nvSpPr>
          <p:cNvPr id="18" name="Rectangle 17"/>
          <p:cNvSpPr/>
          <p:nvPr/>
        </p:nvSpPr>
        <p:spPr bwMode="auto">
          <a:xfrm>
            <a:off x="1066800" y="1467267"/>
            <a:ext cx="152400" cy="1524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9" name="Rectangle 18"/>
          <p:cNvSpPr/>
          <p:nvPr/>
        </p:nvSpPr>
        <p:spPr bwMode="auto">
          <a:xfrm>
            <a:off x="1066800" y="2305467"/>
            <a:ext cx="152400" cy="1524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20" name="Rectangle 19"/>
          <p:cNvSpPr/>
          <p:nvPr/>
        </p:nvSpPr>
        <p:spPr bwMode="auto">
          <a:xfrm>
            <a:off x="1066800" y="3067467"/>
            <a:ext cx="152400" cy="1524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21" name="TextBox 20"/>
          <p:cNvSpPr txBox="1"/>
          <p:nvPr/>
        </p:nvSpPr>
        <p:spPr>
          <a:xfrm>
            <a:off x="838200" y="2195513"/>
            <a:ext cx="381000" cy="338554"/>
          </a:xfrm>
          <a:prstGeom prst="rect">
            <a:avLst/>
          </a:prstGeom>
          <a:noFill/>
        </p:spPr>
        <p:txBody>
          <a:bodyPr wrap="square" rtlCol="0">
            <a:spAutoFit/>
          </a:bodyPr>
          <a:lstStyle/>
          <a:p>
            <a:r>
              <a:rPr lang="en-US" sz="1600" b="1" dirty="0" smtClean="0">
                <a:solidFill>
                  <a:srgbClr val="CC3399"/>
                </a:solidFill>
                <a:latin typeface="Symbol" pitchFamily="18" charset="2"/>
              </a:rPr>
              <a:t>p</a:t>
            </a:r>
            <a:r>
              <a:rPr lang="en-US" sz="1600" b="1" baseline="40000" dirty="0" smtClean="0">
                <a:solidFill>
                  <a:srgbClr val="CC3399"/>
                </a:solidFill>
                <a:latin typeface="Symbol" pitchFamily="18" charset="2"/>
              </a:rPr>
              <a:t>+</a:t>
            </a:r>
            <a:endParaRPr lang="en-US" sz="1600" b="1" baseline="40000" dirty="0">
              <a:solidFill>
                <a:srgbClr val="CC3399"/>
              </a:solidFill>
              <a:latin typeface="Symbol" pitchFamily="18" charset="2"/>
            </a:endParaRPr>
          </a:p>
        </p:txBody>
      </p:sp>
      <p:sp>
        <p:nvSpPr>
          <p:cNvPr id="24" name="TextBox 23"/>
          <p:cNvSpPr txBox="1"/>
          <p:nvPr/>
        </p:nvSpPr>
        <p:spPr>
          <a:xfrm>
            <a:off x="838200" y="1357313"/>
            <a:ext cx="381000" cy="338554"/>
          </a:xfrm>
          <a:prstGeom prst="rect">
            <a:avLst/>
          </a:prstGeom>
          <a:noFill/>
        </p:spPr>
        <p:txBody>
          <a:bodyPr wrap="square" rtlCol="0">
            <a:spAutoFit/>
          </a:bodyPr>
          <a:lstStyle/>
          <a:p>
            <a:r>
              <a:rPr lang="en-US" sz="1600" b="1" dirty="0" smtClean="0">
                <a:solidFill>
                  <a:srgbClr val="CC3399"/>
                </a:solidFill>
                <a:latin typeface="Symbol" pitchFamily="18" charset="2"/>
              </a:rPr>
              <a:t>p</a:t>
            </a:r>
            <a:r>
              <a:rPr lang="en-US" sz="1600" b="1" baseline="30000" dirty="0" smtClean="0">
                <a:solidFill>
                  <a:srgbClr val="CC3399"/>
                </a:solidFill>
                <a:latin typeface="Symbol" pitchFamily="18" charset="2"/>
              </a:rPr>
              <a:t>0</a:t>
            </a:r>
            <a:endParaRPr lang="en-US" sz="1600" b="1" baseline="30000" dirty="0">
              <a:solidFill>
                <a:srgbClr val="CC3399"/>
              </a:solidFill>
              <a:latin typeface="Symbol" pitchFamily="18" charset="2"/>
            </a:endParaRPr>
          </a:p>
        </p:txBody>
      </p:sp>
      <p:sp>
        <p:nvSpPr>
          <p:cNvPr id="25" name="TextBox 24"/>
          <p:cNvSpPr txBox="1"/>
          <p:nvPr/>
        </p:nvSpPr>
        <p:spPr>
          <a:xfrm>
            <a:off x="838200" y="2991267"/>
            <a:ext cx="381000" cy="338554"/>
          </a:xfrm>
          <a:prstGeom prst="rect">
            <a:avLst/>
          </a:prstGeom>
          <a:noFill/>
        </p:spPr>
        <p:txBody>
          <a:bodyPr wrap="square" rtlCol="0">
            <a:spAutoFit/>
          </a:bodyPr>
          <a:lstStyle/>
          <a:p>
            <a:r>
              <a:rPr lang="en-US" sz="1600" b="1" dirty="0" smtClean="0">
                <a:solidFill>
                  <a:srgbClr val="CC3399"/>
                </a:solidFill>
                <a:latin typeface="Symbol" pitchFamily="18" charset="2"/>
              </a:rPr>
              <a:t>p</a:t>
            </a:r>
            <a:r>
              <a:rPr lang="en-US" sz="1600" b="1" baseline="40000" dirty="0" smtClean="0">
                <a:solidFill>
                  <a:srgbClr val="CC3399"/>
                </a:solidFill>
                <a:latin typeface="Symbol" pitchFamily="18" charset="2"/>
              </a:rPr>
              <a:t>-</a:t>
            </a:r>
            <a:endParaRPr lang="en-US" sz="1600" b="1" baseline="40000" dirty="0">
              <a:solidFill>
                <a:srgbClr val="CC3399"/>
              </a:solidFill>
              <a:latin typeface="Symbol" pitchFamily="18" charset="2"/>
            </a:endParaRPr>
          </a:p>
        </p:txBody>
      </p:sp>
      <p:sp>
        <p:nvSpPr>
          <p:cNvPr id="40" name="Rectangle 39"/>
          <p:cNvSpPr/>
          <p:nvPr/>
        </p:nvSpPr>
        <p:spPr bwMode="auto">
          <a:xfrm>
            <a:off x="1702388" y="4557713"/>
            <a:ext cx="304800" cy="2286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47" name="TextBox 46"/>
          <p:cNvSpPr txBox="1"/>
          <p:nvPr/>
        </p:nvSpPr>
        <p:spPr>
          <a:xfrm>
            <a:off x="5181600" y="3067467"/>
            <a:ext cx="3657600" cy="292388"/>
          </a:xfrm>
          <a:prstGeom prst="rect">
            <a:avLst/>
          </a:prstGeom>
          <a:noFill/>
        </p:spPr>
        <p:txBody>
          <a:bodyPr wrap="square" rtlCol="0">
            <a:spAutoFit/>
          </a:bodyPr>
          <a:lstStyle/>
          <a:p>
            <a:pPr algn="r"/>
            <a:r>
              <a:rPr lang="en-US" sz="1300" b="1" dirty="0" smtClean="0">
                <a:latin typeface="+mn-lt"/>
              </a:rPr>
              <a:t>x                          z                P</a:t>
            </a:r>
            <a:r>
              <a:rPr lang="en-US" sz="1300" b="1" baseline="-25000" dirty="0" smtClean="0">
                <a:latin typeface="+mn-lt"/>
              </a:rPr>
              <a:t>T</a:t>
            </a:r>
            <a:r>
              <a:rPr lang="en-US" sz="1300" b="1" dirty="0" smtClean="0">
                <a:latin typeface="+mn-lt"/>
              </a:rPr>
              <a:t> (</a:t>
            </a:r>
            <a:r>
              <a:rPr lang="en-US" sz="1300" b="1" dirty="0" err="1" smtClean="0">
                <a:latin typeface="+mn-lt"/>
              </a:rPr>
              <a:t>GeV</a:t>
            </a:r>
            <a:r>
              <a:rPr lang="en-US" sz="1300" b="1" dirty="0" smtClean="0">
                <a:latin typeface="+mn-lt"/>
              </a:rPr>
              <a:t>)</a:t>
            </a:r>
            <a:endParaRPr lang="en-US" sz="1300" b="1" baseline="-25000" dirty="0">
              <a:latin typeface="+mn-lt"/>
            </a:endParaRPr>
          </a:p>
        </p:txBody>
      </p:sp>
      <p:sp>
        <p:nvSpPr>
          <p:cNvPr id="49" name="Rectangle 48"/>
          <p:cNvSpPr/>
          <p:nvPr/>
        </p:nvSpPr>
        <p:spPr bwMode="auto">
          <a:xfrm>
            <a:off x="6096000" y="1447800"/>
            <a:ext cx="152400" cy="1524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50" name="Rectangle 49"/>
          <p:cNvSpPr/>
          <p:nvPr/>
        </p:nvSpPr>
        <p:spPr bwMode="auto">
          <a:xfrm>
            <a:off x="5943600" y="2305467"/>
            <a:ext cx="381000" cy="2286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51" name="TextBox 50"/>
          <p:cNvSpPr txBox="1"/>
          <p:nvPr/>
        </p:nvSpPr>
        <p:spPr>
          <a:xfrm>
            <a:off x="5181600" y="1433513"/>
            <a:ext cx="457200" cy="323165"/>
          </a:xfrm>
          <a:prstGeom prst="rect">
            <a:avLst/>
          </a:prstGeom>
          <a:noFill/>
        </p:spPr>
        <p:txBody>
          <a:bodyPr wrap="square" rtlCol="0">
            <a:spAutoFit/>
          </a:bodyPr>
          <a:lstStyle/>
          <a:p>
            <a:r>
              <a:rPr lang="en-US" sz="1500" b="1" dirty="0" smtClean="0">
                <a:solidFill>
                  <a:srgbClr val="CC3399"/>
                </a:solidFill>
                <a:latin typeface="+mn-lt"/>
              </a:rPr>
              <a:t>h</a:t>
            </a:r>
            <a:r>
              <a:rPr lang="en-US" sz="1600" b="1" baseline="40000" dirty="0" smtClean="0">
                <a:solidFill>
                  <a:srgbClr val="CC3399"/>
                </a:solidFill>
                <a:latin typeface="Symbol" pitchFamily="18" charset="2"/>
              </a:rPr>
              <a:t>+</a:t>
            </a:r>
            <a:endParaRPr lang="en-US" sz="1600" b="1" baseline="40000" dirty="0">
              <a:solidFill>
                <a:srgbClr val="CC3399"/>
              </a:solidFill>
              <a:latin typeface="Symbol" pitchFamily="18" charset="2"/>
            </a:endParaRPr>
          </a:p>
        </p:txBody>
      </p:sp>
      <p:sp>
        <p:nvSpPr>
          <p:cNvPr id="52" name="TextBox 51"/>
          <p:cNvSpPr txBox="1"/>
          <p:nvPr/>
        </p:nvSpPr>
        <p:spPr>
          <a:xfrm>
            <a:off x="5181600" y="2195513"/>
            <a:ext cx="457200" cy="323165"/>
          </a:xfrm>
          <a:prstGeom prst="rect">
            <a:avLst/>
          </a:prstGeom>
          <a:noFill/>
        </p:spPr>
        <p:txBody>
          <a:bodyPr wrap="square" rtlCol="0">
            <a:spAutoFit/>
          </a:bodyPr>
          <a:lstStyle/>
          <a:p>
            <a:r>
              <a:rPr lang="en-US" sz="1500" b="1" dirty="0" smtClean="0">
                <a:solidFill>
                  <a:srgbClr val="CC3399"/>
                </a:solidFill>
                <a:latin typeface="+mn-lt"/>
              </a:rPr>
              <a:t>h</a:t>
            </a:r>
            <a:r>
              <a:rPr lang="en-US" sz="1600" b="1" baseline="40000" dirty="0" smtClean="0">
                <a:solidFill>
                  <a:srgbClr val="CC3399"/>
                </a:solidFill>
                <a:latin typeface="Symbol" pitchFamily="18" charset="2"/>
              </a:rPr>
              <a:t>-</a:t>
            </a:r>
            <a:endParaRPr lang="en-US" sz="1600" b="1" baseline="40000" dirty="0">
              <a:solidFill>
                <a:srgbClr val="CC3399"/>
              </a:solidFill>
              <a:latin typeface="Symbol" pitchFamily="18" charset="2"/>
            </a:endParaRPr>
          </a:p>
        </p:txBody>
      </p:sp>
      <p:sp>
        <p:nvSpPr>
          <p:cNvPr id="53" name="TextBox 52"/>
          <p:cNvSpPr txBox="1"/>
          <p:nvPr/>
        </p:nvSpPr>
        <p:spPr>
          <a:xfrm>
            <a:off x="5181600" y="5651212"/>
            <a:ext cx="3657600" cy="292388"/>
          </a:xfrm>
          <a:prstGeom prst="rect">
            <a:avLst/>
          </a:prstGeom>
          <a:noFill/>
        </p:spPr>
        <p:txBody>
          <a:bodyPr wrap="square" rtlCol="0">
            <a:spAutoFit/>
          </a:bodyPr>
          <a:lstStyle/>
          <a:p>
            <a:pPr algn="r"/>
            <a:r>
              <a:rPr lang="en-US" sz="1300" b="1" dirty="0" smtClean="0">
                <a:latin typeface="+mn-lt"/>
              </a:rPr>
              <a:t>x                          z                P</a:t>
            </a:r>
            <a:r>
              <a:rPr lang="en-US" sz="1300" b="1" baseline="-25000" dirty="0" smtClean="0">
                <a:latin typeface="+mn-lt"/>
              </a:rPr>
              <a:t>T</a:t>
            </a:r>
            <a:r>
              <a:rPr lang="en-US" sz="1300" b="1" dirty="0" smtClean="0">
                <a:latin typeface="+mn-lt"/>
              </a:rPr>
              <a:t> (</a:t>
            </a:r>
            <a:r>
              <a:rPr lang="en-US" sz="1300" b="1" dirty="0" err="1" smtClean="0">
                <a:latin typeface="+mn-lt"/>
              </a:rPr>
              <a:t>GeV</a:t>
            </a:r>
            <a:r>
              <a:rPr lang="en-US" sz="1300" b="1" dirty="0" smtClean="0">
                <a:latin typeface="+mn-lt"/>
              </a:rPr>
              <a:t>)</a:t>
            </a:r>
            <a:endParaRPr lang="en-US" sz="1300" b="1" baseline="-25000" dirty="0">
              <a:latin typeface="+mn-lt"/>
            </a:endParaRPr>
          </a:p>
        </p:txBody>
      </p:sp>
      <p:pic>
        <p:nvPicPr>
          <p:cNvPr id="54" name="Picture 6" descr="C:\Users\lorenzon\Documents\talks\pol-DY\pics\compassd-fit11-nolables.png"/>
          <p:cNvPicPr>
            <a:picLocks noChangeAspect="1" noChangeArrowheads="1"/>
          </p:cNvPicPr>
          <p:nvPr/>
        </p:nvPicPr>
        <p:blipFill>
          <a:blip r:embed="rId6" cstate="print"/>
          <a:srcRect/>
          <a:stretch>
            <a:fillRect/>
          </a:stretch>
        </p:blipFill>
        <p:spPr bwMode="auto">
          <a:xfrm>
            <a:off x="4953000" y="3974812"/>
            <a:ext cx="3733800" cy="1752600"/>
          </a:xfrm>
          <a:prstGeom prst="rect">
            <a:avLst/>
          </a:prstGeom>
          <a:noFill/>
        </p:spPr>
      </p:pic>
      <p:sp>
        <p:nvSpPr>
          <p:cNvPr id="55" name="Rectangle 54"/>
          <p:cNvSpPr/>
          <p:nvPr/>
        </p:nvSpPr>
        <p:spPr bwMode="auto">
          <a:xfrm>
            <a:off x="5410200" y="4051012"/>
            <a:ext cx="152400" cy="1524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56" name="TextBox 55"/>
          <p:cNvSpPr txBox="1"/>
          <p:nvPr/>
        </p:nvSpPr>
        <p:spPr>
          <a:xfrm>
            <a:off x="5257800" y="3941058"/>
            <a:ext cx="381000" cy="338554"/>
          </a:xfrm>
          <a:prstGeom prst="rect">
            <a:avLst/>
          </a:prstGeom>
          <a:noFill/>
        </p:spPr>
        <p:txBody>
          <a:bodyPr wrap="square" rtlCol="0">
            <a:spAutoFit/>
          </a:bodyPr>
          <a:lstStyle/>
          <a:p>
            <a:r>
              <a:rPr lang="en-US" sz="1600" b="1" dirty="0" smtClean="0">
                <a:solidFill>
                  <a:srgbClr val="CC3399"/>
                </a:solidFill>
                <a:latin typeface="Symbol" pitchFamily="18" charset="2"/>
              </a:rPr>
              <a:t>p</a:t>
            </a:r>
            <a:r>
              <a:rPr lang="en-US" sz="1600" b="1" baseline="40000" dirty="0" smtClean="0">
                <a:solidFill>
                  <a:srgbClr val="CC3399"/>
                </a:solidFill>
                <a:latin typeface="Symbol" pitchFamily="18" charset="2"/>
              </a:rPr>
              <a:t>+</a:t>
            </a:r>
            <a:endParaRPr lang="en-US" sz="1600" b="1" baseline="40000" dirty="0">
              <a:solidFill>
                <a:srgbClr val="CC3399"/>
              </a:solidFill>
              <a:latin typeface="Symbol" pitchFamily="18" charset="2"/>
            </a:endParaRPr>
          </a:p>
        </p:txBody>
      </p:sp>
      <p:sp>
        <p:nvSpPr>
          <p:cNvPr id="57" name="Rectangle 56"/>
          <p:cNvSpPr/>
          <p:nvPr/>
        </p:nvSpPr>
        <p:spPr bwMode="auto">
          <a:xfrm>
            <a:off x="5410200" y="4889212"/>
            <a:ext cx="152400" cy="1524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58" name="TextBox 57"/>
          <p:cNvSpPr txBox="1"/>
          <p:nvPr/>
        </p:nvSpPr>
        <p:spPr>
          <a:xfrm>
            <a:off x="5257800" y="4736812"/>
            <a:ext cx="381000" cy="338554"/>
          </a:xfrm>
          <a:prstGeom prst="rect">
            <a:avLst/>
          </a:prstGeom>
          <a:noFill/>
        </p:spPr>
        <p:txBody>
          <a:bodyPr wrap="square" rtlCol="0">
            <a:spAutoFit/>
          </a:bodyPr>
          <a:lstStyle/>
          <a:p>
            <a:r>
              <a:rPr lang="en-US" sz="1600" b="1" dirty="0" smtClean="0">
                <a:solidFill>
                  <a:srgbClr val="CC3399"/>
                </a:solidFill>
                <a:latin typeface="Symbol" pitchFamily="18" charset="2"/>
              </a:rPr>
              <a:t>p</a:t>
            </a:r>
            <a:r>
              <a:rPr lang="en-US" sz="1600" b="1" baseline="40000" dirty="0" smtClean="0">
                <a:solidFill>
                  <a:srgbClr val="CC3399"/>
                </a:solidFill>
                <a:latin typeface="Symbol" pitchFamily="18" charset="2"/>
              </a:rPr>
              <a:t>-</a:t>
            </a:r>
            <a:endParaRPr lang="en-US" sz="1600" b="1" baseline="40000" dirty="0">
              <a:solidFill>
                <a:srgbClr val="CC3399"/>
              </a:solidFill>
              <a:latin typeface="Symbol" pitchFamily="18" charset="2"/>
            </a:endParaRPr>
          </a:p>
        </p:txBody>
      </p:sp>
      <p:sp>
        <p:nvSpPr>
          <p:cNvPr id="59" name="TextBox 9"/>
          <p:cNvSpPr txBox="1">
            <a:spLocks noChangeArrowheads="1"/>
          </p:cNvSpPr>
          <p:nvPr/>
        </p:nvSpPr>
        <p:spPr bwMode="auto">
          <a:xfrm>
            <a:off x="5943600" y="1066800"/>
            <a:ext cx="2057400" cy="366713"/>
          </a:xfrm>
          <a:prstGeom prst="rect">
            <a:avLst/>
          </a:prstGeom>
          <a:noFill/>
          <a:ln w="9525">
            <a:noFill/>
            <a:miter lim="800000"/>
            <a:headEnd/>
            <a:tailEnd/>
          </a:ln>
        </p:spPr>
        <p:txBody>
          <a:bodyPr>
            <a:spAutoFit/>
          </a:bodyPr>
          <a:lstStyle/>
          <a:p>
            <a:r>
              <a:rPr lang="en-US" b="1" dirty="0" smtClean="0">
                <a:solidFill>
                  <a:srgbClr val="009900"/>
                </a:solidFill>
                <a:latin typeface="Arial" pitchFamily="34" charset="0"/>
              </a:rPr>
              <a:t>COMPASS (p</a:t>
            </a:r>
            <a:r>
              <a:rPr lang="en-US" b="1" dirty="0">
                <a:solidFill>
                  <a:srgbClr val="009900"/>
                </a:solidFill>
                <a:latin typeface="Arial" pitchFamily="34" charset="0"/>
              </a:rPr>
              <a:t>)</a:t>
            </a:r>
          </a:p>
        </p:txBody>
      </p:sp>
      <p:sp>
        <p:nvSpPr>
          <p:cNvPr id="60" name="TextBox 9"/>
          <p:cNvSpPr txBox="1">
            <a:spLocks noChangeArrowheads="1"/>
          </p:cNvSpPr>
          <p:nvPr/>
        </p:nvSpPr>
        <p:spPr bwMode="auto">
          <a:xfrm>
            <a:off x="5943600" y="3670012"/>
            <a:ext cx="2057400" cy="366713"/>
          </a:xfrm>
          <a:prstGeom prst="rect">
            <a:avLst/>
          </a:prstGeom>
          <a:noFill/>
          <a:ln w="9525">
            <a:noFill/>
            <a:miter lim="800000"/>
            <a:headEnd/>
            <a:tailEnd/>
          </a:ln>
        </p:spPr>
        <p:txBody>
          <a:bodyPr>
            <a:spAutoFit/>
          </a:bodyPr>
          <a:lstStyle/>
          <a:p>
            <a:r>
              <a:rPr lang="en-US" b="1" dirty="0" smtClean="0">
                <a:solidFill>
                  <a:srgbClr val="009900"/>
                </a:solidFill>
                <a:latin typeface="Arial" pitchFamily="34" charset="0"/>
              </a:rPr>
              <a:t>COMPASS (d)</a:t>
            </a:r>
            <a:endParaRPr lang="en-US" b="1" dirty="0">
              <a:solidFill>
                <a:srgbClr val="009900"/>
              </a:solidFill>
              <a:latin typeface="Arial" pitchFamily="34" charset="0"/>
            </a:endParaRPr>
          </a:p>
        </p:txBody>
      </p:sp>
      <p:sp>
        <p:nvSpPr>
          <p:cNvPr id="61" name="Subtitle 2"/>
          <p:cNvSpPr txBox="1">
            <a:spLocks/>
          </p:cNvSpPr>
          <p:nvPr/>
        </p:nvSpPr>
        <p:spPr bwMode="auto">
          <a:xfrm>
            <a:off x="304800" y="4710113"/>
            <a:ext cx="4114800" cy="12192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marL="334963" marR="0" lvl="0" indent="-334963" algn="l" defTabSz="914400" rtl="0" eaLnBrk="0" fontAlgn="base" latinLnBrk="0" hangingPunct="0">
              <a:lnSpc>
                <a:spcPct val="100000"/>
              </a:lnSpc>
              <a:spcBef>
                <a:spcPts val="1200"/>
              </a:spcBef>
              <a:spcAft>
                <a:spcPct val="0"/>
              </a:spcAft>
              <a:buClrTx/>
              <a:buSzPct val="200000"/>
              <a:buFont typeface="Arial" pitchFamily="34" charset="0"/>
              <a:buChar char="•"/>
              <a:tabLst>
                <a:tab pos="815975" algn="l"/>
                <a:tab pos="1192213" algn="l"/>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Global fit to sin</a:t>
            </a:r>
            <a:r>
              <a:rPr kumimoji="0" lang="en-US" sz="1600" b="0" i="0" u="none" strike="noStrike" kern="0" cap="none" spc="0" normalizeH="0" baseline="0" noProof="0" dirty="0" smtClean="0">
                <a:ln>
                  <a:noFill/>
                </a:ln>
                <a:solidFill>
                  <a:schemeClr val="tx1"/>
                </a:solidFill>
                <a:effectLst/>
                <a:uLnTx/>
                <a:uFillTx/>
                <a:latin typeface="Symbol" pitchFamily="18" charset="2"/>
                <a:ea typeface="+mn-ea"/>
                <a:cs typeface="+mn-cs"/>
                <a:sym typeface="Arial" pitchFamily="34" charset="0"/>
              </a:rPr>
              <a:t> (</a:t>
            </a:r>
            <a:r>
              <a:rPr kumimoji="0" lang="en-US" sz="1600" b="0" i="0" u="none" strike="noStrike" kern="0" cap="none" spc="0" normalizeH="0" baseline="0" noProof="0" dirty="0" err="1" smtClean="0">
                <a:ln>
                  <a:noFill/>
                </a:ln>
                <a:solidFill>
                  <a:schemeClr val="tx1"/>
                </a:solidFill>
                <a:effectLst/>
                <a:uLnTx/>
                <a:uFillTx/>
                <a:latin typeface="Symbol" pitchFamily="18" charset="2"/>
                <a:ea typeface="+mn-ea"/>
                <a:cs typeface="+mn-cs"/>
                <a:sym typeface="Arial" pitchFamily="34" charset="0"/>
              </a:rPr>
              <a:t>f</a:t>
            </a:r>
            <a:r>
              <a:rPr kumimoji="0" lang="en-US" sz="1600" b="0" i="0" u="none" strike="noStrike" kern="0" cap="none" spc="0" normalizeH="0" baseline="-25000" noProof="0" dirty="0" err="1" smtClean="0">
                <a:ln>
                  <a:noFill/>
                </a:ln>
                <a:solidFill>
                  <a:schemeClr val="tx1"/>
                </a:solidFill>
                <a:effectLst/>
                <a:uLnTx/>
                <a:uFillTx/>
                <a:latin typeface="+mn-lt"/>
                <a:ea typeface="+mn-ea"/>
                <a:cs typeface="+mn-cs"/>
                <a:sym typeface="Arial" pitchFamily="34" charset="0"/>
              </a:rPr>
              <a:t>h</a:t>
            </a:r>
            <a:r>
              <a:rPr kumimoji="0" lang="en-US" sz="1600" b="0" i="0" u="none" strike="noStrike" kern="0" cap="none" spc="0" normalizeH="0" baseline="0" noProof="0" dirty="0" smtClean="0">
                <a:ln>
                  <a:noFill/>
                </a:ln>
                <a:solidFill>
                  <a:schemeClr val="tx1"/>
                </a:solidFill>
                <a:effectLst/>
                <a:uLnTx/>
                <a:uFillTx/>
                <a:latin typeface="Symbol" pitchFamily="18" charset="2"/>
                <a:ea typeface="+mn-ea"/>
                <a:cs typeface="+mn-cs"/>
                <a:sym typeface="Arial" pitchFamily="34" charset="0"/>
              </a:rPr>
              <a:t> </a:t>
            </a: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a:t>
            </a:r>
            <a:r>
              <a:rPr kumimoji="0" lang="en-US" sz="1600" b="0" i="0" u="none" strike="noStrike" kern="0" cap="none" spc="0" normalizeH="0" baseline="0" noProof="0" dirty="0" smtClean="0">
                <a:ln>
                  <a:noFill/>
                </a:ln>
                <a:solidFill>
                  <a:schemeClr val="tx1"/>
                </a:solidFill>
                <a:effectLst/>
                <a:uLnTx/>
                <a:uFillTx/>
                <a:latin typeface="Symbol" pitchFamily="18" charset="2"/>
                <a:ea typeface="+mn-ea"/>
                <a:cs typeface="+mn-cs"/>
                <a:sym typeface="Arial" pitchFamily="34" charset="0"/>
              </a:rPr>
              <a:t> </a:t>
            </a:r>
            <a:r>
              <a:rPr kumimoji="0" lang="en-US" sz="1600" b="0" i="0" u="none" strike="noStrike" kern="0" cap="none" spc="0" normalizeH="0" baseline="0" noProof="0" dirty="0" err="1" smtClean="0">
                <a:ln>
                  <a:noFill/>
                </a:ln>
                <a:solidFill>
                  <a:schemeClr val="tx1"/>
                </a:solidFill>
                <a:effectLst/>
                <a:uLnTx/>
                <a:uFillTx/>
                <a:latin typeface="Symbol" pitchFamily="18" charset="2"/>
                <a:ea typeface="+mn-ea"/>
                <a:cs typeface="+mn-cs"/>
                <a:sym typeface="Arial" pitchFamily="34" charset="0"/>
              </a:rPr>
              <a:t>f</a:t>
            </a:r>
            <a:r>
              <a:rPr kumimoji="0" lang="en-US" sz="1600" b="0" i="0" u="none" strike="noStrike" kern="0" cap="none" spc="0" normalizeH="0" baseline="-25000" noProof="0" dirty="0" err="1" smtClean="0">
                <a:ln>
                  <a:noFill/>
                </a:ln>
                <a:solidFill>
                  <a:schemeClr val="tx1"/>
                </a:solidFill>
                <a:effectLst/>
                <a:uLnTx/>
                <a:uFillTx/>
                <a:latin typeface="+mn-lt"/>
                <a:ea typeface="+mn-ea"/>
                <a:cs typeface="+mn-cs"/>
                <a:sym typeface="Arial" pitchFamily="34" charset="0"/>
              </a:rPr>
              <a:t>S</a:t>
            </a: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 asymmetry in SIDIS (</a:t>
            </a:r>
            <a:r>
              <a:rPr kumimoji="0" lang="en-US" sz="1600" b="0" i="0" u="none" strike="noStrike" kern="0" cap="none" spc="0" normalizeH="0" baseline="0" noProof="0" dirty="0" smtClean="0">
                <a:ln>
                  <a:noFill/>
                </a:ln>
                <a:solidFill>
                  <a:srgbClr val="009900"/>
                </a:solidFill>
                <a:effectLst/>
                <a:uLnTx/>
                <a:uFillTx/>
                <a:latin typeface="+mn-lt"/>
                <a:ea typeface="+mn-ea"/>
                <a:cs typeface="+mn-cs"/>
                <a:sym typeface="Arial" pitchFamily="34" charset="0"/>
              </a:rPr>
              <a:t>HERMES (p), COMPASS (p), COMPASS (d)</a:t>
            </a:r>
            <a:r>
              <a:rPr kumimoji="0" lang="en-US" sz="1600" b="0" i="0" u="none" strike="noStrike" kern="0" cap="none" spc="0" normalizeH="0" baseline="0" noProof="0" dirty="0" smtClean="0">
                <a:ln>
                  <a:noFill/>
                </a:ln>
                <a:solidFill>
                  <a:schemeClr val="tx1"/>
                </a:solidFill>
                <a:effectLst/>
                <a:uLnTx/>
                <a:uFillTx/>
                <a:latin typeface="+mn-lt"/>
                <a:ea typeface="+mn-ea"/>
                <a:cs typeface="+mn-cs"/>
                <a:sym typeface="Arial" pitchFamily="34" charset="0"/>
              </a:rPr>
              <a: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ubtitle 2"/>
          <p:cNvSpPr>
            <a:spLocks noGrp="1"/>
          </p:cNvSpPr>
          <p:nvPr>
            <p:ph idx="1"/>
          </p:nvPr>
        </p:nvSpPr>
        <p:spPr>
          <a:xfrm>
            <a:off x="304800" y="1219200"/>
            <a:ext cx="8610600" cy="4876800"/>
          </a:xfrm>
        </p:spPr>
        <p:txBody>
          <a:bodyPr/>
          <a:lstStyle/>
          <a:p>
            <a:pPr>
              <a:spcBef>
                <a:spcPts val="600"/>
              </a:spcBef>
              <a:tabLst>
                <a:tab pos="815975" algn="l"/>
                <a:tab pos="1192213" algn="l"/>
              </a:tabLst>
            </a:pPr>
            <a:r>
              <a:rPr lang="en-US" dirty="0" smtClean="0"/>
              <a:t> Access to transverse-momentum dependent distribution (TMD) functions </a:t>
            </a:r>
          </a:p>
          <a:p>
            <a:pPr lvl="2">
              <a:spcBef>
                <a:spcPts val="600"/>
              </a:spcBef>
              <a:buFont typeface="Times New Roman" pitchFamily="18" charset="0"/>
              <a:buChar char="→"/>
              <a:tabLst>
                <a:tab pos="815975" algn="l"/>
                <a:tab pos="1192213" algn="l"/>
              </a:tabLst>
            </a:pPr>
            <a:r>
              <a:rPr lang="en-US" sz="1600" dirty="0" smtClean="0"/>
              <a:t>Sivers, Boer-</a:t>
            </a:r>
            <a:r>
              <a:rPr lang="en-US" sz="1600" dirty="0" err="1" smtClean="0"/>
              <a:t>Mulders</a:t>
            </a:r>
            <a:r>
              <a:rPr lang="en-US" sz="1600" dirty="0" smtClean="0"/>
              <a:t>, etc</a:t>
            </a:r>
          </a:p>
          <a:p>
            <a:pPr>
              <a:spcBef>
                <a:spcPts val="600"/>
              </a:spcBef>
              <a:tabLst>
                <a:tab pos="815975" algn="l"/>
                <a:tab pos="1192213" algn="l"/>
              </a:tabLst>
            </a:pPr>
            <a:r>
              <a:rPr lang="en-US" dirty="0" smtClean="0"/>
              <a:t> Transversely Polarized </a:t>
            </a:r>
            <a:r>
              <a:rPr lang="en-US" dirty="0" smtClean="0">
                <a:solidFill>
                  <a:srgbClr val="3333FF"/>
                </a:solidFill>
              </a:rPr>
              <a:t>Beam</a:t>
            </a:r>
            <a:r>
              <a:rPr lang="en-US" dirty="0" smtClean="0"/>
              <a:t> or </a:t>
            </a:r>
            <a:r>
              <a:rPr lang="en-US" dirty="0" smtClean="0">
                <a:solidFill>
                  <a:srgbClr val="C00000"/>
                </a:solidFill>
              </a:rPr>
              <a:t>Target</a:t>
            </a:r>
          </a:p>
          <a:p>
            <a:pPr lvl="2">
              <a:spcBef>
                <a:spcPts val="600"/>
              </a:spcBef>
              <a:buFont typeface="Times New Roman" pitchFamily="18" charset="0"/>
              <a:buChar char="→"/>
              <a:tabLst>
                <a:tab pos="815975" algn="l"/>
                <a:tab pos="1192213" algn="l"/>
              </a:tabLst>
            </a:pPr>
            <a:r>
              <a:rPr lang="en-US" sz="1600" dirty="0" smtClean="0"/>
              <a:t>Sivers function in single-transverse spin asymmetries (sea quarks or valence quarks)</a:t>
            </a:r>
          </a:p>
          <a:p>
            <a:pPr lvl="3">
              <a:spcBef>
                <a:spcPts val="600"/>
              </a:spcBef>
              <a:buNone/>
              <a:tabLst>
                <a:tab pos="815975" algn="l"/>
                <a:tab pos="1192213" algn="l"/>
              </a:tabLst>
            </a:pPr>
            <a:r>
              <a:rPr lang="en-US" sz="1600" dirty="0" smtClean="0">
                <a:latin typeface="Symbol" pitchFamily="18" charset="2"/>
              </a:rPr>
              <a:t>   - </a:t>
            </a:r>
            <a:r>
              <a:rPr lang="en-US" sz="1600" dirty="0" smtClean="0">
                <a:solidFill>
                  <a:srgbClr val="3333FF"/>
                </a:solidFill>
              </a:rPr>
              <a:t>valence</a:t>
            </a:r>
            <a:r>
              <a:rPr lang="en-US" sz="1600" dirty="0" smtClean="0"/>
              <a:t> quarks constrain SIDIS data much more than </a:t>
            </a:r>
            <a:r>
              <a:rPr lang="en-US" sz="1600" dirty="0" smtClean="0">
                <a:solidFill>
                  <a:srgbClr val="C00000"/>
                </a:solidFill>
              </a:rPr>
              <a:t>sea</a:t>
            </a:r>
            <a:r>
              <a:rPr lang="en-US" sz="1600" dirty="0" smtClean="0"/>
              <a:t> quarks</a:t>
            </a:r>
          </a:p>
          <a:p>
            <a:pPr lvl="3">
              <a:spcBef>
                <a:spcPts val="600"/>
              </a:spcBef>
              <a:buNone/>
              <a:tabLst>
                <a:tab pos="815975" algn="l"/>
                <a:tab pos="1192213" algn="l"/>
              </a:tabLst>
            </a:pPr>
            <a:r>
              <a:rPr lang="en-US" sz="1600" dirty="0" smtClean="0">
                <a:latin typeface="Symbol" pitchFamily="18" charset="2"/>
              </a:rPr>
              <a:t>   - </a:t>
            </a:r>
            <a:r>
              <a:rPr lang="en-US" sz="1600" dirty="0" smtClean="0"/>
              <a:t>global fits indicate that </a:t>
            </a:r>
            <a:r>
              <a:rPr lang="en-US" sz="1600" dirty="0" smtClean="0">
                <a:solidFill>
                  <a:srgbClr val="C00000"/>
                </a:solidFill>
              </a:rPr>
              <a:t>sea</a:t>
            </a:r>
            <a:r>
              <a:rPr lang="en-US" sz="1600" dirty="0" smtClean="0"/>
              <a:t> quark Sivers function is </a:t>
            </a:r>
            <a:r>
              <a:rPr lang="en-US" sz="1600" dirty="0" smtClean="0">
                <a:solidFill>
                  <a:srgbClr val="C00000"/>
                </a:solidFill>
              </a:rPr>
              <a:t>small</a:t>
            </a:r>
            <a:endParaRPr lang="en-US" dirty="0" smtClean="0">
              <a:solidFill>
                <a:srgbClr val="C00000"/>
              </a:solidFill>
            </a:endParaRPr>
          </a:p>
          <a:p>
            <a:pPr lvl="2">
              <a:spcBef>
                <a:spcPts val="600"/>
              </a:spcBef>
              <a:buFont typeface="Times New Roman" pitchFamily="18" charset="0"/>
              <a:buChar char="→"/>
              <a:tabLst>
                <a:tab pos="815975" algn="l"/>
                <a:tab pos="1192213" algn="l"/>
              </a:tabLst>
            </a:pPr>
            <a:r>
              <a:rPr lang="en-US" sz="1600" dirty="0" smtClean="0"/>
              <a:t> </a:t>
            </a:r>
            <a:r>
              <a:rPr lang="en-US" sz="1600" dirty="0" err="1" smtClean="0"/>
              <a:t>transversity</a:t>
            </a:r>
            <a:r>
              <a:rPr lang="en-US" sz="1600" dirty="0" smtClean="0"/>
              <a:t>    Boer-</a:t>
            </a:r>
            <a:r>
              <a:rPr lang="en-US" sz="1600" dirty="0" err="1" smtClean="0"/>
              <a:t>Mulders</a:t>
            </a:r>
            <a:r>
              <a:rPr lang="en-US" sz="1600" dirty="0" smtClean="0"/>
              <a:t> function</a:t>
            </a:r>
          </a:p>
          <a:p>
            <a:pPr lvl="2">
              <a:spcBef>
                <a:spcPts val="600"/>
              </a:spcBef>
              <a:buFont typeface="Times New Roman" pitchFamily="18" charset="0"/>
              <a:buChar char="→"/>
              <a:tabLst>
                <a:tab pos="815975" algn="l"/>
                <a:tab pos="1192213" algn="l"/>
              </a:tabLst>
            </a:pPr>
            <a:r>
              <a:rPr lang="en-US" sz="1600" dirty="0" smtClean="0"/>
              <a:t>baryon production, incl. </a:t>
            </a:r>
            <a:r>
              <a:rPr lang="en-US" sz="1600" dirty="0" err="1" smtClean="0"/>
              <a:t>pseudoscalar</a:t>
            </a:r>
            <a:r>
              <a:rPr lang="en-US" sz="1600" dirty="0" smtClean="0"/>
              <a:t> and vector meson production,</a:t>
            </a:r>
            <a:br>
              <a:rPr lang="en-US" sz="1600" dirty="0" smtClean="0"/>
            </a:br>
            <a:r>
              <a:rPr lang="en-US" sz="1600" dirty="0" smtClean="0"/>
              <a:t>elastic scattering, two-particle correlations, J/</a:t>
            </a:r>
            <a:r>
              <a:rPr lang="el-GR" sz="1600" dirty="0" smtClean="0"/>
              <a:t>ψ</a:t>
            </a:r>
            <a:r>
              <a:rPr lang="en-US" sz="1600" dirty="0" smtClean="0"/>
              <a:t> and charm production </a:t>
            </a:r>
          </a:p>
          <a:p>
            <a:pPr>
              <a:spcBef>
                <a:spcPts val="600"/>
              </a:spcBef>
              <a:tabLst>
                <a:tab pos="815975" algn="l"/>
                <a:tab pos="1192213" algn="l"/>
              </a:tabLst>
            </a:pPr>
            <a:r>
              <a:rPr lang="en-US" dirty="0" smtClean="0"/>
              <a:t>  </a:t>
            </a:r>
            <a:r>
              <a:rPr lang="en-US" dirty="0" smtClean="0">
                <a:solidFill>
                  <a:srgbClr val="3333FF"/>
                </a:solidFill>
              </a:rPr>
              <a:t>Beam</a:t>
            </a:r>
            <a:r>
              <a:rPr lang="en-US" dirty="0" smtClean="0"/>
              <a:t> and </a:t>
            </a:r>
            <a:r>
              <a:rPr lang="en-US" dirty="0" smtClean="0">
                <a:solidFill>
                  <a:srgbClr val="C00000"/>
                </a:solidFill>
              </a:rPr>
              <a:t>Target</a:t>
            </a:r>
            <a:r>
              <a:rPr lang="en-US" dirty="0" smtClean="0"/>
              <a:t> Transversely Polarized</a:t>
            </a:r>
          </a:p>
          <a:p>
            <a:pPr lvl="2">
              <a:spcBef>
                <a:spcPts val="600"/>
              </a:spcBef>
              <a:buFont typeface="Times New Roman" pitchFamily="18" charset="0"/>
              <a:buChar char="→"/>
              <a:tabLst>
                <a:tab pos="815975" algn="l"/>
                <a:tab pos="1192213" algn="l"/>
              </a:tabLst>
            </a:pPr>
            <a:r>
              <a:rPr lang="en-US" sz="1600" dirty="0" smtClean="0"/>
              <a:t>flavor asymmetry of sea-quark polarization</a:t>
            </a:r>
          </a:p>
          <a:p>
            <a:pPr lvl="2">
              <a:spcBef>
                <a:spcPts val="600"/>
              </a:spcBef>
              <a:buFont typeface="Times New Roman" pitchFamily="18" charset="0"/>
              <a:buChar char="→"/>
              <a:tabLst>
                <a:tab pos="815975" algn="l"/>
                <a:tab pos="1192213" algn="l"/>
              </a:tabLst>
            </a:pPr>
            <a:r>
              <a:rPr lang="en-US" sz="1600" dirty="0" err="1" smtClean="0"/>
              <a:t>transversity</a:t>
            </a:r>
            <a:r>
              <a:rPr lang="en-US" sz="1600" dirty="0" smtClean="0"/>
              <a:t> (quark     anti-quark for pp collisions)</a:t>
            </a:r>
          </a:p>
          <a:p>
            <a:pPr lvl="3">
              <a:spcBef>
                <a:spcPts val="600"/>
              </a:spcBef>
              <a:buFont typeface="Arial" pitchFamily="34" charset="0"/>
              <a:buNone/>
              <a:tabLst>
                <a:tab pos="815975" algn="l"/>
                <a:tab pos="1192213" algn="l"/>
              </a:tabLst>
            </a:pPr>
            <a:r>
              <a:rPr lang="en-US" sz="1600" dirty="0" smtClean="0"/>
              <a:t>  </a:t>
            </a:r>
            <a:r>
              <a:rPr lang="en-US" sz="1600" dirty="0" smtClean="0">
                <a:latin typeface="Symbol" pitchFamily="18" charset="2"/>
              </a:rPr>
              <a:t>- </a:t>
            </a:r>
            <a:r>
              <a:rPr lang="en-US" sz="1600" dirty="0" smtClean="0"/>
              <a:t> anti-quark </a:t>
            </a:r>
            <a:r>
              <a:rPr lang="en-US" sz="1600" dirty="0" err="1" smtClean="0"/>
              <a:t>transversity</a:t>
            </a:r>
            <a:r>
              <a:rPr lang="en-US" sz="1600" dirty="0" smtClean="0"/>
              <a:t> might be very small</a:t>
            </a:r>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endParaRPr lang="en-US" sz="2400" b="1" kern="0" dirty="0">
              <a:solidFill>
                <a:srgbClr val="190EFF"/>
              </a:solidFill>
              <a:latin typeface="+mj-lt"/>
              <a:ea typeface="+mj-ea"/>
              <a:cs typeface="+mj-cs"/>
              <a:sym typeface="Arial" pitchFamily="34" charset="0"/>
            </a:endParaRPr>
          </a:p>
        </p:txBody>
      </p:sp>
      <p:graphicFrame>
        <p:nvGraphicFramePr>
          <p:cNvPr id="6146" name="Object 5"/>
          <p:cNvGraphicFramePr>
            <a:graphicFrameLocks noChangeAspect="1"/>
          </p:cNvGraphicFramePr>
          <p:nvPr/>
        </p:nvGraphicFramePr>
        <p:xfrm>
          <a:off x="2743200" y="3505200"/>
          <a:ext cx="228600" cy="246063"/>
        </p:xfrm>
        <a:graphic>
          <a:graphicData uri="http://schemas.openxmlformats.org/presentationml/2006/ole">
            <p:oleObj spid="_x0000_s126006" name="Equation" r:id="rId4" imgW="164814" imgH="177492" progId="Equation.DSMT4">
              <p:embed/>
            </p:oleObj>
          </a:graphicData>
        </a:graphic>
      </p:graphicFrame>
      <p:graphicFrame>
        <p:nvGraphicFramePr>
          <p:cNvPr id="6147" name="Object 7"/>
          <p:cNvGraphicFramePr>
            <a:graphicFrameLocks noChangeAspect="1"/>
          </p:cNvGraphicFramePr>
          <p:nvPr>
            <p:extLst>
              <p:ext uri="{D42A27DB-BD31-4B8C-83A1-F6EECF244321}">
                <p14:modId xmlns:p14="http://schemas.microsoft.com/office/powerpoint/2010/main" xmlns="" val="2231153193"/>
              </p:ext>
            </p:extLst>
          </p:nvPr>
        </p:nvGraphicFramePr>
        <p:xfrm>
          <a:off x="3352800" y="5029200"/>
          <a:ext cx="228600" cy="246063"/>
        </p:xfrm>
        <a:graphic>
          <a:graphicData uri="http://schemas.openxmlformats.org/presentationml/2006/ole">
            <p:oleObj spid="_x0000_s126007" name="Equation" r:id="rId5" imgW="164814" imgH="177492" progId="Equation.DSMT4">
              <p:embed/>
            </p:oleObj>
          </a:graphicData>
        </a:graphic>
      </p:graphicFrame>
      <p:sp>
        <p:nvSpPr>
          <p:cNvPr id="9" name="Slide Number Placeholder 8"/>
          <p:cNvSpPr>
            <a:spLocks noGrp="1"/>
          </p:cNvSpPr>
          <p:nvPr>
            <p:ph type="sldNum" sz="quarter" idx="10"/>
          </p:nvPr>
        </p:nvSpPr>
        <p:spPr/>
        <p:txBody>
          <a:bodyPr/>
          <a:lstStyle/>
          <a:p>
            <a:pPr>
              <a:defRPr/>
            </a:pPr>
            <a:fld id="{422B7F5E-37DB-4560-9290-081C983EEAF9}" type="slidenum">
              <a:rPr lang="en-US" smtClean="0"/>
              <a:pPr>
                <a:defRPr/>
              </a:pPr>
              <a:t>6</a:t>
            </a:fld>
            <a:endParaRPr lang="en-US"/>
          </a:p>
        </p:txBody>
      </p:sp>
      <p:sp>
        <p:nvSpPr>
          <p:cNvPr id="7" name="TextBox 6"/>
          <p:cNvSpPr txBox="1"/>
          <p:nvPr/>
        </p:nvSpPr>
        <p:spPr>
          <a:xfrm>
            <a:off x="6477000" y="685800"/>
            <a:ext cx="2485593" cy="461665"/>
          </a:xfrm>
          <a:prstGeom prst="rect">
            <a:avLst/>
          </a:prstGeom>
          <a:noFill/>
        </p:spPr>
        <p:txBody>
          <a:bodyPr wrap="none">
            <a:prstTxWarp prst="textChevron">
              <a:avLst/>
            </a:prstTxWarp>
            <a:spAutoFit/>
            <a:scene3d>
              <a:camera prst="orthographicFront"/>
              <a:lightRig rig="threePt" dir="t"/>
            </a:scene3d>
            <a:sp3d extrusionH="57150">
              <a:bevelT w="38100" h="38100" prst="relaxedInset"/>
            </a:sp3d>
          </a:bodyPr>
          <a:lstStyle/>
          <a:p>
            <a:pPr>
              <a:defRPr/>
            </a:pPr>
            <a:r>
              <a:rPr lang="en-US"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Calibri" charset="0"/>
                <a:ea typeface="ＭＳ Ｐゴシック" charset="0"/>
                <a:cs typeface="ＭＳ Ｐゴシック" charset="0"/>
              </a:rPr>
              <a:t>NOT </a:t>
            </a:r>
            <a:r>
              <a:rPr lang="en-US"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Calibri" charset="0"/>
                <a:ea typeface="ＭＳ Ｐゴシック" charset="0"/>
                <a:cs typeface="ＭＳ Ｐゴシック" charset="0"/>
              </a:rPr>
              <a:t>Yet Done!</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charset="0"/>
              <a:ea typeface="ＭＳ Ｐゴシック" charset="0"/>
              <a:cs typeface="ＭＳ Ｐゴシック" charset="0"/>
            </a:endParaRPr>
          </a:p>
        </p:txBody>
      </p:sp>
      <p:sp>
        <p:nvSpPr>
          <p:cNvPr id="8" name="Rectangle 7"/>
          <p:cNvSpPr/>
          <p:nvPr/>
        </p:nvSpPr>
        <p:spPr>
          <a:xfrm>
            <a:off x="1676400" y="224135"/>
            <a:ext cx="5181600" cy="461665"/>
          </a:xfrm>
          <a:prstGeom prst="rect">
            <a:avLst/>
          </a:prstGeom>
        </p:spPr>
        <p:txBody>
          <a:bodyPr wrap="square">
            <a:spAutoFit/>
          </a:bodyPr>
          <a:lstStyle/>
          <a:p>
            <a:r>
              <a:rPr lang="en-US" sz="2400" b="1" kern="0" dirty="0" smtClean="0">
                <a:solidFill>
                  <a:srgbClr val="190EFF"/>
                </a:solidFill>
                <a:latin typeface="Arial"/>
                <a:sym typeface="Arial" pitchFamily="34" charset="0"/>
              </a:rPr>
              <a:t>Polarized </a:t>
            </a:r>
            <a:r>
              <a:rPr lang="en-US" sz="2400" b="1" kern="0" dirty="0" err="1" smtClean="0">
                <a:solidFill>
                  <a:srgbClr val="190EFF"/>
                </a:solidFill>
                <a:latin typeface="Arial"/>
                <a:sym typeface="Arial" pitchFamily="34" charset="0"/>
              </a:rPr>
              <a:t>Drell</a:t>
            </a:r>
            <a:r>
              <a:rPr lang="en-US" sz="2400" b="1" kern="0" dirty="0" smtClean="0">
                <a:solidFill>
                  <a:srgbClr val="190EFF"/>
                </a:solidFill>
                <a:latin typeface="Arial"/>
                <a:sym typeface="Arial" pitchFamily="34" charset="0"/>
              </a:rPr>
              <a:t>-Yan Experiment </a:t>
            </a:r>
            <a:endParaRPr lang="en-US" sz="24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3" cstate="print"/>
          <a:srcRect/>
          <a:stretch>
            <a:fillRect/>
          </a:stretch>
        </p:blipFill>
        <p:spPr bwMode="auto">
          <a:xfrm>
            <a:off x="6159500" y="2179638"/>
            <a:ext cx="1917700" cy="1371600"/>
          </a:xfrm>
          <a:prstGeom prst="rect">
            <a:avLst/>
          </a:prstGeom>
          <a:ln>
            <a:noFill/>
          </a:ln>
          <a:effectLst>
            <a:outerShdw blurRad="292100" dist="139700" dir="2700000" algn="tl" rotWithShape="0">
              <a:srgbClr val="333333">
                <a:alpha val="65000"/>
              </a:srgbClr>
            </a:outerShdw>
          </a:effectLst>
        </p:spPr>
      </p:pic>
      <p:pic>
        <p:nvPicPr>
          <p:cNvPr id="12" name="Picture 1"/>
          <p:cNvPicPr>
            <a:picLocks noChangeAspect="1" noChangeArrowheads="1"/>
          </p:cNvPicPr>
          <p:nvPr/>
        </p:nvPicPr>
        <p:blipFill>
          <a:blip r:embed="rId4" cstate="print"/>
          <a:srcRect/>
          <a:stretch>
            <a:fillRect/>
          </a:stretch>
        </p:blipFill>
        <p:spPr bwMode="auto">
          <a:xfrm>
            <a:off x="1676400" y="2133600"/>
            <a:ext cx="2471738" cy="1417638"/>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4953000" y="2374900"/>
            <a:ext cx="762000" cy="338138"/>
          </a:xfrm>
          <a:prstGeom prst="rect">
            <a:avLst/>
          </a:prstGeom>
          <a:noFill/>
        </p:spPr>
        <p:txBody>
          <a:bodyPr>
            <a:spAutoFit/>
          </a:bodyPr>
          <a:lstStyle/>
          <a:p>
            <a:pPr>
              <a:defRPr/>
            </a:pPr>
            <a:r>
              <a:rPr lang="en-US" sz="1600" dirty="0">
                <a:solidFill>
                  <a:srgbClr val="00B050"/>
                </a:solidFill>
                <a:latin typeface="+mn-lt"/>
              </a:rPr>
              <a:t>SIDIS</a:t>
            </a:r>
          </a:p>
        </p:txBody>
      </p:sp>
      <p:sp>
        <p:nvSpPr>
          <p:cNvPr id="16" name="TextBox 15"/>
          <p:cNvSpPr txBox="1"/>
          <p:nvPr/>
        </p:nvSpPr>
        <p:spPr>
          <a:xfrm>
            <a:off x="304800" y="2374900"/>
            <a:ext cx="1066800" cy="338138"/>
          </a:xfrm>
          <a:prstGeom prst="rect">
            <a:avLst/>
          </a:prstGeom>
          <a:noFill/>
        </p:spPr>
        <p:txBody>
          <a:bodyPr>
            <a:spAutoFit/>
          </a:bodyPr>
          <a:lstStyle/>
          <a:p>
            <a:pPr>
              <a:defRPr/>
            </a:pPr>
            <a:r>
              <a:rPr lang="en-US" sz="1600" dirty="0" err="1">
                <a:solidFill>
                  <a:srgbClr val="00B050"/>
                </a:solidFill>
                <a:latin typeface="+mn-lt"/>
              </a:rPr>
              <a:t>Drell</a:t>
            </a:r>
            <a:r>
              <a:rPr lang="en-US" sz="1600" dirty="0">
                <a:solidFill>
                  <a:srgbClr val="00B050"/>
                </a:solidFill>
                <a:latin typeface="+mn-lt"/>
              </a:rPr>
              <a:t>-Yan</a:t>
            </a:r>
          </a:p>
        </p:txBody>
      </p:sp>
      <p:sp>
        <p:nvSpPr>
          <p:cNvPr id="10" name="Rectangle 7"/>
          <p:cNvSpPr txBox="1">
            <a:spLocks noChangeArrowheads="1"/>
          </p:cNvSpPr>
          <p:nvPr/>
        </p:nvSpPr>
        <p:spPr bwMode="auto">
          <a:xfrm>
            <a:off x="457200" y="685800"/>
            <a:ext cx="8686800" cy="1447800"/>
          </a:xfrm>
          <a:prstGeom prst="rect">
            <a:avLst/>
          </a:prstGeom>
          <a:noFill/>
          <a:ln w="12700">
            <a:noFill/>
            <a:miter lim="800000"/>
            <a:headEnd/>
            <a:tailEnd/>
          </a:ln>
        </p:spPr>
        <p:txBody>
          <a:bodyPr lIns="50800" tIns="50800" rIns="50800" bIns="50800"/>
          <a:lstStyle/>
          <a:p>
            <a:pPr marL="334963" indent="-334963" algn="l">
              <a:spcBef>
                <a:spcPts val="600"/>
              </a:spcBef>
              <a:buSzPct val="200000"/>
              <a:buFont typeface="Arial" pitchFamily="34" charset="0"/>
              <a:buChar char="•"/>
              <a:tabLst>
                <a:tab pos="815975" algn="l"/>
                <a:tab pos="1192213" algn="l"/>
              </a:tabLst>
              <a:defRPr/>
            </a:pPr>
            <a:r>
              <a:rPr lang="en-US" dirty="0">
                <a:solidFill>
                  <a:srgbClr val="1C11FD"/>
                </a:solidFill>
                <a:latin typeface="+mn-lt"/>
              </a:rPr>
              <a:t>Similar Physics </a:t>
            </a:r>
            <a:r>
              <a:rPr lang="en-US" dirty="0" smtClean="0">
                <a:solidFill>
                  <a:srgbClr val="1C11FD"/>
                </a:solidFill>
                <a:latin typeface="+mn-lt"/>
              </a:rPr>
              <a:t>Reach as </a:t>
            </a:r>
            <a:r>
              <a:rPr lang="en-US" dirty="0">
                <a:solidFill>
                  <a:srgbClr val="1C11FD"/>
                </a:solidFill>
                <a:latin typeface="+mn-lt"/>
              </a:rPr>
              <a:t>SIDIS: </a:t>
            </a:r>
            <a:endParaRPr lang="en-US" b="1" kern="0" dirty="0">
              <a:solidFill>
                <a:srgbClr val="1C11FD"/>
              </a:solidFill>
              <a:latin typeface="+mn-lt"/>
              <a:ea typeface="+mn-ea"/>
              <a:cs typeface="+mn-cs"/>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a:latin typeface="+mn-lt"/>
                <a:ea typeface="+mn-ea"/>
                <a:cs typeface="+mn-cs"/>
                <a:sym typeface="Arial" pitchFamily="34" charset="0"/>
              </a:rPr>
              <a:t> </a:t>
            </a:r>
            <a:r>
              <a:rPr lang="en-US" sz="1600" kern="0" dirty="0" err="1">
                <a:latin typeface="+mn-lt"/>
                <a:ea typeface="+mn-ea"/>
                <a:cs typeface="+mn-cs"/>
                <a:sym typeface="Arial" pitchFamily="34" charset="0"/>
              </a:rPr>
              <a:t>parton</a:t>
            </a:r>
            <a:r>
              <a:rPr lang="en-US" sz="1600" kern="0" dirty="0">
                <a:latin typeface="+mn-lt"/>
                <a:ea typeface="+mn-ea"/>
                <a:cs typeface="+mn-cs"/>
                <a:sym typeface="Arial" pitchFamily="34" charset="0"/>
              </a:rPr>
              <a:t> level understanding of nucleon</a:t>
            </a:r>
          </a:p>
          <a:p>
            <a:pPr marL="703263" lvl="1" indent="-334963" algn="l">
              <a:spcBef>
                <a:spcPts val="600"/>
              </a:spcBef>
              <a:buClr>
                <a:srgbClr val="0000FF"/>
              </a:buClr>
              <a:buSzPct val="150000"/>
              <a:buFont typeface="Zapf Dingbats" charset="0"/>
              <a:buChar char="➡"/>
              <a:tabLst>
                <a:tab pos="815975" algn="l"/>
                <a:tab pos="1192213" algn="l"/>
              </a:tabLst>
              <a:defRPr/>
            </a:pPr>
            <a:r>
              <a:rPr lang="en-US" sz="1600" kern="0" dirty="0">
                <a:latin typeface="+mn-lt"/>
                <a:ea typeface="+mn-ea"/>
                <a:cs typeface="+mn-cs"/>
                <a:sym typeface="Arial" pitchFamily="34" charset="0"/>
              </a:rPr>
              <a:t> electromagnetic probe  </a:t>
            </a:r>
          </a:p>
          <a:p>
            <a:pPr algn="l">
              <a:spcBef>
                <a:spcPts val="600"/>
              </a:spcBef>
              <a:buSzPct val="200000"/>
              <a:tabLst>
                <a:tab pos="815975" algn="l"/>
                <a:tab pos="1192213" algn="l"/>
              </a:tabLst>
              <a:defRPr/>
            </a:pPr>
            <a:r>
              <a:rPr lang="en-US" kern="0" dirty="0" smtClean="0">
                <a:solidFill>
                  <a:srgbClr val="1C11FD"/>
                </a:solidFill>
                <a:latin typeface="+mn-lt"/>
                <a:ea typeface="+mn-ea"/>
                <a:cs typeface="+mn-cs"/>
                <a:sym typeface="Arial" pitchFamily="34" charset="0"/>
              </a:rPr>
              <a:t>                      </a:t>
            </a:r>
            <a:r>
              <a:rPr lang="en-US" kern="0" dirty="0" err="1" smtClean="0">
                <a:solidFill>
                  <a:srgbClr val="1C11FD"/>
                </a:solidFill>
                <a:latin typeface="+mn-lt"/>
                <a:ea typeface="+mn-ea"/>
                <a:cs typeface="+mn-cs"/>
                <a:sym typeface="Arial" pitchFamily="34" charset="0"/>
              </a:rPr>
              <a:t>timelike</a:t>
            </a:r>
            <a:r>
              <a:rPr lang="en-US" kern="0" dirty="0" smtClean="0">
                <a:solidFill>
                  <a:srgbClr val="1C11FD"/>
                </a:solidFill>
                <a:latin typeface="+mn-lt"/>
                <a:ea typeface="+mn-ea"/>
                <a:cs typeface="+mn-cs"/>
                <a:sym typeface="Arial" pitchFamily="34" charset="0"/>
              </a:rPr>
              <a:t> </a:t>
            </a:r>
            <a:r>
              <a:rPr lang="en-US" kern="0" dirty="0">
                <a:solidFill>
                  <a:srgbClr val="1C11FD"/>
                </a:solidFill>
                <a:latin typeface="+mn-lt"/>
                <a:ea typeface="+mn-ea"/>
                <a:cs typeface="+mn-cs"/>
                <a:sym typeface="Arial" pitchFamily="34" charset="0"/>
              </a:rPr>
              <a:t>(</a:t>
            </a:r>
            <a:r>
              <a:rPr lang="en-US" kern="0" dirty="0" err="1">
                <a:solidFill>
                  <a:srgbClr val="1C11FD"/>
                </a:solidFill>
                <a:latin typeface="+mn-lt"/>
                <a:ea typeface="+mn-ea"/>
                <a:cs typeface="+mn-cs"/>
                <a:sym typeface="Arial" pitchFamily="34" charset="0"/>
              </a:rPr>
              <a:t>Drell</a:t>
            </a:r>
            <a:r>
              <a:rPr lang="en-US" kern="0" dirty="0">
                <a:solidFill>
                  <a:srgbClr val="1C11FD"/>
                </a:solidFill>
                <a:latin typeface="+mn-lt"/>
                <a:ea typeface="+mn-ea"/>
                <a:cs typeface="+mn-cs"/>
                <a:sym typeface="Arial" pitchFamily="34" charset="0"/>
              </a:rPr>
              <a:t>-Yan)         </a:t>
            </a:r>
            <a:r>
              <a:rPr lang="en-US" kern="0" dirty="0" smtClean="0">
                <a:solidFill>
                  <a:srgbClr val="1C11FD"/>
                </a:solidFill>
                <a:latin typeface="+mn-lt"/>
                <a:ea typeface="+mn-ea"/>
                <a:cs typeface="+mn-cs"/>
                <a:sym typeface="Arial" pitchFamily="34" charset="0"/>
              </a:rPr>
              <a:t>          </a:t>
            </a:r>
            <a:r>
              <a:rPr lang="en-US" kern="0" dirty="0">
                <a:solidFill>
                  <a:srgbClr val="1C11FD"/>
                </a:solidFill>
                <a:latin typeface="+mn-lt"/>
                <a:ea typeface="+mn-ea"/>
                <a:cs typeface="+mn-cs"/>
                <a:sym typeface="Arial" pitchFamily="34" charset="0"/>
              </a:rPr>
              <a:t>vs.   </a:t>
            </a:r>
            <a:r>
              <a:rPr lang="en-US" kern="0" dirty="0" smtClean="0">
                <a:solidFill>
                  <a:srgbClr val="1C11FD"/>
                </a:solidFill>
                <a:latin typeface="+mn-lt"/>
                <a:ea typeface="+mn-ea"/>
                <a:cs typeface="+mn-cs"/>
                <a:sym typeface="Arial" pitchFamily="34" charset="0"/>
              </a:rPr>
              <a:t>   </a:t>
            </a:r>
            <a:r>
              <a:rPr lang="en-US" kern="0" dirty="0" err="1">
                <a:solidFill>
                  <a:srgbClr val="1C11FD"/>
                </a:solidFill>
                <a:latin typeface="+mn-lt"/>
                <a:ea typeface="+mn-ea"/>
                <a:cs typeface="+mn-cs"/>
                <a:sym typeface="Arial" pitchFamily="34" charset="0"/>
              </a:rPr>
              <a:t>spacelike</a:t>
            </a:r>
            <a:r>
              <a:rPr lang="en-US" kern="0" dirty="0">
                <a:solidFill>
                  <a:srgbClr val="1C11FD"/>
                </a:solidFill>
                <a:latin typeface="+mn-lt"/>
                <a:ea typeface="+mn-ea"/>
                <a:cs typeface="+mn-cs"/>
                <a:sym typeface="Arial" pitchFamily="34" charset="0"/>
              </a:rPr>
              <a:t> </a:t>
            </a:r>
            <a:r>
              <a:rPr lang="en-US" kern="0" dirty="0" smtClean="0">
                <a:solidFill>
                  <a:srgbClr val="1C11FD"/>
                </a:solidFill>
                <a:latin typeface="+mn-lt"/>
                <a:ea typeface="+mn-ea"/>
                <a:cs typeface="+mn-cs"/>
                <a:sym typeface="Arial" pitchFamily="34" charset="0"/>
              </a:rPr>
              <a:t>(SIDIS</a:t>
            </a:r>
            <a:r>
              <a:rPr lang="en-US" kern="0" dirty="0">
                <a:solidFill>
                  <a:srgbClr val="1C11FD"/>
                </a:solidFill>
                <a:latin typeface="+mn-lt"/>
                <a:ea typeface="+mn-ea"/>
                <a:cs typeface="+mn-cs"/>
                <a:sym typeface="Arial" pitchFamily="34" charset="0"/>
              </a:rPr>
              <a:t>) virtual photon</a:t>
            </a:r>
          </a:p>
          <a:p>
            <a:pPr marL="703263" lvl="1" indent="-334963" algn="l">
              <a:spcBef>
                <a:spcPts val="600"/>
              </a:spcBef>
              <a:buClr>
                <a:srgbClr val="0000FF"/>
              </a:buClr>
              <a:buSzPct val="150000"/>
              <a:buFont typeface="Zapf Dingbats" charset="0"/>
              <a:buChar char="➡"/>
              <a:tabLst>
                <a:tab pos="815975" algn="l"/>
                <a:tab pos="1192213" algn="l"/>
              </a:tabLst>
              <a:defRPr/>
            </a:pPr>
            <a:endParaRPr lang="en-US" kern="0" dirty="0">
              <a:latin typeface="+mn-lt"/>
              <a:ea typeface="+mn-ea"/>
              <a:cs typeface="+mn-cs"/>
              <a:sym typeface="Arial" pitchFamily="34" charset="0"/>
            </a:endParaRPr>
          </a:p>
          <a:p>
            <a:pPr marL="1300163" lvl="2" indent="-398463" algn="l">
              <a:spcBef>
                <a:spcPts val="1800"/>
              </a:spcBef>
              <a:buClr>
                <a:srgbClr val="3A9D33"/>
              </a:buClr>
              <a:buSzPct val="150000"/>
              <a:tabLst>
                <a:tab pos="815975" algn="l"/>
                <a:tab pos="1192213" algn="l"/>
              </a:tabLst>
              <a:defRPr/>
            </a:pPr>
            <a:endParaRPr lang="en-US" kern="0" dirty="0">
              <a:latin typeface="+mn-lt"/>
              <a:ea typeface="+mn-ea"/>
              <a:cs typeface="+mn-cs"/>
              <a:sym typeface="Arial" pitchFamily="34" charset="0"/>
            </a:endParaRPr>
          </a:p>
        </p:txBody>
      </p:sp>
      <p:sp>
        <p:nvSpPr>
          <p:cNvPr id="41991" name="Rectangle 7"/>
          <p:cNvSpPr txBox="1">
            <a:spLocks noChangeArrowheads="1"/>
          </p:cNvSpPr>
          <p:nvPr/>
        </p:nvSpPr>
        <p:spPr bwMode="auto">
          <a:xfrm>
            <a:off x="457200" y="3886200"/>
            <a:ext cx="8686800" cy="2667000"/>
          </a:xfrm>
          <a:prstGeom prst="rect">
            <a:avLst/>
          </a:prstGeom>
          <a:noFill/>
          <a:ln w="12700">
            <a:noFill/>
            <a:miter lim="800000"/>
            <a:headEnd/>
            <a:tailEnd/>
          </a:ln>
        </p:spPr>
        <p:txBody>
          <a:bodyPr lIns="50800" tIns="50800" rIns="50800" bIns="50800"/>
          <a:lstStyle/>
          <a:p>
            <a:pPr marL="334963" indent="-334963" algn="l">
              <a:spcBef>
                <a:spcPts val="600"/>
              </a:spcBef>
              <a:buSzPct val="200000"/>
              <a:buFont typeface="Arial" pitchFamily="34" charset="0"/>
              <a:buChar char="•"/>
              <a:tabLst>
                <a:tab pos="815975" algn="l"/>
                <a:tab pos="1192213" algn="l"/>
              </a:tabLst>
            </a:pPr>
            <a:r>
              <a:rPr lang="en-US" dirty="0">
                <a:solidFill>
                  <a:srgbClr val="1C11FD"/>
                </a:solidFill>
                <a:latin typeface="+mn-lt"/>
              </a:rPr>
              <a:t>Cleanest probe to study </a:t>
            </a:r>
            <a:r>
              <a:rPr lang="en-US" dirty="0" err="1">
                <a:solidFill>
                  <a:srgbClr val="1C11FD"/>
                </a:solidFill>
                <a:latin typeface="+mn-lt"/>
              </a:rPr>
              <a:t>hadron</a:t>
            </a:r>
            <a:r>
              <a:rPr lang="en-US" dirty="0">
                <a:solidFill>
                  <a:srgbClr val="1C11FD"/>
                </a:solidFill>
                <a:latin typeface="+mn-lt"/>
              </a:rPr>
              <a:t> structure:</a:t>
            </a:r>
            <a:endParaRPr lang="en-US" b="1" dirty="0">
              <a:solidFill>
                <a:srgbClr val="1C11FD"/>
              </a:solidFill>
              <a:latin typeface="+mn-lt"/>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pPr>
            <a:r>
              <a:rPr lang="en-US" sz="1600" dirty="0">
                <a:latin typeface="Arial" pitchFamily="34" charset="0"/>
              </a:rPr>
              <a:t> </a:t>
            </a:r>
            <a:r>
              <a:rPr lang="en-US" sz="1600" dirty="0" err="1">
                <a:latin typeface="Arial" pitchFamily="34" charset="0"/>
              </a:rPr>
              <a:t>hadron</a:t>
            </a:r>
            <a:r>
              <a:rPr lang="en-US" sz="1600" dirty="0">
                <a:latin typeface="Arial" pitchFamily="34" charset="0"/>
              </a:rPr>
              <a:t> beam and convolution of </a:t>
            </a:r>
            <a:r>
              <a:rPr lang="en-US" sz="1600" dirty="0" err="1">
                <a:latin typeface="Arial" pitchFamily="34" charset="0"/>
              </a:rPr>
              <a:t>parton</a:t>
            </a:r>
            <a:r>
              <a:rPr lang="en-US" sz="1600" dirty="0">
                <a:latin typeface="Arial" pitchFamily="34" charset="0"/>
              </a:rPr>
              <a:t> distributions </a:t>
            </a:r>
          </a:p>
          <a:p>
            <a:pPr marL="703263" lvl="1" indent="-334963" algn="l">
              <a:spcBef>
                <a:spcPts val="600"/>
              </a:spcBef>
              <a:buClr>
                <a:srgbClr val="0000FF"/>
              </a:buClr>
              <a:buSzPct val="150000"/>
              <a:buFont typeface="Zapf Dingbats" charset="0"/>
              <a:buChar char="➡"/>
              <a:tabLst>
                <a:tab pos="815975" algn="l"/>
                <a:tab pos="1192213" algn="l"/>
              </a:tabLst>
            </a:pPr>
            <a:r>
              <a:rPr lang="en-US" sz="1600" dirty="0">
                <a:latin typeface="Arial" pitchFamily="34" charset="0"/>
              </a:rPr>
              <a:t> no QCD final state effects </a:t>
            </a:r>
          </a:p>
          <a:p>
            <a:pPr marL="703263" lvl="1" indent="-334963" algn="l">
              <a:spcBef>
                <a:spcPts val="600"/>
              </a:spcBef>
              <a:buClr>
                <a:srgbClr val="0000FF"/>
              </a:buClr>
              <a:buSzPct val="150000"/>
              <a:buFont typeface="Zapf Dingbats" charset="0"/>
              <a:buChar char="➡"/>
              <a:tabLst>
                <a:tab pos="815975" algn="l"/>
                <a:tab pos="1192213" algn="l"/>
              </a:tabLst>
            </a:pPr>
            <a:r>
              <a:rPr lang="en-US" sz="1600" dirty="0">
                <a:latin typeface="Arial" pitchFamily="34" charset="0"/>
              </a:rPr>
              <a:t> no fragmentation process</a:t>
            </a:r>
          </a:p>
          <a:p>
            <a:pPr marL="703263" lvl="1" indent="-334963" algn="l">
              <a:spcBef>
                <a:spcPts val="600"/>
              </a:spcBef>
              <a:buClr>
                <a:srgbClr val="0000FF"/>
              </a:buClr>
              <a:buSzPct val="150000"/>
              <a:buFont typeface="Zapf Dingbats" charset="0"/>
              <a:buChar char="➡"/>
              <a:tabLst>
                <a:tab pos="815975" algn="l"/>
                <a:tab pos="1192213" algn="l"/>
              </a:tabLst>
            </a:pPr>
            <a:r>
              <a:rPr lang="en-US" sz="1600" dirty="0">
                <a:latin typeface="Arial" pitchFamily="34" charset="0"/>
                <a:sym typeface="Arial" pitchFamily="34" charset="0"/>
              </a:rPr>
              <a:t> ability to select sea quark distribution</a:t>
            </a:r>
          </a:p>
          <a:p>
            <a:pPr marL="285750" indent="-285750" algn="l">
              <a:spcBef>
                <a:spcPts val="600"/>
              </a:spcBef>
              <a:buClr>
                <a:srgbClr val="0000FF"/>
              </a:buClr>
              <a:buSzPct val="150000"/>
              <a:buFont typeface="Arial" panose="020B0604020202020204" pitchFamily="34" charset="0"/>
              <a:buChar char="•"/>
              <a:tabLst>
                <a:tab pos="815975" algn="l"/>
                <a:tab pos="1192213" algn="l"/>
              </a:tabLst>
            </a:pPr>
            <a:r>
              <a:rPr lang="en-US" dirty="0" smtClean="0">
                <a:solidFill>
                  <a:srgbClr val="1C11FD"/>
                </a:solidFill>
                <a:latin typeface="Arial" pitchFamily="34" charset="0"/>
              </a:rPr>
              <a:t>Assuming factorization valid in QCD: </a:t>
            </a:r>
            <a:r>
              <a:rPr lang="en-US" dirty="0" smtClean="0">
                <a:latin typeface="Arial" pitchFamily="34" charset="0"/>
              </a:rPr>
              <a:t>allows </a:t>
            </a:r>
            <a:r>
              <a:rPr lang="en-US" dirty="0">
                <a:latin typeface="Arial" pitchFamily="34" charset="0"/>
              </a:rPr>
              <a:t>direct production of </a:t>
            </a:r>
            <a:r>
              <a:rPr lang="en-US" dirty="0" smtClean="0">
                <a:latin typeface="Arial" pitchFamily="34" charset="0"/>
              </a:rPr>
              <a:t>two transverse </a:t>
            </a:r>
            <a:r>
              <a:rPr lang="en-US" dirty="0">
                <a:latin typeface="Arial" pitchFamily="34" charset="0"/>
              </a:rPr>
              <a:t>momentum-dependent distribution (TMD) </a:t>
            </a:r>
            <a:r>
              <a:rPr lang="en-US" dirty="0" smtClean="0">
                <a:latin typeface="Arial" pitchFamily="34" charset="0"/>
              </a:rPr>
              <a:t> </a:t>
            </a:r>
            <a:r>
              <a:rPr lang="en-US" dirty="0">
                <a:latin typeface="Arial" pitchFamily="34" charset="0"/>
              </a:rPr>
              <a:t>functions (Sivers, Boer-Mulders, </a:t>
            </a:r>
            <a:r>
              <a:rPr lang="en-US" dirty="0" err="1">
                <a:latin typeface="Arial" pitchFamily="34" charset="0"/>
              </a:rPr>
              <a:t>etc</a:t>
            </a:r>
            <a:r>
              <a:rPr lang="en-US" dirty="0" smtClean="0">
                <a:latin typeface="Arial" pitchFamily="34" charset="0"/>
              </a:rPr>
              <a:t>)</a:t>
            </a:r>
          </a:p>
          <a:p>
            <a:pPr marL="285750" indent="-285750" algn="l">
              <a:spcBef>
                <a:spcPts val="600"/>
              </a:spcBef>
              <a:buClr>
                <a:srgbClr val="0000FF"/>
              </a:buClr>
              <a:buSzPct val="150000"/>
              <a:buFont typeface="Arial" panose="020B0604020202020204" pitchFamily="34" charset="0"/>
              <a:buChar char="•"/>
              <a:tabLst>
                <a:tab pos="815975" algn="l"/>
                <a:tab pos="1192213" algn="l"/>
              </a:tabLst>
            </a:pPr>
            <a:r>
              <a:rPr lang="en-US" dirty="0" smtClean="0">
                <a:solidFill>
                  <a:srgbClr val="1C11FD"/>
                </a:solidFill>
              </a:rPr>
              <a:t>Assuming universality valid in QCD: </a:t>
            </a:r>
            <a:r>
              <a:rPr lang="en-US" dirty="0" smtClean="0"/>
              <a:t>DF in DY and SIDIS are identical</a:t>
            </a:r>
            <a:endParaRPr lang="en-US" b="1" kern="0" dirty="0">
              <a:sym typeface="Arial" pitchFamily="34" charset="0"/>
            </a:endParaRPr>
          </a:p>
        </p:txBody>
      </p:sp>
      <p:sp>
        <p:nvSpPr>
          <p:cNvPr id="14" name="Slide Number Placeholder 13"/>
          <p:cNvSpPr>
            <a:spLocks noGrp="1"/>
          </p:cNvSpPr>
          <p:nvPr>
            <p:ph type="sldNum" sz="quarter" idx="10"/>
          </p:nvPr>
        </p:nvSpPr>
        <p:spPr>
          <a:xfrm>
            <a:off x="8901113" y="6616700"/>
            <a:ext cx="244475" cy="241300"/>
          </a:xfrm>
        </p:spPr>
        <p:txBody>
          <a:bodyPr/>
          <a:lstStyle/>
          <a:p>
            <a:pPr>
              <a:defRPr/>
            </a:pPr>
            <a:fld id="{14F5F7EE-0D7F-40B9-AAEA-D0EC6DD48971}" type="slidenum">
              <a:rPr lang="en-US" smtClean="0"/>
              <a:pPr>
                <a:defRPr/>
              </a:pPr>
              <a:t>7</a:t>
            </a:fld>
            <a:endParaRPr lang="en-US" dirty="0"/>
          </a:p>
        </p:txBody>
      </p:sp>
      <p:pic>
        <p:nvPicPr>
          <p:cNvPr id="13" name="Picture 6"/>
          <p:cNvPicPr>
            <a:picLocks noChangeAspect="1" noChangeArrowheads="1"/>
          </p:cNvPicPr>
          <p:nvPr/>
        </p:nvPicPr>
        <p:blipFill>
          <a:blip r:embed="rId5" cstate="print"/>
          <a:srcRect/>
          <a:stretch>
            <a:fillRect/>
          </a:stretch>
        </p:blipFill>
        <p:spPr bwMode="auto">
          <a:xfrm>
            <a:off x="5695950" y="2133600"/>
            <a:ext cx="3371850" cy="1447800"/>
          </a:xfrm>
          <a:prstGeom prst="rect">
            <a:avLst/>
          </a:prstGeom>
          <a:ln>
            <a:noFill/>
          </a:ln>
          <a:effectLst>
            <a:outerShdw blurRad="292100" dist="139700" dir="2700000" algn="tl" rotWithShape="0">
              <a:srgbClr val="333333">
                <a:alpha val="65000"/>
              </a:srgbClr>
            </a:outerShdw>
          </a:effectLst>
        </p:spPr>
      </p:pic>
      <p:pic>
        <p:nvPicPr>
          <p:cNvPr id="17" name="Picture 4"/>
          <p:cNvPicPr>
            <a:picLocks noChangeAspect="1" noChangeArrowheads="1"/>
          </p:cNvPicPr>
          <p:nvPr/>
        </p:nvPicPr>
        <p:blipFill>
          <a:blip r:embed="rId6" cstate="print"/>
          <a:srcRect/>
          <a:stretch>
            <a:fillRect/>
          </a:stretch>
        </p:blipFill>
        <p:spPr bwMode="auto">
          <a:xfrm>
            <a:off x="1371600" y="2133600"/>
            <a:ext cx="3429000" cy="1447800"/>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6096000" y="3657600"/>
            <a:ext cx="2895600" cy="276225"/>
          </a:xfrm>
          <a:prstGeom prst="rect">
            <a:avLst/>
          </a:prstGeom>
          <a:noFill/>
        </p:spPr>
        <p:txBody>
          <a:bodyPr>
            <a:spAutoFit/>
          </a:bodyPr>
          <a:lstStyle/>
          <a:p>
            <a:pPr marL="228600" indent="-228600">
              <a:defRPr/>
            </a:pPr>
            <a:r>
              <a:rPr lang="en-US" sz="1200" dirty="0">
                <a:solidFill>
                  <a:srgbClr val="C00000"/>
                </a:solidFill>
                <a:latin typeface="+mn-lt"/>
              </a:rPr>
              <a:t>A. </a:t>
            </a:r>
            <a:r>
              <a:rPr lang="en-US" sz="1200" dirty="0" err="1">
                <a:solidFill>
                  <a:srgbClr val="C00000"/>
                </a:solidFill>
                <a:latin typeface="+mn-lt"/>
              </a:rPr>
              <a:t>Kotzinian</a:t>
            </a:r>
            <a:r>
              <a:rPr lang="en-US" sz="1200" dirty="0">
                <a:solidFill>
                  <a:srgbClr val="C00000"/>
                </a:solidFill>
                <a:latin typeface="+mn-lt"/>
              </a:rPr>
              <a:t>, </a:t>
            </a:r>
            <a:r>
              <a:rPr lang="en-US" sz="1200" dirty="0">
                <a:solidFill>
                  <a:srgbClr val="C00000"/>
                </a:solidFill>
              </a:rPr>
              <a:t>DY workshop, CERN, 4/10</a:t>
            </a:r>
          </a:p>
        </p:txBody>
      </p:sp>
      <p:sp>
        <p:nvSpPr>
          <p:cNvPr id="41996" name="Title 28"/>
          <p:cNvSpPr txBox="1">
            <a:spLocks/>
          </p:cNvSpPr>
          <p:nvPr/>
        </p:nvSpPr>
        <p:spPr bwMode="auto">
          <a:xfrm>
            <a:off x="457200" y="228600"/>
            <a:ext cx="8001000" cy="469900"/>
          </a:xfrm>
          <a:prstGeom prst="rect">
            <a:avLst/>
          </a:prstGeom>
          <a:noFill/>
          <a:ln w="9525">
            <a:noFill/>
            <a:miter lim="800000"/>
            <a:headEnd/>
            <a:tailEnd/>
          </a:ln>
        </p:spPr>
        <p:txBody>
          <a:bodyPr/>
          <a:lstStyle/>
          <a:p>
            <a:pPr eaLnBrk="0" hangingPunct="0">
              <a:spcBef>
                <a:spcPts val="200"/>
              </a:spcBef>
            </a:pPr>
            <a:r>
              <a:rPr lang="en-US" sz="2400" b="1" dirty="0" err="1">
                <a:solidFill>
                  <a:srgbClr val="190EFF"/>
                </a:solidFill>
                <a:latin typeface="+mj-lt"/>
                <a:ea typeface="ヒラギノ角ゴ ProN W6"/>
                <a:cs typeface="ヒラギノ角ゴ ProN W6"/>
                <a:sym typeface="Arial" pitchFamily="34" charset="0"/>
              </a:rPr>
              <a:t>Drell</a:t>
            </a:r>
            <a:r>
              <a:rPr lang="en-US" sz="2400" b="1" dirty="0">
                <a:solidFill>
                  <a:srgbClr val="190EFF"/>
                </a:solidFill>
                <a:latin typeface="+mj-lt"/>
                <a:ea typeface="ヒラギノ角ゴ ProN W6"/>
                <a:cs typeface="ヒラギノ角ゴ ProN W6"/>
                <a:sym typeface="Arial" pitchFamily="34" charset="0"/>
              </a:rPr>
              <a:t> Yan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txBox="1">
            <a:spLocks noChangeArrowheads="1"/>
          </p:cNvSpPr>
          <p:nvPr/>
        </p:nvSpPr>
        <p:spPr bwMode="auto">
          <a:xfrm>
            <a:off x="457200" y="914400"/>
            <a:ext cx="8686800" cy="1447800"/>
          </a:xfrm>
          <a:prstGeom prst="rect">
            <a:avLst/>
          </a:prstGeom>
          <a:noFill/>
          <a:ln w="12700">
            <a:noFill/>
            <a:miter lim="800000"/>
            <a:headEnd/>
            <a:tailEnd/>
          </a:ln>
        </p:spPr>
        <p:txBody>
          <a:bodyPr lIns="50800" tIns="50800" rIns="50800" bIns="50800"/>
          <a:lstStyle/>
          <a:p>
            <a:pPr marL="334963" indent="-334963" algn="l">
              <a:spcBef>
                <a:spcPts val="600"/>
              </a:spcBef>
              <a:buSzPct val="200000"/>
              <a:buFont typeface="Arial" pitchFamily="34" charset="0"/>
              <a:buChar char="•"/>
              <a:tabLst>
                <a:tab pos="815975" algn="l"/>
                <a:tab pos="1192213" algn="l"/>
              </a:tabLst>
              <a:defRPr/>
            </a:pPr>
            <a:r>
              <a:rPr lang="en-US" dirty="0" smtClean="0">
                <a:solidFill>
                  <a:srgbClr val="1C11FD"/>
                </a:solidFill>
                <a:latin typeface="+mn-lt"/>
              </a:rPr>
              <a:t>DY cross section at LO:</a:t>
            </a:r>
            <a:endParaRPr lang="en-US" b="1" kern="0" dirty="0">
              <a:solidFill>
                <a:srgbClr val="1C11FD"/>
              </a:solidFill>
              <a:latin typeface="+mn-lt"/>
              <a:ea typeface="+mn-ea"/>
              <a:cs typeface="+mn-cs"/>
              <a:sym typeface="Arial" pitchFamily="34" charset="0"/>
            </a:endParaRPr>
          </a:p>
        </p:txBody>
      </p:sp>
      <p:sp>
        <p:nvSpPr>
          <p:cNvPr id="41991" name="Rectangle 7"/>
          <p:cNvSpPr txBox="1">
            <a:spLocks noChangeArrowheads="1"/>
          </p:cNvSpPr>
          <p:nvPr/>
        </p:nvSpPr>
        <p:spPr bwMode="auto">
          <a:xfrm>
            <a:off x="457200" y="5562600"/>
            <a:ext cx="8686800" cy="1066800"/>
          </a:xfrm>
          <a:prstGeom prst="rect">
            <a:avLst/>
          </a:prstGeom>
          <a:noFill/>
          <a:ln w="12700">
            <a:noFill/>
            <a:miter lim="800000"/>
            <a:headEnd/>
            <a:tailEnd/>
          </a:ln>
        </p:spPr>
        <p:txBody>
          <a:bodyPr lIns="50800" tIns="50800" rIns="50800" bIns="50800"/>
          <a:lstStyle/>
          <a:p>
            <a:pPr marL="334963" indent="-334963" algn="l">
              <a:spcBef>
                <a:spcPts val="600"/>
              </a:spcBef>
              <a:buSzPct val="200000"/>
              <a:tabLst>
                <a:tab pos="815975" algn="l"/>
                <a:tab pos="1192213" algn="l"/>
              </a:tabLst>
            </a:pPr>
            <a:endParaRPr lang="en-US" b="1" dirty="0" smtClean="0">
              <a:solidFill>
                <a:srgbClr val="1C11FD"/>
              </a:solidFill>
              <a:latin typeface="Arial" pitchFamily="34" charset="0"/>
              <a:sym typeface="Arial" pitchFamily="34" charset="0"/>
            </a:endParaRPr>
          </a:p>
          <a:p>
            <a:pPr marL="703263" lvl="1" indent="-334963" algn="l">
              <a:spcBef>
                <a:spcPts val="600"/>
              </a:spcBef>
              <a:buClr>
                <a:srgbClr val="0000FF"/>
              </a:buClr>
              <a:buSzPct val="150000"/>
              <a:buFont typeface="Zapf Dingbats" charset="0"/>
              <a:buChar char="➡"/>
              <a:tabLst>
                <a:tab pos="815975" algn="l"/>
                <a:tab pos="1192213" algn="l"/>
              </a:tabLst>
            </a:pPr>
            <a:r>
              <a:rPr lang="en-US" sz="1600" dirty="0" smtClean="0">
                <a:latin typeface="Arial" pitchFamily="34" charset="0"/>
              </a:rPr>
              <a:t> with the asymmetry amplitude:</a:t>
            </a:r>
            <a:endParaRPr lang="en-US" sz="1600" dirty="0">
              <a:latin typeface="Arial" pitchFamily="34" charset="0"/>
            </a:endParaRPr>
          </a:p>
        </p:txBody>
      </p:sp>
      <p:sp>
        <p:nvSpPr>
          <p:cNvPr id="14" name="Slide Number Placeholder 13"/>
          <p:cNvSpPr>
            <a:spLocks noGrp="1"/>
          </p:cNvSpPr>
          <p:nvPr>
            <p:ph type="sldNum" sz="quarter" idx="10"/>
          </p:nvPr>
        </p:nvSpPr>
        <p:spPr/>
        <p:txBody>
          <a:bodyPr/>
          <a:lstStyle/>
          <a:p>
            <a:pPr>
              <a:defRPr/>
            </a:pPr>
            <a:fld id="{14F5F7EE-0D7F-40B9-AAEA-D0EC6DD48971}" type="slidenum">
              <a:rPr lang="en-US" smtClean="0"/>
              <a:pPr>
                <a:defRPr/>
              </a:pPr>
              <a:t>8</a:t>
            </a:fld>
            <a:endParaRPr lang="en-US"/>
          </a:p>
        </p:txBody>
      </p:sp>
      <p:sp>
        <p:nvSpPr>
          <p:cNvPr id="41996" name="Title 28"/>
          <p:cNvSpPr txBox="1">
            <a:spLocks/>
          </p:cNvSpPr>
          <p:nvPr/>
        </p:nvSpPr>
        <p:spPr bwMode="auto">
          <a:xfrm>
            <a:off x="457200" y="228600"/>
            <a:ext cx="8001000" cy="469900"/>
          </a:xfrm>
          <a:prstGeom prst="rect">
            <a:avLst/>
          </a:prstGeom>
          <a:noFill/>
          <a:ln w="9525">
            <a:noFill/>
            <a:miter lim="800000"/>
            <a:headEnd/>
            <a:tailEnd/>
          </a:ln>
        </p:spPr>
        <p:txBody>
          <a:bodyPr/>
          <a:lstStyle/>
          <a:p>
            <a:pPr eaLnBrk="0" hangingPunct="0">
              <a:spcBef>
                <a:spcPts val="200"/>
              </a:spcBef>
            </a:pPr>
            <a:r>
              <a:rPr lang="en-US" sz="2400" b="1" dirty="0" smtClean="0">
                <a:solidFill>
                  <a:srgbClr val="190EFF"/>
                </a:solidFill>
                <a:latin typeface="+mj-lt"/>
                <a:ea typeface="ヒラギノ角ゴ ProN W6"/>
                <a:cs typeface="ヒラギノ角ゴ ProN W6"/>
                <a:sym typeface="Arial" pitchFamily="34" charset="0"/>
              </a:rPr>
              <a:t>Leading order DY Cross Section</a:t>
            </a:r>
            <a:endParaRPr lang="en-US" sz="2400" b="1" dirty="0">
              <a:solidFill>
                <a:srgbClr val="190EFF"/>
              </a:solidFill>
              <a:latin typeface="+mj-lt"/>
              <a:ea typeface="ヒラギノ角ゴ ProN W6"/>
              <a:cs typeface="ヒラギノ角ゴ ProN W6"/>
              <a:sym typeface="Arial" pitchFamily="34" charset="0"/>
            </a:endParaRPr>
          </a:p>
        </p:txBody>
      </p:sp>
      <p:pic>
        <p:nvPicPr>
          <p:cNvPr id="163843" name="Picture 3" descr="C:\Users\lorenzon\Documents\Pol-DY\proposal\DY-ang-dist.png"/>
          <p:cNvPicPr>
            <a:picLocks noChangeAspect="1" noChangeArrowheads="1"/>
          </p:cNvPicPr>
          <p:nvPr/>
        </p:nvPicPr>
        <p:blipFill>
          <a:blip r:embed="rId3" cstate="print"/>
          <a:srcRect/>
          <a:stretch>
            <a:fillRect/>
          </a:stretch>
        </p:blipFill>
        <p:spPr bwMode="auto">
          <a:xfrm>
            <a:off x="3441588" y="914400"/>
            <a:ext cx="5321412" cy="3348038"/>
          </a:xfrm>
          <a:prstGeom prst="rect">
            <a:avLst/>
          </a:prstGeom>
          <a:noFill/>
        </p:spPr>
      </p:pic>
      <p:sp>
        <p:nvSpPr>
          <p:cNvPr id="19" name="Right Brace 18"/>
          <p:cNvSpPr/>
          <p:nvPr/>
        </p:nvSpPr>
        <p:spPr bwMode="auto">
          <a:xfrm>
            <a:off x="8763000" y="3886200"/>
            <a:ext cx="76200" cy="381000"/>
          </a:xfrm>
          <a:prstGeom prst="rightBrac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20" name="Rectangle 19"/>
          <p:cNvSpPr/>
          <p:nvPr/>
        </p:nvSpPr>
        <p:spPr bwMode="auto">
          <a:xfrm>
            <a:off x="5029200" y="3200400"/>
            <a:ext cx="1905000" cy="381000"/>
          </a:xfrm>
          <a:prstGeom prst="rect">
            <a:avLst/>
          </a:prstGeom>
          <a:solidFill>
            <a:srgbClr val="FF0000">
              <a:alpha val="20000"/>
            </a:srgb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18" name="TextBox 17"/>
          <p:cNvSpPr txBox="1"/>
          <p:nvPr/>
        </p:nvSpPr>
        <p:spPr>
          <a:xfrm>
            <a:off x="2438400" y="3276600"/>
            <a:ext cx="1676400" cy="276225"/>
          </a:xfrm>
          <a:prstGeom prst="rect">
            <a:avLst/>
          </a:prstGeom>
          <a:solidFill>
            <a:srgbClr val="FF0000">
              <a:alpha val="20000"/>
            </a:srgbClr>
          </a:solidFill>
          <a:ln>
            <a:solidFill>
              <a:srgbClr val="000000"/>
            </a:solidFill>
          </a:ln>
        </p:spPr>
        <p:txBody>
          <a:bodyPr wrap="square">
            <a:spAutoFit/>
          </a:bodyPr>
          <a:lstStyle/>
          <a:p>
            <a:pPr marL="228600" indent="-228600">
              <a:defRPr/>
            </a:pPr>
            <a:r>
              <a:rPr lang="en-US" sz="1200" b="1" dirty="0" smtClean="0">
                <a:solidFill>
                  <a:srgbClr val="C00000"/>
                </a:solidFill>
                <a:latin typeface="+mn-lt"/>
              </a:rPr>
              <a:t>Sivers Mechanism</a:t>
            </a:r>
            <a:endParaRPr lang="en-US" sz="1200" b="1" dirty="0">
              <a:solidFill>
                <a:srgbClr val="C00000"/>
              </a:solidFill>
            </a:endParaRPr>
          </a:p>
        </p:txBody>
      </p:sp>
      <p:pic>
        <p:nvPicPr>
          <p:cNvPr id="163845" name="Picture 5" descr="C:\Users\lorenzon\Documents\Pol-DY\proposal\Sivers-TMD.png"/>
          <p:cNvPicPr>
            <a:picLocks noChangeAspect="1" noChangeArrowheads="1"/>
          </p:cNvPicPr>
          <p:nvPr/>
        </p:nvPicPr>
        <p:blipFill>
          <a:blip r:embed="rId4" cstate="print"/>
          <a:srcRect/>
          <a:stretch>
            <a:fillRect/>
          </a:stretch>
        </p:blipFill>
        <p:spPr bwMode="auto">
          <a:xfrm>
            <a:off x="4876800" y="4800600"/>
            <a:ext cx="3352800" cy="585283"/>
          </a:xfrm>
          <a:prstGeom prst="rect">
            <a:avLst/>
          </a:prstGeom>
          <a:noFill/>
        </p:spPr>
      </p:pic>
      <p:sp>
        <p:nvSpPr>
          <p:cNvPr id="21" name="TextBox 20"/>
          <p:cNvSpPr txBox="1"/>
          <p:nvPr/>
        </p:nvSpPr>
        <p:spPr>
          <a:xfrm>
            <a:off x="2743200" y="4953000"/>
            <a:ext cx="1676400" cy="276225"/>
          </a:xfrm>
          <a:prstGeom prst="rect">
            <a:avLst/>
          </a:prstGeom>
          <a:solidFill>
            <a:srgbClr val="FF0000">
              <a:alpha val="20000"/>
            </a:srgbClr>
          </a:solidFill>
          <a:ln>
            <a:solidFill>
              <a:srgbClr val="000000"/>
            </a:solidFill>
          </a:ln>
        </p:spPr>
        <p:txBody>
          <a:bodyPr wrap="square">
            <a:spAutoFit/>
          </a:bodyPr>
          <a:lstStyle/>
          <a:p>
            <a:pPr marL="228600" indent="-228600">
              <a:defRPr/>
            </a:pPr>
            <a:r>
              <a:rPr lang="en-US" sz="1200" b="1" dirty="0" smtClean="0">
                <a:solidFill>
                  <a:srgbClr val="C00000"/>
                </a:solidFill>
                <a:latin typeface="+mn-lt"/>
              </a:rPr>
              <a:t>Sivers function</a:t>
            </a:r>
            <a:endParaRPr lang="en-US" sz="1200" b="1" dirty="0">
              <a:solidFill>
                <a:srgbClr val="C00000"/>
              </a:solidFill>
            </a:endParaRPr>
          </a:p>
        </p:txBody>
      </p:sp>
      <p:sp>
        <p:nvSpPr>
          <p:cNvPr id="22" name="Rectangle 21"/>
          <p:cNvSpPr/>
          <p:nvPr/>
        </p:nvSpPr>
        <p:spPr bwMode="auto">
          <a:xfrm>
            <a:off x="6400800" y="4876800"/>
            <a:ext cx="304800" cy="381000"/>
          </a:xfrm>
          <a:prstGeom prst="rect">
            <a:avLst/>
          </a:prstGeom>
          <a:solidFill>
            <a:srgbClr val="FF0000">
              <a:alpha val="20000"/>
            </a:srgbClr>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pic>
        <p:nvPicPr>
          <p:cNvPr id="163846" name="Picture 6" descr="C:\Users\lorenzon\Documents\Pol-DY\proposal\Asy-amp.png"/>
          <p:cNvPicPr>
            <a:picLocks noChangeAspect="1" noChangeArrowheads="1"/>
          </p:cNvPicPr>
          <p:nvPr/>
        </p:nvPicPr>
        <p:blipFill>
          <a:blip r:embed="rId5" cstate="print"/>
          <a:srcRect/>
          <a:stretch>
            <a:fillRect/>
          </a:stretch>
        </p:blipFill>
        <p:spPr bwMode="auto">
          <a:xfrm>
            <a:off x="5022851" y="5867400"/>
            <a:ext cx="996949" cy="498475"/>
          </a:xfrm>
          <a:prstGeom prst="rect">
            <a:avLst/>
          </a:prstGeom>
          <a:noFill/>
        </p:spPr>
      </p:pic>
      <p:pic>
        <p:nvPicPr>
          <p:cNvPr id="163847" name="Picture 7" descr="C:\Users\lorenzon\Documents\Pol-DY\proposal\CollinsSoperAngles.jpg"/>
          <p:cNvPicPr>
            <a:picLocks noChangeAspect="1" noChangeArrowheads="1"/>
          </p:cNvPicPr>
          <p:nvPr/>
        </p:nvPicPr>
        <p:blipFill>
          <a:blip r:embed="rId6" cstate="print"/>
          <a:srcRect/>
          <a:stretch>
            <a:fillRect/>
          </a:stretch>
        </p:blipFill>
        <p:spPr bwMode="auto">
          <a:xfrm>
            <a:off x="152400" y="1600200"/>
            <a:ext cx="2644737" cy="1447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9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20" grpId="0" animBg="1"/>
      <p:bldP spid="18"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Subtitle 2"/>
          <p:cNvSpPr>
            <a:spLocks noGrp="1"/>
          </p:cNvSpPr>
          <p:nvPr>
            <p:ph idx="1"/>
          </p:nvPr>
        </p:nvSpPr>
        <p:spPr>
          <a:xfrm>
            <a:off x="228600" y="838200"/>
            <a:ext cx="8610600" cy="5791200"/>
          </a:xfrm>
        </p:spPr>
        <p:txBody>
          <a:bodyPr/>
          <a:lstStyle/>
          <a:p>
            <a:pPr>
              <a:spcBef>
                <a:spcPts val="1200"/>
              </a:spcBef>
              <a:tabLst>
                <a:tab pos="815975" algn="l"/>
                <a:tab pos="1192213" algn="l"/>
              </a:tabLst>
            </a:pPr>
            <a:r>
              <a:rPr lang="en-US" dirty="0" smtClean="0"/>
              <a:t>T-odd observables</a:t>
            </a:r>
          </a:p>
          <a:p>
            <a:pPr lvl="1">
              <a:spcBef>
                <a:spcPts val="600"/>
              </a:spcBef>
              <a:tabLst>
                <a:tab pos="815975" algn="l"/>
                <a:tab pos="1192213" algn="l"/>
              </a:tabLst>
            </a:pPr>
            <a:r>
              <a:rPr lang="en-US" sz="1600" dirty="0" smtClean="0"/>
              <a:t> SSA observable </a:t>
            </a:r>
            <a:r>
              <a:rPr lang="en-US" sz="1400" dirty="0" smtClean="0"/>
              <a:t>~                 </a:t>
            </a:r>
            <a:r>
              <a:rPr lang="en-US" sz="1600" dirty="0" smtClean="0"/>
              <a:t>     </a:t>
            </a:r>
            <a:r>
              <a:rPr lang="en-US" sz="1600" dirty="0" smtClean="0">
                <a:solidFill>
                  <a:srgbClr val="1C11FD"/>
                </a:solidFill>
              </a:rPr>
              <a:t>odd</a:t>
            </a:r>
            <a:r>
              <a:rPr lang="en-US" sz="1600" dirty="0" smtClean="0"/>
              <a:t> under naïve </a:t>
            </a:r>
            <a:r>
              <a:rPr lang="en-US" sz="1600" dirty="0" smtClean="0">
                <a:solidFill>
                  <a:srgbClr val="1C11FD"/>
                </a:solidFill>
              </a:rPr>
              <a:t>Time-Reversal </a:t>
            </a:r>
            <a:endParaRPr lang="en-US" sz="1600" b="1" dirty="0" smtClean="0">
              <a:solidFill>
                <a:srgbClr val="1C11FD"/>
              </a:solidFill>
            </a:endParaRPr>
          </a:p>
          <a:p>
            <a:pPr lvl="1" eaLnBrk="1" hangingPunct="1">
              <a:spcBef>
                <a:spcPts val="600"/>
              </a:spcBef>
              <a:tabLst>
                <a:tab pos="815975" algn="l"/>
                <a:tab pos="1192213" algn="l"/>
              </a:tabLst>
            </a:pPr>
            <a:r>
              <a:rPr lang="en-US" sz="1600" dirty="0" smtClean="0"/>
              <a:t> since QCD amplitudes are T-even, must arise from interference </a:t>
            </a:r>
            <a:br>
              <a:rPr lang="en-US" sz="1600" dirty="0" smtClean="0"/>
            </a:br>
            <a:r>
              <a:rPr lang="en-US" sz="1600" dirty="0" smtClean="0"/>
              <a:t> (between spin-flip and non-flip amplitudes with different phases) </a:t>
            </a:r>
          </a:p>
          <a:p>
            <a:pPr eaLnBrk="1" hangingPunct="1">
              <a:spcBef>
                <a:spcPts val="1200"/>
              </a:spcBef>
              <a:tabLst>
                <a:tab pos="815975" algn="l"/>
                <a:tab pos="1192213" algn="l"/>
              </a:tabLst>
            </a:pPr>
            <a:r>
              <a:rPr lang="en-US" dirty="0" smtClean="0"/>
              <a:t>Cannot come from </a:t>
            </a:r>
            <a:r>
              <a:rPr lang="en-US" dirty="0" err="1" smtClean="0"/>
              <a:t>perturbative</a:t>
            </a:r>
            <a:r>
              <a:rPr lang="en-US" dirty="0" smtClean="0"/>
              <a:t> </a:t>
            </a:r>
            <a:r>
              <a:rPr lang="en-US" dirty="0" err="1" smtClean="0"/>
              <a:t>subprocess</a:t>
            </a:r>
            <a:r>
              <a:rPr lang="en-US" dirty="0" smtClean="0"/>
              <a:t> </a:t>
            </a:r>
            <a:r>
              <a:rPr lang="en-US" dirty="0" err="1" smtClean="0"/>
              <a:t>xsec</a:t>
            </a:r>
            <a:r>
              <a:rPr lang="en-US" dirty="0" smtClean="0"/>
              <a:t> at high energies: </a:t>
            </a:r>
            <a:endParaRPr lang="en-US" sz="800" dirty="0" smtClean="0">
              <a:solidFill>
                <a:srgbClr val="1C11FD"/>
              </a:solidFill>
            </a:endParaRPr>
          </a:p>
          <a:p>
            <a:pPr lvl="1">
              <a:spcBef>
                <a:spcPts val="600"/>
              </a:spcBef>
              <a:tabLst>
                <a:tab pos="815975" algn="l"/>
                <a:tab pos="1192213" algn="l"/>
              </a:tabLst>
            </a:pPr>
            <a:r>
              <a:rPr lang="en-US" sz="1600" dirty="0" smtClean="0"/>
              <a:t> </a:t>
            </a:r>
            <a:r>
              <a:rPr lang="en-US" sz="1600" i="1" dirty="0" smtClean="0"/>
              <a:t>q</a:t>
            </a:r>
            <a:r>
              <a:rPr lang="en-US" sz="1600" dirty="0" smtClean="0"/>
              <a:t> </a:t>
            </a:r>
            <a:r>
              <a:rPr lang="en-US" sz="1600" dirty="0" err="1" smtClean="0"/>
              <a:t>helicity</a:t>
            </a:r>
            <a:r>
              <a:rPr lang="en-US" sz="1600" dirty="0" smtClean="0"/>
              <a:t> flip suppressed by </a:t>
            </a:r>
          </a:p>
          <a:p>
            <a:pPr lvl="1">
              <a:spcBef>
                <a:spcPts val="600"/>
              </a:spcBef>
              <a:tabLst>
                <a:tab pos="815975" algn="l"/>
                <a:tab pos="1192213" algn="l"/>
              </a:tabLst>
            </a:pPr>
            <a:r>
              <a:rPr lang="en-US" sz="1600" dirty="0" smtClean="0"/>
              <a:t> need      suppressed loop-diagram to generate necessary phase</a:t>
            </a:r>
          </a:p>
          <a:p>
            <a:pPr lvl="1">
              <a:spcBef>
                <a:spcPts val="600"/>
              </a:spcBef>
              <a:tabLst>
                <a:tab pos="815975" algn="l"/>
                <a:tab pos="1192213" algn="l"/>
              </a:tabLst>
            </a:pPr>
            <a:r>
              <a:rPr lang="en-US" sz="1600" dirty="0" smtClean="0"/>
              <a:t> at hard (enough) scales, SSA’s must arise from soft physics</a:t>
            </a:r>
          </a:p>
          <a:p>
            <a:pPr>
              <a:spcBef>
                <a:spcPts val="1200"/>
              </a:spcBef>
              <a:tabLst>
                <a:tab pos="815975" algn="l"/>
                <a:tab pos="1192213" algn="l"/>
              </a:tabLst>
            </a:pPr>
            <a:r>
              <a:rPr lang="en-US" dirty="0" smtClean="0"/>
              <a:t>A T-odd function like        must arise from interference  (How?)</a:t>
            </a:r>
          </a:p>
          <a:p>
            <a:pPr>
              <a:spcBef>
                <a:spcPts val="1200"/>
              </a:spcBef>
              <a:tabLst>
                <a:tab pos="815975" algn="l"/>
                <a:tab pos="1192213" algn="l"/>
              </a:tabLst>
            </a:pPr>
            <a:endParaRPr lang="en-US" dirty="0" smtClean="0"/>
          </a:p>
          <a:p>
            <a:pPr>
              <a:spcBef>
                <a:spcPts val="1200"/>
              </a:spcBef>
              <a:tabLst>
                <a:tab pos="815975" algn="l"/>
                <a:tab pos="1192213" algn="l"/>
              </a:tabLst>
            </a:pPr>
            <a:endParaRPr lang="en-US" dirty="0" smtClean="0"/>
          </a:p>
          <a:p>
            <a:pPr>
              <a:spcBef>
                <a:spcPts val="1200"/>
              </a:spcBef>
              <a:tabLst>
                <a:tab pos="815975" algn="l"/>
                <a:tab pos="1192213" algn="l"/>
              </a:tabLst>
            </a:pPr>
            <a:endParaRPr lang="en-US" dirty="0" smtClean="0"/>
          </a:p>
          <a:p>
            <a:pPr lvl="1">
              <a:spcBef>
                <a:spcPts val="1200"/>
              </a:spcBef>
              <a:tabLst>
                <a:tab pos="815975" algn="l"/>
                <a:tab pos="1192213" algn="l"/>
              </a:tabLst>
            </a:pPr>
            <a:r>
              <a:rPr lang="en-US" sz="1600" dirty="0" smtClean="0"/>
              <a:t> soft gluons: “gauge links” required for color gauge invariance</a:t>
            </a:r>
          </a:p>
          <a:p>
            <a:pPr lvl="1">
              <a:spcBef>
                <a:spcPts val="1200"/>
              </a:spcBef>
              <a:tabLst>
                <a:tab pos="815975" algn="l"/>
                <a:tab pos="1192213" algn="l"/>
              </a:tabLst>
            </a:pPr>
            <a:r>
              <a:rPr lang="en-US" sz="1600" dirty="0" smtClean="0"/>
              <a:t> such soft gluon re-interactions with the soft </a:t>
            </a:r>
            <a:r>
              <a:rPr lang="en-US" sz="1600" dirty="0" err="1" smtClean="0"/>
              <a:t>wavefunction</a:t>
            </a:r>
            <a:r>
              <a:rPr lang="en-US" sz="1600" dirty="0" smtClean="0"/>
              <a:t> are</a:t>
            </a:r>
            <a:br>
              <a:rPr lang="en-US" sz="1600" dirty="0" smtClean="0"/>
            </a:br>
            <a:r>
              <a:rPr lang="en-US" sz="1600" dirty="0" smtClean="0">
                <a:solidFill>
                  <a:srgbClr val="A50021"/>
                </a:solidFill>
              </a:rPr>
              <a:t>final (or initial) state interactions </a:t>
            </a:r>
            <a:r>
              <a:rPr lang="en-US" sz="1600" dirty="0" smtClean="0"/>
              <a:t>… and maybe </a:t>
            </a:r>
            <a:r>
              <a:rPr lang="en-US" sz="1600" dirty="0" smtClean="0">
                <a:solidFill>
                  <a:srgbClr val="A50021"/>
                </a:solidFill>
              </a:rPr>
              <a:t>process dependent!</a:t>
            </a:r>
          </a:p>
          <a:p>
            <a:pPr lvl="1">
              <a:spcBef>
                <a:spcPts val="1200"/>
              </a:spcBef>
              <a:tabLst>
                <a:tab pos="815975" algn="l"/>
                <a:tab pos="1192213" algn="l"/>
              </a:tabLst>
            </a:pPr>
            <a:r>
              <a:rPr lang="en-US" sz="1600" dirty="0" smtClean="0"/>
              <a:t> </a:t>
            </a:r>
            <a:r>
              <a:rPr lang="en-US" sz="1600" dirty="0" smtClean="0">
                <a:solidFill>
                  <a:srgbClr val="FF0000"/>
                </a:solidFill>
              </a:rPr>
              <a:t>leads to sign change:</a:t>
            </a:r>
          </a:p>
        </p:txBody>
      </p:sp>
      <p:sp>
        <p:nvSpPr>
          <p:cNvPr id="6" name="Title 28"/>
          <p:cNvSpPr txBox="1">
            <a:spLocks/>
          </p:cNvSpPr>
          <p:nvPr/>
        </p:nvSpPr>
        <p:spPr>
          <a:xfrm>
            <a:off x="457200" y="228600"/>
            <a:ext cx="8001000" cy="469900"/>
          </a:xfrm>
          <a:prstGeom prst="rect">
            <a:avLst/>
          </a:prstGeom>
        </p:spPr>
        <p:txBody>
          <a:bodyPr/>
          <a:lstStyle/>
          <a:p>
            <a:pPr eaLnBrk="0" hangingPunct="0">
              <a:spcBef>
                <a:spcPts val="200"/>
              </a:spcBef>
              <a:defRPr/>
            </a:pPr>
            <a:r>
              <a:rPr lang="en-US" sz="2400" b="1" kern="0" dirty="0">
                <a:solidFill>
                  <a:srgbClr val="190EFF"/>
                </a:solidFill>
                <a:latin typeface="+mj-lt"/>
                <a:ea typeface="+mj-ea"/>
                <a:cs typeface="+mj-cs"/>
                <a:sym typeface="Arial" charset="0"/>
              </a:rPr>
              <a:t>Sivers </a:t>
            </a:r>
            <a:r>
              <a:rPr lang="en-US" sz="2400" b="1" kern="0" dirty="0" smtClean="0">
                <a:solidFill>
                  <a:srgbClr val="190EFF"/>
                </a:solidFill>
                <a:latin typeface="+mj-lt"/>
                <a:ea typeface="+mj-ea"/>
                <a:cs typeface="+mj-cs"/>
                <a:sym typeface="Arial" charset="0"/>
              </a:rPr>
              <a:t>Function</a:t>
            </a:r>
            <a:endParaRPr lang="en-US" sz="2400" b="1" kern="0" dirty="0">
              <a:solidFill>
                <a:srgbClr val="190EFF"/>
              </a:solidFill>
              <a:latin typeface="+mj-lt"/>
              <a:ea typeface="+mj-ea"/>
              <a:cs typeface="+mj-cs"/>
              <a:sym typeface="Arial" pitchFamily="34" charset="0"/>
            </a:endParaRPr>
          </a:p>
        </p:txBody>
      </p:sp>
      <p:graphicFrame>
        <p:nvGraphicFramePr>
          <p:cNvPr id="8194" name="Object 2"/>
          <p:cNvGraphicFramePr>
            <a:graphicFrameLocks noChangeAspect="1"/>
          </p:cNvGraphicFramePr>
          <p:nvPr/>
        </p:nvGraphicFramePr>
        <p:xfrm>
          <a:off x="2747963" y="3505200"/>
          <a:ext cx="357187" cy="441325"/>
        </p:xfrm>
        <a:graphic>
          <a:graphicData uri="http://schemas.openxmlformats.org/presentationml/2006/ole">
            <p:oleObj spid="_x0000_s142488" name="Equation" r:id="rId4" imgW="241195" imgH="241195" progId="Equation.DSMT4">
              <p:embed/>
            </p:oleObj>
          </a:graphicData>
        </a:graphic>
      </p:graphicFrame>
      <p:graphicFrame>
        <p:nvGraphicFramePr>
          <p:cNvPr id="8195" name="Object 3"/>
          <p:cNvGraphicFramePr>
            <a:graphicFrameLocks noChangeAspect="1"/>
          </p:cNvGraphicFramePr>
          <p:nvPr/>
        </p:nvGraphicFramePr>
        <p:xfrm>
          <a:off x="2628900" y="1185863"/>
          <a:ext cx="1104900" cy="381000"/>
        </p:xfrm>
        <a:graphic>
          <a:graphicData uri="http://schemas.openxmlformats.org/presentationml/2006/ole">
            <p:oleObj spid="_x0000_s142489" name="Equation" r:id="rId5" imgW="736280" imgH="253890" progId="Equation.DSMT4">
              <p:embed/>
            </p:oleObj>
          </a:graphicData>
        </a:graphic>
      </p:graphicFrame>
      <p:graphicFrame>
        <p:nvGraphicFramePr>
          <p:cNvPr id="8196" name="Object 4"/>
          <p:cNvGraphicFramePr>
            <a:graphicFrameLocks noChangeAspect="1"/>
          </p:cNvGraphicFramePr>
          <p:nvPr/>
        </p:nvGraphicFramePr>
        <p:xfrm>
          <a:off x="3581400" y="2486025"/>
          <a:ext cx="762000" cy="409575"/>
        </p:xfrm>
        <a:graphic>
          <a:graphicData uri="http://schemas.openxmlformats.org/presentationml/2006/ole">
            <p:oleObj spid="_x0000_s142490" name="Equation" r:id="rId6" imgW="494870" imgH="266469" progId="Equation.DSMT4">
              <p:embed/>
            </p:oleObj>
          </a:graphicData>
        </a:graphic>
      </p:graphicFrame>
      <p:graphicFrame>
        <p:nvGraphicFramePr>
          <p:cNvPr id="8197" name="Object 5"/>
          <p:cNvGraphicFramePr>
            <a:graphicFrameLocks noChangeAspect="1"/>
          </p:cNvGraphicFramePr>
          <p:nvPr/>
        </p:nvGraphicFramePr>
        <p:xfrm>
          <a:off x="1524000" y="2819400"/>
          <a:ext cx="296863" cy="381000"/>
        </p:xfrm>
        <a:graphic>
          <a:graphicData uri="http://schemas.openxmlformats.org/presentationml/2006/ole">
            <p:oleObj spid="_x0000_s142491" name="Equation" r:id="rId7" imgW="177646" imgH="228402" progId="Equation.DSMT4">
              <p:embed/>
            </p:oleObj>
          </a:graphicData>
        </a:graphic>
      </p:graphicFrame>
      <p:sp>
        <p:nvSpPr>
          <p:cNvPr id="15" name="TextBox 14"/>
          <p:cNvSpPr txBox="1"/>
          <p:nvPr/>
        </p:nvSpPr>
        <p:spPr>
          <a:xfrm>
            <a:off x="5867400" y="4276725"/>
            <a:ext cx="2362200" cy="523875"/>
          </a:xfrm>
          <a:prstGeom prst="rect">
            <a:avLst/>
          </a:prstGeom>
          <a:noFill/>
        </p:spPr>
        <p:txBody>
          <a:bodyPr>
            <a:spAutoFit/>
          </a:bodyPr>
          <a:lstStyle/>
          <a:p>
            <a:pPr>
              <a:defRPr/>
            </a:pPr>
            <a:r>
              <a:rPr lang="en-US" sz="1400" dirty="0">
                <a:latin typeface="+mn-lt"/>
              </a:rPr>
              <a:t>and produce a T-odd effect!</a:t>
            </a:r>
          </a:p>
          <a:p>
            <a:pPr>
              <a:defRPr/>
            </a:pPr>
            <a:r>
              <a:rPr lang="en-US" sz="1400" dirty="0">
                <a:latin typeface="+mn-lt"/>
              </a:rPr>
              <a:t>(also need           )</a:t>
            </a:r>
          </a:p>
        </p:txBody>
      </p:sp>
      <p:graphicFrame>
        <p:nvGraphicFramePr>
          <p:cNvPr id="8198" name="Object 2"/>
          <p:cNvGraphicFramePr>
            <a:graphicFrameLocks noChangeAspect="1"/>
          </p:cNvGraphicFramePr>
          <p:nvPr/>
        </p:nvGraphicFramePr>
        <p:xfrm>
          <a:off x="7167563" y="4505325"/>
          <a:ext cx="528637" cy="295275"/>
        </p:xfrm>
        <a:graphic>
          <a:graphicData uri="http://schemas.openxmlformats.org/presentationml/2006/ole">
            <p:oleObj spid="_x0000_s142492" name="Equation" r:id="rId8" imgW="419100" imgH="228600" progId="Equation.DSMT4">
              <p:embed/>
            </p:oleObj>
          </a:graphicData>
        </a:graphic>
      </p:graphicFrame>
      <p:sp>
        <p:nvSpPr>
          <p:cNvPr id="20" name="TextBox 19"/>
          <p:cNvSpPr txBox="1"/>
          <p:nvPr/>
        </p:nvSpPr>
        <p:spPr>
          <a:xfrm>
            <a:off x="7467600" y="6248400"/>
            <a:ext cx="1447800" cy="307975"/>
          </a:xfrm>
          <a:prstGeom prst="rect">
            <a:avLst/>
          </a:prstGeom>
          <a:noFill/>
        </p:spPr>
        <p:txBody>
          <a:bodyPr>
            <a:spAutoFit/>
          </a:bodyPr>
          <a:lstStyle/>
          <a:p>
            <a:pPr>
              <a:defRPr/>
            </a:pPr>
            <a:r>
              <a:rPr lang="en-US" sz="1400" dirty="0">
                <a:latin typeface="+mn-lt"/>
              </a:rPr>
              <a:t>e.g. </a:t>
            </a:r>
            <a:r>
              <a:rPr lang="en-US" sz="1400" dirty="0" err="1">
                <a:latin typeface="+mn-lt"/>
              </a:rPr>
              <a:t>Drell</a:t>
            </a:r>
            <a:r>
              <a:rPr lang="en-US" sz="1400" dirty="0">
                <a:latin typeface="+mn-lt"/>
              </a:rPr>
              <a:t>-Yan)</a:t>
            </a:r>
          </a:p>
        </p:txBody>
      </p:sp>
      <p:graphicFrame>
        <p:nvGraphicFramePr>
          <p:cNvPr id="8199" name="Object 2"/>
          <p:cNvGraphicFramePr>
            <a:graphicFrameLocks noChangeAspect="1"/>
          </p:cNvGraphicFramePr>
          <p:nvPr/>
        </p:nvGraphicFramePr>
        <p:xfrm>
          <a:off x="3068638" y="6210300"/>
          <a:ext cx="1712912" cy="534988"/>
        </p:xfrm>
        <a:graphic>
          <a:graphicData uri="http://schemas.openxmlformats.org/presentationml/2006/ole">
            <p:oleObj spid="_x0000_s142493" name="Equation" r:id="rId9" imgW="1155700" imgH="292100" progId="Equation.DSMT4">
              <p:embed/>
            </p:oleObj>
          </a:graphicData>
        </a:graphic>
      </p:graphicFrame>
      <p:sp>
        <p:nvSpPr>
          <p:cNvPr id="18" name="Slide Number Placeholder 17"/>
          <p:cNvSpPr>
            <a:spLocks noGrp="1"/>
          </p:cNvSpPr>
          <p:nvPr>
            <p:ph type="sldNum" sz="quarter" idx="10"/>
          </p:nvPr>
        </p:nvSpPr>
        <p:spPr/>
        <p:txBody>
          <a:bodyPr/>
          <a:lstStyle/>
          <a:p>
            <a:pPr>
              <a:defRPr/>
            </a:pPr>
            <a:fld id="{9369089A-9C5B-430F-B27E-FA9209056A4A}" type="slidenum">
              <a:rPr lang="en-US" smtClean="0"/>
              <a:pPr>
                <a:defRPr/>
              </a:pPr>
              <a:t>9</a:t>
            </a:fld>
            <a:endParaRPr lang="en-US"/>
          </a:p>
        </p:txBody>
      </p:sp>
      <p:pic>
        <p:nvPicPr>
          <p:cNvPr id="142344" name="Picture 8" descr="C:\Users\lorenzon\Documents\talks\pol-DY\pics\mulders-DY+g.jpg"/>
          <p:cNvPicPr>
            <a:picLocks noChangeAspect="1" noChangeArrowheads="1"/>
          </p:cNvPicPr>
          <p:nvPr/>
        </p:nvPicPr>
        <p:blipFill>
          <a:blip r:embed="rId10" cstate="print"/>
          <a:srcRect/>
          <a:stretch>
            <a:fillRect/>
          </a:stretch>
        </p:blipFill>
        <p:spPr bwMode="auto">
          <a:xfrm>
            <a:off x="7173432" y="4876800"/>
            <a:ext cx="1818168" cy="1447800"/>
          </a:xfrm>
          <a:prstGeom prst="rect">
            <a:avLst/>
          </a:prstGeom>
          <a:noFill/>
        </p:spPr>
      </p:pic>
      <p:grpSp>
        <p:nvGrpSpPr>
          <p:cNvPr id="22" name="Group 21"/>
          <p:cNvGrpSpPr/>
          <p:nvPr/>
        </p:nvGrpSpPr>
        <p:grpSpPr>
          <a:xfrm>
            <a:off x="457200" y="3886200"/>
            <a:ext cx="5562600" cy="1219200"/>
            <a:chOff x="457200" y="3886200"/>
            <a:chExt cx="5562600" cy="1219200"/>
          </a:xfrm>
        </p:grpSpPr>
        <p:pic>
          <p:nvPicPr>
            <p:cNvPr id="2" name="Picture 70" descr="C:\Users\lorenzon\Documents\talks\pol-DY\pics\Sivers-interference.jpg"/>
            <p:cNvPicPr>
              <a:picLocks noChangeAspect="1" noChangeArrowheads="1"/>
            </p:cNvPicPr>
            <p:nvPr/>
          </p:nvPicPr>
          <p:blipFill>
            <a:blip r:embed="rId11" cstate="print"/>
            <a:srcRect/>
            <a:stretch>
              <a:fillRect/>
            </a:stretch>
          </p:blipFill>
          <p:spPr bwMode="auto">
            <a:xfrm>
              <a:off x="533400" y="3962400"/>
              <a:ext cx="5410200" cy="1143000"/>
            </a:xfrm>
            <a:prstGeom prst="rect">
              <a:avLst/>
            </a:prstGeom>
            <a:noFill/>
          </p:spPr>
        </p:pic>
        <p:sp>
          <p:nvSpPr>
            <p:cNvPr id="19" name="Rectangle 18"/>
            <p:cNvSpPr/>
            <p:nvPr/>
          </p:nvSpPr>
          <p:spPr bwMode="auto">
            <a:xfrm>
              <a:off x="457200" y="3886200"/>
              <a:ext cx="152400" cy="1219200"/>
            </a:xfrm>
            <a:prstGeom prst="rect">
              <a:avLst/>
            </a:prstGeom>
            <a:solidFill>
              <a:srgbClr val="FFFF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sp>
          <p:nvSpPr>
            <p:cNvPr id="21" name="Rectangle 20"/>
            <p:cNvSpPr/>
            <p:nvPr/>
          </p:nvSpPr>
          <p:spPr bwMode="auto">
            <a:xfrm>
              <a:off x="457200" y="3950208"/>
              <a:ext cx="5562600" cy="76200"/>
            </a:xfrm>
            <a:prstGeom prst="rect">
              <a:avLst/>
            </a:prstGeom>
            <a:solidFill>
              <a:srgbClr val="FFFFFF"/>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tab pos="749300" algn="l"/>
                </a:tabLst>
              </a:pPr>
              <a:endPara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endParaRPr>
            </a:p>
          </p:txBody>
        </p:sp>
      </p:grpSp>
      <p:sp>
        <p:nvSpPr>
          <p:cNvPr id="13" name="TextBox 12"/>
          <p:cNvSpPr txBox="1"/>
          <p:nvPr/>
        </p:nvSpPr>
        <p:spPr>
          <a:xfrm>
            <a:off x="0" y="3810000"/>
            <a:ext cx="2362200" cy="276225"/>
          </a:xfrm>
          <a:prstGeom prst="rect">
            <a:avLst/>
          </a:prstGeom>
          <a:noFill/>
        </p:spPr>
        <p:txBody>
          <a:bodyPr>
            <a:spAutoFit/>
          </a:bodyPr>
          <a:lstStyle/>
          <a:p>
            <a:pPr>
              <a:defRPr/>
            </a:pPr>
            <a:r>
              <a:rPr lang="en-US" sz="1200" dirty="0">
                <a:solidFill>
                  <a:srgbClr val="C00000"/>
                </a:solidFill>
                <a:latin typeface="+mn-lt"/>
              </a:rPr>
              <a:t>Brodsky, Hwang &amp; Smith (2002)</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906 Title &amp; Box">
  <a:themeElements>
    <a:clrScheme name="">
      <a:dk1>
        <a:srgbClr val="000000"/>
      </a:dk1>
      <a:lt1>
        <a:srgbClr val="FFFFFF"/>
      </a:lt1>
      <a:dk2>
        <a:srgbClr val="000000"/>
      </a:dk2>
      <a:lt2>
        <a:srgbClr val="999999"/>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E906 Title &amp; Box">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lnDef>
  </a:objectDefaults>
  <a:extraClrSchemeLst>
    <a:extraClrScheme>
      <a:clrScheme name="E906 Title &amp; Bo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g Title &amp; Bo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g Title &amp; Box">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749300" algn="l"/>
          </a:tabLst>
          <a:defRPr kumimoji="0" lang="en-US" sz="1800" b="0" i="0" u="none" strike="noStrike" cap="none" normalizeH="0" baseline="0" smtClean="0">
            <a:ln>
              <a:noFill/>
            </a:ln>
            <a:solidFill>
              <a:schemeClr val="tx1"/>
            </a:solidFill>
            <a:effectLst/>
            <a:latin typeface="Helvetica" charset="0"/>
            <a:ea typeface="ヒラギノ角ゴ ProN W3" charset="0"/>
            <a:cs typeface="ヒラギノ角ゴ ProN W3" charset="0"/>
            <a:sym typeface="Helvetica" charset="0"/>
          </a:defRPr>
        </a:defPPr>
      </a:lstStyle>
    </a:lnDef>
  </a:objectDefaults>
  <a:extraClrSchemeLst>
    <a:extraClrScheme>
      <a:clrScheme name="Reg Title &amp; Bo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25972</TotalTime>
  <Pages>0</Pages>
  <Words>3633</Words>
  <Characters>0</Characters>
  <Application>Microsoft Office PowerPoint</Application>
  <PresentationFormat>On-screen Show (4:3)</PresentationFormat>
  <Lines>0</Lines>
  <Paragraphs>758</Paragraphs>
  <Slides>38</Slides>
  <Notes>38</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54" baseType="lpstr">
      <vt:lpstr>Arial</vt:lpstr>
      <vt:lpstr>ヒラギノ角ゴ ProN W3</vt:lpstr>
      <vt:lpstr>Zapf Dingbats</vt:lpstr>
      <vt:lpstr>ヒラギノ角ゴ ProN W6</vt:lpstr>
      <vt:lpstr>Helvetica</vt:lpstr>
      <vt:lpstr>Symbol</vt:lpstr>
      <vt:lpstr>Times New Roman</vt:lpstr>
      <vt:lpstr>Calibri</vt:lpstr>
      <vt:lpstr>ＭＳ Ｐゴシック</vt:lpstr>
      <vt:lpstr>Lucida Grande</vt:lpstr>
      <vt:lpstr>Tekton Pro Bold</vt:lpstr>
      <vt:lpstr>Nimbus Roman No9 L</vt:lpstr>
      <vt:lpstr>CMS Y 10</vt:lpstr>
      <vt:lpstr>E906 Title &amp; Box</vt:lpstr>
      <vt:lpstr>Reg Title &amp; Box</vt:lpstr>
      <vt:lpstr>Equation</vt:lpstr>
      <vt:lpstr>Polarized Drell-Yan at Fermilab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Update on Fermilab E906:   Drell-Yan Measurements of Nucleon and Nuclear Structure with the Fermilab Main Injector</dc:title>
  <dc:creator>Lorenzon, Wolfgang</dc:creator>
  <cp:lastModifiedBy>lorenzon</cp:lastModifiedBy>
  <cp:revision>624</cp:revision>
  <dcterms:modified xsi:type="dcterms:W3CDTF">2014-02-21T20:49:25Z</dcterms:modified>
</cp:coreProperties>
</file>