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49" r:id="rId2"/>
  </p:sldMasterIdLst>
  <p:notesMasterIdLst>
    <p:notesMasterId r:id="rId11"/>
  </p:notesMasterIdLst>
  <p:handoutMasterIdLst>
    <p:handoutMasterId r:id="rId12"/>
  </p:handoutMasterIdLst>
  <p:sldIdLst>
    <p:sldId id="256" r:id="rId3"/>
    <p:sldId id="540" r:id="rId4"/>
    <p:sldId id="546" r:id="rId5"/>
    <p:sldId id="543" r:id="rId6"/>
    <p:sldId id="527" r:id="rId7"/>
    <p:sldId id="547" r:id="rId8"/>
    <p:sldId id="541" r:id="rId9"/>
    <p:sldId id="545" r:id="rId10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vetica" panose="020B0604020202020204" pitchFamily="34" charset="0"/>
      <p:regular r:id="rId17"/>
      <p:bold r:id="rId18"/>
      <p:italic r:id="rId19"/>
      <p:boldItalic r:id="rId20"/>
    </p:embeddedFont>
    <p:embeddedFont>
      <p:font typeface="ＭＳ Ｐゴシック" panose="020B0600070205080204" pitchFamily="34" charset="-128"/>
      <p:regular r:id="rId21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E Reimer" initials="PER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8000"/>
    <a:srgbClr val="190EFF"/>
    <a:srgbClr val="7030A0"/>
    <a:srgbClr val="800000"/>
    <a:srgbClr val="009900"/>
    <a:srgbClr val="66FF33"/>
    <a:srgbClr val="FFFFCC"/>
    <a:srgbClr val="CC33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6" autoAdjust="0"/>
    <p:restoredTop sz="83808" autoAdjust="0"/>
  </p:normalViewPr>
  <p:slideViewPr>
    <p:cSldViewPr>
      <p:cViewPr>
        <p:scale>
          <a:sx n="70" d="100"/>
          <a:sy n="70" d="100"/>
        </p:scale>
        <p:origin x="-13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38" cy="47942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37D05D3D-AC2B-4159-94B7-18F81C9F1CBD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D18D7D70-509E-4484-8177-F32E0CC63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4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731856" y="4560901"/>
            <a:ext cx="5851490" cy="431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0560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3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975"/>
            <a:ext cx="3169920" cy="479560"/>
          </a:xfrm>
          <a:prstGeom prst="rect">
            <a:avLst/>
          </a:prstGeom>
        </p:spPr>
        <p:txBody>
          <a:bodyPr lIns="96606" tIns="48303" rIns="96606" bIns="48303"/>
          <a:lstStyle/>
          <a:p>
            <a:fld id="{3410045C-704B-D948-95A8-260B1AA90E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28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6926F-4BEB-4613-8E58-5ED9E20E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3800" y="241300"/>
            <a:ext cx="1841500" cy="5384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300" y="241300"/>
            <a:ext cx="5372100" cy="538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EE29A-21DC-4102-8975-20FB2D211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C0444-1986-421D-94A0-EDC0B2666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5D179-CBDD-4D79-9274-13165AB19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3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8074F-B110-4AA1-8C87-DE1E060A1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12C0F-0E52-43E8-A430-E0A60A054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EE67-E18A-4120-B7DB-BB237C1ED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17BFF-4111-4877-B8B6-AC5E132AE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59953-D453-4AA4-B867-7EA257486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5B544-FF5C-4DDD-A626-0F1B331CF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4A811-6BCE-40AF-897B-27753D60E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AFA57-C119-4E06-AE4F-B0421F69E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3800" y="241300"/>
            <a:ext cx="1841500" cy="538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300" y="241300"/>
            <a:ext cx="5372100" cy="538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5E1A1-019D-4FB0-9B11-92B951D95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52B3-0DE6-4093-A944-B21B1970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1"/>
          </p:nvPr>
        </p:nvSpPr>
        <p:spPr>
          <a:xfrm>
            <a:off x="1284288" y="6381750"/>
            <a:ext cx="130651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2"/>
          </p:nvPr>
        </p:nvSpPr>
        <p:spPr>
          <a:xfrm>
            <a:off x="2590800" y="6381750"/>
            <a:ext cx="619601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 Workshop, Santa Fe 2010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AF4380-7BD2-4176-9D35-FAE448E6DABB}" type="datetime1">
              <a:rPr lang="en-US"/>
              <a:pPr/>
              <a:t>9/13/2014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B3E84-C9F1-4836-B987-2B5ECC8AD6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3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FCCA5-7B95-450D-94E6-5EB225C55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A8B54-CD89-4175-86CE-29B789748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27966-0576-4F50-9EF8-221CBD746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9B13A-AE74-4FD0-A1D1-3E874C772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1B824-5B94-4A83-B508-84430CBA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ED615-8471-43BE-97A7-428F0D971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15B32-8DA3-4537-8A66-CD2BD49EB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6002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4"/>
            <a:r>
              <a:rPr lang="en-US" smtClean="0">
                <a:sym typeface="Arial" pitchFamily="34" charset="0"/>
              </a:rPr>
              <a:t>Fourth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01113" y="6618288"/>
            <a:ext cx="2444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749300" algn="l"/>
              </a:tabLst>
              <a:defRPr sz="1100">
                <a:ea typeface="+mn-ea"/>
                <a:cs typeface="Helvetica" charset="0"/>
              </a:defRPr>
            </a:lvl1pPr>
          </a:lstStyle>
          <a:p>
            <a:pPr>
              <a:defRPr/>
            </a:pPr>
            <a:fld id="{B0D9C6B8-7D3E-4921-B20D-F8A1D493E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</p:sldLayoutIdLst>
  <p:transition/>
  <p:hf hdr="0" ft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34963" indent="-3349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3263" indent="-334963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SzPct val="150000"/>
        <a:buFont typeface="Zapf Dingbats" charset="0"/>
        <a:buChar char="➡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300163" indent="-398463" algn="l" rtl="0" eaLnBrk="0" fontAlgn="base" hangingPunct="0">
        <a:spcBef>
          <a:spcPts val="1800"/>
        </a:spcBef>
        <a:spcAft>
          <a:spcPct val="0"/>
        </a:spcAft>
        <a:buClr>
          <a:srgbClr val="3A9D33"/>
        </a:buClr>
        <a:buSzPct val="150000"/>
        <a:buFont typeface="Lucida Grande" charset="0"/>
        <a:buChar char="✓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43063" indent="-398463" algn="l" rtl="0" eaLnBrk="0" fontAlgn="base" hangingPunct="0">
        <a:spcBef>
          <a:spcPts val="1800"/>
        </a:spcBef>
        <a:spcAft>
          <a:spcPct val="0"/>
        </a:spcAft>
        <a:buClr>
          <a:srgbClr val="C1251E"/>
        </a:buClr>
        <a:buSzPct val="150000"/>
        <a:buFont typeface="Arial" pitchFamily="34" charset="0"/>
        <a:buChar char="?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1998663" indent="-3984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558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130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702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274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41500" y="241300"/>
            <a:ext cx="5445125" cy="469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999999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6002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01113" y="6618288"/>
            <a:ext cx="2444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749300" algn="l"/>
              </a:tabLst>
              <a:defRPr sz="1100">
                <a:ea typeface="+mn-ea"/>
                <a:cs typeface="Helvetica" charset="0"/>
              </a:defRPr>
            </a:lvl1pPr>
          </a:lstStyle>
          <a:p>
            <a:pPr>
              <a:defRPr/>
            </a:pPr>
            <a:fld id="{2BB66582-31F0-4181-B0B8-B4BBA174A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</p:sldLayoutIdLst>
  <p:transition/>
  <p:hf hdr="0" ft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34963" indent="-3349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3263" indent="-334963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SzPct val="150000"/>
        <a:buFont typeface="Zapf Dingbats" charset="0"/>
        <a:buChar char="➡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300163" indent="-398463" algn="l" rtl="0" eaLnBrk="0" fontAlgn="base" hangingPunct="0">
        <a:spcBef>
          <a:spcPts val="1800"/>
        </a:spcBef>
        <a:spcAft>
          <a:spcPct val="0"/>
        </a:spcAft>
        <a:buClr>
          <a:srgbClr val="3A9D33"/>
        </a:buClr>
        <a:buSzPct val="150000"/>
        <a:buFont typeface="Lucida Grande" charset="0"/>
        <a:buChar char="✓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43063" indent="-398463" algn="l" rtl="0" eaLnBrk="0" fontAlgn="base" hangingPunct="0">
        <a:spcBef>
          <a:spcPts val="1800"/>
        </a:spcBef>
        <a:spcAft>
          <a:spcPct val="0"/>
        </a:spcAft>
        <a:buClr>
          <a:srgbClr val="C1251E"/>
        </a:buClr>
        <a:buSzPct val="150000"/>
        <a:buFont typeface="Arial" pitchFamily="34" charset="0"/>
        <a:buChar char="?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1998663" indent="-3984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558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130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702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274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Documents and Settings\lorenzon\My Documents\Michigan\UM Seals\word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905000"/>
            <a:ext cx="123443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2743200"/>
            <a:ext cx="8077200" cy="3505200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  <a:defRPr/>
            </a:pPr>
            <a:r>
              <a:rPr lang="en-US" dirty="0" err="1" smtClean="0"/>
              <a:t>Unpolarized</a:t>
            </a:r>
            <a:r>
              <a:rPr lang="en-US" dirty="0" smtClean="0"/>
              <a:t> </a:t>
            </a:r>
            <a:r>
              <a:rPr lang="en-US" dirty="0" err="1" smtClean="0"/>
              <a:t>Drell</a:t>
            </a:r>
            <a:r>
              <a:rPr lang="en-US" dirty="0" smtClean="0"/>
              <a:t>-Yan at Fermilab:                                            </a:t>
            </a:r>
            <a:r>
              <a:rPr lang="en-US" sz="1200" dirty="0" smtClean="0"/>
              <a:t>(~70 collaborators) </a:t>
            </a:r>
            <a:r>
              <a:rPr lang="en-US" sz="1600" dirty="0" smtClean="0"/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400" b="1" dirty="0" smtClean="0"/>
              <a:t> </a:t>
            </a:r>
            <a:r>
              <a:rPr lang="en-US" sz="1400" b="1" dirty="0" err="1" smtClean="0"/>
              <a:t>SeaQuest</a:t>
            </a:r>
            <a:r>
              <a:rPr lang="en-US" sz="1400" b="1" dirty="0" smtClean="0"/>
              <a:t> [E-906]:                                  </a:t>
            </a:r>
            <a:r>
              <a:rPr lang="en-US" sz="1400" dirty="0" smtClean="0"/>
              <a:t>(USA, Japan, Taiwan)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400" dirty="0" smtClean="0"/>
              <a:t> </a:t>
            </a:r>
            <a:r>
              <a:rPr lang="en-US" sz="1400" b="1" dirty="0" smtClean="0"/>
              <a:t>science run</a:t>
            </a:r>
            <a:r>
              <a:rPr lang="en-US" sz="1400" dirty="0" smtClean="0"/>
              <a:t>:                                            Feb 2014  —   spring/summer 2016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  <a:defRPr/>
            </a:pPr>
            <a:r>
              <a:rPr lang="en-US" b="1" dirty="0" smtClean="0">
                <a:solidFill>
                  <a:srgbClr val="7030A0"/>
                </a:solidFill>
              </a:rPr>
              <a:t>Polarized </a:t>
            </a:r>
            <a:r>
              <a:rPr lang="en-US" b="1" dirty="0" err="1" smtClean="0">
                <a:solidFill>
                  <a:srgbClr val="7030A0"/>
                </a:solidFill>
              </a:rPr>
              <a:t>Drell</a:t>
            </a:r>
            <a:r>
              <a:rPr lang="en-US" b="1" dirty="0" smtClean="0">
                <a:solidFill>
                  <a:srgbClr val="7030A0"/>
                </a:solidFill>
              </a:rPr>
              <a:t>-Yan </a:t>
            </a:r>
            <a:r>
              <a:rPr lang="en-US" dirty="0" smtClean="0"/>
              <a:t>at Fermilab:    </a:t>
            </a:r>
            <a:r>
              <a:rPr lang="en-US" sz="1400" dirty="0" smtClean="0"/>
              <a:t>(USA, Japan, Taiwan, Spain)        </a:t>
            </a:r>
            <a:r>
              <a:rPr lang="en-US" sz="1200" dirty="0" smtClean="0"/>
              <a:t>(~80 collaborators)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7030A0"/>
                </a:solidFill>
              </a:rPr>
              <a:t>polarized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Target</a:t>
            </a:r>
            <a:r>
              <a:rPr lang="en-US" sz="1600" dirty="0" smtClean="0">
                <a:solidFill>
                  <a:srgbClr val="FF0000"/>
                </a:solidFill>
              </a:rPr>
              <a:t> [</a:t>
            </a:r>
            <a:r>
              <a:rPr lang="en-US" sz="1600" b="1" dirty="0" smtClean="0">
                <a:solidFill>
                  <a:srgbClr val="FF0000"/>
                </a:solidFill>
              </a:rPr>
              <a:t>E-1039</a:t>
            </a:r>
            <a:r>
              <a:rPr lang="en-US" sz="1600" dirty="0" smtClean="0">
                <a:solidFill>
                  <a:srgbClr val="FF0000"/>
                </a:solidFill>
              </a:rPr>
              <a:t>]:              </a:t>
            </a:r>
            <a:r>
              <a:rPr lang="en-US" sz="1600" dirty="0" smtClean="0"/>
              <a:t>2016 (for 2 yrs) </a:t>
            </a:r>
            <a:r>
              <a:rPr lang="en-US" sz="1200" b="1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Stage 1 approval: July-2013</a:t>
            </a:r>
            <a:endParaRPr lang="en-US" sz="12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solidFill>
                  <a:srgbClr val="7030A0"/>
                </a:solidFill>
              </a:rPr>
              <a:t> polarized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3333FF"/>
                </a:solidFill>
              </a:rPr>
              <a:t>Beam</a:t>
            </a:r>
            <a:r>
              <a:rPr lang="en-US" sz="1600" dirty="0" smtClean="0">
                <a:solidFill>
                  <a:srgbClr val="3333FF"/>
                </a:solidFill>
              </a:rPr>
              <a:t> [</a:t>
            </a:r>
            <a:r>
              <a:rPr lang="en-US" sz="1600" b="1" dirty="0" smtClean="0">
                <a:solidFill>
                  <a:srgbClr val="3333FF"/>
                </a:solidFill>
              </a:rPr>
              <a:t>E-1027</a:t>
            </a:r>
            <a:r>
              <a:rPr lang="en-US" sz="1600" dirty="0" smtClean="0">
                <a:solidFill>
                  <a:srgbClr val="3333FF"/>
                </a:solidFill>
              </a:rPr>
              <a:t>]:               &gt;</a:t>
            </a:r>
            <a:r>
              <a:rPr lang="en-US" sz="1600" dirty="0" smtClean="0"/>
              <a:t>2018 (for 2 yrs) </a:t>
            </a:r>
            <a:r>
              <a:rPr lang="en-US" sz="1200" b="1" dirty="0" smtClean="0">
                <a:solidFill>
                  <a:srgbClr val="190EFF"/>
                </a:solidFill>
                <a:ea typeface="ＭＳ Ｐゴシック" charset="0"/>
                <a:cs typeface="ＭＳ Ｐゴシック" charset="0"/>
              </a:rPr>
              <a:t>Stage 1 approval: Nov-2012</a:t>
            </a:r>
            <a:endParaRPr lang="en-US" sz="1600" b="1" dirty="0" smtClean="0">
              <a:solidFill>
                <a:srgbClr val="190EFF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b="1" dirty="0" smtClean="0">
                <a:solidFill>
                  <a:srgbClr val="7030A0"/>
                </a:solidFill>
              </a:rPr>
              <a:t>Present status &amp; needs </a:t>
            </a:r>
          </a:p>
        </p:txBody>
      </p:sp>
      <p:sp>
        <p:nvSpPr>
          <p:cNvPr id="1536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41300"/>
            <a:ext cx="7315200" cy="10541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863600" algn="l"/>
              </a:tabLst>
            </a:pPr>
            <a:r>
              <a:rPr lang="en-US" sz="2800" dirty="0" smtClean="0"/>
              <a:t>Polarized Dell-Yan at Fermilab</a:t>
            </a:r>
            <a:endParaRPr lang="en-US" sz="2400" dirty="0" smtClean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04B64-8782-488E-B9CE-B57B49B52B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3" name="Rectangle 1"/>
          <p:cNvSpPr>
            <a:spLocks/>
          </p:cNvSpPr>
          <p:nvPr/>
        </p:nvSpPr>
        <p:spPr bwMode="auto">
          <a:xfrm>
            <a:off x="2133600" y="762000"/>
            <a:ext cx="4648200" cy="12311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749300" algn="l"/>
              </a:tabLst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APS LRP:</a:t>
            </a:r>
          </a:p>
          <a:p>
            <a:pPr>
              <a:tabLst>
                <a:tab pos="749300" algn="l"/>
              </a:tabLst>
            </a:pPr>
            <a:r>
              <a:rPr lang="en-US" sz="2000" dirty="0" smtClean="0">
                <a:solidFill>
                  <a:srgbClr val="C00000"/>
                </a:solidFill>
              </a:rPr>
              <a:t>Joint Town Meetings on QCD </a:t>
            </a:r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>
              <a:tabLst>
                <a:tab pos="749300" algn="l"/>
              </a:tabLst>
            </a:pP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(13-September, 2014)</a:t>
            </a:r>
            <a:b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sz="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  <a:p>
            <a:pPr>
              <a:tabLst>
                <a:tab pos="749300" algn="l"/>
              </a:tabLst>
            </a:pPr>
            <a:r>
              <a:rPr lang="en-US" sz="1600" dirty="0" smtClean="0">
                <a:solidFill>
                  <a:srgbClr val="190E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Wolfgang Lorenzon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D52B3-0DE6-4093-A944-B21B197099F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371600" y="228600"/>
            <a:ext cx="655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pitchFamily="34" charset="0"/>
              </a:rPr>
              <a:t>Planned Polarized </a:t>
            </a: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pitchFamily="34" charset="0"/>
              </a:rPr>
              <a:t>Drell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pitchFamily="34" charset="0"/>
              </a:rPr>
              <a:t>-Yan Experiments</a:t>
            </a:r>
            <a:endParaRPr lang="en-US" sz="2400" b="1" kern="0" dirty="0">
              <a:solidFill>
                <a:srgbClr val="A50021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3733800"/>
            <a:ext cx="8686800" cy="1066800"/>
          </a:xfrm>
          <a:prstGeom prst="rect">
            <a:avLst/>
          </a:prstGeom>
          <a:solidFill>
            <a:srgbClr val="FFFFFF">
              <a:alpha val="51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5334000" y="1219202"/>
          <a:ext cx="393700" cy="321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08" name="Equation" r:id="rId4" imgW="368140" imgH="253890" progId="Equation.DSMT4">
                  <p:embed/>
                </p:oleObj>
              </mc:Choice>
              <mc:Fallback>
                <p:oleObj name="Equation" r:id="rId4" imgW="368140" imgH="25389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219202"/>
                        <a:ext cx="393700" cy="321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534150" y="3743327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09" name="Equation" r:id="rId6" imgW="114102" imgH="177492" progId="Equation.BREE4">
                  <p:embed/>
                </p:oleObj>
              </mc:Choice>
              <mc:Fallback>
                <p:oleObj name="Equation" r:id="rId6" imgW="114102" imgH="177492" progId="Equation.BREE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3743327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976324"/>
              </p:ext>
            </p:extLst>
          </p:nvPr>
        </p:nvGraphicFramePr>
        <p:xfrm>
          <a:off x="228600" y="820579"/>
          <a:ext cx="8686800" cy="5633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762000"/>
                <a:gridCol w="914400"/>
                <a:gridCol w="1219200"/>
                <a:gridCol w="914400"/>
                <a:gridCol w="609600"/>
                <a:gridCol w="1066800"/>
                <a:gridCol w="914400"/>
                <a:gridCol w="1066800"/>
              </a:tblGrid>
              <a:tr h="35492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Experiment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Particles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Energy</a:t>
                      </a:r>
                      <a:br>
                        <a:rPr lang="en-US" sz="1000" b="1" dirty="0" smtClean="0"/>
                      </a:br>
                      <a:r>
                        <a:rPr lang="en-US" sz="1000" b="1" dirty="0" smtClean="0">
                          <a:latin typeface="Calibri" pitchFamily="34" charset="0"/>
                        </a:rPr>
                        <a:t>(</a:t>
                      </a:r>
                      <a:r>
                        <a:rPr lang="en-US" sz="1000" b="1" dirty="0" err="1" smtClean="0">
                          <a:latin typeface="Calibri" pitchFamily="34" charset="0"/>
                        </a:rPr>
                        <a:t>GeV</a:t>
                      </a:r>
                      <a:r>
                        <a:rPr lang="en-US" sz="1000" b="1" dirty="0" smtClean="0">
                          <a:latin typeface="Calibri" pitchFamily="34" charset="0"/>
                        </a:rPr>
                        <a:t>)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 smtClean="0"/>
                        <a:t>x</a:t>
                      </a:r>
                      <a:r>
                        <a:rPr lang="en-US" sz="1000" b="1" baseline="-25000" dirty="0" err="1" smtClean="0"/>
                        <a:t>b</a:t>
                      </a:r>
                      <a:r>
                        <a:rPr lang="en-US" sz="1000" b="1" baseline="0" dirty="0" smtClean="0"/>
                        <a:t>  or  </a:t>
                      </a:r>
                      <a:r>
                        <a:rPr lang="en-US" sz="1000" b="1" dirty="0" err="1" smtClean="0"/>
                        <a:t>x</a:t>
                      </a:r>
                      <a:r>
                        <a:rPr lang="en-US" sz="1000" b="1" baseline="-25000" dirty="0" err="1" smtClean="0"/>
                        <a:t>t</a:t>
                      </a:r>
                      <a:r>
                        <a:rPr lang="en-US" sz="1000" b="1" baseline="0" dirty="0" smtClean="0"/>
                        <a:t>  </a:t>
                      </a:r>
                      <a:endParaRPr lang="en-US" sz="10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Luminosity</a:t>
                      </a:r>
                      <a:br>
                        <a:rPr lang="en-US" sz="1000" b="1" dirty="0" smtClean="0"/>
                      </a:br>
                      <a:r>
                        <a:rPr lang="en-US" sz="1000" b="1" dirty="0" smtClean="0"/>
                        <a:t>(</a:t>
                      </a:r>
                      <a:r>
                        <a:rPr lang="en-US" sz="1000" b="1" baseline="0" dirty="0" smtClean="0">
                          <a:latin typeface="Calibri" pitchFamily="34" charset="0"/>
                          <a:cs typeface="Calibri" pitchFamily="34" charset="0"/>
                        </a:rPr>
                        <a:t>cm</a:t>
                      </a:r>
                      <a:r>
                        <a:rPr lang="en-US" sz="10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0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0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r>
                        <a:rPr lang="en-US" sz="1000" b="1" baseline="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 err="1" smtClean="0"/>
                        <a:t>P</a:t>
                      </a:r>
                      <a:r>
                        <a:rPr lang="en-US" sz="1000" b="1" baseline="-25000" dirty="0" err="1" smtClean="0"/>
                        <a:t>b</a:t>
                      </a:r>
                      <a:r>
                        <a:rPr lang="en-US" sz="1000" b="1" baseline="0" dirty="0" smtClean="0"/>
                        <a:t>  or  P</a:t>
                      </a:r>
                      <a:r>
                        <a:rPr lang="en-US" sz="1000" b="1" baseline="-25000" dirty="0" smtClean="0"/>
                        <a:t>t</a:t>
                      </a:r>
                      <a:r>
                        <a:rPr lang="en-US" sz="1000" b="1" baseline="0" dirty="0" smtClean="0"/>
                        <a:t> (f)</a:t>
                      </a:r>
                      <a:endParaRPr lang="en-US" sz="10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 smtClean="0">
                          <a:latin typeface="+mn-lt"/>
                          <a:cs typeface="Calibri" pitchFamily="34" charset="0"/>
                        </a:rPr>
                        <a:t>rFOM</a:t>
                      </a:r>
                      <a:r>
                        <a:rPr lang="en-US" sz="10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#</a:t>
                      </a:r>
                      <a:endParaRPr lang="en-US" sz="10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Timeline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COMPASS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CERN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Symbol" pitchFamily="18" charset="2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endParaRPr lang="en-US" sz="1400" b="1" baseline="5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160 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17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0.3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33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0.14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90%</a:t>
                      </a:r>
                    </a:p>
                    <a:p>
                      <a:pPr algn="ctr"/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 = 0.22</a:t>
                      </a:r>
                      <a:endParaRPr lang="en-US" sz="1100" b="1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1.1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-3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2014, 2018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PANDA</a:t>
                      </a:r>
                    </a:p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GSI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 + 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15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5.5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0.2 – 0.4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0.07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 90%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 = 0.22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1.1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-4</a:t>
                      </a:r>
                      <a:endParaRPr lang="en-US" sz="1400" b="1" baseline="30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PAX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GSI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+ p 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collider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14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0.9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0.06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 </a:t>
                      </a:r>
                      <a:r>
                        <a:rPr lang="en-US" sz="1400" b="1" baseline="0" smtClean="0">
                          <a:latin typeface="Calibri" pitchFamily="34" charset="0"/>
                          <a:cs typeface="Calibri" pitchFamily="34" charset="0"/>
                        </a:rPr>
                        <a:t>90%</a:t>
                      </a:r>
                      <a:endParaRPr lang="en-US" sz="1400" b="1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2.3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-5</a:t>
                      </a:r>
                      <a:endParaRPr lang="en-US" sz="1400" b="1" baseline="30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&gt;2020?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NICA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JINR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collider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26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0.04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 70%</a:t>
                      </a:r>
                      <a:endParaRPr lang="en-US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6.8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-5</a:t>
                      </a:r>
                      <a:endParaRPr lang="en-US" sz="1400" b="1" baseline="30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PHENIX/STAR</a:t>
                      </a:r>
                    </a:p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RHIC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+ 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collider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510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0.05 – 0.1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0.08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60% </a:t>
                      </a:r>
                      <a:endParaRPr lang="en-US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1.0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-3</a:t>
                      </a:r>
                      <a:endParaRPr lang="en-US" sz="1400" b="1" baseline="30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fsPHENIX</a:t>
                      </a:r>
                      <a:endParaRPr lang="en-US" sz="14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RHIC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+ 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200</a:t>
                      </a:r>
                      <a:endParaRPr lang="en-US" sz="1400" b="1" dirty="0" smtClean="0">
                        <a:latin typeface="Calibri" pitchFamily="34" charset="0"/>
                        <a:cs typeface="Calibri" pitchFamily="34" charset="0"/>
                        <a:sym typeface="Symbol"/>
                      </a:endParaRPr>
                    </a:p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510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0.5</a:t>
                      </a:r>
                      <a:b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0.05 – 0.6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8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31</a:t>
                      </a:r>
                      <a:b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6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endParaRPr lang="en-US" sz="1400" b="1" baseline="30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0.08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60%</a:t>
                      </a:r>
                      <a:b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50% </a:t>
                      </a:r>
                      <a:endParaRPr lang="en-US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4.0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-4</a:t>
                      </a:r>
                      <a:b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2.1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-3</a:t>
                      </a:r>
                      <a:endParaRPr lang="en-US" sz="1400" b="1" baseline="30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&gt;2021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SeaQuest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FNAL: E-906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120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15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0.35 – 0.9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0.45</a:t>
                      </a:r>
                      <a:endParaRPr lang="en-US" sz="14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3.4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</a:rPr>
                        <a:t>---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2012 - 2015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Pol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tgt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DY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‡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FNAL: E-1039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120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15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0.45</a:t>
                      </a:r>
                      <a:endParaRPr lang="en-US" sz="14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latin typeface="Calibri" pitchFamily="34" charset="0"/>
                          <a:cs typeface="Calibri" pitchFamily="34" charset="0"/>
                        </a:rPr>
                        <a:t>4.4 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1C11FD"/>
                          </a:solidFill>
                          <a:latin typeface="Calibri" pitchFamily="34" charset="0"/>
                        </a:rPr>
                        <a:t>0 – </a:t>
                      </a:r>
                      <a:br>
                        <a:rPr lang="en-US" sz="1400" b="1" dirty="0" smtClean="0">
                          <a:solidFill>
                            <a:srgbClr val="1C11FD"/>
                          </a:solidFill>
                          <a:latin typeface="Calibri" pitchFamily="34" charset="0"/>
                        </a:rPr>
                      </a:br>
                      <a:r>
                        <a:rPr lang="en-US" sz="1400" b="1" dirty="0" smtClean="0">
                          <a:solidFill>
                            <a:srgbClr val="1C11FD"/>
                          </a:solidFill>
                          <a:latin typeface="Calibri" pitchFamily="34" charset="0"/>
                        </a:rPr>
                        <a:t>0.2*</a:t>
                      </a:r>
                      <a:endParaRPr lang="en-US" sz="1400" b="1" dirty="0">
                        <a:solidFill>
                          <a:srgbClr val="1C11FD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smtClean="0">
                          <a:latin typeface="Calibri" pitchFamily="34" charset="0"/>
                          <a:cs typeface="Calibri" pitchFamily="34" charset="0"/>
                        </a:rPr>
                        <a:t>= 88%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 = 0.176</a:t>
                      </a:r>
                      <a:endParaRPr lang="en-US" sz="11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  <a:endParaRPr lang="en-US" sz="1400" b="1" baseline="30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2016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FF33"/>
                    </a:solidFill>
                  </a:tcPr>
                </a:tc>
              </a:tr>
              <a:tr h="464127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Pol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beam DY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§ </a:t>
                      </a:r>
                    </a:p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FNAL: </a:t>
                      </a:r>
                      <a:r>
                        <a:rPr lang="en-US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E-1027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120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15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0.35 – 0.9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</a:rPr>
                        <a:t>0.04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60% </a:t>
                      </a:r>
                      <a:endParaRPr lang="en-US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0C525"/>
                    </a:solidFill>
                  </a:tcPr>
                </a:tc>
              </a:tr>
              <a:tr h="573334"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‡ </a:t>
                      </a:r>
                      <a:r>
                        <a:rPr lang="en-US" sz="1200" b="1" i="1" baseline="0" dirty="0" smtClean="0">
                          <a:latin typeface="Calibri" pitchFamily="34" charset="0"/>
                          <a:cs typeface="Calibri" pitchFamily="34" charset="0"/>
                        </a:rPr>
                        <a:t>8 cm NH</a:t>
                      </a:r>
                      <a:r>
                        <a:rPr lang="en-US" sz="1200" b="1" i="1" baseline="-250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en-US" sz="1200" b="1" i="1" baseline="0" dirty="0" smtClean="0">
                          <a:latin typeface="Calibri" pitchFamily="34" charset="0"/>
                          <a:cs typeface="Calibri" pitchFamily="34" charset="0"/>
                        </a:rPr>
                        <a:t> target  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   </a:t>
                      </a:r>
                      <a:r>
                        <a:rPr lang="en-US" sz="1200" b="1" i="1" baseline="0" dirty="0" smtClean="0">
                          <a:solidFill>
                            <a:srgbClr val="1C11FD"/>
                          </a:solidFill>
                          <a:latin typeface="Calibri" pitchFamily="34" charset="0"/>
                        </a:rPr>
                        <a:t>/ 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   </a:t>
                      </a:r>
                      <a:r>
                        <a:rPr lang="en-US" sz="12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§ 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L= 1 x 10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36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-1 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(LH</a:t>
                      </a:r>
                      <a:r>
                        <a:rPr lang="en-US" sz="1200" b="1" i="1" baseline="-25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="1" i="1" dirty="0" err="1" smtClean="0">
                          <a:latin typeface="Calibri" pitchFamily="34" charset="0"/>
                          <a:cs typeface="Calibri" pitchFamily="34" charset="0"/>
                        </a:rPr>
                        <a:t>tgt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limited)   /  L= 2 x 10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-1 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(10% of MI beam limited)   </a:t>
                      </a:r>
                      <a:b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200" b="1" dirty="0" smtClean="0">
                          <a:solidFill>
                            <a:srgbClr val="1C11FD"/>
                          </a:solidFill>
                          <a:latin typeface="Calibri" pitchFamily="34" charset="0"/>
                        </a:rPr>
                        <a:t>*</a:t>
                      </a:r>
                      <a:r>
                        <a:rPr lang="en-US" sz="1200" b="1" i="1" dirty="0" smtClean="0">
                          <a:solidFill>
                            <a:srgbClr val="1C11FD"/>
                          </a:solidFill>
                          <a:latin typeface="Calibri" pitchFamily="34" charset="0"/>
                        </a:rPr>
                        <a:t>not</a:t>
                      </a:r>
                      <a:r>
                        <a:rPr lang="en-US" sz="1200" b="1" i="1" baseline="0" dirty="0" smtClean="0">
                          <a:solidFill>
                            <a:srgbClr val="1C11FD"/>
                          </a:solidFill>
                          <a:latin typeface="Calibri" pitchFamily="34" charset="0"/>
                        </a:rPr>
                        <a:t> constrained by SIDIS data    /   </a:t>
                      </a:r>
                      <a:r>
                        <a:rPr lang="en-US" sz="12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# </a:t>
                      </a:r>
                      <a:r>
                        <a:rPr lang="en-US" sz="12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rFOM</a:t>
                      </a:r>
                      <a:r>
                        <a:rPr lang="en-US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 = relative </a:t>
                      </a:r>
                      <a:r>
                        <a:rPr lang="en-US" sz="12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lumi</a:t>
                      </a:r>
                      <a:r>
                        <a:rPr lang="en-US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 * P</a:t>
                      </a:r>
                      <a:r>
                        <a:rPr lang="en-US" sz="12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2 </a:t>
                      </a:r>
                      <a:r>
                        <a:rPr lang="en-US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* f</a:t>
                      </a:r>
                      <a:r>
                        <a:rPr lang="en-US" sz="12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US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12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wrt</a:t>
                      </a:r>
                      <a:r>
                        <a:rPr lang="en-US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 E-1027 (f=1 for </a:t>
                      </a:r>
                      <a:r>
                        <a:rPr lang="en-US" sz="12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pol</a:t>
                      </a:r>
                      <a:r>
                        <a:rPr lang="en-US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 p beams, f=0.22 for </a:t>
                      </a:r>
                      <a:r>
                        <a:rPr lang="en-US" sz="1200" b="1" baseline="0" dirty="0" smtClean="0">
                          <a:latin typeface="Symbol" pitchFamily="18" charset="2"/>
                          <a:cs typeface="Calibri" pitchFamily="34" charset="0"/>
                        </a:rPr>
                        <a:t>p</a:t>
                      </a:r>
                      <a:r>
                        <a:rPr lang="en-US" sz="1200" b="1" baseline="30000" dirty="0" smtClean="0">
                          <a:latin typeface="Symbol" pitchFamily="18" charset="2"/>
                          <a:cs typeface="Calibri" pitchFamily="34" charset="0"/>
                        </a:rPr>
                        <a:t>-</a:t>
                      </a:r>
                      <a:r>
                        <a:rPr lang="en-US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 beam on NH</a:t>
                      </a:r>
                      <a:r>
                        <a:rPr lang="en-US" sz="1200" b="1" baseline="-250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en-US" sz="1200" b="1" baseline="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8CFE8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0C52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5410200" y="896779"/>
          <a:ext cx="393700" cy="321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10" name="Equation" r:id="rId8" imgW="368140" imgH="253890" progId="Equation.DSMT4">
                  <p:embed/>
                </p:oleObj>
              </mc:Choice>
              <mc:Fallback>
                <p:oleObj name="Equation" r:id="rId8" imgW="368140" imgH="25389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896779"/>
                        <a:ext cx="393700" cy="321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 bwMode="auto">
          <a:xfrm>
            <a:off x="1941576" y="2439067"/>
            <a:ext cx="76200" cy="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610350" y="3420904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11" name="Equation" r:id="rId9" imgW="114102" imgH="177492" progId="Equation.BREE4">
                  <p:embed/>
                </p:oleObj>
              </mc:Choice>
              <mc:Fallback>
                <p:oleObj name="Equation" r:id="rId9" imgW="114102" imgH="177492" progId="Equation.BREE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3420904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553200" y="6459379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C00000"/>
                </a:solidFill>
              </a:rPr>
              <a:t>W. Lorenzon (U-Michigan)  9/10/2014</a:t>
            </a:r>
            <a:endParaRPr lang="en-US" sz="1000" b="1" dirty="0">
              <a:solidFill>
                <a:srgbClr val="C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1630680" y="1917859"/>
            <a:ext cx="76200" cy="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01113" y="6618288"/>
            <a:ext cx="244475" cy="241300"/>
          </a:xfrm>
          <a:prstGeom prst="rect">
            <a:avLst/>
          </a:prstGeom>
        </p:spPr>
        <p:txBody>
          <a:bodyPr/>
          <a:lstStyle/>
          <a:p>
            <a:fld id="{3EAABB6E-6271-46EC-8AF8-D507A8E41E06}" type="slidenum">
              <a:rPr lang="en-US"/>
              <a:pPr/>
              <a:t>3</a:t>
            </a:fld>
            <a:endParaRPr lang="en-US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8600" y="1524000"/>
            <a:ext cx="8763000" cy="24384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8600" y="762000"/>
            <a:ext cx="8305800" cy="5715000"/>
          </a:xfrm>
          <a:prstGeom prst="rect">
            <a:avLst/>
          </a:prstGeom>
        </p:spPr>
        <p:txBody>
          <a:bodyPr/>
          <a:lstStyle/>
          <a:p>
            <a:pPr marL="334963" lvl="0" indent="-334963" algn="l" eaLnBrk="0" hangingPunct="0">
              <a:spcBef>
                <a:spcPts val="600"/>
              </a:spcBef>
              <a:spcAft>
                <a:spcPts val="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latin typeface="+mn-lt"/>
                <a:sym typeface="Arial" pitchFamily="34" charset="0"/>
              </a:rPr>
              <a:t>Polarized </a:t>
            </a:r>
            <a:r>
              <a:rPr lang="en-US" sz="1600" kern="0" dirty="0" err="1" smtClean="0">
                <a:latin typeface="+mn-lt"/>
                <a:sym typeface="Arial" pitchFamily="34" charset="0"/>
              </a:rPr>
              <a:t>Drell</a:t>
            </a:r>
            <a:r>
              <a:rPr lang="en-US" sz="1600" kern="0" dirty="0" smtClean="0">
                <a:latin typeface="+mn-lt"/>
                <a:sym typeface="Arial" pitchFamily="34" charset="0"/>
              </a:rPr>
              <a:t>-Yan: </a:t>
            </a:r>
          </a:p>
          <a:p>
            <a:pPr marL="703263" lvl="1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latin typeface="+mn-lt"/>
                <a:sym typeface="Arial" pitchFamily="34" charset="0"/>
              </a:rPr>
              <a:t>QCD (and factorization) require sign change</a:t>
            </a:r>
          </a:p>
          <a:p>
            <a:pPr marL="703263" lvl="1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</a:rPr>
              <a:t>major milestone in </a:t>
            </a:r>
            <a:r>
              <a:rPr lang="en-US" sz="1600" dirty="0" err="1" smtClean="0">
                <a:latin typeface="+mn-lt"/>
              </a:rPr>
              <a:t>hadronic</a:t>
            </a:r>
            <a:r>
              <a:rPr lang="en-US" sz="1600" dirty="0" smtClean="0">
                <a:latin typeface="+mn-lt"/>
              </a:rPr>
              <a:t> physics (HP13)</a:t>
            </a:r>
            <a:r>
              <a:rPr lang="en-US" sz="1600" kern="0" dirty="0" smtClean="0">
                <a:latin typeface="+mn-lt"/>
                <a:sym typeface="Arial" pitchFamily="34" charset="0"/>
              </a:rPr>
              <a:t/>
            </a:r>
            <a:br>
              <a:rPr lang="en-US" sz="1600" kern="0" dirty="0" smtClean="0">
                <a:latin typeface="+mn-lt"/>
                <a:sym typeface="Arial" pitchFamily="34" charset="0"/>
              </a:rPr>
            </a:br>
            <a:r>
              <a:rPr lang="en-US" sz="800" kern="0" dirty="0" smtClean="0">
                <a:latin typeface="+mn-lt"/>
                <a:sym typeface="Arial" pitchFamily="34" charset="0"/>
              </a:rPr>
              <a:t> </a:t>
            </a:r>
          </a:p>
          <a:p>
            <a:pPr marL="334963" lvl="0" indent="-334963" algn="l" eaLnBrk="0" hangingPunct="0">
              <a:spcBef>
                <a:spcPts val="600"/>
              </a:spcBef>
              <a:spcAft>
                <a:spcPts val="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latin typeface="+mn-lt"/>
                <a:sym typeface="Arial" pitchFamily="34" charset="0"/>
              </a:rPr>
              <a:t>Extraordinary opportunity at Fermilab (best place for polarized DY)</a:t>
            </a:r>
            <a:r>
              <a:rPr lang="en-US" sz="1600" kern="0" dirty="0" smtClean="0">
                <a:sym typeface="Arial" pitchFamily="34" charset="0"/>
              </a:rPr>
              <a:t> : </a:t>
            </a:r>
          </a:p>
          <a:p>
            <a:pPr marL="703263" lvl="1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 high luminosity, large x-coverage</a:t>
            </a:r>
          </a:p>
          <a:p>
            <a:pPr marL="703263" lvl="1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 (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SeaQuest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) spectrometer already setup and running       </a:t>
            </a:r>
          </a:p>
          <a:p>
            <a:pPr marL="703263" lvl="1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latin typeface="+mn-lt"/>
                <a:sym typeface="Arial" pitchFamily="34" charset="0"/>
              </a:rPr>
              <a:t> run alongside neutrino program (w/ 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10% of beam)</a:t>
            </a: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 experimental sensitivity:</a:t>
            </a: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buFont typeface="Arial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400" dirty="0" smtClean="0">
                <a:latin typeface="+mn-lt"/>
              </a:rPr>
              <a:t>2 yrs at 50% </a:t>
            </a:r>
            <a:r>
              <a:rPr lang="en-US" sz="1400" dirty="0" err="1" smtClean="0">
                <a:latin typeface="+mn-lt"/>
              </a:rPr>
              <a:t>eff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 err="1" smtClean="0">
                <a:latin typeface="+mn-lt"/>
              </a:rPr>
              <a:t>P</a:t>
            </a:r>
            <a:r>
              <a:rPr lang="en-US" sz="1400" baseline="-25000" dirty="0" err="1" smtClean="0">
                <a:latin typeface="+mn-lt"/>
              </a:rPr>
              <a:t>b</a:t>
            </a:r>
            <a:r>
              <a:rPr lang="en-US" sz="1400" dirty="0" smtClean="0">
                <a:latin typeface="+mn-lt"/>
              </a:rPr>
              <a:t> = 60%,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av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 15 </a:t>
            </a:r>
            <a:r>
              <a:rPr lang="en-US" sz="1400" dirty="0" err="1" smtClean="0"/>
              <a:t>nA</a:t>
            </a:r>
            <a:endParaRPr lang="en-US" sz="1400" dirty="0" smtClean="0">
              <a:latin typeface="+mn-lt"/>
            </a:endParaRPr>
          </a:p>
          <a:p>
            <a:pPr marL="1160463" lvl="2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buFont typeface="Arial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400" dirty="0" smtClean="0">
                <a:latin typeface="+mn-lt"/>
              </a:rPr>
              <a:t>luminosity: </a:t>
            </a:r>
            <a:r>
              <a:rPr lang="en-US" sz="1400" dirty="0" err="1" smtClean="0">
                <a:latin typeface="+mn-lt"/>
              </a:rPr>
              <a:t>L</a:t>
            </a:r>
            <a:r>
              <a:rPr lang="en-US" sz="1400" baseline="-25000" dirty="0" err="1" smtClean="0">
                <a:latin typeface="+mn-lt"/>
              </a:rPr>
              <a:t>av</a:t>
            </a:r>
            <a:r>
              <a:rPr lang="en-US" sz="1400" dirty="0" smtClean="0">
                <a:latin typeface="+mn-lt"/>
              </a:rPr>
              <a:t> = 2 x 10</a:t>
            </a:r>
            <a:r>
              <a:rPr lang="en-US" sz="1400" baseline="30000" dirty="0" smtClean="0">
                <a:latin typeface="+mn-lt"/>
              </a:rPr>
              <a:t>35</a:t>
            </a:r>
            <a:r>
              <a:rPr lang="en-US" sz="1400" dirty="0" smtClean="0">
                <a:latin typeface="+mn-lt"/>
              </a:rPr>
              <a:t> /cm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/s</a:t>
            </a: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sym typeface="Arial" pitchFamily="34" charset="0"/>
              </a:rPr>
              <a:t>Path to polarized proton beam at Main Injector </a:t>
            </a: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perform detailed design studies</a:t>
            </a:r>
            <a:endParaRPr lang="en-US" sz="1400" dirty="0" smtClean="0"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latin typeface="+mn-lt"/>
                <a:sym typeface="Arial" pitchFamily="34" charset="0"/>
              </a:rPr>
              <a:t>Cost estimate to polarize Main Injector $10M (total)</a:t>
            </a: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includes M&amp;S, labor, 15% project management </a:t>
            </a:r>
            <a:b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&amp; 50% contingency </a:t>
            </a:r>
          </a:p>
          <a:p>
            <a:pPr marL="334963" lvl="0" indent="-334963" algn="l" eaLnBrk="0" hangingPunct="0">
              <a:spcBef>
                <a:spcPts val="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dirty="0" smtClean="0">
                <a:ea typeface="ＭＳ Ｐゴシック" charset="0"/>
              </a:rPr>
              <a:t>Workshop at Hawaii 2014 Joint </a:t>
            </a:r>
            <a:r>
              <a:rPr lang="en-US" sz="1600" dirty="0" err="1" smtClean="0">
                <a:ea typeface="ＭＳ Ｐゴシック" charset="0"/>
              </a:rPr>
              <a:t>Mtg</a:t>
            </a:r>
            <a:r>
              <a:rPr lang="en-US" sz="1600" dirty="0" smtClean="0">
                <a:ea typeface="ＭＳ Ｐゴシック" charset="0"/>
              </a:rPr>
              <a:t> (7-Oct-2014)</a:t>
            </a:r>
            <a:endParaRPr lang="en-US" sz="1600" kern="0" dirty="0" smtClean="0">
              <a:sym typeface="Arial" pitchFamily="34" charset="0"/>
            </a:endParaRPr>
          </a:p>
          <a:p>
            <a:pPr marL="703263" lvl="1" indent="-334963" algn="l" eaLnBrk="0" hangingPunc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i="1" dirty="0" smtClean="0">
                <a:latin typeface="+mn-lt"/>
              </a:rPr>
              <a:t>Polarized </a:t>
            </a:r>
            <a:r>
              <a:rPr lang="en-US" sz="1600" i="1" dirty="0" err="1">
                <a:latin typeface="+mn-lt"/>
              </a:rPr>
              <a:t>Drell</a:t>
            </a:r>
            <a:r>
              <a:rPr lang="en-US" sz="1600" i="1" dirty="0">
                <a:latin typeface="+mn-lt"/>
              </a:rPr>
              <a:t>‐Yan Physics at </a:t>
            </a:r>
            <a:r>
              <a:rPr lang="en-US" sz="1600" i="1" dirty="0" err="1">
                <a:latin typeface="+mn-lt"/>
              </a:rPr>
              <a:t>Fermilab</a:t>
            </a:r>
            <a:endParaRPr lang="en-US" sz="1600" i="1" kern="0" dirty="0" smtClean="0">
              <a:latin typeface="+mn-lt"/>
              <a:sym typeface="Arial" pitchFamily="34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</a:pPr>
            <a:endParaRPr lang="en-US" sz="1600" kern="0" dirty="0" smtClean="0">
              <a:sym typeface="Arial" pitchFamily="34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/>
            </a:r>
            <a:b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</a:br>
            <a:endParaRPr lang="en-US" sz="1600" dirty="0" smtClean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Polarized 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Beam </a:t>
            </a:r>
            <a:r>
              <a:rPr lang="en-US" sz="2400" b="1" kern="0" dirty="0" err="1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Drell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-Yan 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at 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Fermilab (E-1027)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graphicFrame>
        <p:nvGraphicFramePr>
          <p:cNvPr id="343043" name="Object 3"/>
          <p:cNvGraphicFramePr>
            <a:graphicFrameLocks noChangeAspect="1"/>
          </p:cNvGraphicFramePr>
          <p:nvPr/>
        </p:nvGraphicFramePr>
        <p:xfrm>
          <a:off x="6934200" y="914400"/>
          <a:ext cx="1473200" cy="593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45" name="Equation" r:id="rId3" imgW="1155700" imgH="292100" progId="Equation.DSMT4">
                  <p:embed/>
                </p:oleObj>
              </mc:Choice>
              <mc:Fallback>
                <p:oleObj name="Equation" r:id="rId3" imgW="1155700" imgH="2921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914400"/>
                        <a:ext cx="1473200" cy="5936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3042" name="Picture 2" descr="C:\Users\lorenzon\Documents\Pol-DY\polarization\E1027ProjectionsPol6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3493" y="2209800"/>
            <a:ext cx="3325144" cy="2057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 rot="20201020">
            <a:off x="6189953" y="2414995"/>
            <a:ext cx="15044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Fermilab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Picture 1" descr="C:\Users\lorenzon\Documents\Laboratories\FNAL\Page20-ADK-Diffraction2012-Talk-29Aug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5113" y="4705677"/>
            <a:ext cx="3692687" cy="1695123"/>
          </a:xfrm>
          <a:prstGeom prst="rect">
            <a:avLst/>
          </a:prstGeom>
          <a:noFill/>
        </p:spPr>
      </p:pic>
      <p:sp>
        <p:nvSpPr>
          <p:cNvPr id="14" name="Oval 13"/>
          <p:cNvSpPr/>
          <p:nvPr/>
        </p:nvSpPr>
        <p:spPr bwMode="auto">
          <a:xfrm>
            <a:off x="5410200" y="4876800"/>
            <a:ext cx="762000" cy="762000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620000" y="4724400"/>
            <a:ext cx="762000" cy="762000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8"/>
          <p:cNvSpPr txBox="1">
            <a:spLocks/>
          </p:cNvSpPr>
          <p:nvPr/>
        </p:nvSpPr>
        <p:spPr>
          <a:xfrm>
            <a:off x="304800" y="228600"/>
            <a:ext cx="83058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A Novel, Compact Siberian Snake for the Main Injector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990600"/>
            <a:ext cx="487680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Single snake design (6.4m long):</a:t>
            </a:r>
          </a:p>
          <a:p>
            <a:pPr algn="l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latin typeface="+mn-lt"/>
              </a:rPr>
              <a:t> 1 helical dipole + 2 conv. dipoles</a:t>
            </a:r>
          </a:p>
          <a:p>
            <a:pPr lvl="1" algn="l">
              <a:spcBef>
                <a:spcPts val="600"/>
              </a:spcBef>
              <a:buFontTx/>
              <a:buChar char="-"/>
            </a:pPr>
            <a:r>
              <a:rPr lang="en-US" sz="1400" dirty="0" smtClean="0">
                <a:latin typeface="+mn-lt"/>
              </a:rPr>
              <a:t> helix:      4T / 5.6 m / 4” ID</a:t>
            </a:r>
          </a:p>
          <a:p>
            <a:pPr lvl="1" algn="l">
              <a:spcBef>
                <a:spcPts val="600"/>
              </a:spcBef>
              <a:buFontTx/>
              <a:buChar char="-"/>
            </a:pPr>
            <a:r>
              <a:rPr lang="en-US" sz="1400" dirty="0" smtClean="0">
                <a:latin typeface="+mn-lt"/>
              </a:rPr>
              <a:t> dipoles:  4T / 0.2 m / 4” ID </a:t>
            </a:r>
            <a:br>
              <a:rPr lang="en-US" sz="1400" dirty="0" smtClean="0">
                <a:latin typeface="+mn-lt"/>
              </a:rPr>
            </a:br>
            <a:r>
              <a:rPr lang="en-US" sz="800" dirty="0" smtClean="0">
                <a:latin typeface="+mn-lt"/>
              </a:rPr>
              <a:t> </a:t>
            </a:r>
            <a:endParaRPr lang="en-US" sz="800" dirty="0" smtClean="0"/>
          </a:p>
          <a:p>
            <a:pPr algn="l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 </a:t>
            </a:r>
            <a:r>
              <a:rPr lang="en-US" sz="1600" dirty="0" smtClean="0">
                <a:latin typeface="+mn-lt"/>
              </a:rPr>
              <a:t>use one 4-twist helical magnet </a:t>
            </a:r>
          </a:p>
          <a:p>
            <a:pPr lvl="1" algn="l">
              <a:spcBef>
                <a:spcPts val="600"/>
              </a:spcBef>
              <a:buFontTx/>
              <a:buChar char="-"/>
            </a:pPr>
            <a:r>
              <a:rPr lang="en-US" sz="1400" dirty="0" smtClean="0">
                <a:latin typeface="+mn-lt"/>
              </a:rPr>
              <a:t> 8</a:t>
            </a:r>
            <a:r>
              <a:rPr lang="en-US" sz="1400" dirty="0" smtClean="0">
                <a:latin typeface="Symbol" pitchFamily="18" charset="2"/>
              </a:rPr>
              <a:t>p </a:t>
            </a:r>
            <a:r>
              <a:rPr lang="en-US" sz="1400" dirty="0" smtClean="0">
                <a:latin typeface="+mn-lt"/>
              </a:rPr>
              <a:t>rotation of B field</a:t>
            </a:r>
            <a:br>
              <a:rPr lang="en-US" sz="1400" dirty="0" smtClean="0">
                <a:latin typeface="+mn-lt"/>
              </a:rPr>
            </a:br>
            <a:r>
              <a:rPr lang="en-US" sz="800" dirty="0" smtClean="0">
                <a:latin typeface="+mn-lt"/>
              </a:rPr>
              <a:t>  </a:t>
            </a:r>
          </a:p>
          <a:p>
            <a:pPr algn="l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latin typeface="+mn-lt"/>
              </a:rPr>
              <a:t> never done before in a high energy ring</a:t>
            </a:r>
          </a:p>
          <a:p>
            <a:pPr lvl="1" algn="l">
              <a:spcBef>
                <a:spcPts val="600"/>
              </a:spcBef>
              <a:buFontTx/>
              <a:buChar char="-"/>
            </a:pPr>
            <a:r>
              <a:rPr lang="en-US" sz="1400" dirty="0" smtClean="0">
                <a:latin typeface="+mn-lt"/>
              </a:rPr>
              <a:t> RHIC uses snake pairs </a:t>
            </a:r>
          </a:p>
          <a:p>
            <a:pPr lvl="1" algn="l">
              <a:spcBef>
                <a:spcPts val="600"/>
              </a:spcBef>
              <a:buFontTx/>
              <a:buChar char="-"/>
            </a:pPr>
            <a:r>
              <a:rPr lang="en-US" sz="1400" dirty="0" smtClean="0">
                <a:latin typeface="+mn-lt"/>
              </a:rPr>
              <a:t> 4 single-twist magnets (</a:t>
            </a:r>
            <a:r>
              <a:rPr lang="en-US" sz="1400" dirty="0" smtClean="0"/>
              <a:t>2</a:t>
            </a:r>
            <a:r>
              <a:rPr lang="en-US" sz="1400" dirty="0" smtClean="0">
                <a:latin typeface="Symbol" pitchFamily="18" charset="2"/>
              </a:rPr>
              <a:t>p </a:t>
            </a:r>
            <a:r>
              <a:rPr lang="en-US" sz="1400" dirty="0" smtClean="0"/>
              <a:t>rotation ea)</a:t>
            </a:r>
            <a:br>
              <a:rPr lang="en-US" sz="1400" dirty="0" smtClean="0"/>
            </a:br>
            <a:r>
              <a:rPr lang="en-US" sz="800" dirty="0" smtClean="0"/>
              <a:t>   </a:t>
            </a:r>
          </a:p>
          <a:p>
            <a:pPr marL="0" lvl="1" algn="l">
              <a:spcBef>
                <a:spcPts val="600"/>
              </a:spcBef>
            </a:pPr>
            <a:r>
              <a:rPr lang="en-US" b="1" dirty="0" smtClean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Path </a:t>
            </a:r>
            <a:r>
              <a:rPr lang="en-US" b="1" kern="0" dirty="0" smtClean="0">
                <a:solidFill>
                  <a:srgbClr val="C00000"/>
                </a:solidFill>
                <a:sym typeface="Arial" pitchFamily="34" charset="0"/>
              </a:rPr>
              <a:t>to polarized proton beam at MI  </a:t>
            </a:r>
            <a:endParaRPr lang="en-US" b="1" dirty="0" smtClean="0">
              <a:solidFill>
                <a:srgbClr val="C00000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marL="0" lvl="1" algn="l">
              <a:spcBef>
                <a:spcPts val="600"/>
              </a:spcBef>
              <a:buFontTx/>
              <a:buChar char="-"/>
            </a:pPr>
            <a:r>
              <a:rPr lang="en-US" sz="1600" kern="0" dirty="0" smtClean="0">
                <a:latin typeface="+mn-lt"/>
                <a:sym typeface="Arial" pitchFamily="34" charset="0"/>
              </a:rPr>
              <a:t> detailed design studies: $300k         (short-term)</a:t>
            </a:r>
          </a:p>
          <a:p>
            <a:pPr marL="0" lvl="1" algn="l">
              <a:spcBef>
                <a:spcPts val="600"/>
              </a:spcBef>
              <a:buFontTx/>
              <a:buChar char="-"/>
            </a:pPr>
            <a:r>
              <a:rPr lang="en-US" sz="1600" kern="0" dirty="0" smtClean="0">
                <a:latin typeface="+mn-lt"/>
                <a:sym typeface="Arial" pitchFamily="34" charset="0"/>
              </a:rPr>
              <a:t> implement modifications to MI $10M (longer-term)</a:t>
            </a:r>
            <a:br>
              <a:rPr lang="en-US" sz="1600" kern="0" dirty="0" smtClean="0">
                <a:latin typeface="+mn-lt"/>
                <a:sym typeface="Arial" pitchFamily="34" charset="0"/>
              </a:rPr>
            </a:br>
            <a:r>
              <a:rPr lang="en-US" sz="800" kern="0" dirty="0" smtClean="0">
                <a:latin typeface="+mn-lt"/>
                <a:sym typeface="Arial" pitchFamily="34" charset="0"/>
              </a:rPr>
              <a:t>   </a:t>
            </a:r>
          </a:p>
          <a:p>
            <a:pPr marL="0" lvl="1" algn="l">
              <a:spcBef>
                <a:spcPts val="600"/>
              </a:spcBef>
            </a:pPr>
            <a:r>
              <a:rPr lang="en-US" b="1" kern="0" dirty="0" smtClean="0">
                <a:solidFill>
                  <a:srgbClr val="C00000"/>
                </a:solidFill>
                <a:latin typeface="+mn-lt"/>
                <a:sym typeface="Arial" pitchFamily="34" charset="0"/>
              </a:rPr>
              <a:t>Needs</a:t>
            </a:r>
          </a:p>
          <a:p>
            <a:pPr marL="0" lvl="1" algn="l">
              <a:spcBef>
                <a:spcPts val="600"/>
              </a:spcBef>
              <a:buFontTx/>
              <a:buChar char="-"/>
            </a:pPr>
            <a:r>
              <a:rPr lang="en-US" sz="1600" kern="0" dirty="0" smtClean="0">
                <a:latin typeface="+mn-lt"/>
                <a:sym typeface="Arial" pitchFamily="34" charset="0"/>
              </a:rPr>
              <a:t>  </a:t>
            </a:r>
            <a:r>
              <a:rPr lang="en-US" sz="1600" kern="0" dirty="0" smtClean="0">
                <a:latin typeface="+mn-lt"/>
                <a:sym typeface="Arial" pitchFamily="34" charset="0"/>
              </a:rPr>
              <a:t>recommendation </a:t>
            </a:r>
            <a:r>
              <a:rPr lang="en-US" sz="1600" kern="0" dirty="0" smtClean="0">
                <a:latin typeface="+mn-lt"/>
                <a:sym typeface="Arial" pitchFamily="34" charset="0"/>
              </a:rPr>
              <a:t>in </a:t>
            </a:r>
            <a:r>
              <a:rPr lang="en-US" sz="1600" kern="0" dirty="0" smtClean="0">
                <a:latin typeface="+mn-lt"/>
                <a:sym typeface="Arial" pitchFamily="34" charset="0"/>
              </a:rPr>
              <a:t>LRP document</a:t>
            </a:r>
            <a:endParaRPr lang="en-US" sz="1400" dirty="0" smtClean="0"/>
          </a:p>
          <a:p>
            <a:pPr lvl="1" algn="l">
              <a:buFontTx/>
              <a:buChar char="-"/>
            </a:pPr>
            <a:endParaRPr lang="en-US" sz="1400" dirty="0" smtClean="0"/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901113" y="6616700"/>
            <a:ext cx="244475" cy="241300"/>
          </a:xfrm>
        </p:spPr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9" name="Picture 5" descr="C:\Users\lorenzon\Documents\talks\pol-DY\pics\8.9GeV-4T-4-Twist-Snake-4T-Dipoles-EAL-7Nov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76400"/>
            <a:ext cx="3124200" cy="376179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096000" y="11430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l"/>
            <a:r>
              <a:rPr lang="en-US" sz="1600" dirty="0" smtClean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initial design studies</a:t>
            </a:r>
            <a:endParaRPr lang="en-US" sz="1400" dirty="0" smtClean="0">
              <a:solidFill>
                <a:srgbClr val="C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/>
          <p:cNvSpPr txBox="1">
            <a:spLocks/>
          </p:cNvSpPr>
          <p:nvPr/>
        </p:nvSpPr>
        <p:spPr>
          <a:xfrm>
            <a:off x="4800600" y="1828800"/>
            <a:ext cx="4191000" cy="2286000"/>
          </a:xfrm>
          <a:prstGeom prst="rect">
            <a:avLst/>
          </a:prstGeom>
          <a:solidFill>
            <a:srgbClr val="CCFFCC"/>
          </a:solidFill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spcBef>
                <a:spcPts val="600"/>
              </a:spcBef>
              <a:spcAft>
                <a:spcPts val="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lvl="0" indent="-334963" algn="l" eaLnBrk="0" hangingPunct="0">
              <a:spcBef>
                <a:spcPts val="0"/>
              </a:spcBef>
              <a:spcAft>
                <a:spcPts val="600"/>
              </a:spcAft>
              <a:buSzPct val="100000"/>
              <a:buFont typeface="Calibri" pitchFamily="34" charset="0"/>
              <a:buChar char="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</a:rPr>
              <a:t>existing SIDIS data poorly constrain 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sea-quark Sivers function</a:t>
            </a:r>
          </a:p>
          <a:p>
            <a:pPr marL="334963" lvl="0" indent="-334963" algn="l" eaLnBrk="0" hangingPunct="0">
              <a:spcBef>
                <a:spcPts val="0"/>
              </a:spcBef>
              <a:spcAft>
                <a:spcPts val="600"/>
              </a:spcAft>
              <a:buSzPct val="100000"/>
              <a:buFont typeface="Calibri" pitchFamily="34" charset="0"/>
              <a:buChar char="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</a:rPr>
              <a:t>significant Sivers asymmetry expected 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from meson-cloud model</a:t>
            </a:r>
            <a:br>
              <a:rPr lang="en-US" sz="1600" dirty="0" smtClean="0">
                <a:latin typeface="+mn-lt"/>
              </a:rPr>
            </a:br>
            <a:r>
              <a:rPr lang="en-US" sz="800" dirty="0" smtClean="0">
                <a:latin typeface="+mn-lt"/>
              </a:rPr>
              <a:t>   </a:t>
            </a:r>
            <a:endParaRPr lang="en-US" sz="800" b="1" dirty="0" smtClean="0">
              <a:latin typeface="+mn-lt"/>
            </a:endParaRPr>
          </a:p>
          <a:p>
            <a:pPr marL="334963" lvl="0" indent="-334963" algn="l" eaLnBrk="0" hangingPunct="0">
              <a:spcBef>
                <a:spcPts val="0"/>
              </a:spcBef>
              <a:spcAft>
                <a:spcPts val="600"/>
              </a:spcAft>
              <a:buSzPct val="100000"/>
              <a:buFont typeface="Calibri" pitchFamily="34" charset="0"/>
              <a:buChar char="‒"/>
              <a:tabLst>
                <a:tab pos="815975" algn="l"/>
                <a:tab pos="1192213" algn="l"/>
              </a:tabLst>
            </a:pPr>
            <a:r>
              <a:rPr lang="en-US" sz="1600" b="1" dirty="0" smtClean="0">
                <a:solidFill>
                  <a:srgbClr val="C00000"/>
                </a:solidFill>
              </a:rPr>
              <a:t>first Sea Quark Sivers Measurement</a:t>
            </a:r>
          </a:p>
          <a:p>
            <a:pPr marL="334963" lvl="0" indent="-334963" algn="l" eaLnBrk="0" hangingPunct="0">
              <a:spcBef>
                <a:spcPts val="0"/>
              </a:spcBef>
              <a:spcAft>
                <a:spcPts val="600"/>
              </a:spcAft>
              <a:buSzPct val="100000"/>
              <a:buFont typeface="Calibri" pitchFamily="34" charset="0"/>
              <a:buChar char="‒"/>
              <a:tabLst>
                <a:tab pos="815975" algn="l"/>
                <a:tab pos="1192213" algn="l"/>
              </a:tabLst>
            </a:pPr>
            <a:r>
              <a:rPr lang="en-US" sz="1600" b="1" dirty="0" smtClean="0">
                <a:solidFill>
                  <a:srgbClr val="C00000"/>
                </a:solidFill>
              </a:rPr>
              <a:t>determine sign and value of u Sivers distribution</a:t>
            </a:r>
            <a:endParaRPr lang="en-US" sz="1600" kern="0" dirty="0" smtClean="0"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Calibri" pitchFamily="34" charset="0"/>
              <a:buChar char="‒"/>
              <a:tabLst>
                <a:tab pos="815975" algn="l"/>
                <a:tab pos="1192213" algn="l"/>
              </a:tabLst>
            </a:pPr>
            <a:endParaRPr lang="en-US" sz="1600" kern="0" dirty="0" smtClean="0"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1389063" marR="0" lvl="2" indent="-3984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A9D33"/>
              </a:buClr>
              <a:buSzPct val="150000"/>
              <a:tabLst>
                <a:tab pos="815975" algn="l"/>
                <a:tab pos="1192213" algn="l"/>
              </a:tabLst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4238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41" name="Subtitle 2"/>
          <p:cNvSpPr txBox="1">
            <a:spLocks/>
          </p:cNvSpPr>
          <p:nvPr/>
        </p:nvSpPr>
        <p:spPr>
          <a:xfrm>
            <a:off x="152400" y="762000"/>
            <a:ext cx="5257800" cy="8382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</a:pPr>
            <a:r>
              <a:rPr lang="en-US" dirty="0" smtClean="0">
                <a:solidFill>
                  <a:srgbClr val="C00000"/>
                </a:solidFill>
                <a:latin typeface="+mn-lt"/>
              </a:rPr>
              <a:t>Probe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Sea-quark Sivers Asymmetry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+mn-lt"/>
              </a:rPr>
            </a:br>
            <a:r>
              <a:rPr lang="en-US" dirty="0" smtClean="0">
                <a:solidFill>
                  <a:srgbClr val="C00000"/>
                </a:solidFill>
                <a:latin typeface="+mn-lt"/>
              </a:rPr>
              <a:t>with a polarized proton target at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SeaQuest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4238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7985760" y="3608832"/>
            <a:ext cx="91440" cy="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Polarized 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Beam </a:t>
            </a:r>
            <a:r>
              <a:rPr lang="en-US" sz="2400" b="1" kern="0" dirty="0" err="1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Drell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-Yan 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at 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Fermilab (E-1039)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46482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/>
            <a:r>
              <a:rPr lang="en-US" sz="2000" dirty="0" smtClean="0">
                <a:solidFill>
                  <a:srgbClr val="008000"/>
                </a:solidFill>
              </a:rPr>
              <a:t>    If </a:t>
            </a:r>
            <a:r>
              <a:rPr lang="en-US" sz="2000" dirty="0">
                <a:solidFill>
                  <a:srgbClr val="008000"/>
                </a:solidFill>
              </a:rPr>
              <a:t>A</a:t>
            </a:r>
            <a:r>
              <a:rPr lang="en-US" sz="2000" baseline="-25000" dirty="0">
                <a:solidFill>
                  <a:srgbClr val="008000"/>
                </a:solidFill>
              </a:rPr>
              <a:t>N</a:t>
            </a:r>
            <a:r>
              <a:rPr lang="en-US" sz="2000" dirty="0">
                <a:solidFill>
                  <a:srgbClr val="008000"/>
                </a:solidFill>
              </a:rPr>
              <a:t>≠0, </a:t>
            </a:r>
            <a:r>
              <a:rPr lang="en-US" sz="2000" b="1" dirty="0">
                <a:solidFill>
                  <a:srgbClr val="008000"/>
                </a:solidFill>
              </a:rPr>
              <a:t>major discovery</a:t>
            </a:r>
            <a:r>
              <a:rPr lang="en-US" sz="2000" dirty="0" smtClean="0">
                <a:solidFill>
                  <a:srgbClr val="008000"/>
                </a:solidFill>
              </a:rPr>
              <a:t>: “Smoking Gun</a:t>
            </a:r>
            <a:r>
              <a:rPr lang="en-US" sz="2000" dirty="0">
                <a:solidFill>
                  <a:srgbClr val="008000"/>
                </a:solidFill>
              </a:rPr>
              <a:t>” evidence for </a:t>
            </a:r>
            <a:r>
              <a:rPr lang="en-US" sz="2000" dirty="0" smtClean="0">
                <a:solidFill>
                  <a:srgbClr val="008000"/>
                </a:solidFill>
              </a:rPr>
              <a:t>L</a:t>
            </a:r>
            <a:r>
              <a:rPr lang="en-US" sz="2000" baseline="-25000" dirty="0" smtClean="0">
                <a:solidFill>
                  <a:srgbClr val="008000"/>
                </a:solidFill>
              </a:rPr>
              <a:t>u </a:t>
            </a:r>
            <a:r>
              <a:rPr lang="en-US" sz="2000" dirty="0" smtClean="0">
                <a:solidFill>
                  <a:srgbClr val="008000"/>
                </a:solidFill>
              </a:rPr>
              <a:t>≠</a:t>
            </a:r>
            <a:r>
              <a:rPr lang="en-US" sz="2000" dirty="0">
                <a:solidFill>
                  <a:srgbClr val="008000"/>
                </a:solidFill>
              </a:rPr>
              <a:t>0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" y="5433536"/>
            <a:ext cx="4190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- Statistics shown for one calendar year of running: </a:t>
            </a:r>
          </a:p>
          <a:p>
            <a:pPr algn="l"/>
            <a:r>
              <a:rPr lang="en-US" sz="1400" dirty="0" smtClean="0">
                <a:latin typeface="Apple Chancery"/>
                <a:cs typeface="Apple Chancery"/>
              </a:rPr>
              <a:t>- L </a:t>
            </a:r>
            <a:r>
              <a:rPr lang="en-US" sz="1400" dirty="0">
                <a:cs typeface="Apple Chancery"/>
              </a:rPr>
              <a:t>= </a:t>
            </a:r>
            <a:r>
              <a:rPr lang="en-US" sz="1400" dirty="0" smtClean="0">
                <a:cs typeface="Apple Chancery"/>
              </a:rPr>
              <a:t>7.2 </a:t>
            </a:r>
            <a:r>
              <a:rPr lang="en-US" sz="1400" dirty="0">
                <a:cs typeface="Apple Chancery"/>
              </a:rPr>
              <a:t>*</a:t>
            </a:r>
            <a:r>
              <a:rPr lang="en-US" sz="1400" dirty="0" smtClean="0">
                <a:cs typeface="Apple Chancery"/>
              </a:rPr>
              <a:t>10</a:t>
            </a:r>
            <a:r>
              <a:rPr lang="en-US" sz="1400" baseline="30000" dirty="0" smtClean="0">
                <a:cs typeface="Apple Chancery"/>
              </a:rPr>
              <a:t>42 </a:t>
            </a:r>
            <a:r>
              <a:rPr lang="en-US" sz="1400" dirty="0">
                <a:cs typeface="Apple Chancery"/>
              </a:rPr>
              <a:t>/</a:t>
            </a:r>
            <a:r>
              <a:rPr lang="en-US" sz="1400" dirty="0" smtClean="0">
                <a:cs typeface="Apple Chancery"/>
              </a:rPr>
              <a:t>cm</a:t>
            </a:r>
            <a:r>
              <a:rPr lang="en-US" sz="1400" baseline="30000" dirty="0" smtClean="0">
                <a:cs typeface="Apple Chancery"/>
              </a:rPr>
              <a:t>2</a:t>
            </a:r>
            <a:r>
              <a:rPr lang="en-US" sz="1400" dirty="0" smtClean="0">
                <a:cs typeface="Apple Chancery"/>
              </a:rPr>
              <a:t> ↔ POT = 2.8*10</a:t>
            </a:r>
            <a:r>
              <a:rPr lang="en-US" sz="1400" baseline="30000" dirty="0" smtClean="0">
                <a:cs typeface="Apple Chancery"/>
              </a:rPr>
              <a:t> 18          </a:t>
            </a:r>
            <a:endParaRPr lang="en-US" sz="1400" baseline="30000" dirty="0">
              <a:cs typeface="Apple Chancery"/>
            </a:endParaRPr>
          </a:p>
          <a:p>
            <a:pPr algn="l"/>
            <a:r>
              <a:rPr lang="en-US" sz="1400" dirty="0" smtClean="0">
                <a:solidFill>
                  <a:srgbClr val="C00000"/>
                </a:solidFill>
              </a:rPr>
              <a:t>- Running will be two </a:t>
            </a:r>
            <a:r>
              <a:rPr lang="en-US" sz="1400" dirty="0">
                <a:solidFill>
                  <a:srgbClr val="C00000"/>
                </a:solidFill>
              </a:rPr>
              <a:t>calendar years of beam </a:t>
            </a:r>
            <a:r>
              <a:rPr lang="en-US" sz="1400" dirty="0" smtClean="0">
                <a:solidFill>
                  <a:srgbClr val="C00000"/>
                </a:solidFill>
              </a:rPr>
              <a:t>time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8311896" y="5181600"/>
            <a:ext cx="91440" cy="0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901113" y="6616700"/>
            <a:ext cx="244475" cy="241300"/>
          </a:xfrm>
        </p:spPr>
        <p:txBody>
          <a:bodyPr/>
          <a:lstStyle/>
          <a:p>
            <a:pPr>
              <a:defRPr/>
            </a:pPr>
            <a:fld id="{79E31C8A-2EC8-4809-9A3C-408BDAC740EC}" type="slidenum">
              <a:rPr lang="en-US" sz="1100" smtClean="0"/>
              <a:pPr>
                <a:defRPr/>
              </a:pPr>
              <a:t>5</a:t>
            </a:fld>
            <a:endParaRPr lang="en-US" sz="1100" dirty="0"/>
          </a:p>
        </p:txBody>
      </p: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81418" y="1699978"/>
            <a:ext cx="4490582" cy="3710222"/>
            <a:chOff x="1447800" y="0"/>
            <a:chExt cx="6231548" cy="6858000"/>
          </a:xfrm>
        </p:grpSpPr>
        <p:pic>
          <p:nvPicPr>
            <p:cNvPr id="61" name="Picture 60" descr="DY_AN_FYuan_nopoints051314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0"/>
              <a:ext cx="6231548" cy="6858000"/>
            </a:xfrm>
            <a:prstGeom prst="rect">
              <a:avLst/>
            </a:prstGeom>
          </p:spPr>
        </p:pic>
        <p:grpSp>
          <p:nvGrpSpPr>
            <p:cNvPr id="62" name="Group 13"/>
            <p:cNvGrpSpPr/>
            <p:nvPr/>
          </p:nvGrpSpPr>
          <p:grpSpPr>
            <a:xfrm>
              <a:off x="2557992" y="4022555"/>
              <a:ext cx="2332567" cy="300737"/>
              <a:chOff x="2557992" y="4022555"/>
              <a:chExt cx="2332567" cy="300737"/>
            </a:xfrm>
          </p:grpSpPr>
          <p:grpSp>
            <p:nvGrpSpPr>
              <p:cNvPr id="63" name="Group 14"/>
              <p:cNvGrpSpPr/>
              <p:nvPr/>
            </p:nvGrpSpPr>
            <p:grpSpPr>
              <a:xfrm>
                <a:off x="2557992" y="4026626"/>
                <a:ext cx="120650" cy="273050"/>
                <a:chOff x="2162175" y="4004733"/>
                <a:chExt cx="120650" cy="302684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2162175" y="4095750"/>
                  <a:ext cx="120650" cy="1143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77" name="Straight Connector 76"/>
                <p:cNvCxnSpPr>
                  <a:stCxn id="76" idx="0"/>
                </p:cNvCxnSpPr>
                <p:nvPr/>
              </p:nvCxnSpPr>
              <p:spPr>
                <a:xfrm flipH="1" flipV="1">
                  <a:off x="2218267" y="4004733"/>
                  <a:ext cx="4233" cy="9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H="1" flipV="1">
                  <a:off x="2222500" y="4216400"/>
                  <a:ext cx="4233" cy="9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15"/>
              <p:cNvGrpSpPr/>
              <p:nvPr/>
            </p:nvGrpSpPr>
            <p:grpSpPr>
              <a:xfrm>
                <a:off x="4769909" y="4049628"/>
                <a:ext cx="120650" cy="273050"/>
                <a:chOff x="2162175" y="4004733"/>
                <a:chExt cx="120650" cy="302684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2162175" y="4095750"/>
                  <a:ext cx="120650" cy="1143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74" name="Straight Connector 73"/>
                <p:cNvCxnSpPr>
                  <a:stCxn id="73" idx="0"/>
                </p:cNvCxnSpPr>
                <p:nvPr/>
              </p:nvCxnSpPr>
              <p:spPr>
                <a:xfrm flipH="1" flipV="1">
                  <a:off x="2218267" y="4004733"/>
                  <a:ext cx="4233" cy="9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flipH="1" flipV="1">
                  <a:off x="2222500" y="4216400"/>
                  <a:ext cx="4233" cy="9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16"/>
              <p:cNvGrpSpPr/>
              <p:nvPr/>
            </p:nvGrpSpPr>
            <p:grpSpPr>
              <a:xfrm>
                <a:off x="3704167" y="4050242"/>
                <a:ext cx="120650" cy="273050"/>
                <a:chOff x="2162175" y="4004733"/>
                <a:chExt cx="120650" cy="302684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2162175" y="4095750"/>
                  <a:ext cx="120650" cy="1143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71" name="Straight Connector 70"/>
                <p:cNvCxnSpPr>
                  <a:stCxn id="70" idx="0"/>
                </p:cNvCxnSpPr>
                <p:nvPr/>
              </p:nvCxnSpPr>
              <p:spPr>
                <a:xfrm flipH="1" flipV="1">
                  <a:off x="2218267" y="4004733"/>
                  <a:ext cx="4233" cy="9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H="1" flipV="1">
                  <a:off x="2222500" y="4216400"/>
                  <a:ext cx="4233" cy="9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17"/>
              <p:cNvGrpSpPr/>
              <p:nvPr/>
            </p:nvGrpSpPr>
            <p:grpSpPr>
              <a:xfrm>
                <a:off x="3068108" y="4022555"/>
                <a:ext cx="120650" cy="273050"/>
                <a:chOff x="2162175" y="4004733"/>
                <a:chExt cx="120650" cy="302684"/>
              </a:xfrm>
            </p:grpSpPr>
            <p:sp>
              <p:nvSpPr>
                <p:cNvPr id="67" name="Oval 66"/>
                <p:cNvSpPr/>
                <p:nvPr/>
              </p:nvSpPr>
              <p:spPr>
                <a:xfrm>
                  <a:off x="2162175" y="4095750"/>
                  <a:ext cx="120650" cy="1143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68" name="Straight Connector 67"/>
                <p:cNvCxnSpPr>
                  <a:stCxn id="67" idx="0"/>
                </p:cNvCxnSpPr>
                <p:nvPr/>
              </p:nvCxnSpPr>
              <p:spPr>
                <a:xfrm flipH="1" flipV="1">
                  <a:off x="2218267" y="4004733"/>
                  <a:ext cx="4233" cy="9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H="1" flipV="1">
                  <a:off x="2222500" y="4216400"/>
                  <a:ext cx="4233" cy="9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320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4788" y="457200"/>
            <a:ext cx="4000603" cy="2316139"/>
          </a:xfrm>
          <a:prstGeom prst="rect">
            <a:avLst/>
          </a:prstGeom>
        </p:spPr>
      </p:pic>
      <p:pic>
        <p:nvPicPr>
          <p:cNvPr id="62" name="Picture 61" descr="magnet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87" y="1979702"/>
            <a:ext cx="1534113" cy="13500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485900"/>
            <a:ext cx="654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Status and Plans (E-1039)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447898" y="3141131"/>
            <a:ext cx="685800" cy="17547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20836241">
            <a:off x="1103684" y="2711333"/>
            <a:ext cx="114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Proton Beam</a:t>
            </a:r>
            <a:br>
              <a:rPr lang="en-US" sz="1200" dirty="0" smtClean="0"/>
            </a:br>
            <a:r>
              <a:rPr lang="en-US" sz="1200" dirty="0" smtClean="0"/>
              <a:t>120 </a:t>
            </a:r>
            <a:r>
              <a:rPr lang="en-US" sz="1200" dirty="0" err="1" smtClean="0"/>
              <a:t>GeV</a:t>
            </a:r>
            <a:r>
              <a:rPr lang="en-US" sz="1200" dirty="0" smtClean="0"/>
              <a:t>/c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 rot="20974008">
            <a:off x="1613158" y="2043774"/>
            <a:ext cx="157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Polarized </a:t>
            </a:r>
            <a:br>
              <a:rPr lang="en-US" sz="1200" dirty="0" smtClean="0"/>
            </a:br>
            <a:r>
              <a:rPr lang="en-US" sz="1200" dirty="0" smtClean="0"/>
              <a:t>Target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 rot="20520554">
            <a:off x="2840876" y="2049756"/>
            <a:ext cx="1065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SM0 2Tm</a:t>
            </a:r>
            <a:endParaRPr lang="en-US" sz="1400" dirty="0"/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2743199" y="6611779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CC3399"/>
                </a:solidFill>
                <a:latin typeface="+mn-lt"/>
              </a:rPr>
              <a:t>Ref: Andi Klein (LANL)</a:t>
            </a:r>
            <a:endParaRPr lang="en-US" sz="1000" b="1" dirty="0">
              <a:solidFill>
                <a:srgbClr val="CC3399"/>
              </a:solidFill>
              <a:latin typeface="+mn-lt"/>
            </a:endParaRPr>
          </a:p>
        </p:txBody>
      </p:sp>
      <p:pic>
        <p:nvPicPr>
          <p:cNvPr id="55" name="Picture 54" descr="mag_wor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88754"/>
            <a:ext cx="501915" cy="840246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 rot="20364205">
            <a:off x="4056560" y="2979855"/>
            <a:ext cx="962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500 cm</a:t>
            </a:r>
            <a:endParaRPr lang="en-US" sz="1200" dirty="0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4038600" y="2773339"/>
            <a:ext cx="917460" cy="3508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901113" y="6616700"/>
            <a:ext cx="244475" cy="241300"/>
          </a:xfrm>
        </p:spPr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52400" y="4114800"/>
            <a:ext cx="4648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-  use current </a:t>
            </a:r>
            <a:r>
              <a:rPr lang="en-US" sz="1600" dirty="0" err="1" smtClean="0"/>
              <a:t>SeaQuest</a:t>
            </a:r>
            <a:r>
              <a:rPr lang="en-US" sz="1600" dirty="0" smtClean="0"/>
              <a:t> setup,  a polarized     </a:t>
            </a:r>
            <a:br>
              <a:rPr lang="en-US" sz="1600" dirty="0" smtClean="0"/>
            </a:br>
            <a:r>
              <a:rPr lang="en-US" sz="1600" dirty="0" smtClean="0"/>
              <a:t>   proton target, </a:t>
            </a:r>
            <a:r>
              <a:rPr lang="en-US" sz="1600" dirty="0" err="1" smtClean="0"/>
              <a:t>unpolarized</a:t>
            </a:r>
            <a:r>
              <a:rPr lang="en-US" sz="1600" dirty="0" smtClean="0"/>
              <a:t> beam</a:t>
            </a:r>
          </a:p>
          <a:p>
            <a:pPr algn="l"/>
            <a:r>
              <a:rPr lang="en-US" sz="1600" dirty="0" smtClean="0"/>
              <a:t>-  add third magnet SM0 ~5m upstream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>
                <a:solidFill>
                  <a:srgbClr val="3333FF"/>
                </a:solidFill>
              </a:rPr>
              <a:t>improves dump-target separation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>
                <a:solidFill>
                  <a:srgbClr val="3333FF"/>
                </a:solidFill>
              </a:rPr>
              <a:t>moves &lt;</a:t>
            </a:r>
            <a:r>
              <a:rPr lang="en-US" sz="1600" dirty="0" err="1" smtClean="0">
                <a:solidFill>
                  <a:srgbClr val="3333FF"/>
                </a:solidFill>
              </a:rPr>
              <a:t>x</a:t>
            </a:r>
            <a:r>
              <a:rPr lang="en-US" sz="1600" baseline="-25000" dirty="0" err="1" smtClean="0">
                <a:solidFill>
                  <a:srgbClr val="3333FF"/>
                </a:solidFill>
              </a:rPr>
              <a:t>t</a:t>
            </a:r>
            <a:r>
              <a:rPr lang="en-US" sz="1600" dirty="0" smtClean="0">
                <a:solidFill>
                  <a:srgbClr val="3333FF"/>
                </a:solidFill>
              </a:rPr>
              <a:t>&gt; from 0.21 to 0.176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reduces overall acceptance 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adds shielding challenges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9696" y="3276600"/>
            <a:ext cx="4274304" cy="2975412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6495296" y="6060029"/>
            <a:ext cx="972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x</a:t>
            </a:r>
            <a:r>
              <a:rPr lang="en-US" sz="1600" baseline="-25000" dirty="0" err="1" smtClean="0"/>
              <a:t>t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 rot="20438012">
            <a:off x="4416148" y="1741858"/>
            <a:ext cx="127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FMAG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 rot="20438012">
            <a:off x="5482948" y="1284658"/>
            <a:ext cx="127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KMAG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52400" y="914400"/>
            <a:ext cx="1981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rgbClr val="C00000"/>
                </a:solidFill>
              </a:rPr>
              <a:t>Target</a:t>
            </a:r>
          </a:p>
          <a:p>
            <a:pPr algn="l"/>
            <a:r>
              <a:rPr lang="en-US" sz="1400" dirty="0"/>
              <a:t>Polarization: 85%</a:t>
            </a:r>
          </a:p>
          <a:p>
            <a:pPr algn="l"/>
            <a:r>
              <a:rPr lang="en-US" sz="1400" dirty="0"/>
              <a:t>Packing fraction </a:t>
            </a:r>
            <a:r>
              <a:rPr lang="en-US" sz="1400" dirty="0" smtClean="0"/>
              <a:t>0.6</a:t>
            </a:r>
            <a:endParaRPr lang="en-US" sz="1400" dirty="0"/>
          </a:p>
          <a:p>
            <a:pPr algn="l"/>
            <a:r>
              <a:rPr lang="en-US" sz="1400" dirty="0"/>
              <a:t>Dilution factor: </a:t>
            </a:r>
            <a:r>
              <a:rPr lang="en-US" sz="1400" dirty="0" smtClean="0"/>
              <a:t>0.176</a:t>
            </a:r>
            <a:endParaRPr lang="en-US" sz="1400" dirty="0"/>
          </a:p>
          <a:p>
            <a:pPr algn="l"/>
            <a:r>
              <a:rPr lang="en-US" sz="1400" dirty="0"/>
              <a:t>Density: </a:t>
            </a:r>
            <a:r>
              <a:rPr lang="en-US" sz="1400" dirty="0" smtClean="0"/>
              <a:t>0.89 g/cm</a:t>
            </a:r>
            <a:r>
              <a:rPr lang="en-US" sz="1400" baseline="30000" dirty="0" smtClean="0"/>
              <a:t>3</a:t>
            </a: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30625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3E84-C9F1-4836-B987-2B5ECC8AD6BA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441444"/>
              </p:ext>
            </p:extLst>
          </p:nvPr>
        </p:nvGraphicFramePr>
        <p:xfrm>
          <a:off x="152400" y="1066800"/>
          <a:ext cx="8801101" cy="5181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81200"/>
                <a:gridCol w="914400"/>
                <a:gridCol w="914400"/>
                <a:gridCol w="1295400"/>
                <a:gridCol w="1219200"/>
                <a:gridCol w="838200"/>
                <a:gridCol w="838200"/>
                <a:gridCol w="800101"/>
              </a:tblGrid>
              <a:tr h="464288"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E7E7E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Beam Pol.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Pol.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Favored Quarks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Physics Goals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(Sivers Function)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L</a:t>
                      </a:r>
                      <a:r>
                        <a:rPr lang="en-US" b="1" baseline="-25000" dirty="0" err="1" smtClean="0"/>
                        <a:t>sea</a:t>
                      </a:r>
                      <a:r>
                        <a:rPr lang="en-US" b="1" baseline="-25000" dirty="0" smtClean="0"/>
                        <a:t> </a:t>
                      </a:r>
                      <a:r>
                        <a:rPr lang="en-US" b="1" dirty="0" smtClean="0"/>
                        <a:t> </a:t>
                      </a:r>
                      <a:endParaRPr lang="en-US" b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7"/>
                    </a:solidFill>
                  </a:tcPr>
                </a:tc>
              </a:tr>
              <a:tr h="433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sign</a:t>
                      </a:r>
                      <a:r>
                        <a:rPr lang="en-US" baseline="0" dirty="0" smtClean="0"/>
                        <a:t> change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shape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7979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190EFF"/>
                          </a:solidFill>
                          <a:latin typeface="Calibri" pitchFamily="34" charset="0"/>
                        </a:rPr>
                        <a:t>COMPASS</a:t>
                      </a:r>
                      <a:endParaRPr lang="en-US" sz="2400" b="1" dirty="0">
                        <a:solidFill>
                          <a:srgbClr val="190EFF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Zapf Dingbats"/>
                          <a:cs typeface="Zapf Dingbats"/>
                          <a:sym typeface="Zapf Dingbats"/>
                        </a:rPr>
                        <a:t>✕</a:t>
                      </a:r>
                      <a:endParaRPr lang="en-US" sz="32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30C525"/>
                          </a:solidFill>
                          <a:latin typeface="Calibri" pitchFamily="34" charset="0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3200" dirty="0" smtClean="0">
                        <a:solidFill>
                          <a:srgbClr val="30C525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</a:rPr>
                        <a:t>valence</a:t>
                      </a:r>
                      <a:endParaRPr lang="en-US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30C525"/>
                          </a:solidFill>
                          <a:latin typeface="Calibri" pitchFamily="34" charset="0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3200" dirty="0" smtClean="0">
                        <a:solidFill>
                          <a:srgbClr val="30C525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Zapf Dingbats"/>
                          <a:cs typeface="Zapf Dingbats"/>
                          <a:sym typeface="Zapf Dingbats"/>
                        </a:rPr>
                        <a:t>✕</a:t>
                      </a:r>
                      <a:endParaRPr lang="en-US" sz="3200" dirty="0" smtClean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Zapf Dingbats"/>
                          <a:cs typeface="Zapf Dingbats"/>
                          <a:sym typeface="Zapf Dingbats"/>
                        </a:rPr>
                        <a:t>✕ </a:t>
                      </a:r>
                      <a:endParaRPr lang="en-US" sz="3200" dirty="0" smtClean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Zapf Dingbats"/>
                          <a:cs typeface="Zapf Dingbats"/>
                          <a:sym typeface="Zapf Dingbats"/>
                        </a:rPr>
                        <a:t>✕</a:t>
                      </a:r>
                      <a:endParaRPr lang="en-US" sz="3200" dirty="0" smtClean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7979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190EFF"/>
                          </a:solidFill>
                          <a:latin typeface="Calibri" pitchFamily="34" charset="0"/>
                        </a:rPr>
                        <a:t>E-1027</a:t>
                      </a:r>
                      <a:endParaRPr lang="en-US" sz="2400" b="1" dirty="0">
                        <a:solidFill>
                          <a:srgbClr val="190EFF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30C525"/>
                          </a:solidFill>
                          <a:latin typeface="Calibri" pitchFamily="34" charset="0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3200" dirty="0">
                        <a:solidFill>
                          <a:srgbClr val="30C525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Zapf Dingbats"/>
                          <a:cs typeface="Zapf Dingbats"/>
                          <a:sym typeface="Zapf Dingbats"/>
                        </a:rPr>
                        <a:t>✕</a:t>
                      </a:r>
                      <a:endParaRPr lang="en-US" sz="32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</a:rPr>
                        <a:t>valence</a:t>
                      </a:r>
                      <a:endParaRPr lang="en-US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4FDC44"/>
                          </a:solidFill>
                          <a:latin typeface="Calibri" pitchFamily="34" charset="0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3200" dirty="0">
                        <a:solidFill>
                          <a:srgbClr val="4FDC44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4FDC44"/>
                          </a:solidFill>
                          <a:latin typeface="Calibri" pitchFamily="34" charset="0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3200" dirty="0">
                        <a:solidFill>
                          <a:srgbClr val="4FDC44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4FDC44"/>
                          </a:solidFill>
                          <a:latin typeface="Calibri" pitchFamily="34" charset="0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3200" dirty="0">
                        <a:solidFill>
                          <a:srgbClr val="4FDC44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Zapf Dingbats"/>
                          <a:cs typeface="Zapf Dingbats"/>
                          <a:sym typeface="Zapf Dingbats"/>
                        </a:rPr>
                        <a:t>✕</a:t>
                      </a:r>
                      <a:endParaRPr lang="en-US" sz="32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7979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190EFF"/>
                          </a:solidFill>
                          <a:latin typeface="Calibri" pitchFamily="34" charset="0"/>
                        </a:rPr>
                        <a:t>E-1039</a:t>
                      </a:r>
                      <a:endParaRPr lang="en-US" sz="2400" b="1" dirty="0">
                        <a:solidFill>
                          <a:srgbClr val="190EFF"/>
                        </a:solidFill>
                        <a:latin typeface="Calibri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Zapf Dingbats"/>
                          <a:cs typeface="Zapf Dingbats"/>
                          <a:sym typeface="Zapf Dingbats"/>
                        </a:rPr>
                        <a:t>✕</a:t>
                      </a:r>
                      <a:endParaRPr lang="en-US" sz="3200" dirty="0" smtClean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30C525"/>
                          </a:solidFill>
                          <a:latin typeface="Calibri" pitchFamily="34" charset="0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3200" dirty="0" smtClean="0">
                        <a:solidFill>
                          <a:srgbClr val="30C525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libri" pitchFamily="34" charset="0"/>
                        </a:rPr>
                        <a:t>sea</a:t>
                      </a:r>
                      <a:endParaRPr lang="en-US" b="1" dirty="0">
                        <a:latin typeface="Calibri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Zapf Dingbats"/>
                          <a:cs typeface="Zapf Dingbats"/>
                          <a:sym typeface="Zapf Dingbats"/>
                        </a:rPr>
                        <a:t>✕</a:t>
                      </a:r>
                      <a:endParaRPr lang="en-US" sz="3200" dirty="0" smtClean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4FDC44"/>
                          </a:solidFill>
                          <a:latin typeface="Calibri" pitchFamily="34" charset="0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3200" dirty="0" smtClean="0">
                        <a:solidFill>
                          <a:srgbClr val="4FDC44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4FDC44"/>
                          </a:solidFill>
                          <a:latin typeface="Calibri" pitchFamily="34" charset="0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3200" dirty="0" smtClean="0">
                        <a:solidFill>
                          <a:srgbClr val="4FDC44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4FDC44"/>
                          </a:solidFill>
                          <a:latin typeface="Calibri" pitchFamily="34" charset="0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3200" dirty="0" smtClean="0">
                        <a:solidFill>
                          <a:srgbClr val="4FDC44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07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C0099"/>
                          </a:solidFill>
                          <a:latin typeface="Calibri" pitchFamily="34" charset="0"/>
                        </a:rPr>
                        <a:t>E-10XX</a:t>
                      </a:r>
                      <a:endParaRPr lang="en-US" sz="2400" b="1" dirty="0">
                        <a:solidFill>
                          <a:srgbClr val="CC0099"/>
                        </a:solidFill>
                        <a:latin typeface="Calibri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30C525"/>
                          </a:solidFill>
                          <a:latin typeface="Calibri" pitchFamily="34" charset="0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3200" dirty="0" smtClean="0">
                        <a:solidFill>
                          <a:srgbClr val="30C525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30C525"/>
                          </a:solidFill>
                          <a:latin typeface="Calibri" pitchFamily="34" charset="0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3200" dirty="0" smtClean="0">
                        <a:solidFill>
                          <a:srgbClr val="30C525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C0099"/>
                          </a:solidFill>
                          <a:latin typeface="Calibri" pitchFamily="34" charset="0"/>
                        </a:rPr>
                        <a:t>sea &amp; valence</a:t>
                      </a:r>
                      <a:endParaRPr lang="en-US" b="1" dirty="0">
                        <a:solidFill>
                          <a:srgbClr val="CC0099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CC0099"/>
                          </a:solidFill>
                          <a:latin typeface="Calibri" pitchFamily="34" charset="0"/>
                        </a:rPr>
                        <a:t>Transversity</a:t>
                      </a:r>
                      <a:r>
                        <a:rPr lang="en-US" sz="2400" b="1" dirty="0" smtClean="0">
                          <a:solidFill>
                            <a:srgbClr val="CC0099"/>
                          </a:solidFill>
                          <a:latin typeface="Calibri" pitchFamily="34" charset="0"/>
                        </a:rPr>
                        <a:t>,</a:t>
                      </a:r>
                      <a:r>
                        <a:rPr lang="en-US" sz="2400" b="1" baseline="0" dirty="0" smtClean="0">
                          <a:solidFill>
                            <a:srgbClr val="CC0099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CC0099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CC0099"/>
                          </a:solidFill>
                          <a:latin typeface="Calibri" pitchFamily="34" charset="0"/>
                        </a:rPr>
                        <a:t>Helicity</a:t>
                      </a:r>
                      <a:r>
                        <a:rPr lang="en-US" sz="2400" b="1" dirty="0" smtClean="0">
                          <a:solidFill>
                            <a:srgbClr val="CC0099"/>
                          </a:solidFill>
                          <a:latin typeface="Calibri" pitchFamily="34" charset="0"/>
                        </a:rPr>
                        <a:t>, </a:t>
                      </a:r>
                      <a:br>
                        <a:rPr lang="en-US" sz="2400" b="1" dirty="0" smtClean="0">
                          <a:solidFill>
                            <a:srgbClr val="CC0099"/>
                          </a:solidFill>
                          <a:latin typeface="Calibri" pitchFamily="34" charset="0"/>
                        </a:rPr>
                      </a:br>
                      <a:r>
                        <a:rPr lang="en-US" sz="2400" b="1" dirty="0" smtClean="0">
                          <a:solidFill>
                            <a:srgbClr val="CC0099"/>
                          </a:solidFill>
                          <a:latin typeface="Calibri" pitchFamily="34" charset="0"/>
                        </a:rPr>
                        <a:t>Other</a:t>
                      </a:r>
                      <a:r>
                        <a:rPr lang="en-US" sz="2400" b="1" baseline="0" dirty="0" smtClean="0">
                          <a:solidFill>
                            <a:srgbClr val="CC0099"/>
                          </a:solidFill>
                          <a:latin typeface="Calibri" pitchFamily="34" charset="0"/>
                        </a:rPr>
                        <a:t> TMDs </a:t>
                      </a:r>
                      <a:r>
                        <a:rPr lang="en-US" sz="2400" b="1" dirty="0" smtClean="0">
                          <a:solidFill>
                            <a:srgbClr val="CC0099"/>
                          </a:solidFill>
                          <a:latin typeface="Calibri" pitchFamily="34" charset="0"/>
                        </a:rPr>
                        <a:t>…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rgbClr val="00B05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solidFill>
                          <a:srgbClr val="00B05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dirty="0" smtClean="0">
                <a:solidFill>
                  <a:srgbClr val="190EFF"/>
                </a:solidFill>
                <a:latin typeface="+mj-lt"/>
                <a:cs typeface="Tekton Pro Bold"/>
              </a:rPr>
              <a:t>COMPASS, E-1027, E-1039 </a:t>
            </a:r>
            <a:r>
              <a:rPr lang="en-US" sz="2400" b="1" dirty="0" smtClean="0">
                <a:solidFill>
                  <a:srgbClr val="CC0099"/>
                </a:solidFill>
                <a:latin typeface="+mj-lt"/>
                <a:cs typeface="Tekton Pro Bold"/>
              </a:rPr>
              <a:t>(and Beyond)</a:t>
            </a:r>
            <a:endParaRPr lang="en-US" sz="2400" b="1" kern="0" dirty="0">
              <a:solidFill>
                <a:srgbClr val="CC0099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551414"/>
              </p:ext>
            </p:extLst>
          </p:nvPr>
        </p:nvGraphicFramePr>
        <p:xfrm>
          <a:off x="304800" y="5257800"/>
          <a:ext cx="1664366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00" name="Equation" r:id="rId3" imgW="1054080" imgH="241200" progId="Equation.DSMT4">
                  <p:embed/>
                </p:oleObj>
              </mc:Choice>
              <mc:Fallback>
                <p:oleObj name="Equation" r:id="rId3" imgW="105408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257800"/>
                        <a:ext cx="1664366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447031"/>
              </p:ext>
            </p:extLst>
          </p:nvPr>
        </p:nvGraphicFramePr>
        <p:xfrm>
          <a:off x="365125" y="3657600"/>
          <a:ext cx="1543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01" name="Equation" r:id="rId5" imgW="977760" imgH="241200" progId="Equation.DSMT4">
                  <p:embed/>
                </p:oleObj>
              </mc:Choice>
              <mc:Fallback>
                <p:oleObj name="Equation" r:id="rId5" imgW="97776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3657600"/>
                        <a:ext cx="15430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259370"/>
              </p:ext>
            </p:extLst>
          </p:nvPr>
        </p:nvGraphicFramePr>
        <p:xfrm>
          <a:off x="304800" y="2895600"/>
          <a:ext cx="16621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02" name="Equation" r:id="rId7" imgW="1054080" imgH="241200" progId="Equation.DSMT4">
                  <p:embed/>
                </p:oleObj>
              </mc:Choice>
              <mc:Fallback>
                <p:oleObj name="Equation" r:id="rId7" imgW="1054080" imgH="24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95600"/>
                        <a:ext cx="16621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776454"/>
              </p:ext>
            </p:extLst>
          </p:nvPr>
        </p:nvGraphicFramePr>
        <p:xfrm>
          <a:off x="265113" y="4419600"/>
          <a:ext cx="16033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03" name="Equation" r:id="rId9" imgW="1015920" imgH="241200" progId="Equation.DSMT4">
                  <p:embed/>
                </p:oleObj>
              </mc:Choice>
              <mc:Fallback>
                <p:oleObj name="Equation" r:id="rId9" imgW="101592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4419600"/>
                        <a:ext cx="16033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935192"/>
              </p:ext>
            </p:extLst>
          </p:nvPr>
        </p:nvGraphicFramePr>
        <p:xfrm>
          <a:off x="457200" y="5659438"/>
          <a:ext cx="14843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04" name="Equation" r:id="rId11" imgW="939600" imgH="228600" progId="Equation.DSMT4">
                  <p:embed/>
                </p:oleObj>
              </mc:Choice>
              <mc:Fallback>
                <p:oleObj name="Equation" r:id="rId11" imgW="93960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659438"/>
                        <a:ext cx="148431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ubtitle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3505200"/>
          </a:xfrm>
        </p:spPr>
        <p:txBody>
          <a:bodyPr/>
          <a:lstStyle/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dirty="0" smtClean="0">
                <a:solidFill>
                  <a:srgbClr val="1C11FD"/>
                </a:solidFill>
              </a:rPr>
              <a:t>A high-luminosity polarized </a:t>
            </a:r>
            <a:r>
              <a:rPr lang="en-US" dirty="0" err="1" smtClean="0">
                <a:solidFill>
                  <a:srgbClr val="1C11FD"/>
                </a:solidFill>
              </a:rPr>
              <a:t>Drell</a:t>
            </a:r>
            <a:r>
              <a:rPr lang="en-US" dirty="0" smtClean="0">
                <a:solidFill>
                  <a:srgbClr val="1C11FD"/>
                </a:solidFill>
              </a:rPr>
              <a:t>-Yan program at the Fermilab Main Injector with both polarized beams and targets is </a:t>
            </a:r>
            <a:r>
              <a:rPr lang="en-US" dirty="0" smtClean="0">
                <a:solidFill>
                  <a:srgbClr val="1C11FD"/>
                </a:solidFill>
              </a:rPr>
              <a:t>endorsed by </a:t>
            </a:r>
            <a:r>
              <a:rPr lang="en-US" dirty="0" smtClean="0">
                <a:solidFill>
                  <a:srgbClr val="1C11FD"/>
                </a:solidFill>
              </a:rPr>
              <a:t>the U.S. QCD community.</a:t>
            </a:r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buNone/>
              <a:tabLst>
                <a:tab pos="815975" algn="l"/>
                <a:tab pos="1192213" algn="l"/>
              </a:tabLst>
            </a:pP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600" dirty="0" smtClean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Proposed Polarized </a:t>
            </a:r>
            <a:r>
              <a:rPr lang="en-US" sz="2400" b="1" kern="0" dirty="0" err="1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Drell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-Yan Recommendation Text for the QCD Town Meeting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901113" y="6616700"/>
            <a:ext cx="244475" cy="241300"/>
          </a:xfrm>
        </p:spPr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906 Title &amp; Box">
  <a:themeElements>
    <a:clrScheme name="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E906 Title &amp; Box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lnDef>
  </a:objectDefaults>
  <a:extraClrSchemeLst>
    <a:extraClrScheme>
      <a:clrScheme name="E906 Title &amp; Bo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g Title &amp; Bo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g Title &amp; Box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lnDef>
  </a:objectDefaults>
  <a:extraClrSchemeLst>
    <a:extraClrScheme>
      <a:clrScheme name="Reg Title &amp; Bo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25492</TotalTime>
  <Pages>0</Pages>
  <Words>724</Words>
  <Characters>0</Characters>
  <Application>Microsoft Office PowerPoint</Application>
  <PresentationFormat>On-screen Show (4:3)</PresentationFormat>
  <Lines>0</Lines>
  <Paragraphs>239</Paragraphs>
  <Slides>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Calibri</vt:lpstr>
      <vt:lpstr>Symbol</vt:lpstr>
      <vt:lpstr>Lucida Grande</vt:lpstr>
      <vt:lpstr>Times New Roman</vt:lpstr>
      <vt:lpstr>Apple Chancery</vt:lpstr>
      <vt:lpstr>Zapf Dingbats</vt:lpstr>
      <vt:lpstr>Tekton Pro Bold</vt:lpstr>
      <vt:lpstr>ヒラギノ角ゴ ProN W6</vt:lpstr>
      <vt:lpstr>Helvetica</vt:lpstr>
      <vt:lpstr>ヒラギノ角ゴ ProN W3</vt:lpstr>
      <vt:lpstr>ＭＳ Ｐゴシック</vt:lpstr>
      <vt:lpstr>E906 Title &amp; Box</vt:lpstr>
      <vt:lpstr>Reg Title &amp; Box</vt:lpstr>
      <vt:lpstr>Equation</vt:lpstr>
      <vt:lpstr>Polarized Dell-Yan at Fermilab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Update on Fermilab E906:   Drell-Yan Measurements of Nucleon and Nuclear Structure with the Fermilab Main Injector</dc:title>
  <dc:creator>Lorenzon, Wolfgang</dc:creator>
  <cp:lastModifiedBy>Lorenzon, Wolfgang</cp:lastModifiedBy>
  <cp:revision>656</cp:revision>
  <dcterms:modified xsi:type="dcterms:W3CDTF">2014-09-13T12:57:16Z</dcterms:modified>
</cp:coreProperties>
</file>