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256" r:id="rId3"/>
    <p:sldId id="422" r:id="rId4"/>
    <p:sldId id="424" r:id="rId5"/>
    <p:sldId id="425" r:id="rId6"/>
    <p:sldId id="431" r:id="rId7"/>
    <p:sldId id="418" r:id="rId8"/>
    <p:sldId id="444" r:id="rId9"/>
    <p:sldId id="419" r:id="rId10"/>
    <p:sldId id="432" r:id="rId11"/>
    <p:sldId id="433" r:id="rId12"/>
    <p:sldId id="434" r:id="rId13"/>
    <p:sldId id="436" r:id="rId14"/>
    <p:sldId id="437" r:id="rId15"/>
    <p:sldId id="438" r:id="rId16"/>
    <p:sldId id="446" r:id="rId17"/>
    <p:sldId id="439" r:id="rId18"/>
    <p:sldId id="440" r:id="rId19"/>
    <p:sldId id="441" r:id="rId20"/>
    <p:sldId id="443" r:id="rId21"/>
    <p:sldId id="421" r:id="rId22"/>
  </p:sldIdLst>
  <p:sldSz cx="9144000" cy="6858000" type="screen4x3"/>
  <p:notesSz cx="6934200" cy="9220200"/>
  <p:embeddedFontLst>
    <p:embeddedFont>
      <p:font typeface="Helvetica" pitchFamily="34" charset="0"/>
      <p:regular r:id="rId25"/>
      <p:bold r:id="rId26"/>
      <p:italic r:id="rId27"/>
      <p:boldItalic r:id="rId28"/>
    </p:embeddedFont>
    <p:embeddedFont>
      <p:font typeface="Arial Unicode MS" pitchFamily="34" charset="-128"/>
      <p:regular r:id="rId29"/>
    </p:embeddedFont>
    <p:embeddedFont>
      <p:font typeface="Comic Sans MS" pitchFamily="66" charset="0"/>
      <p:regular r:id="rId30"/>
      <p:bold r:id="rId31"/>
    </p:embeddedFont>
    <p:embeddedFont>
      <p:font typeface="MS PGothic" pitchFamily="34" charset="-128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charset="0"/>
        <a:ea typeface="ヒラギノ角ゴ ProN W3"/>
        <a:cs typeface="ヒラギノ角ゴ ProN W3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1FD"/>
    <a:srgbClr val="3333FF"/>
    <a:srgbClr val="009900"/>
    <a:srgbClr val="CC3399"/>
    <a:srgbClr val="3333CC"/>
    <a:srgbClr val="009E47"/>
    <a:srgbClr val="B4F2FA"/>
    <a:srgbClr val="9DDBE7"/>
    <a:srgbClr val="66FF33"/>
    <a:srgbClr val="92C4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82562" autoAdjust="0"/>
  </p:normalViewPr>
  <p:slideViewPr>
    <p:cSldViewPr>
      <p:cViewPr>
        <p:scale>
          <a:sx n="70" d="100"/>
          <a:sy n="70" d="100"/>
        </p:scale>
        <p:origin x="-2814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37D05D3D-AC2B-4159-94B7-18F81C9F1CBD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D18D7D70-509E-4484-8177-F32E0CC63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3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846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Beam direction can be rotated w/in the horizontal plane or into the vertical direction</a:t>
            </a:r>
            <a:r>
              <a:rPr lang="en-US" baseline="0" dirty="0" smtClean="0"/>
              <a:t> as required by the experiments. This is at the end of a 2.4 km long beam line with 140 bending magnets, some w/ horizontal fields, some w/ vertical and some w/ skew fields.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286">
              <a:defRPr/>
            </a:pPr>
            <a:r>
              <a:rPr lang="en-US" dirty="0" smtClean="0"/>
              <a:t>Provide polarized beam in slow extraction mode (assumed 70% in stat. analysis)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7476" y="8758239"/>
            <a:ext cx="3005138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5" rIns="90570" bIns="45285"/>
          <a:lstStyle/>
          <a:p>
            <a:fld id="{59A81CF1-9992-4151-BFE9-8FC6A30DF02E}" type="slidenum">
              <a:rPr lang="en-US"/>
              <a:pPr/>
              <a:t>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While providing direct input to the </a:t>
            </a:r>
            <a:r>
              <a:rPr lang="en-US" dirty="0" err="1" smtClean="0">
                <a:latin typeface="Helvetica" pitchFamily="34" charset="0"/>
              </a:rPr>
              <a:t>parton</a:t>
            </a:r>
            <a:r>
              <a:rPr lang="en-US" dirty="0" smtClean="0">
                <a:latin typeface="Helvetica" pitchFamily="34" charset="0"/>
              </a:rPr>
              <a:t> distribution fits, the ultimate impact of E906 will be to provide a better understanding on the physical mechanism which generates the sea of the proton. Besides</a:t>
            </a:r>
            <a:r>
              <a:rPr lang="en-US" baseline="0" dirty="0" smtClean="0">
                <a:latin typeface="Helvetica" pitchFamily="34" charset="0"/>
              </a:rPr>
              <a:t> DY ratios, we can also measure abs DY cross sections.</a:t>
            </a:r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Are nuclear</a:t>
            </a:r>
            <a:r>
              <a:rPr lang="en-US" baseline="0" dirty="0" smtClean="0">
                <a:latin typeface="Helvetica" pitchFamily="34" charset="0"/>
              </a:rPr>
              <a:t> effects different for sea quark distributions than for valence distributions? Indeed, DY apparently sees no anti-shadowing effect (valence effect only?) What can the sea </a:t>
            </a:r>
            <a:r>
              <a:rPr lang="en-US" baseline="0" dirty="0" err="1" smtClean="0">
                <a:latin typeface="Helvetica" pitchFamily="34" charset="0"/>
              </a:rPr>
              <a:t>parton</a:t>
            </a:r>
            <a:r>
              <a:rPr lang="en-US" baseline="0" dirty="0" smtClean="0">
                <a:latin typeface="Helvetica" pitchFamily="34" charset="0"/>
              </a:rPr>
              <a:t> distributions tell us about effects of nuclear bindings?</a:t>
            </a:r>
          </a:p>
          <a:p>
            <a:endParaRPr lang="en-US" baseline="0" dirty="0" smtClean="0">
              <a:latin typeface="Helvetica" pitchFamily="34" charset="0"/>
            </a:endParaRPr>
          </a:p>
          <a:p>
            <a:r>
              <a:rPr lang="en-US" baseline="0" dirty="0" smtClean="0">
                <a:latin typeface="Helvetica" pitchFamily="34" charset="0"/>
              </a:rPr>
              <a:t>Contemporary </a:t>
            </a:r>
            <a:r>
              <a:rPr lang="en-US" baseline="0" dirty="0" err="1" smtClean="0">
                <a:latin typeface="Helvetica" pitchFamily="34" charset="0"/>
              </a:rPr>
              <a:t>nucl</a:t>
            </a:r>
            <a:r>
              <a:rPr lang="en-US" baseline="0" dirty="0" smtClean="0">
                <a:latin typeface="Helvetica" pitchFamily="34" charset="0"/>
              </a:rPr>
              <a:t> models predict large effects to anti-quark distributions as x increases. But no anti-quark enhancement seen in DY E772. </a:t>
            </a:r>
          </a:p>
          <a:p>
            <a:r>
              <a:rPr lang="en-US" baseline="0" dirty="0" smtClean="0">
                <a:latin typeface="Helvetica" pitchFamily="34" charset="0"/>
              </a:rPr>
              <a:t> </a:t>
            </a:r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73161">
              <a:defRPr/>
            </a:pPr>
            <a:r>
              <a:rPr lang="en-US" dirty="0" smtClean="0"/>
              <a:t>In the background-subtracted insert, the deficit of events just below the J/</a:t>
            </a:r>
            <a:r>
              <a:rPr lang="en-US" dirty="0" smtClean="0">
                <a:latin typeface="Symbol" charset="2"/>
              </a:rPr>
              <a:t>Psi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is understood as originating from the event mixing process that creating an artificially large background here by mixing a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from a real J/</a:t>
            </a:r>
            <a:r>
              <a:rPr lang="en-US" dirty="0" smtClean="0">
                <a:latin typeface="Symbol" charset="2"/>
              </a:rPr>
              <a:t>Psi</a:t>
            </a:r>
            <a:r>
              <a:rPr lang="en-US" dirty="0" smtClean="0"/>
              <a:t> with another </a:t>
            </a:r>
            <a:r>
              <a:rPr lang="en-US" dirty="0" err="1" smtClean="0"/>
              <a:t>muon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7476" y="8758240"/>
            <a:ext cx="3005138" cy="460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63" tIns="45280" rIns="90563" bIns="45280"/>
          <a:lstStyle/>
          <a:p>
            <a:fld id="{3E4ABBDF-633F-464B-AADD-9DBE890B0228}" type="slidenum">
              <a:rPr lang="en-US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926F-4BEB-4613-8E58-5ED9E20E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E29A-21DC-4102-8975-20FB2D21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C0444-1986-421D-94A0-EDC0B266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5D179-CBDD-4D79-9274-13165AB19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8074F-B110-4AA1-8C87-DE1E060A1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2C0F-0E52-43E8-A430-E0A60A05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EE67-E18A-4120-B7DB-BB237C1ED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7BFF-4111-4877-B8B6-AC5E132AE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9953-D453-4AA4-B867-7EA25748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FA57-C119-4E06-AE4F-B0421F69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B544-FF5C-4DDD-A626-0F1B331CF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4A811-6BCE-40AF-897B-27753D60E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3800" y="241300"/>
            <a:ext cx="1841500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300" y="241300"/>
            <a:ext cx="5372100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E1A1-019D-4FB0-9B11-92B951D95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52B3-0DE6-4093-A944-B21B197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1"/>
          </p:nvPr>
        </p:nvSpPr>
        <p:spPr>
          <a:xfrm>
            <a:off x="1284288" y="6381750"/>
            <a:ext cx="130651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2"/>
          </p:nvPr>
        </p:nvSpPr>
        <p:spPr>
          <a:xfrm>
            <a:off x="2590800" y="6381750"/>
            <a:ext cx="619601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DY Workshop, Santa Fe 2010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3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6002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CCA5-7B95-450D-94E6-5EB225C55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8B54-CD89-4175-86CE-29B78974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7966-0576-4F50-9EF8-221CBD74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B13A-AE74-4FD0-A1D1-3E874C77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B824-5B94-4A83-B508-84430CBA6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D615-8471-43BE-97A7-428F0D971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241300"/>
            <a:ext cx="5445125" cy="469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15B32-8DA3-4537-8A66-CD2BD49E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4"/>
            <a:r>
              <a:rPr lang="en-US" smtClean="0">
                <a:sym typeface="Arial" pitchFamily="34" charset="0"/>
              </a:rPr>
              <a:t>Fourth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B0D9C6B8-7D3E-4921-B20D-F8A1D493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91" r:id="rId11"/>
    <p:sldLayoutId id="2147484293" r:id="rId12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1500" y="241300"/>
            <a:ext cx="5445125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999999"/>
            </a:solidFill>
            <a:prstDash val="solid"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600200"/>
            <a:ext cx="7366000" cy="402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749300" algn="l"/>
              </a:tabLst>
              <a:defRPr sz="1100">
                <a:ea typeface="+mn-ea"/>
                <a:cs typeface="Helvetica" charset="0"/>
              </a:defRPr>
            </a:lvl1pPr>
          </a:lstStyle>
          <a:p>
            <a:pPr>
              <a:defRPr/>
            </a:pPr>
            <a:fld id="{2BB66582-31F0-4181-B0B8-B4BBA174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ransition/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pitchFamily="34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2000" b="1">
          <a:solidFill>
            <a:srgbClr val="190E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34963" indent="-3349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3263" indent="-334963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SzPct val="150000"/>
        <a:buFont typeface="Zapf Dingbats" charset="0"/>
        <a:buChar char="➡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300163" indent="-398463" algn="l" rtl="0" eaLnBrk="0" fontAlgn="base" hangingPunct="0">
        <a:spcBef>
          <a:spcPts val="1800"/>
        </a:spcBef>
        <a:spcAft>
          <a:spcPct val="0"/>
        </a:spcAft>
        <a:buClr>
          <a:srgbClr val="3A9D33"/>
        </a:buClr>
        <a:buSzPct val="150000"/>
        <a:buFont typeface="Lucida Grande" charset="0"/>
        <a:buChar char="✓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43063" indent="-398463" algn="l" rtl="0" eaLnBrk="0" fontAlgn="base" hangingPunct="0">
        <a:spcBef>
          <a:spcPts val="1800"/>
        </a:spcBef>
        <a:spcAft>
          <a:spcPct val="0"/>
        </a:spcAft>
        <a:buClr>
          <a:srgbClr val="C1251E"/>
        </a:buClr>
        <a:buSzPct val="150000"/>
        <a:buFont typeface="Arial" pitchFamily="34" charset="0"/>
        <a:buChar char="?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998663" indent="-398463" algn="l" rtl="0" eaLnBrk="0" fontAlgn="base" hangingPunct="0">
        <a:spcBef>
          <a:spcPts val="1800"/>
        </a:spcBef>
        <a:spcAft>
          <a:spcPct val="0"/>
        </a:spcAft>
        <a:buSzPct val="200000"/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558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130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702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27463" indent="-398463" algn="l" rtl="0" fontAlgn="base">
        <a:spcBef>
          <a:spcPts val="1800"/>
        </a:spcBef>
        <a:spcAft>
          <a:spcPct val="0"/>
        </a:spcAft>
        <a:buSzPct val="2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2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4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tags" Target="../tags/tag3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8.xml"/><Relationship Id="rId10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image" Target="../media/image9.png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1" descr="C:\Documents and Settings\lorenzon\My Documents\Michigan\UM Seals\wordmar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51507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895600"/>
            <a:ext cx="7848600" cy="2895600"/>
          </a:xfrm>
        </p:spPr>
        <p:txBody>
          <a:bodyPr/>
          <a:lstStyle/>
          <a:p>
            <a:pPr eaLnBrk="1" hangingPunct="1">
              <a:tabLst>
                <a:tab pos="815975" algn="l"/>
                <a:tab pos="1192213" algn="l"/>
              </a:tabLst>
            </a:pPr>
            <a:r>
              <a:rPr lang="en-US" b="1" dirty="0" err="1" smtClean="0">
                <a:solidFill>
                  <a:srgbClr val="1C11FD"/>
                </a:solidFill>
              </a:rPr>
              <a:t>SeaQuest</a:t>
            </a:r>
            <a:r>
              <a:rPr lang="en-US" b="1" dirty="0" smtClean="0">
                <a:solidFill>
                  <a:srgbClr val="1C11FD"/>
                </a:solidFill>
              </a:rPr>
              <a:t>: Fermilab Experiment </a:t>
            </a:r>
            <a:r>
              <a:rPr lang="en-US" b="1" dirty="0" smtClean="0">
                <a:solidFill>
                  <a:srgbClr val="3333FF"/>
                </a:solidFill>
              </a:rPr>
              <a:t>E906</a:t>
            </a:r>
          </a:p>
          <a:p>
            <a:pPr lvl="1" eaLnBrk="1" hangingPunct="1">
              <a:tabLst>
                <a:tab pos="815975" algn="l"/>
                <a:tab pos="1192213" algn="l"/>
              </a:tabLst>
            </a:pPr>
            <a:r>
              <a:rPr lang="en-US" dirty="0" smtClean="0"/>
              <a:t> Status and Plans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1C11FD"/>
                </a:solidFill>
              </a:rPr>
              <a:t>Beyond </a:t>
            </a:r>
            <a:r>
              <a:rPr lang="en-US" b="1" dirty="0" err="1" smtClean="0">
                <a:solidFill>
                  <a:srgbClr val="1C11FD"/>
                </a:solidFill>
              </a:rPr>
              <a:t>SeaQuest</a:t>
            </a:r>
            <a:endParaRPr lang="en-US" b="1" dirty="0" smtClean="0">
              <a:solidFill>
                <a:srgbClr val="1C11FD"/>
              </a:solidFill>
            </a:endParaRPr>
          </a:p>
          <a:p>
            <a:pPr lvl="1" eaLnBrk="1" hangingPunct="1">
              <a:tabLst>
                <a:tab pos="815975" algn="l"/>
                <a:tab pos="1192213" algn="l"/>
              </a:tabLst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Polarized</a:t>
            </a:r>
            <a:r>
              <a:rPr lang="en-US" b="1" dirty="0" smtClean="0"/>
              <a:t> </a:t>
            </a:r>
            <a:r>
              <a:rPr lang="en-US" dirty="0" err="1" smtClean="0"/>
              <a:t>Drell</a:t>
            </a:r>
            <a:r>
              <a:rPr lang="en-US" dirty="0" smtClean="0"/>
              <a:t>-Yan at Fermilab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3333FF"/>
                </a:solidFill>
              </a:rPr>
              <a:t>E1027</a:t>
            </a:r>
            <a:r>
              <a:rPr lang="en-US" b="1" dirty="0" smtClean="0"/>
              <a:t>)</a:t>
            </a:r>
          </a:p>
          <a:p>
            <a:pPr lvl="1" eaLnBrk="1" hangingPunct="1">
              <a:buNone/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 lvl="2" eaLnBrk="1" hangingPunct="1">
              <a:tabLst>
                <a:tab pos="815975" algn="l"/>
                <a:tab pos="1192213" algn="l"/>
              </a:tabLst>
            </a:pPr>
            <a:endParaRPr lang="en-US" dirty="0" smtClean="0"/>
          </a:p>
        </p:txBody>
      </p:sp>
      <p:sp>
        <p:nvSpPr>
          <p:cNvPr id="15364" name="Rectangle 1"/>
          <p:cNvSpPr>
            <a:spLocks/>
          </p:cNvSpPr>
          <p:nvPr/>
        </p:nvSpPr>
        <p:spPr bwMode="auto">
          <a:xfrm>
            <a:off x="3284537" y="1362670"/>
            <a:ext cx="220186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749300" algn="l"/>
              </a:tabLst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Wolfgang Lorenzon</a:t>
            </a:r>
          </a:p>
          <a:p>
            <a:pPr>
              <a:tabLst>
                <a:tab pos="749300" algn="l"/>
              </a:tabLs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100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1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(30-October-2013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>
              <a:tabLst>
                <a:tab pos="749300" algn="l"/>
              </a:tabLst>
            </a:pP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PacSPIN2013</a:t>
            </a:r>
            <a:endParaRPr lang="en-US" sz="1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1300"/>
            <a:ext cx="7239000" cy="901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863600" algn="l"/>
              </a:tabLst>
            </a:pPr>
            <a:r>
              <a:rPr lang="en-US" sz="2800" dirty="0" err="1" smtClean="0"/>
              <a:t>Drell</a:t>
            </a:r>
            <a:r>
              <a:rPr lang="en-US" sz="2800" dirty="0" smtClean="0"/>
              <a:t>-Yan Experiments at Fermilab: </a:t>
            </a:r>
            <a:r>
              <a:rPr lang="en-US" sz="2600" dirty="0" err="1" smtClean="0"/>
              <a:t>SeaQuest</a:t>
            </a:r>
            <a:r>
              <a:rPr lang="en-US" sz="2600" dirty="0" smtClean="0"/>
              <a:t> and Beyond</a:t>
            </a:r>
            <a:r>
              <a:rPr lang="en-US" sz="2400" i="1" dirty="0" smtClean="0"/>
              <a:t> 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6169025"/>
            <a:ext cx="23622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dirty="0">
                <a:solidFill>
                  <a:srgbClr val="7030A0"/>
                </a:solidFill>
                <a:latin typeface="+mn-lt"/>
              </a:rPr>
              <a:t>This work is supported by </a:t>
            </a:r>
          </a:p>
        </p:txBody>
      </p:sp>
      <p:pic>
        <p:nvPicPr>
          <p:cNvPr id="15367" name="Picture 35" descr="C:\Documents and Settings\lorenzon\My Documents\Personal-web\ns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5300" y="60579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36" descr="C:\Documents and Settings\lorenzon\Desktop\doe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5984748"/>
            <a:ext cx="651510" cy="6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9" name="Group 59"/>
          <p:cNvGrpSpPr>
            <a:grpSpLocks noChangeAspect="1"/>
          </p:cNvGrpSpPr>
          <p:nvPr/>
        </p:nvGrpSpPr>
        <p:grpSpPr bwMode="auto">
          <a:xfrm>
            <a:off x="7315200" y="1219200"/>
            <a:ext cx="1647825" cy="914400"/>
            <a:chOff x="6627813" y="1106488"/>
            <a:chExt cx="2376487" cy="1319212"/>
          </a:xfrm>
        </p:grpSpPr>
        <p:grpSp>
          <p:nvGrpSpPr>
            <p:cNvPr id="15372" name="Group 13"/>
            <p:cNvGrpSpPr>
              <a:grpSpLocks/>
            </p:cNvGrpSpPr>
            <p:nvPr/>
          </p:nvGrpSpPr>
          <p:grpSpPr bwMode="auto">
            <a:xfrm>
              <a:off x="6704013" y="1106488"/>
              <a:ext cx="2055812" cy="1319212"/>
              <a:chOff x="483" y="953"/>
              <a:chExt cx="1890" cy="1050"/>
            </a:xfrm>
          </p:grpSpPr>
          <p:grpSp>
            <p:nvGrpSpPr>
              <p:cNvPr id="15377" name="Group 14"/>
              <p:cNvGrpSpPr>
                <a:grpSpLocks noChangeAspect="1"/>
              </p:cNvGrpSpPr>
              <p:nvPr/>
            </p:nvGrpSpPr>
            <p:grpSpPr bwMode="auto">
              <a:xfrm>
                <a:off x="1203" y="1362"/>
                <a:ext cx="464" cy="239"/>
                <a:chOff x="2707" y="2966"/>
                <a:chExt cx="864" cy="672"/>
              </a:xfrm>
            </p:grpSpPr>
            <p:sp>
              <p:nvSpPr>
                <p:cNvPr id="15390" name="Freeform 15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91" name="Freeform 16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92" name="Freeform 17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93" name="Freeform 18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94" name="Freeform 19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378" name="Group 20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15388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89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379" name="Group 23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15386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87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380" name="Group 26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15384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85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381" name="Group 29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15382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383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5373" name="Picture 3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7813" y="1898650"/>
              <a:ext cx="2254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4800" y="1325563"/>
              <a:ext cx="1873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3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97888" y="1176338"/>
              <a:ext cx="506412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3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74075" y="1858963"/>
              <a:ext cx="4683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Slide Number Placeholder 3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04B64-8782-488E-B9CE-B57B49B52B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5371" name="Picture 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59375" y="2971800"/>
            <a:ext cx="37560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5" name="Object 2"/>
          <p:cNvGraphicFramePr>
            <a:graphicFrameLocks noChangeAspect="1"/>
          </p:cNvGraphicFramePr>
          <p:nvPr/>
        </p:nvGraphicFramePr>
        <p:xfrm>
          <a:off x="1295400" y="5562600"/>
          <a:ext cx="2362200" cy="573088"/>
        </p:xfrm>
        <a:graphic>
          <a:graphicData uri="http://schemas.openxmlformats.org/presentationml/2006/ole">
            <p:oleObj spid="_x0000_s31750" name="Equation" r:id="rId16" imgW="1180588" imgH="291973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10</a:t>
            </a:fld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990600"/>
            <a:ext cx="8305800" cy="5715000"/>
          </a:xfrm>
          <a:prstGeom prst="rect">
            <a:avLst/>
          </a:prstGeom>
        </p:spPr>
        <p:txBody>
          <a:bodyPr/>
          <a:lstStyle/>
          <a:p>
            <a:pPr marL="334963" lvl="0" indent="-334963" algn="l" eaLnBrk="0" hangingPunct="0">
              <a:spcBef>
                <a:spcPts val="6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b="1" kern="0" dirty="0" smtClean="0">
                <a:latin typeface="+mn-lt"/>
                <a:sym typeface="Arial" pitchFamily="34" charset="0"/>
              </a:rPr>
              <a:t>Polarized </a:t>
            </a:r>
            <a:r>
              <a:rPr lang="en-US" b="1" kern="0" dirty="0" err="1" smtClean="0">
                <a:latin typeface="+mn-lt"/>
                <a:sym typeface="Arial" pitchFamily="34" charset="0"/>
              </a:rPr>
              <a:t>Drell</a:t>
            </a:r>
            <a:r>
              <a:rPr lang="en-US" b="1" kern="0" dirty="0" smtClean="0">
                <a:latin typeface="+mn-lt"/>
                <a:sym typeface="Arial" pitchFamily="34" charset="0"/>
              </a:rPr>
              <a:t>-Yan:</a:t>
            </a:r>
            <a:endParaRPr lang="en-US" sz="1600" b="1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latin typeface="+mn-lt"/>
              </a:rPr>
              <a:t> major milestone in </a:t>
            </a:r>
            <a:r>
              <a:rPr lang="en-US" sz="1600" dirty="0" err="1" smtClean="0">
                <a:latin typeface="+mn-lt"/>
              </a:rPr>
              <a:t>hadronic</a:t>
            </a:r>
            <a:r>
              <a:rPr lang="en-US" sz="1600" dirty="0" smtClean="0">
                <a:latin typeface="+mn-lt"/>
              </a:rPr>
              <a:t> physics (HP13)</a:t>
            </a:r>
            <a:r>
              <a:rPr lang="en-US" kern="0" dirty="0" smtClean="0">
                <a:latin typeface="+mn-lt"/>
                <a:sym typeface="Arial" pitchFamily="34" charset="0"/>
              </a:rPr>
              <a:t/>
            </a:r>
            <a:br>
              <a:rPr lang="en-US" kern="0" dirty="0" smtClean="0">
                <a:latin typeface="+mn-lt"/>
                <a:sym typeface="Arial" pitchFamily="34" charset="0"/>
              </a:rPr>
            </a:br>
            <a:r>
              <a:rPr lang="en-US" sz="1600" kern="0" dirty="0" smtClean="0">
                <a:latin typeface="+mn-lt"/>
                <a:sym typeface="Arial" pitchFamily="34" charset="0"/>
              </a:rPr>
              <a:t>  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b="1" kern="0" dirty="0" smtClean="0">
                <a:latin typeface="+mn-lt"/>
                <a:sym typeface="Arial" pitchFamily="34" charset="0"/>
              </a:rPr>
              <a:t>Extraordinary opportunity at Fermilab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set up best polarized DY experiment to measure sign change in Sivers function</a:t>
            </a:r>
            <a:endParaRPr lang="en-US" sz="1600" kern="0" dirty="0" smtClean="0">
              <a:latin typeface="+mn-lt"/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400" dirty="0" smtClean="0">
                <a:latin typeface="+mn-lt"/>
                <a:ea typeface="ＭＳ Ｐゴシック" charset="0"/>
                <a:cs typeface="ＭＳ Ｐゴシック" charset="0"/>
              </a:rPr>
              <a:t>high luminosity, large x-coverage, </a:t>
            </a:r>
            <a:br>
              <a:rPr lang="en-US" sz="1400" dirty="0" smtClean="0"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1400" dirty="0" smtClean="0">
                <a:latin typeface="+mn-lt"/>
                <a:ea typeface="ＭＳ Ｐゴシック" charset="0"/>
                <a:cs typeface="ＭＳ Ｐゴシック" charset="0"/>
              </a:rPr>
              <a:t>high-intensity polarized beam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400" dirty="0" smtClean="0">
                <a:latin typeface="+mn-lt"/>
                <a:ea typeface="ＭＳ Ｐゴシック" charset="0"/>
                <a:cs typeface="ＭＳ Ｐゴシック" charset="0"/>
              </a:rPr>
              <a:t> (</a:t>
            </a:r>
            <a:r>
              <a:rPr lang="en-US" sz="1400" dirty="0" err="1" smtClean="0">
                <a:latin typeface="+mn-lt"/>
                <a:ea typeface="ＭＳ Ｐゴシック" charset="0"/>
                <a:cs typeface="ＭＳ Ｐゴシック" charset="0"/>
              </a:rPr>
              <a:t>SeaQuest</a:t>
            </a:r>
            <a:r>
              <a:rPr lang="en-US" sz="1400" dirty="0" smtClean="0">
                <a:latin typeface="+mn-lt"/>
                <a:ea typeface="ＭＳ Ｐゴシック" charset="0"/>
                <a:cs typeface="ＭＳ Ｐゴシック" charset="0"/>
              </a:rPr>
              <a:t>) spectrometer already setup and running       </a:t>
            </a: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ym typeface="Arial" pitchFamily="34" charset="0"/>
              </a:rPr>
              <a:t> with (potentially) minimal impact on neutrino program 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400" kern="0" dirty="0" smtClean="0">
                <a:sym typeface="Arial" pitchFamily="34" charset="0"/>
              </a:rPr>
              <a:t>run alongside neutrino program (</a:t>
            </a:r>
            <a:r>
              <a:rPr lang="en-US" sz="1400" dirty="0" smtClean="0">
                <a:ea typeface="ＭＳ Ｐゴシック" charset="0"/>
                <a:cs typeface="ＭＳ Ｐゴシック" charset="0"/>
              </a:rPr>
              <a:t>10% of beam needed)</a:t>
            </a:r>
            <a:br>
              <a:rPr lang="en-US" sz="1400" dirty="0" smtClean="0">
                <a:ea typeface="ＭＳ Ｐゴシック" charset="0"/>
                <a:cs typeface="ＭＳ Ｐゴシック" charset="0"/>
              </a:rPr>
            </a:br>
            <a:r>
              <a:rPr lang="en-US" sz="14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4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experimental sensitivity: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 smtClean="0"/>
              <a:t>2 yrs at 50% </a:t>
            </a:r>
            <a:r>
              <a:rPr lang="en-US" sz="1400" dirty="0" err="1" smtClean="0"/>
              <a:t>eff</a:t>
            </a:r>
            <a:r>
              <a:rPr lang="en-US" sz="1400" dirty="0" smtClean="0"/>
              <a:t>,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b</a:t>
            </a:r>
            <a:r>
              <a:rPr lang="en-US" sz="1400" dirty="0" smtClean="0"/>
              <a:t> = 70%</a:t>
            </a: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400" dirty="0" smtClean="0"/>
              <a:t> luminosity: </a:t>
            </a:r>
            <a:r>
              <a:rPr lang="en-US" sz="1400" dirty="0" err="1" smtClean="0"/>
              <a:t>L</a:t>
            </a:r>
            <a:r>
              <a:rPr lang="en-US" sz="1400" baseline="-25000" dirty="0" err="1" smtClean="0"/>
              <a:t>av</a:t>
            </a:r>
            <a:r>
              <a:rPr lang="en-US" sz="1400" dirty="0" smtClean="0"/>
              <a:t> = 2 x 10</a:t>
            </a:r>
            <a:r>
              <a:rPr lang="en-US" sz="1400" baseline="30000" dirty="0" smtClean="0"/>
              <a:t>35</a:t>
            </a:r>
            <a:r>
              <a:rPr lang="en-US" sz="1400" dirty="0" smtClean="0"/>
              <a:t> 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b="1" kern="0" dirty="0" smtClean="0">
                <a:sym typeface="Arial" pitchFamily="34" charset="0"/>
              </a:rPr>
              <a:t>Cost</a:t>
            </a:r>
            <a:r>
              <a:rPr lang="en-US" kern="0" dirty="0" smtClean="0">
                <a:sym typeface="Arial" pitchFamily="34" charset="0"/>
              </a:rPr>
              <a:t> estimate to </a:t>
            </a:r>
            <a:r>
              <a:rPr lang="en-US" b="1" kern="0" dirty="0" smtClean="0">
                <a:sym typeface="Arial" pitchFamily="34" charset="0"/>
              </a:rPr>
              <a:t>polarize</a:t>
            </a:r>
            <a:r>
              <a:rPr lang="en-US" kern="0" dirty="0" smtClean="0">
                <a:sym typeface="Arial" pitchFamily="34" charset="0"/>
              </a:rPr>
              <a:t> Main Injector $10M (total)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 includes 15% project management &amp; 50% contingency </a:t>
            </a:r>
            <a:endParaRPr lang="en-US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</a:b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Polarized </a:t>
            </a: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at Fermilab Main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Injector - II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914400"/>
            <a:ext cx="2485593" cy="461665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  <a:ea typeface="ＭＳ Ｐゴシック" charset="0"/>
                <a:cs typeface="ＭＳ Ｐゴシック" charset="0"/>
              </a:rPr>
              <a:t>Yet Done!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2882" name="Picture 2" descr="C:\Users\lorenzon\Documents\talks\pol-DY\stat-err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90248"/>
            <a:ext cx="2971800" cy="1877152"/>
          </a:xfrm>
          <a:prstGeom prst="rect">
            <a:avLst/>
          </a:prstGeom>
          <a:noFill/>
        </p:spPr>
      </p:pic>
      <p:pic>
        <p:nvPicPr>
          <p:cNvPr id="8" name="Picture 3" descr="C:\Users\lorenzon\Documents\talks\pol-DY\pics\COMPASS-sivers-p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669" y="3886200"/>
            <a:ext cx="1800131" cy="19273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20201020">
            <a:off x="4343548" y="5014922"/>
            <a:ext cx="19355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0201020">
            <a:off x="7248586" y="4197597"/>
            <a:ext cx="14061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COMPASS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5D52B3-0DE6-4093-A944-B21B197099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0" y="4038600"/>
            <a:ext cx="8915400" cy="11430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9594408"/>
              </p:ext>
            </p:extLst>
          </p:nvPr>
        </p:nvGraphicFramePr>
        <p:xfrm>
          <a:off x="152400" y="761998"/>
          <a:ext cx="8839201" cy="5976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8274"/>
                <a:gridCol w="837215"/>
                <a:gridCol w="1496911"/>
                <a:gridCol w="1828800"/>
                <a:gridCol w="1676400"/>
                <a:gridCol w="1371601"/>
              </a:tblGrid>
              <a:tr h="38505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experiment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particles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energy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x</a:t>
                      </a:r>
                      <a:r>
                        <a:rPr lang="en-US" sz="1000" baseline="-25000" dirty="0" err="1" smtClean="0"/>
                        <a:t>b</a:t>
                      </a:r>
                      <a:r>
                        <a:rPr lang="en-US" sz="1000" baseline="0" dirty="0" smtClean="0"/>
                        <a:t>  or  </a:t>
                      </a:r>
                      <a:r>
                        <a:rPr lang="en-US" sz="1000" dirty="0" err="1" smtClean="0"/>
                        <a:t>x</a:t>
                      </a:r>
                      <a:r>
                        <a:rPr lang="en-US" sz="1000" baseline="-25000" dirty="0" err="1" smtClean="0"/>
                        <a:t>t</a:t>
                      </a:r>
                      <a:r>
                        <a:rPr lang="en-US" sz="1000" baseline="0" dirty="0" smtClean="0"/>
                        <a:t>  </a:t>
                      </a:r>
                      <a:endParaRPr lang="en-US" sz="1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Luminosity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timeline</a:t>
                      </a:r>
                      <a:endParaRPr lang="en-US" sz="1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COMPASS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(CERN)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</a:t>
                      </a:r>
                      <a:r>
                        <a:rPr lang="en-US" sz="1200" b="1" baseline="50000" dirty="0" smtClean="0"/>
                        <a:t>±</a:t>
                      </a:r>
                      <a:r>
                        <a:rPr lang="en-US" sz="1200" b="1" baseline="0" dirty="0" smtClean="0"/>
                        <a:t>  +  p</a:t>
                      </a:r>
                      <a:r>
                        <a:rPr lang="en-US" sz="1200" b="1" baseline="50000" dirty="0" smtClean="0"/>
                        <a:t>↑</a:t>
                      </a:r>
                      <a:endParaRPr lang="en-US" sz="1200" b="1" baseline="5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160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17.4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t</a:t>
                      </a:r>
                      <a:r>
                        <a:rPr lang="en-US" sz="1400" b="1" baseline="0" dirty="0" smtClean="0"/>
                        <a:t> = 0.2 – 0.3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x 10</a:t>
                      </a:r>
                      <a:r>
                        <a:rPr lang="en-US" sz="1400" b="1" baseline="30000" dirty="0" smtClean="0"/>
                        <a:t>33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2014, 2018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PAX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50000" dirty="0" smtClean="0"/>
                        <a:t>↑</a:t>
                      </a:r>
                      <a:r>
                        <a:rPr lang="en-US" sz="1200" b="1" baseline="30000" dirty="0" smtClean="0"/>
                        <a:t> </a:t>
                      </a:r>
                      <a:r>
                        <a:rPr lang="en-US" sz="1200" b="1" baseline="0" dirty="0" smtClean="0"/>
                        <a:t> + </a:t>
                      </a:r>
                      <a:r>
                        <a:rPr lang="en-US" sz="1200" b="1" baseline="0" dirty="0" err="1" smtClean="0"/>
                        <a:t>p</a:t>
                      </a:r>
                      <a:r>
                        <a:rPr lang="en-US" sz="1200" b="1" baseline="-25000" dirty="0" err="1" smtClean="0"/>
                        <a:t>bar</a:t>
                      </a:r>
                      <a:endParaRPr lang="en-US" sz="12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collider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14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b</a:t>
                      </a:r>
                      <a:r>
                        <a:rPr lang="en-US" sz="1400" b="1" baseline="0" dirty="0" smtClean="0"/>
                        <a:t> = 0.1 – 0.9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x 10</a:t>
                      </a:r>
                      <a:r>
                        <a:rPr lang="en-US" sz="1400" b="1" baseline="30000" dirty="0" smtClean="0"/>
                        <a:t>30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&gt;2017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PANDA</a:t>
                      </a:r>
                    </a:p>
                    <a:p>
                      <a:r>
                        <a:rPr lang="en-US" sz="1400" b="1" dirty="0" smtClean="0"/>
                        <a:t>(GSI)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 err="1" smtClean="0"/>
                        <a:t>p</a:t>
                      </a:r>
                      <a:r>
                        <a:rPr lang="en-US" sz="1200" b="1" baseline="-25000" dirty="0" err="1" smtClean="0"/>
                        <a:t>bar</a:t>
                      </a:r>
                      <a:r>
                        <a:rPr lang="en-US" sz="1200" b="1" baseline="-25000" dirty="0" smtClean="0"/>
                        <a:t>  </a:t>
                      </a:r>
                      <a:r>
                        <a:rPr lang="en-US" sz="1200" b="1" baseline="0" dirty="0" smtClean="0"/>
                        <a:t>+</a:t>
                      </a:r>
                      <a:r>
                        <a:rPr lang="en-US" sz="1200" b="1" baseline="-25000" dirty="0" smtClean="0"/>
                        <a:t>  </a:t>
                      </a:r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50000" dirty="0" smtClean="0"/>
                        <a:t>↑</a:t>
                      </a:r>
                      <a:endParaRPr lang="en-US" sz="12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15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5.5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t</a:t>
                      </a:r>
                      <a:r>
                        <a:rPr lang="en-US" sz="1400" b="1" baseline="0" dirty="0" smtClean="0"/>
                        <a:t> = 0.2 – 0.4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x 10</a:t>
                      </a:r>
                      <a:r>
                        <a:rPr lang="en-US" sz="1400" b="1" baseline="30000" dirty="0" smtClean="0"/>
                        <a:t>32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NICA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(JINR)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50000" dirty="0" smtClean="0"/>
                        <a:t>↑</a:t>
                      </a:r>
                      <a:r>
                        <a:rPr lang="en-US" sz="1200" b="1" baseline="30000" dirty="0" smtClean="0"/>
                        <a:t> </a:t>
                      </a:r>
                      <a:r>
                        <a:rPr lang="en-US" sz="1200" b="1" baseline="0" dirty="0" smtClean="0"/>
                        <a:t> + p</a:t>
                      </a:r>
                      <a:endParaRPr lang="en-US" sz="12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collider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20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b</a:t>
                      </a:r>
                      <a:r>
                        <a:rPr lang="en-US" sz="1400" b="1" baseline="0" dirty="0" smtClean="0"/>
                        <a:t> = 0.1 – 0.8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 x 10</a:t>
                      </a:r>
                      <a:r>
                        <a:rPr lang="en-US" sz="1400" b="1" baseline="30000" dirty="0" smtClean="0"/>
                        <a:t>30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&gt;2014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PHENIX</a:t>
                      </a:r>
                    </a:p>
                    <a:p>
                      <a:r>
                        <a:rPr lang="en-US" sz="1400" b="1" dirty="0" smtClean="0"/>
                        <a:t>(RHIC)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50000" dirty="0" smtClean="0"/>
                        <a:t>↑</a:t>
                      </a:r>
                      <a:r>
                        <a:rPr lang="en-US" sz="1200" b="1" baseline="30000" dirty="0" smtClean="0"/>
                        <a:t> </a:t>
                      </a:r>
                      <a:r>
                        <a:rPr lang="en-US" sz="1200" b="1" baseline="0" dirty="0" smtClean="0"/>
                        <a:t> + p</a:t>
                      </a:r>
                      <a:endParaRPr lang="en-US" sz="12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collider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500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b</a:t>
                      </a:r>
                      <a:r>
                        <a:rPr lang="en-US" sz="1400" b="1" baseline="0" dirty="0" smtClean="0"/>
                        <a:t> = 0.05 – 0.1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x 10</a:t>
                      </a:r>
                      <a:r>
                        <a:rPr lang="en-US" sz="1400" b="1" baseline="30000" dirty="0" smtClean="0"/>
                        <a:t>32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&gt;2018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834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RHIC internal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target phase-1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50000" dirty="0" smtClean="0"/>
                        <a:t>↑</a:t>
                      </a:r>
                      <a:r>
                        <a:rPr lang="en-US" sz="1200" b="1" baseline="30000" dirty="0" smtClean="0"/>
                        <a:t> </a:t>
                      </a:r>
                      <a:r>
                        <a:rPr lang="en-US" sz="1200" b="1" baseline="0" dirty="0" smtClean="0"/>
                        <a:t> + p</a:t>
                      </a:r>
                      <a:endParaRPr lang="en-US" sz="12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250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b</a:t>
                      </a:r>
                      <a:r>
                        <a:rPr lang="en-US" sz="1400" b="1" baseline="0" dirty="0" smtClean="0"/>
                        <a:t> = 0.25 – 0.4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x 10</a:t>
                      </a:r>
                      <a:r>
                        <a:rPr lang="en-US" sz="1400" b="1" baseline="30000" dirty="0" smtClean="0"/>
                        <a:t>33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RHIC internal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target phase-1</a:t>
                      </a:r>
                      <a:endParaRPr lang="en-US" sz="14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50000" dirty="0" smtClean="0"/>
                        <a:t>↑</a:t>
                      </a:r>
                      <a:r>
                        <a:rPr lang="en-US" sz="1200" b="1" baseline="30000" dirty="0" smtClean="0"/>
                        <a:t> </a:t>
                      </a:r>
                      <a:r>
                        <a:rPr lang="en-US" sz="1200" b="1" baseline="0" dirty="0" smtClean="0"/>
                        <a:t> + p</a:t>
                      </a:r>
                      <a:endParaRPr lang="en-US" sz="12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250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22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b</a:t>
                      </a:r>
                      <a:r>
                        <a:rPr lang="en-US" sz="1400" b="1" baseline="0" dirty="0" smtClean="0"/>
                        <a:t> = 0.25 – 0.4</a:t>
                      </a:r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 x 10</a:t>
                      </a:r>
                      <a:r>
                        <a:rPr lang="en-US" sz="1400" b="1" baseline="30000" dirty="0" smtClean="0"/>
                        <a:t>34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SeaQuest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baseline="0" dirty="0" smtClean="0"/>
                        <a:t> (</a:t>
                      </a:r>
                      <a:r>
                        <a:rPr lang="en-US" sz="1400" b="1" baseline="0" dirty="0" err="1" smtClean="0"/>
                        <a:t>unpol</a:t>
                      </a:r>
                      <a:r>
                        <a:rPr lang="en-US" sz="1400" b="1" baseline="0" dirty="0" smtClean="0"/>
                        <a:t>.)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30000" dirty="0" smtClean="0"/>
                        <a:t> </a:t>
                      </a:r>
                      <a:r>
                        <a:rPr lang="en-US" sz="1200" b="1" baseline="0" dirty="0" smtClean="0"/>
                        <a:t> + p</a:t>
                      </a:r>
                      <a:endParaRPr lang="en-US" sz="12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120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b</a:t>
                      </a:r>
                      <a:r>
                        <a:rPr lang="en-US" sz="1400" b="1" baseline="0" dirty="0" smtClean="0"/>
                        <a:t> = 0.35 – 0.85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t</a:t>
                      </a:r>
                      <a:r>
                        <a:rPr lang="en-US" sz="1400" b="1" baseline="0" dirty="0" smtClean="0"/>
                        <a:t> = 0.1 – 0.45</a:t>
                      </a:r>
                      <a:endParaRPr lang="en-US" sz="1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3.4 x 10</a:t>
                      </a:r>
                      <a:r>
                        <a:rPr lang="en-US" sz="1400" b="1" baseline="30000" dirty="0" smtClean="0"/>
                        <a:t>35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2012 - 2015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46038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polDY</a:t>
                      </a:r>
                      <a:r>
                        <a:rPr lang="en-US" sz="1400" b="1" baseline="30000" dirty="0" smtClean="0"/>
                        <a:t>§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(FNAL)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/>
                        <a:t>p</a:t>
                      </a:r>
                      <a:r>
                        <a:rPr lang="en-US" sz="1200" b="1" baseline="50000" dirty="0" smtClean="0"/>
                        <a:t>↑</a:t>
                      </a:r>
                      <a:r>
                        <a:rPr lang="en-US" sz="1200" b="1" baseline="30000" dirty="0" smtClean="0"/>
                        <a:t> </a:t>
                      </a:r>
                      <a:r>
                        <a:rPr lang="en-US" sz="1200" b="1" baseline="0" dirty="0" smtClean="0"/>
                        <a:t> + p</a:t>
                      </a:r>
                      <a:endParaRPr lang="en-US" sz="12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120 </a:t>
                      </a:r>
                      <a:r>
                        <a:rPr lang="en-US" sz="1400" b="1" dirty="0" err="1" smtClean="0"/>
                        <a:t>GeV</a:t>
                      </a:r>
                      <a:r>
                        <a:rPr lang="en-US" sz="1400" b="1" dirty="0" smtClean="0"/>
                        <a:t/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>
                          <a:sym typeface="Symbol"/>
                        </a:rPr>
                        <a:t>s =</a:t>
                      </a:r>
                      <a:r>
                        <a:rPr lang="en-US" sz="1400" b="1" baseline="0" dirty="0" smtClean="0">
                          <a:sym typeface="Symbol"/>
                        </a:rPr>
                        <a:t> 15 </a:t>
                      </a:r>
                      <a:r>
                        <a:rPr lang="en-US" sz="1400" b="1" baseline="0" dirty="0" err="1" smtClean="0">
                          <a:sym typeface="Symbol"/>
                        </a:rPr>
                        <a:t>GeV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x</a:t>
                      </a:r>
                      <a:r>
                        <a:rPr lang="en-US" sz="1400" b="1" baseline="-25000" dirty="0" err="1" smtClean="0"/>
                        <a:t>b</a:t>
                      </a:r>
                      <a:r>
                        <a:rPr lang="en-US" sz="1400" b="1" baseline="0" dirty="0" smtClean="0"/>
                        <a:t> = 0.35 – 0.85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x 10</a:t>
                      </a:r>
                      <a:r>
                        <a:rPr lang="en-US" sz="1400" b="1" baseline="30000" dirty="0" smtClean="0"/>
                        <a:t>35</a:t>
                      </a:r>
                      <a:r>
                        <a:rPr lang="en-US" sz="1400" b="1" baseline="0" dirty="0" smtClean="0"/>
                        <a:t> cm</a:t>
                      </a:r>
                      <a:r>
                        <a:rPr lang="en-US" sz="1400" b="1" baseline="30000" dirty="0" smtClean="0"/>
                        <a:t>-2</a:t>
                      </a:r>
                      <a:r>
                        <a:rPr lang="en-US" sz="1400" b="1" baseline="0" dirty="0" smtClean="0"/>
                        <a:t> s</a:t>
                      </a:r>
                      <a:r>
                        <a:rPr lang="en-US" sz="1400" b="1" baseline="30000" dirty="0" smtClean="0"/>
                        <a:t>-1</a:t>
                      </a:r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&gt;2016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30000" dirty="0" smtClean="0"/>
                        <a:t>§ </a:t>
                      </a:r>
                      <a:r>
                        <a:rPr lang="en-US" sz="1200" b="1" dirty="0" smtClean="0"/>
                        <a:t>L= 1 x 10</a:t>
                      </a:r>
                      <a:r>
                        <a:rPr lang="en-US" sz="1200" b="1" baseline="30000" dirty="0" smtClean="0"/>
                        <a:t>36</a:t>
                      </a:r>
                      <a:r>
                        <a:rPr lang="en-US" sz="1200" b="1" dirty="0" smtClean="0"/>
                        <a:t> cm</a:t>
                      </a:r>
                      <a:r>
                        <a:rPr lang="en-US" sz="1200" b="1" baseline="30000" dirty="0" smtClean="0"/>
                        <a:t>-2</a:t>
                      </a:r>
                      <a:r>
                        <a:rPr lang="en-US" sz="1200" b="1" dirty="0" smtClean="0"/>
                        <a:t> s</a:t>
                      </a:r>
                      <a:r>
                        <a:rPr lang="en-US" sz="1200" b="1" baseline="30000" dirty="0" smtClean="0"/>
                        <a:t>-1 </a:t>
                      </a:r>
                      <a:r>
                        <a:rPr lang="en-US" sz="1200" b="1" dirty="0" smtClean="0"/>
                        <a:t>(LH</a:t>
                      </a:r>
                      <a:r>
                        <a:rPr lang="en-US" sz="1200" b="1" baseline="-25000" dirty="0" smtClean="0"/>
                        <a:t>2</a:t>
                      </a:r>
                      <a:r>
                        <a:rPr lang="en-US" sz="1200" b="1" dirty="0" smtClean="0"/>
                        <a:t> </a:t>
                      </a:r>
                      <a:r>
                        <a:rPr lang="en-US" sz="1200" b="1" dirty="0" err="1" smtClean="0"/>
                        <a:t>tgt</a:t>
                      </a:r>
                      <a:r>
                        <a:rPr lang="en-US" sz="1200" b="1" dirty="0" smtClean="0"/>
                        <a:t> limited)   /  L= 2 x 10</a:t>
                      </a:r>
                      <a:r>
                        <a:rPr lang="en-US" sz="1200" b="1" baseline="30000" dirty="0" smtClean="0"/>
                        <a:t>35</a:t>
                      </a:r>
                      <a:r>
                        <a:rPr lang="en-US" sz="1200" b="1" dirty="0" smtClean="0"/>
                        <a:t> cm</a:t>
                      </a:r>
                      <a:r>
                        <a:rPr lang="en-US" sz="1200" b="1" baseline="30000" dirty="0" smtClean="0"/>
                        <a:t>-2</a:t>
                      </a:r>
                      <a:r>
                        <a:rPr lang="en-US" sz="1200" b="1" dirty="0" smtClean="0"/>
                        <a:t> s</a:t>
                      </a:r>
                      <a:r>
                        <a:rPr lang="en-US" sz="1200" b="1" baseline="30000" dirty="0" smtClean="0"/>
                        <a:t>-1 </a:t>
                      </a:r>
                      <a:r>
                        <a:rPr lang="en-US" sz="1200" b="1" dirty="0" smtClean="0"/>
                        <a:t>(10% of MI beam limited) </a:t>
                      </a:r>
                      <a:endParaRPr lang="en-US" sz="1200" b="1" i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baseline="30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52400" y="4038600"/>
            <a:ext cx="8915400" cy="1143000"/>
          </a:xfrm>
          <a:prstGeom prst="rect">
            <a:avLst/>
          </a:prstGeom>
          <a:solidFill>
            <a:srgbClr val="FFFFFF">
              <a:alpha val="5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Title 28"/>
          <p:cNvSpPr txBox="1">
            <a:spLocks/>
          </p:cNvSpPr>
          <p:nvPr/>
        </p:nvSpPr>
        <p:spPr>
          <a:xfrm>
            <a:off x="457200" y="2159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sym typeface="Arial" pitchFamily="34" charset="0"/>
              </a:rPr>
              <a:t>Planned Polarized </a:t>
            </a:r>
            <a:r>
              <a:rPr lang="en-US" sz="2400" b="1" kern="0" dirty="0" err="1" smtClean="0">
                <a:solidFill>
                  <a:srgbClr val="190EFF"/>
                </a:solidFill>
                <a:sym typeface="Arial" pitchFamily="34" charset="0"/>
              </a:rPr>
              <a:t>Drell</a:t>
            </a:r>
            <a:r>
              <a:rPr lang="en-US" sz="2400" b="1" kern="0" dirty="0" smtClean="0">
                <a:solidFill>
                  <a:srgbClr val="190EFF"/>
                </a:solidFill>
                <a:sym typeface="Arial" pitchFamily="34" charset="0"/>
              </a:rPr>
              <a:t>-Yan Experiments</a:t>
            </a:r>
            <a:endParaRPr lang="en-US" sz="2400" b="1" kern="0" dirty="0">
              <a:solidFill>
                <a:srgbClr val="A50021"/>
              </a:solidFill>
              <a:sym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A Novel Siberian Snake for the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447800"/>
            <a:ext cx="434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Single snake design (5.8m long):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+mn-lt"/>
              </a:rPr>
              <a:t> 1 helical dipole + 2 conv. dipoles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helix:      4T /   4.2 m / 4” ID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dipoles:  4T / 0.62 m / 4” ID </a:t>
            </a:r>
          </a:p>
          <a:p>
            <a:pPr lvl="1" algn="l">
              <a:buFontTx/>
              <a:buChar char="-"/>
            </a:pPr>
            <a:endParaRPr lang="en-US" sz="1600" dirty="0" smtClean="0"/>
          </a:p>
          <a:p>
            <a:pPr algn="l"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use 2-twist magnets 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4</a:t>
            </a:r>
            <a:r>
              <a:rPr lang="en-US" sz="1600" dirty="0" smtClean="0">
                <a:latin typeface="Symbol" pitchFamily="18" charset="2"/>
              </a:rPr>
              <a:t>p </a:t>
            </a:r>
            <a:r>
              <a:rPr lang="en-US" sz="1600" dirty="0" smtClean="0">
                <a:latin typeface="+mn-lt"/>
              </a:rPr>
              <a:t>rotation of B field</a:t>
            </a:r>
          </a:p>
          <a:p>
            <a:pPr lvl="1" algn="l">
              <a:buFontTx/>
              <a:buChar char="-"/>
            </a:pPr>
            <a:endParaRPr lang="en-US" sz="1600" dirty="0" smtClean="0">
              <a:latin typeface="+mn-lt"/>
            </a:endParaRPr>
          </a:p>
          <a:p>
            <a:pPr algn="l">
              <a:buFontTx/>
              <a:buChar char="-"/>
            </a:pPr>
            <a:r>
              <a:rPr lang="en-US" dirty="0" smtClean="0">
                <a:latin typeface="+mn-lt"/>
              </a:rPr>
              <a:t> never done before in a high energy ring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RHIC uses snake pairs </a:t>
            </a:r>
          </a:p>
          <a:p>
            <a:pPr lvl="1" algn="l">
              <a:buFontTx/>
              <a:buChar char="-"/>
            </a:pPr>
            <a:r>
              <a:rPr lang="en-US" sz="1600" dirty="0" smtClean="0">
                <a:latin typeface="+mn-lt"/>
              </a:rPr>
              <a:t> single-twist magnets (</a:t>
            </a:r>
            <a:r>
              <a:rPr lang="en-US" sz="1600" dirty="0" smtClean="0"/>
              <a:t>2</a:t>
            </a:r>
            <a:r>
              <a:rPr lang="en-US" sz="1600" dirty="0" smtClean="0">
                <a:latin typeface="Symbol" pitchFamily="18" charset="2"/>
              </a:rPr>
              <a:t>p </a:t>
            </a:r>
            <a:r>
              <a:rPr lang="en-US" sz="1600" dirty="0" smtClean="0"/>
              <a:t>rotation)</a:t>
            </a:r>
          </a:p>
        </p:txBody>
      </p:sp>
      <p:pic>
        <p:nvPicPr>
          <p:cNvPr id="11" name="Picture 3" descr="C:\Users\lorenzon\Documents\Laboratories\FNAL\4T-Two-Turn-Kondratenko-Helix_1.7T-0.62m-Dipoles-0.2m-Gaps-B-Fiel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242" y="1524000"/>
            <a:ext cx="4418450" cy="1981200"/>
          </a:xfrm>
          <a:prstGeom prst="rect">
            <a:avLst/>
          </a:prstGeom>
          <a:noFill/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6700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7" name="Picture 4" descr="C:\Users\lorenzon\Documents\Laboratories\FNAL\4T-Two-Turn-Kondratenko-Helix_1.7T-0.62m-Dipoles-0.2m-Gaps-excurs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749" y="3778748"/>
            <a:ext cx="4416552" cy="2164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sym typeface="Arial" charset="0"/>
              </a:rPr>
              <a:t>Siberian Snake Studies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026" name="Picture 2" descr="C:\Users\lorenzon\Documents\talks\pol-DY\pics\8.9GeV-4T-1-Twist-Snake-4T-Dipoles-EAL-7Nov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733800" cy="4497388"/>
          </a:xfrm>
          <a:prstGeom prst="rect">
            <a:avLst/>
          </a:prstGeom>
          <a:noFill/>
        </p:spPr>
      </p:pic>
      <p:pic>
        <p:nvPicPr>
          <p:cNvPr id="1027" name="Picture 3" descr="C:\Users\lorenzon\Documents\talks\pol-DY\pics\8.9GeV-4T-2-Twist-Snake-4T-Dipoles-EAL-7Nov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3737697" cy="4495800"/>
          </a:xfrm>
          <a:prstGeom prst="rect">
            <a:avLst/>
          </a:prstGeom>
          <a:noFill/>
        </p:spPr>
      </p:pic>
      <p:pic>
        <p:nvPicPr>
          <p:cNvPr id="1028" name="Picture 4" descr="C:\Users\lorenzon\Documents\talks\pol-DY\pics\8.9GeV-4T-3-Twist-Snake-4T-Dipoles-EAL-7Nov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1219200"/>
            <a:ext cx="3733800" cy="4495800"/>
          </a:xfrm>
          <a:prstGeom prst="rect">
            <a:avLst/>
          </a:prstGeom>
          <a:noFill/>
        </p:spPr>
      </p:pic>
      <p:pic>
        <p:nvPicPr>
          <p:cNvPr id="1029" name="Picture 5" descr="C:\Users\lorenzon\Documents\talks\pol-DY\pics\8.9GeV-4T-4-Twist-Snake-4T-Dipoles-EAL-7Nov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3733800" cy="4495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number of twists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914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r>
              <a:rPr lang="en-US" sz="1600" b="1" dirty="0" smtClean="0">
                <a:solidFill>
                  <a:srgbClr val="C00000"/>
                </a:solidFill>
              </a:rPr>
              <a:t>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lorenzon\Documents\talks\pol-DY\pics\8.9GeV-vertical-initial-s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143000"/>
            <a:ext cx="4495801" cy="4648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800600" y="5943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190EFF"/>
                </a:solidFill>
              </a:rPr>
              <a:t>beam excursions shrink w/ beam energy</a:t>
            </a:r>
            <a:endParaRPr lang="en-US" sz="1600" dirty="0">
              <a:solidFill>
                <a:srgbClr val="190E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8.9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31" name="Picture 7" descr="C:\Users\lorenzon\Documents\talks\pol-DY\pics\120GeV-vertical-initial-s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143000"/>
            <a:ext cx="4448175" cy="46942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48200" y="880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4-twist  4T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447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120 </a:t>
            </a:r>
            <a:r>
              <a:rPr lang="en-US" sz="1600" b="1" dirty="0" err="1" smtClean="0">
                <a:solidFill>
                  <a:srgbClr val="C00000"/>
                </a:solidFill>
              </a:rPr>
              <a:t>GeV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13" grpId="0"/>
      <p:bldP spid="2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sym typeface="Arial" charset="0"/>
              </a:rPr>
              <a:t>Siberian Snake Studies- II</a:t>
            </a:r>
            <a:endParaRPr lang="en-US" sz="2400" b="1" kern="0" dirty="0">
              <a:solidFill>
                <a:srgbClr val="190EFF"/>
              </a:solidFill>
              <a:sym typeface="Arial" pitchFamily="34" charset="0"/>
            </a:endParaRPr>
          </a:p>
        </p:txBody>
      </p:sp>
      <p:pic>
        <p:nvPicPr>
          <p:cNvPr id="2050" name="Picture 2" descr="C:\Users\lorenzon\Documents\talks\pol-DY\pics\8.9GeV-4T-4-twist-5cm-fringe-field-18apr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9334" y="1066800"/>
            <a:ext cx="4478466" cy="3886200"/>
          </a:xfrm>
          <a:prstGeom prst="rect">
            <a:avLst/>
          </a:prstGeom>
          <a:noFill/>
        </p:spPr>
      </p:pic>
      <p:pic>
        <p:nvPicPr>
          <p:cNvPr id="2051" name="Picture 3" descr="C:\Users\lorenzon\Documents\talks\pol-DY\pics\100GeV-4T-4-twist-5cm-fringe-field-18apr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6" y="1066800"/>
            <a:ext cx="4480714" cy="3886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685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</a:rPr>
              <a:t>Including fringe fields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9" name="Flowchart: Decision 18"/>
          <p:cNvSpPr>
            <a:spLocks noChangeAspect="1"/>
          </p:cNvSpPr>
          <p:nvPr/>
        </p:nvSpPr>
        <p:spPr bwMode="auto">
          <a:xfrm>
            <a:off x="457200" y="5562600"/>
            <a:ext cx="91440" cy="137160"/>
          </a:xfrm>
          <a:prstGeom prst="flowChartDecision">
            <a:avLst/>
          </a:prstGeom>
          <a:solidFill>
            <a:srgbClr val="190EFF"/>
          </a:solidFill>
          <a:ln w="25400" cap="flat" cmpd="sng" algn="ctr">
            <a:solidFill>
              <a:srgbClr val="190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181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>
                <a:solidFill>
                  <a:srgbClr val="009E47"/>
                </a:solidFill>
              </a:rPr>
              <a:t>, </a:t>
            </a:r>
            <a:r>
              <a:rPr lang="en-US" sz="1600" dirty="0" smtClean="0">
                <a:solidFill>
                  <a:srgbClr val="190EFF"/>
                </a:solidFill>
              </a:rPr>
              <a:t>y</a:t>
            </a:r>
            <a:r>
              <a:rPr lang="en-US" sz="1600" dirty="0" smtClean="0">
                <a:solidFill>
                  <a:srgbClr val="009E47"/>
                </a:solidFill>
              </a:rPr>
              <a:t>, </a:t>
            </a:r>
            <a:r>
              <a:rPr lang="en-US" sz="1600" dirty="0" smtClean="0"/>
              <a:t>z</a:t>
            </a:r>
            <a:r>
              <a:rPr lang="en-US" sz="1600" dirty="0" smtClean="0">
                <a:solidFill>
                  <a:srgbClr val="009E47"/>
                </a:solidFill>
              </a:rPr>
              <a:t> spin components </a:t>
            </a:r>
            <a:r>
              <a:rPr lang="en-US" sz="1600" dirty="0" err="1" smtClean="0">
                <a:solidFill>
                  <a:srgbClr val="009E47"/>
                </a:solidFill>
              </a:rPr>
              <a:t>vs</a:t>
            </a:r>
            <a:r>
              <a:rPr lang="en-US" sz="1600" dirty="0" smtClean="0">
                <a:solidFill>
                  <a:srgbClr val="009E47"/>
                </a:solidFill>
              </a:rPr>
              <a:t> distance</a:t>
            </a:r>
          </a:p>
          <a:p>
            <a:pPr algn="l"/>
            <a:r>
              <a:rPr lang="en-US" sz="1600" dirty="0" smtClean="0">
                <a:solidFill>
                  <a:srgbClr val="009E47"/>
                </a:solidFill>
              </a:rPr>
              <a:t>   transport matrix formalism (E.D. Courant): fringe field not included, </a:t>
            </a:r>
            <a:r>
              <a:rPr lang="en-US" sz="1600" dirty="0" smtClean="0">
                <a:solidFill>
                  <a:srgbClr val="009E47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9E47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= 1 (fixed)</a:t>
            </a:r>
          </a:p>
          <a:p>
            <a:pPr algn="l"/>
            <a:r>
              <a:rPr lang="en-US" sz="1600" dirty="0" smtClean="0">
                <a:solidFill>
                  <a:srgbClr val="009E47"/>
                </a:solidFill>
              </a:rPr>
              <a:t>    spin tracking formalism (Thomas-BMT): fringe field included, </a:t>
            </a:r>
            <a:r>
              <a:rPr lang="en-US" sz="1600" dirty="0" smtClean="0">
                <a:solidFill>
                  <a:srgbClr val="009E47"/>
                </a:solidFill>
                <a:latin typeface="Symbol" pitchFamily="18" charset="2"/>
              </a:rPr>
              <a:t>b</a:t>
            </a:r>
            <a:r>
              <a:rPr lang="en-US" sz="1600" dirty="0" smtClean="0">
                <a:solidFill>
                  <a:srgbClr val="009E47"/>
                </a:solidFill>
              </a:rPr>
              <a:t>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varibale</a:t>
            </a:r>
            <a:endParaRPr lang="en-US" sz="1600" dirty="0" smtClean="0">
              <a:solidFill>
                <a:srgbClr val="009E47"/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endParaRPr lang="en-US" sz="1600" dirty="0" smtClean="0">
              <a:solidFill>
                <a:srgbClr val="009E47"/>
              </a:solidFill>
              <a:latin typeface="Helvetica" pitchFamily="34" charset="0"/>
              <a:cs typeface="Helvetica" pitchFamily="34" charset="0"/>
            </a:endParaRPr>
          </a:p>
          <a:p>
            <a:pPr algn="l"/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fringe fields have &lt;0.5% effect at 8.9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GeV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 and &lt;&lt;0.1% effect at 100 </a:t>
            </a:r>
            <a:r>
              <a:rPr lang="en-US" sz="1600" dirty="0" err="1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GeV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 [</a:t>
            </a:r>
            <a:r>
              <a:rPr lang="en-US" sz="1600" dirty="0" err="1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arXiv</a:t>
            </a:r>
            <a:r>
              <a:rPr lang="en-US" sz="1600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</a:rPr>
              <a:t>: 1309.1063</a:t>
            </a:r>
            <a:r>
              <a:rPr lang="en-US" sz="1600" dirty="0" smtClean="0">
                <a:solidFill>
                  <a:srgbClr val="009E47"/>
                </a:solidFill>
                <a:latin typeface="Helvetica" pitchFamily="34" charset="0"/>
                <a:cs typeface="Helvetica" pitchFamily="34" charset="0"/>
              </a:rPr>
              <a:t>] </a:t>
            </a:r>
            <a:endParaRPr lang="en-US" sz="1600" dirty="0">
              <a:solidFill>
                <a:srgbClr val="009E47"/>
              </a:solidFill>
            </a:endParaRPr>
          </a:p>
        </p:txBody>
      </p:sp>
      <p:sp>
        <p:nvSpPr>
          <p:cNvPr id="23" name="Minus 22"/>
          <p:cNvSpPr/>
          <p:nvPr/>
        </p:nvSpPr>
        <p:spPr bwMode="auto">
          <a:xfrm>
            <a:off x="457200" y="5867400"/>
            <a:ext cx="152400" cy="45719"/>
          </a:xfrm>
          <a:prstGeom prst="mathMinus">
            <a:avLst/>
          </a:prstGeom>
          <a:solidFill>
            <a:srgbClr val="190EFF"/>
          </a:solidFill>
          <a:ln w="25400" cap="flat" cmpd="sng" algn="ctr">
            <a:solidFill>
              <a:srgbClr val="190E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Spin direction control for extracted beam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901113" y="6618288"/>
            <a:ext cx="244475" cy="241300"/>
          </a:xfrm>
        </p:spPr>
        <p:txBody>
          <a:bodyPr/>
          <a:lstStyle/>
          <a:p>
            <a:pPr>
              <a:defRPr/>
            </a:pPr>
            <a:fld id="{79E31C8A-2EC8-4809-9A3C-408BDAC740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033046"/>
            <a:ext cx="86106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Spin rotators used to control spin direction at BNL</a:t>
            </a: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err="1" smtClean="0">
                <a:ea typeface="ＭＳ Ｐゴシック" charset="0"/>
                <a:cs typeface="ＭＳ Ｐゴシック" charset="0"/>
              </a:rPr>
              <a:t>Spin@Fermi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collaboration recent studies (to save $$)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ym typeface="Arial" pitchFamily="34" charset="0"/>
              </a:rPr>
              <a:t>rotate beam at experiment by changing proton beam energy around nominal 120 </a:t>
            </a:r>
            <a:r>
              <a:rPr lang="en-US" sz="1600" kern="0" dirty="0" err="1" smtClean="0">
                <a:sym typeface="Arial" pitchFamily="34" charset="0"/>
              </a:rPr>
              <a:t>GeV</a:t>
            </a: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ym typeface="Arial" pitchFamily="34" charset="0"/>
              </a:rPr>
              <a:t/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olidFill>
                  <a:srgbClr val="009900"/>
                </a:solidFill>
                <a:sym typeface="Arial" pitchFamily="34" charset="0"/>
              </a:rPr>
              <a:t>radial (“sideways”)   </a:t>
            </a:r>
            <a:r>
              <a:rPr lang="en-US" sz="1600" kern="0" dirty="0" smtClean="0">
                <a:sym typeface="Arial" pitchFamily="34" charset="0"/>
              </a:rPr>
              <a:t>/   </a:t>
            </a:r>
            <a:r>
              <a:rPr lang="en-US" sz="1600" kern="0" dirty="0" smtClean="0">
                <a:solidFill>
                  <a:srgbClr val="FF0000"/>
                </a:solidFill>
                <a:sym typeface="Arial" pitchFamily="34" charset="0"/>
              </a:rPr>
              <a:t>vertical  (“normal”)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pic>
        <p:nvPicPr>
          <p:cNvPr id="254978" name="Picture 2" descr="C:\Users\lorenzon\Documents\Pol-DY\polarization\spindance-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80500"/>
            <a:ext cx="6781800" cy="32817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620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112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5681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128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510528" y="2633246"/>
            <a:ext cx="0" cy="320040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7912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124.5 </a:t>
            </a:r>
            <a:r>
              <a:rPr lang="en-US" sz="1600" b="1" dirty="0" err="1" smtClean="0">
                <a:solidFill>
                  <a:srgbClr val="800000"/>
                </a:solidFill>
              </a:rPr>
              <a:t>GeV</a:t>
            </a:r>
            <a:r>
              <a:rPr lang="en-US" sz="1600" b="1" dirty="0" smtClean="0">
                <a:solidFill>
                  <a:srgbClr val="800000"/>
                </a:solidFill>
              </a:rPr>
              <a:t>/c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141603" y="3973197"/>
            <a:ext cx="2112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Spin component magnitudes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640018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16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Path to a polarized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" y="1600200"/>
            <a:ext cx="8763000" cy="4800600"/>
          </a:xfrm>
          <a:prstGeom prst="rect">
            <a:avLst/>
          </a:prstGeom>
        </p:spPr>
        <p:txBody>
          <a:bodyPr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Collaboration with A.S.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Belov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at INR and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Dubna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to develop polarized source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r>
              <a:rPr lang="en-US" sz="8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Detailed machine design and costing using 1 snake in MI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err="1">
                <a:ea typeface="ＭＳ Ｐゴシック" charset="0"/>
                <a:cs typeface="ＭＳ Ｐゴシック" charset="0"/>
              </a:rPr>
              <a:t>Spin@Fermi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 collaboration provide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design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get latest lattice for NOVA: 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translate “mad8” optics file to spin tracking code (“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”)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determine intrinsic resonance strength from depolarization calculations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do single particle tracking with </a:t>
            </a:r>
            <a:r>
              <a:rPr lang="en-US" sz="1600" kern="0" dirty="0" smtClean="0">
                <a:sym typeface="Arial" pitchFamily="34" charset="0"/>
              </a:rPr>
              <a:t>“</a:t>
            </a:r>
            <a:r>
              <a:rPr lang="en-US" sz="1600" kern="0" dirty="0" err="1" smtClean="0">
                <a:sym typeface="Arial" pitchFamily="34" charset="0"/>
              </a:rPr>
              <a:t>zgoubi</a:t>
            </a:r>
            <a:r>
              <a:rPr lang="en-US" sz="1600" kern="0" dirty="0" smtClean="0">
                <a:sym typeface="Arial" pitchFamily="34" charset="0"/>
              </a:rPr>
              <a:t>” with novel single-snake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 set up mechanism for adding errors into the lattice:</a:t>
            </a: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orbit errors, </a:t>
            </a:r>
            <a:r>
              <a:rPr lang="en-US" sz="1600" kern="0" dirty="0" err="1" smtClean="0">
                <a:sym typeface="Arial" pitchFamily="34" charset="0"/>
              </a:rPr>
              <a:t>quadrupole</a:t>
            </a: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kern="0" dirty="0" err="1" smtClean="0">
                <a:sym typeface="Arial" pitchFamily="34" charset="0"/>
              </a:rPr>
              <a:t>mis</a:t>
            </a:r>
            <a:r>
              <a:rPr lang="en-US" sz="1600" kern="0" dirty="0" smtClean="0">
                <a:sym typeface="Arial" pitchFamily="34" charset="0"/>
              </a:rPr>
              <a:t>-alignments/rolls, etc.</a:t>
            </a: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 perform systematic spin tracking</a:t>
            </a:r>
            <a:endParaRPr lang="en-US" sz="1600" kern="0" dirty="0" smtClean="0"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beam </a:t>
            </a:r>
            <a:r>
              <a:rPr lang="en-US" sz="1600" kern="0" dirty="0" err="1" smtClean="0">
                <a:ea typeface="ＭＳ Ｐゴシック" charset="0"/>
                <a:cs typeface="ＭＳ Ｐゴシック" charset="0"/>
                <a:sym typeface="Arial" pitchFamily="34" charset="0"/>
              </a:rPr>
              <a:t>emittance</a:t>
            </a:r>
            <a:endParaRPr lang="en-US" sz="1600" kern="0" dirty="0" smtClean="0">
              <a:ea typeface="ＭＳ Ｐゴシック" charset="0"/>
              <a:cs typeface="ＭＳ Ｐゴシック" charset="0"/>
              <a:sym typeface="Arial" pitchFamily="34" charset="0"/>
            </a:endParaRPr>
          </a:p>
          <a:p>
            <a:pPr marL="1617663" lvl="3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Helvetica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  <a:t>explore tolerances on various imperfections:    orbit / snake / etc</a:t>
            </a:r>
            <a:br>
              <a:rPr lang="en-US" sz="1600" kern="0" dirty="0" smtClean="0">
                <a:ea typeface="ＭＳ Ｐゴシック" charset="0"/>
                <a:cs typeface="ＭＳ Ｐゴシック" charset="0"/>
                <a:sym typeface="Arial" pitchFamily="34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dirty="0" smtClean="0">
                <a:ea typeface="ＭＳ Ｐゴシック" charset="0"/>
              </a:rPr>
              <a:t>Fermilab (AD) does verification &amp; costing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334963" lvl="0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lang="en-US" sz="160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914400"/>
            <a:ext cx="563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Stage 1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ea typeface="ＭＳ Ｐゴシック" charset="0"/>
                <a:cs typeface="ＭＳ Ｐゴシック" charset="0"/>
              </a:rPr>
              <a:t>approval</a:t>
            </a:r>
            <a:r>
              <a:rPr lang="en-US" dirty="0">
                <a:ea typeface="ＭＳ Ｐゴシック" charset="0"/>
                <a:cs typeface="ＭＳ Ｐゴシック" charset="0"/>
              </a:rPr>
              <a:t> from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Fermilab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14-November-2012</a:t>
            </a:r>
            <a:endParaRPr lang="en-US" kern="0" dirty="0" smtClean="0">
              <a:latin typeface="+mn-lt"/>
              <a:sym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819400"/>
            <a:ext cx="7086600" cy="990600"/>
          </a:xfrm>
          <a:prstGeom prst="rect">
            <a:avLst/>
          </a:prstGeom>
          <a:solidFill>
            <a:srgbClr val="66FF33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7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17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Intrinsic Resonance Strength in Main Injector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3716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pic>
        <p:nvPicPr>
          <p:cNvPr id="256002" name="Picture 2" descr="C:\Users\lorenzon\Documents\talks\pol-DY\pics\MainInjectorIntrinsicResonanc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88434"/>
            <a:ext cx="4038600" cy="3054966"/>
          </a:xfrm>
          <a:prstGeom prst="rect">
            <a:avLst/>
          </a:prstGeom>
          <a:noFill/>
        </p:spPr>
      </p:pic>
      <p:pic>
        <p:nvPicPr>
          <p:cNvPr id="256003" name="Picture 3" descr="C:\Users\lorenzon\Documents\Pol-DY\polarization\NOVA-10pi-e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36" y="4382651"/>
            <a:ext cx="3090672" cy="2170549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91000" y="1371600"/>
            <a:ext cx="4724400" cy="5181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1995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Spin@Fermi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report</a:t>
            </a: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400" kern="0" dirty="0" smtClean="0">
                <a:latin typeface="+mn-lt"/>
                <a:ea typeface="+mn-ea"/>
                <a:cs typeface="+mn-cs"/>
                <a:sym typeface="Arial" pitchFamily="34" charset="0"/>
              </a:rPr>
              <a:t>b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efore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MI was built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>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sing NOVA lattice (July 2013)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lang="en-US" sz="1600" kern="0" dirty="0" smtClean="0">
                <a:solidFill>
                  <a:srgbClr val="C00000"/>
                </a:solidFill>
                <a:latin typeface="+mn-lt"/>
                <a:ea typeface="+mn-ea"/>
                <a:cs typeface="+mn-cs"/>
                <a:sym typeface="Arial" pitchFamily="34" charset="0"/>
              </a:rPr>
            </a:br>
            <a:endParaRPr lang="en-US" sz="1600" kern="0" dirty="0" smtClean="0">
              <a:solidFill>
                <a:srgbClr val="C00000"/>
              </a:solidFill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600" kern="0" dirty="0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v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ery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similar: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largest resonance strength just below 0.2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Arial" pitchFamily="34" charset="0"/>
              </a:rPr>
              <a:t>→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one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snake sufficient (E. Courant </a:t>
            </a:r>
            <a:r>
              <a:rPr kumimoji="0" lang="en-US" sz="1400" b="0" i="0" u="none" strike="noStrike" kern="0" cap="none" spc="0" normalizeH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rule of t</a:t>
            </a:r>
            <a:r>
              <a:rPr lang="en-US" sz="1400" kern="0" dirty="0" err="1" smtClean="0">
                <a:solidFill>
                  <a:srgbClr val="3333FF"/>
                </a:solidFill>
                <a:latin typeface="+mn-lt"/>
                <a:ea typeface="+mn-ea"/>
                <a:cs typeface="+mn-cs"/>
                <a:sym typeface="Arial" pitchFamily="34" charset="0"/>
              </a:rPr>
              <a:t>humb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)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03263" marR="0" lvl="1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150000"/>
              <a:tabLst>
                <a:tab pos="815975" algn="l"/>
                <a:tab pos="1192213" algn="l"/>
              </a:tabLst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</a:b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483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Depol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calculations: single particle at 10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p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mm-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mrad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 amplitude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07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5FE7C215-5E43-455B-A7B5-996F92136B70}" type="slidenum">
              <a:rPr lang="en-US"/>
              <a:pPr/>
              <a:t>18</a:t>
            </a:fld>
            <a:endParaRPr lang="en-US"/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019800" y="5638800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use </a:t>
            </a:r>
            <a:r>
              <a:rPr lang="en-US" sz="1600" dirty="0">
                <a:latin typeface="+mn-lt"/>
              </a:rPr>
              <a:t>current </a:t>
            </a:r>
            <a:r>
              <a:rPr lang="en-US" sz="1600" dirty="0" err="1" smtClean="0">
                <a:latin typeface="+mn-lt"/>
              </a:rPr>
              <a:t>SeaQuest</a:t>
            </a:r>
            <a:r>
              <a:rPr lang="en-US" sz="1600" dirty="0" smtClean="0">
                <a:latin typeface="+mn-lt"/>
              </a:rPr>
              <a:t> setup</a:t>
            </a:r>
          </a:p>
          <a:p>
            <a:pPr marL="342900" indent="-342900" algn="l">
              <a:buFont typeface="Calibri" pitchFamily="34" charset="0"/>
              <a:buChar char="‒"/>
            </a:pPr>
            <a:r>
              <a:rPr lang="en-US" sz="1600" dirty="0" smtClean="0">
                <a:latin typeface="+mn-lt"/>
              </a:rPr>
              <a:t>a polarized proton target, </a:t>
            </a:r>
            <a:r>
              <a:rPr lang="en-US" sz="1600" dirty="0" err="1" smtClean="0">
                <a:latin typeface="+mn-lt"/>
              </a:rPr>
              <a:t>unpolarized</a:t>
            </a:r>
            <a:r>
              <a:rPr lang="en-US" sz="1600" dirty="0" smtClean="0">
                <a:latin typeface="+mn-lt"/>
              </a:rPr>
              <a:t> beam</a:t>
            </a:r>
          </a:p>
        </p:txBody>
      </p:sp>
      <p:sp>
        <p:nvSpPr>
          <p:cNvPr id="15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</a:rPr>
              <a:t>Another Way to Add Polarization: E1039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838200" y="2362200"/>
            <a:ext cx="4114800" cy="1143000"/>
          </a:xfrm>
          <a:prstGeom prst="rect">
            <a:avLst/>
          </a:prstGeom>
          <a:solidFill>
            <a:srgbClr val="CCFFCC"/>
          </a:solidFill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0"/>
              </a:spcBef>
              <a:spcAft>
                <a:spcPts val="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sea-quark Sivers function poorly known</a:t>
            </a: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100000"/>
              <a:buFont typeface="Calibri" pitchFamily="34" charset="0"/>
              <a:buChar char="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+mn-lt"/>
              </a:rPr>
              <a:t>significant Sivers asymmetry expected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from meson-cloud model</a:t>
            </a:r>
            <a:endParaRPr lang="en-US" sz="1600" kern="0" dirty="0" smtClean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1389063" marR="0" lvl="2" indent="-3984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A9D33"/>
              </a:buClr>
              <a:buSzPct val="150000"/>
              <a:buFont typeface="Lucida Grande" charset="0"/>
              <a:buChar char="✓"/>
              <a:tabLst>
                <a:tab pos="815975" algn="l"/>
                <a:tab pos="1192213" algn="l"/>
              </a:tabLst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grpSp>
        <p:nvGrpSpPr>
          <p:cNvPr id="2" name="Group 24"/>
          <p:cNvGrpSpPr>
            <a:grpSpLocks noChangeAspect="1"/>
          </p:cNvGrpSpPr>
          <p:nvPr/>
        </p:nvGrpSpPr>
        <p:grpSpPr>
          <a:xfrm>
            <a:off x="76200" y="4114800"/>
            <a:ext cx="6323017" cy="2590800"/>
            <a:chOff x="491416" y="1673687"/>
            <a:chExt cx="7879838" cy="3228694"/>
          </a:xfrm>
        </p:grpSpPr>
        <p:grpSp>
          <p:nvGrpSpPr>
            <p:cNvPr id="3" name="Group 4"/>
            <p:cNvGrpSpPr/>
            <p:nvPr/>
          </p:nvGrpSpPr>
          <p:grpSpPr>
            <a:xfrm>
              <a:off x="783996" y="1673687"/>
              <a:ext cx="7587258" cy="3139921"/>
              <a:chOff x="783996" y="1387291"/>
              <a:chExt cx="7587258" cy="3139921"/>
            </a:xfrm>
          </p:grpSpPr>
          <p:grpSp>
            <p:nvGrpSpPr>
              <p:cNvPr id="5" name="Group 1"/>
              <p:cNvGrpSpPr/>
              <p:nvPr/>
            </p:nvGrpSpPr>
            <p:grpSpPr>
              <a:xfrm>
                <a:off x="783996" y="1387291"/>
                <a:ext cx="7587258" cy="3139921"/>
                <a:chOff x="783996" y="1561619"/>
                <a:chExt cx="7587258" cy="3139921"/>
              </a:xfrm>
            </p:grpSpPr>
            <p:pic>
              <p:nvPicPr>
                <p:cNvPr id="35" name="Picture 2" descr="Pol-Drell-Yan-spect.pdf"/>
                <p:cNvPicPr/>
                <p:nvPr/>
              </p:nvPicPr>
              <p:blipFill>
                <a:blip r:embed="rId2" cstate="print"/>
                <a:srcRect l="16471" t="10000" r="17647" b="68182"/>
                <a:stretch>
                  <a:fillRect/>
                </a:stretch>
              </p:blipFill>
              <p:spPr>
                <a:xfrm>
                  <a:off x="1535609" y="1561619"/>
                  <a:ext cx="6835645" cy="3139921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/>
                <p:cNvCxnSpPr/>
                <p:nvPr/>
              </p:nvCxnSpPr>
              <p:spPr>
                <a:xfrm flipV="1">
                  <a:off x="783996" y="3861929"/>
                  <a:ext cx="1658724" cy="453580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8"/>
                <p:cNvCxnSpPr/>
                <p:nvPr/>
              </p:nvCxnSpPr>
              <p:spPr>
                <a:xfrm flipV="1">
                  <a:off x="3907055" y="3343548"/>
                  <a:ext cx="414680" cy="103676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5915658" y="2727973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7629585" y="2258317"/>
                  <a:ext cx="654415" cy="161993"/>
                </a:xfrm>
                <a:prstGeom prst="line">
                  <a:avLst/>
                </a:prstGeom>
                <a:ln w="12700" cmpd="sng"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Up Arrow 39"/>
                <p:cNvSpPr/>
                <p:nvPr/>
              </p:nvSpPr>
              <p:spPr>
                <a:xfrm>
                  <a:off x="1535609" y="3868409"/>
                  <a:ext cx="123108" cy="207351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3"/>
              <p:cNvGrpSpPr/>
              <p:nvPr/>
            </p:nvGrpSpPr>
            <p:grpSpPr>
              <a:xfrm>
                <a:off x="783996" y="3943173"/>
                <a:ext cx="878104" cy="210460"/>
                <a:chOff x="783996" y="4105049"/>
                <a:chExt cx="878104" cy="210460"/>
              </a:xfrm>
            </p:grpSpPr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783996" y="4224792"/>
                  <a:ext cx="323968" cy="9071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Up Arrow 33"/>
                <p:cNvSpPr/>
                <p:nvPr/>
              </p:nvSpPr>
              <p:spPr>
                <a:xfrm flipV="1">
                  <a:off x="1538992" y="4105049"/>
                  <a:ext cx="123108" cy="207351"/>
                </a:xfrm>
                <a:prstGeom prst="upArrow">
                  <a:avLst/>
                </a:prstGeom>
                <a:noFill/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1156147" y="3300631"/>
              <a:ext cx="940066" cy="49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Polarized Target</a:t>
              </a:r>
              <a:endParaRPr lang="en-US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416" y="4502271"/>
              <a:ext cx="1211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Proton Beam 120 </a:t>
              </a:r>
              <a:r>
                <a:rPr lang="en-US" sz="1000" dirty="0" err="1" smtClean="0"/>
                <a:t>GeV</a:t>
              </a:r>
              <a:r>
                <a:rPr lang="en-US" sz="1000" dirty="0" smtClean="0"/>
                <a:t>/c</a:t>
              </a:r>
              <a:endParaRPr lang="en-US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99376" y="2734446"/>
              <a:ext cx="5549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FMAG</a:t>
              </a:r>
              <a:endParaRPr 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53591" y="2320690"/>
              <a:ext cx="5613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K</a:t>
              </a:r>
              <a:r>
                <a:rPr lang="en-US" sz="1000" dirty="0" smtClean="0"/>
                <a:t>MAG</a:t>
              </a:r>
              <a:endParaRPr lang="en-US" sz="1000" dirty="0"/>
            </a:p>
          </p:txBody>
        </p:sp>
      </p:grpSp>
      <p:sp>
        <p:nvSpPr>
          <p:cNvPr id="41" name="Subtitle 2"/>
          <p:cNvSpPr txBox="1">
            <a:spLocks/>
          </p:cNvSpPr>
          <p:nvPr/>
        </p:nvSpPr>
        <p:spPr>
          <a:xfrm>
            <a:off x="152400" y="1219200"/>
            <a:ext cx="5257800" cy="9906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lvl="0" indent="-334963" algn="l" eaLnBrk="0" hangingPunct="0">
              <a:spcBef>
                <a:spcPts val="600"/>
              </a:spcBef>
              <a:spcAft>
                <a:spcPts val="600"/>
              </a:spcAft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Probe Sea-quark Sivers Asymmetry </a:t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0000FF"/>
                </a:solidFill>
                <a:latin typeface="+mn-lt"/>
              </a:rPr>
              <a:t>with a polarized proton target at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SeaQuest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4238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200000"/>
              <a:buFont typeface="Arial" pitchFamily="34" charset="0"/>
              <a:buNone/>
              <a:tabLst>
                <a:tab pos="815975" algn="l"/>
                <a:tab pos="1192213" algn="l"/>
              </a:tabLst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43" name="TextBox 19"/>
          <p:cNvSpPr txBox="1">
            <a:spLocks noChangeArrowheads="1"/>
          </p:cNvSpPr>
          <p:nvPr/>
        </p:nvSpPr>
        <p:spPr bwMode="auto">
          <a:xfrm>
            <a:off x="3581400" y="6535579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CC3399"/>
                </a:solidFill>
                <a:latin typeface="+mn-lt"/>
              </a:rPr>
              <a:t>Ref: Andi Klein (ANL)</a:t>
            </a:r>
            <a:endParaRPr lang="en-US" sz="1000" b="1" dirty="0">
              <a:solidFill>
                <a:srgbClr val="CC3399"/>
              </a:solidFill>
              <a:latin typeface="+mn-lt"/>
            </a:endParaRPr>
          </a:p>
        </p:txBody>
      </p:sp>
      <p:pic>
        <p:nvPicPr>
          <p:cNvPr id="42" name="Picture 41" descr="000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4532" y="533400"/>
            <a:ext cx="3769468" cy="3657601"/>
          </a:xfrm>
          <a:prstGeom prst="rect">
            <a:avLst/>
          </a:prstGeom>
        </p:spPr>
      </p:pic>
      <p:sp>
        <p:nvSpPr>
          <p:cNvPr id="25" name="Title 28"/>
          <p:cNvSpPr txBox="1">
            <a:spLocks/>
          </p:cNvSpPr>
          <p:nvPr/>
        </p:nvSpPr>
        <p:spPr>
          <a:xfrm>
            <a:off x="76200" y="901700"/>
            <a:ext cx="33528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b="1" dirty="0" smtClean="0">
                <a:latin typeface="+mj-lt"/>
              </a:rPr>
              <a:t>Polarized Target at Fermilab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953000"/>
            <a:ext cx="3581400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01113" y="6618288"/>
            <a:ext cx="244475" cy="241300"/>
          </a:xfrm>
          <a:prstGeom prst="rect">
            <a:avLst/>
          </a:prstGeom>
        </p:spPr>
        <p:txBody>
          <a:bodyPr/>
          <a:lstStyle/>
          <a:p>
            <a:fld id="{3EAABB6E-6271-46EC-8AF8-D507A8E41E06}" type="slidenum">
              <a:rPr lang="en-US"/>
              <a:pPr/>
              <a:t>19</a:t>
            </a:fld>
            <a:endParaRPr lang="en-US"/>
          </a:p>
        </p:txBody>
      </p:sp>
      <p:sp>
        <p:nvSpPr>
          <p:cNvPr id="14" name="Title 28"/>
          <p:cNvSpPr txBox="1">
            <a:spLocks/>
          </p:cNvSpPr>
          <p:nvPr/>
        </p:nvSpPr>
        <p:spPr>
          <a:xfrm>
            <a:off x="457200" y="228600"/>
            <a:ext cx="6096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Summary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28600" y="1524000"/>
            <a:ext cx="8763000" cy="2438400"/>
          </a:xfrm>
          <a:prstGeom prst="rect">
            <a:avLst/>
          </a:prstGeom>
        </p:spPr>
        <p:txBody>
          <a:bodyPr/>
          <a:lstStyle/>
          <a:p>
            <a:pPr marL="334963" marR="0" lvl="0" indent="-33496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20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" y="685800"/>
            <a:ext cx="6553200" cy="6019800"/>
          </a:xfrm>
          <a:prstGeom prst="rect">
            <a:avLst/>
          </a:prstGeom>
        </p:spPr>
        <p:txBody>
          <a:bodyPr/>
          <a:lstStyle/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b="1" kern="0" dirty="0" err="1" smtClean="0">
                <a:latin typeface="+mn-lt"/>
                <a:sym typeface="Arial" pitchFamily="34" charset="0"/>
              </a:rPr>
              <a:t>SeaQuest</a:t>
            </a:r>
            <a:r>
              <a:rPr lang="en-US" b="1" kern="0" dirty="0" smtClean="0">
                <a:latin typeface="+mn-lt"/>
                <a:sym typeface="Arial" pitchFamily="34" charset="0"/>
              </a:rPr>
              <a:t> (E906):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 What is the structure of the nucleon?           ? 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sz="1600" kern="0" dirty="0" smtClean="0">
                <a:latin typeface="+mn-lt"/>
                <a:sym typeface="Arial" pitchFamily="34" charset="0"/>
              </a:rPr>
              <a:t> How does it change in the nucleus?</a:t>
            </a: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latin typeface="Helvetica" pitchFamily="34" charset="0"/>
              </a:rPr>
              <a:t>provide better understanding on the physical</a:t>
            </a:r>
            <a:br>
              <a:rPr lang="en-US" sz="1600" dirty="0" smtClean="0">
                <a:latin typeface="Helvetica" pitchFamily="34" charset="0"/>
              </a:rPr>
            </a:br>
            <a:r>
              <a:rPr lang="en-US" sz="1600" dirty="0" smtClean="0">
                <a:latin typeface="Helvetica" pitchFamily="34" charset="0"/>
              </a:rPr>
              <a:t>mechanism which generates the proton sea</a:t>
            </a:r>
            <a:endParaRPr lang="en-US" sz="1600" kern="0" dirty="0" smtClean="0">
              <a:latin typeface="+mn-lt"/>
              <a:sym typeface="Arial" pitchFamily="34" charset="0"/>
            </a:endParaRPr>
          </a:p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+mn-lt"/>
                <a:sym typeface="Arial" pitchFamily="34" charset="0"/>
              </a:rPr>
              <a:t>Polarized </a:t>
            </a:r>
            <a:r>
              <a:rPr lang="en-US" b="1" kern="0" dirty="0" err="1" smtClean="0">
                <a:latin typeface="+mn-lt"/>
                <a:sym typeface="Arial" pitchFamily="34" charset="0"/>
              </a:rPr>
              <a:t>Drell</a:t>
            </a:r>
            <a:r>
              <a:rPr lang="en-US" b="1" kern="0" dirty="0" smtClean="0">
                <a:latin typeface="+mn-lt"/>
                <a:sym typeface="Arial" pitchFamily="34" charset="0"/>
              </a:rPr>
              <a:t>-Yan (E1027):</a:t>
            </a:r>
            <a:endParaRPr lang="en-US" b="1" kern="0" dirty="0" smtClean="0"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kern="0" dirty="0" smtClean="0">
                <a:latin typeface="+mn-lt"/>
                <a:sym typeface="Arial" pitchFamily="34" charset="0"/>
              </a:rPr>
              <a:t>QCD (and factorization) require sign change in </a:t>
            </a:r>
            <a:r>
              <a:rPr lang="en-US" sz="1600" kern="0" dirty="0" smtClean="0">
                <a:sym typeface="Arial" pitchFamily="34" charset="0"/>
              </a:rPr>
              <a:t>Sivers</a:t>
            </a:r>
            <a:br>
              <a:rPr lang="en-US" sz="1600" kern="0" dirty="0" smtClean="0">
                <a:sym typeface="Arial" pitchFamily="34" charset="0"/>
              </a:rPr>
            </a:br>
            <a:r>
              <a:rPr lang="en-US" sz="1600" kern="0" dirty="0" smtClean="0">
                <a:sym typeface="Arial" pitchFamily="34" charset="0"/>
              </a:rPr>
              <a:t>   asymmetry: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defRPr/>
            </a:pPr>
            <a:endParaRPr lang="en-US" sz="1600" kern="0" dirty="0" smtClean="0">
              <a:sym typeface="Arial" pitchFamily="34" charset="0"/>
            </a:endParaRPr>
          </a:p>
          <a:p>
            <a:pPr marL="1160463" lvl="2" indent="-334963" algn="l" eaLnBrk="0" hangingPunct="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kern="0" dirty="0" smtClean="0">
                <a:sym typeface="Arial" pitchFamily="34" charset="0"/>
              </a:rPr>
              <a:t>test </a:t>
            </a:r>
            <a:r>
              <a:rPr lang="en-US" sz="1600" dirty="0" smtClean="0">
                <a:solidFill>
                  <a:srgbClr val="1C11FD"/>
                </a:solidFill>
              </a:rPr>
              <a:t>fundamental prediction of QCD </a:t>
            </a:r>
            <a:br>
              <a:rPr lang="en-US" sz="1600" dirty="0" smtClean="0">
                <a:solidFill>
                  <a:srgbClr val="1C11FD"/>
                </a:solidFill>
              </a:rPr>
            </a:br>
            <a:r>
              <a:rPr lang="en-US" sz="1600" dirty="0" smtClean="0">
                <a:solidFill>
                  <a:srgbClr val="1C11FD"/>
                </a:solidFill>
              </a:rPr>
              <a:t>(</a:t>
            </a:r>
            <a:r>
              <a:rPr lang="en-US" sz="1200" dirty="0" smtClean="0"/>
              <a:t>in non-</a:t>
            </a:r>
            <a:r>
              <a:rPr lang="en-US" sz="1200" dirty="0" err="1" smtClean="0"/>
              <a:t>perturbative</a:t>
            </a:r>
            <a:r>
              <a:rPr lang="en-US" sz="1200" dirty="0" smtClean="0"/>
              <a:t> regime</a:t>
            </a:r>
            <a:r>
              <a:rPr lang="en-US" sz="1600" dirty="0" smtClean="0">
                <a:solidFill>
                  <a:srgbClr val="1C11FD"/>
                </a:solidFill>
              </a:rPr>
              <a:t>)</a:t>
            </a:r>
            <a:endParaRPr lang="en-US" b="1" kern="0" dirty="0" smtClean="0"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sz="1600" kern="0" dirty="0" smtClean="0">
                <a:sym typeface="Arial" pitchFamily="34" charset="0"/>
              </a:rPr>
              <a:t> 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Measure DY with both </a:t>
            </a:r>
            <a:r>
              <a:rPr lang="en-US" sz="1600" dirty="0" smtClean="0">
                <a:solidFill>
                  <a:srgbClr val="3333FF"/>
                </a:solidFill>
              </a:rPr>
              <a:t>Beam</a:t>
            </a:r>
            <a:r>
              <a:rPr lang="en-US" sz="1600" dirty="0" smtClean="0"/>
              <a:t> or/and </a:t>
            </a:r>
            <a:r>
              <a:rPr lang="en-US" sz="1600" dirty="0" smtClean="0">
                <a:solidFill>
                  <a:srgbClr val="C00000"/>
                </a:solidFill>
              </a:rPr>
              <a:t>Target </a:t>
            </a:r>
            <a:r>
              <a:rPr lang="en-US" sz="1600" dirty="0" smtClean="0"/>
              <a:t>polarized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broad spin physics program possible</a:t>
            </a:r>
            <a:endParaRPr lang="en-US" sz="1600" dirty="0" smtClean="0"/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sz="1600" kern="0" dirty="0" smtClean="0">
                <a:sym typeface="Arial" pitchFamily="34" charset="0"/>
              </a:rPr>
              <a:t> Path </a:t>
            </a:r>
            <a:r>
              <a:rPr lang="en-US" sz="1600" kern="0" dirty="0">
                <a:sym typeface="Arial" pitchFamily="34" charset="0"/>
              </a:rPr>
              <a:t>to polarized proton beam at Main Injector 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perform detailed machine design and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/>
            </a:r>
            <a:br>
              <a:rPr lang="en-US" sz="1600" dirty="0" smtClean="0"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ea typeface="ＭＳ Ｐゴシック" charset="0"/>
                <a:cs typeface="ＭＳ Ｐゴシック" charset="0"/>
              </a:rPr>
              <a:t>costing studies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 marL="1617663" lvl="3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proof that single-snake concept works</a:t>
            </a:r>
          </a:p>
          <a:p>
            <a:pPr marL="1617663" lvl="3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›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applications for JPARC, NICA, ….</a:t>
            </a:r>
          </a:p>
          <a:p>
            <a:pPr marL="1160463" lvl="2" indent="-334963" algn="l" eaLnBrk="0" hangingPunc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50000"/>
              <a:buFont typeface="Arial" pitchFamily="34" charset="0"/>
              <a:buChar char="→"/>
              <a:tabLst>
                <a:tab pos="815975" algn="l"/>
                <a:tab pos="1192213" algn="l"/>
              </a:tabLst>
            </a:pPr>
            <a:r>
              <a:rPr lang="en-US" sz="1600" dirty="0">
                <a:ea typeface="ＭＳ Ｐゴシック" charset="0"/>
                <a:cs typeface="ＭＳ Ｐゴシック" charset="0"/>
              </a:rPr>
              <a:t>Secure 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funding</a:t>
            </a: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35516421"/>
              </p:ext>
            </p:extLst>
          </p:nvPr>
        </p:nvGraphicFramePr>
        <p:xfrm>
          <a:off x="2249488" y="3046412"/>
          <a:ext cx="1712912" cy="534988"/>
        </p:xfrm>
        <a:graphic>
          <a:graphicData uri="http://schemas.openxmlformats.org/presentationml/2006/ole">
            <p:oleObj spid="_x0000_s114700" name="Equation" r:id="rId4" imgW="1155700" imgH="292100" progId="Equation.DSMT4">
              <p:embed/>
            </p:oleObj>
          </a:graphicData>
        </a:graphic>
      </p:graphicFrame>
      <p:pic>
        <p:nvPicPr>
          <p:cNvPr id="21" name="Picture 2" descr="C:\Users\lorenzon\Documents\talks\pol-DY\stat-erro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205" y="2743200"/>
            <a:ext cx="3377795" cy="2133600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 rot="20201020">
            <a:off x="6096148" y="4033768"/>
            <a:ext cx="193558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Fermilab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419600" y="1041400"/>
          <a:ext cx="493712" cy="290513"/>
        </p:xfrm>
        <a:graphic>
          <a:graphicData uri="http://schemas.openxmlformats.org/presentationml/2006/ole">
            <p:oleObj spid="_x0000_s114701" name="Equation" r:id="rId6" imgW="342751" imgH="203112" progId="Equation.DSMT4">
              <p:embed/>
            </p:oleObj>
          </a:graphicData>
        </a:graphic>
      </p:graphicFrame>
      <p:pic>
        <p:nvPicPr>
          <p:cNvPr id="11" name="Picture 2" descr="dbub_e906_sl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77268"/>
            <a:ext cx="2594930" cy="25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27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36576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spcBef>
                <a:spcPts val="1200"/>
              </a:spcBef>
              <a:buClr>
                <a:srgbClr val="1C11FD"/>
              </a:buClr>
              <a:buSzPct val="150000"/>
              <a:buFont typeface="Zapf Dingbats" charset="0"/>
              <a:buChar char="➡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</a:t>
            </a:r>
            <a:r>
              <a:rPr lang="en-US" b="1" dirty="0">
                <a:solidFill>
                  <a:srgbClr val="1C11F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Constituent Quark Model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 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Pure valence description: proton =  2u + d</a:t>
            </a:r>
          </a:p>
          <a:p>
            <a:pPr marL="273050" indent="-273050" algn="l" eaLnBrk="0" hangingPunct="0">
              <a:spcBef>
                <a:spcPts val="1200"/>
              </a:spcBef>
              <a:buClr>
                <a:srgbClr val="0000FF"/>
              </a:buClr>
              <a:buSzPct val="150000"/>
              <a:buFont typeface="Zapf Dingbats" charset="0"/>
              <a:buChar char="➡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</a:t>
            </a:r>
            <a:r>
              <a:rPr lang="en-US" b="1" dirty="0" err="1">
                <a:solidFill>
                  <a:srgbClr val="1C11F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Perturbative</a:t>
            </a:r>
            <a:r>
              <a:rPr lang="en-US" b="1" dirty="0">
                <a:solidFill>
                  <a:srgbClr val="1C11F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Sea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 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sea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quark pairs from g     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qq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</a:t>
            </a:r>
            <a:b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 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should be flavor symmetric:</a:t>
            </a:r>
          </a:p>
          <a:p>
            <a:pPr marL="273050" indent="-273050" algn="l" eaLnBrk="0" hangingPunct="0">
              <a:spcBef>
                <a:spcPts val="1200"/>
              </a:spcBef>
              <a:buClr>
                <a:srgbClr val="0000FF"/>
              </a:buClr>
              <a:buSzPct val="150000"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sp>
        <p:nvSpPr>
          <p:cNvPr id="1031" name="Slide Number Placeholder 3"/>
          <p:cNvSpPr txBox="1">
            <a:spLocks noGrp="1"/>
          </p:cNvSpPr>
          <p:nvPr/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>
              <a:tabLst>
                <a:tab pos="749300" algn="l"/>
              </a:tabLst>
            </a:pPr>
            <a:fld id="{BCF23162-0738-45B2-94EA-AE54A8A9856B}" type="slidenum">
              <a:rPr lang="en-US" sz="1100">
                <a:cs typeface="Helvetica" charset="0"/>
              </a:rPr>
              <a:pPr>
                <a:tabLst>
                  <a:tab pos="749300" algn="l"/>
                </a:tabLst>
              </a:pPr>
              <a:t>2</a:t>
            </a:fld>
            <a:endParaRPr lang="en-US" sz="1100">
              <a:cs typeface="Helvetica" charset="0"/>
            </a:endParaRP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52600" y="241300"/>
            <a:ext cx="5715000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tabLst>
                <a:tab pos="863600" algn="l"/>
              </a:tabLst>
            </a:pPr>
            <a:r>
              <a:rPr lang="en-US" sz="2400" dirty="0" smtClean="0">
                <a:solidFill>
                  <a:srgbClr val="1C11FD"/>
                </a:solidFill>
              </a:rPr>
              <a:t>What is the Structure of the Nucleon?</a:t>
            </a: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1371600" y="1905000"/>
            <a:ext cx="6632575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52" name="Group 12"/>
          <p:cNvGraphicFramePr>
            <a:graphicFrameLocks noGrp="1"/>
          </p:cNvGraphicFramePr>
          <p:nvPr/>
        </p:nvGraphicFramePr>
        <p:xfrm>
          <a:off x="4114800" y="4876800"/>
          <a:ext cx="838200" cy="381000"/>
        </p:xfrm>
        <a:graphic>
          <a:graphicData uri="http://schemas.openxmlformats.org/drawingml/2006/table">
            <a:tbl>
              <a:tblPr/>
              <a:tblGrid>
                <a:gridCol w="838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200000"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mic Sans MS" pitchFamily="66" charset="0"/>
                        <a:ea typeface="ヒラギノ角ゴ ProN W3" charset="0"/>
                        <a:cs typeface="ヒラギノ角ゴ ProN W3" charset="0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0" name="Line 26"/>
          <p:cNvSpPr>
            <a:spLocks noChangeShapeType="1"/>
          </p:cNvSpPr>
          <p:nvPr/>
        </p:nvSpPr>
        <p:spPr bwMode="auto">
          <a:xfrm>
            <a:off x="3048000" y="484632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41" name="Line 35"/>
          <p:cNvSpPr>
            <a:spLocks noChangeShapeType="1"/>
          </p:cNvSpPr>
          <p:nvPr/>
        </p:nvSpPr>
        <p:spPr bwMode="auto">
          <a:xfrm>
            <a:off x="3475038" y="4724400"/>
            <a:ext cx="136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42" name="Picture 36" descr="nucle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7064"/>
            <a:ext cx="2438400" cy="243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51250" y="2752725"/>
          <a:ext cx="114300" cy="177800"/>
        </p:xfrm>
        <a:graphic>
          <a:graphicData uri="http://schemas.openxmlformats.org/presentationml/2006/ole">
            <p:oleObj spid="_x0000_s108572" name="Equation" r:id="rId5" imgW="114102" imgH="177492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51200" y="2743200"/>
          <a:ext cx="914400" cy="198438"/>
        </p:xfrm>
        <a:graphic>
          <a:graphicData uri="http://schemas.openxmlformats.org/presentationml/2006/ole">
            <p:oleObj spid="_x0000_s108573" name="Equation" r:id="rId6" imgW="114102" imgH="177492" progId="Equation.DSMT4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191000" y="4876800"/>
          <a:ext cx="744538" cy="381000"/>
        </p:xfrm>
        <a:graphic>
          <a:graphicData uri="http://schemas.openxmlformats.org/presentationml/2006/ole">
            <p:oleObj spid="_x0000_s108574" name="Equation" r:id="rId7" imgW="393529" imgH="203112" progId="Equation.DSMT4">
              <p:embed/>
            </p:oleObj>
          </a:graphicData>
        </a:graphic>
      </p:graphicFrame>
      <p:pic>
        <p:nvPicPr>
          <p:cNvPr id="21" name="Picture 2" descr="dbub_none_sli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2900" y="1603375"/>
            <a:ext cx="3665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400" y="5260975"/>
            <a:ext cx="54102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0" hangingPunct="0">
              <a:spcBef>
                <a:spcPts val="1200"/>
              </a:spcBef>
              <a:buClr>
                <a:srgbClr val="1C11FD"/>
              </a:buClr>
              <a:buSzPct val="150000"/>
            </a:pP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  <a:p>
            <a:pPr marL="273050" indent="-273050" algn="l" eaLnBrk="0" hangingPunct="0">
              <a:spcBef>
                <a:spcPts val="1200"/>
              </a:spcBef>
              <a:buClr>
                <a:srgbClr val="1C11FD"/>
              </a:buClr>
              <a:buSzPct val="150000"/>
              <a:buFont typeface="Zapf Dingbats" charset="0"/>
              <a:buChar char="➡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pitchFamily="34" charset="0"/>
              </a:rPr>
              <a:t> What does the data tell us?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239000" y="1831975"/>
            <a:ext cx="1447800" cy="304800"/>
            <a:chOff x="7239000" y="2286000"/>
            <a:chExt cx="1447800" cy="304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239000" y="2286000"/>
              <a:ext cx="1447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tabLst>
                  <a:tab pos="749300" algn="l"/>
                </a:tabLst>
                <a:defRPr/>
              </a:pPr>
              <a:r>
                <a:rPr lang="en-US" sz="1200" dirty="0">
                  <a:latin typeface="+mn-lt"/>
                  <a:ea typeface="ヒラギノ角ゴ ProN W3" charset="0"/>
                  <a:cs typeface="ヒラギノ角ゴ ProN W3" charset="0"/>
                </a:rPr>
                <a:t>No Data,</a:t>
              </a:r>
            </a:p>
          </p:txBody>
        </p:sp>
        <p:graphicFrame>
          <p:nvGraphicFramePr>
            <p:cNvPr id="1029" name="Object 20"/>
            <p:cNvGraphicFramePr>
              <a:graphicFrameLocks noChangeAspect="1"/>
            </p:cNvGraphicFramePr>
            <p:nvPr/>
          </p:nvGraphicFramePr>
          <p:xfrm>
            <a:off x="7950200" y="2311400"/>
            <a:ext cx="431800" cy="203200"/>
          </p:xfrm>
          <a:graphic>
            <a:graphicData uri="http://schemas.openxmlformats.org/presentationml/2006/ole">
              <p:oleObj spid="_x0000_s108575" name="Equation" r:id="rId9" imgW="431613" imgH="203112" progId="Equation.DSMT4">
                <p:embed/>
              </p:oleObj>
            </a:graphicData>
          </a:graphic>
        </p:graphicFrame>
      </p:grp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F6D0BE-FD17-4C66-91B5-9CC1F1AC99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6" name="Picture 11" descr="dbub_e866_slid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1313" y="1603375"/>
            <a:ext cx="3663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7391400" y="1130935"/>
          <a:ext cx="744538" cy="381000"/>
        </p:xfrm>
        <a:graphic>
          <a:graphicData uri="http://schemas.openxmlformats.org/presentationml/2006/ole">
            <p:oleObj spid="_x0000_s108576" name="Equation" r:id="rId11" imgW="393529" imgH="203112" progId="Equation.DSMT4">
              <p:embed/>
            </p:oleObj>
          </a:graphicData>
        </a:graphic>
      </p:graphicFrame>
      <p:graphicFrame>
        <p:nvGraphicFramePr>
          <p:cNvPr id="28" name="Group 20"/>
          <p:cNvGraphicFramePr>
            <a:graphicFrameLocks noGrp="1"/>
          </p:cNvGraphicFramePr>
          <p:nvPr/>
        </p:nvGraphicFramePr>
        <p:xfrm>
          <a:off x="6342063" y="1127760"/>
          <a:ext cx="914400" cy="39624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200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1FD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  <a:sym typeface="Arial" charset="0"/>
                        </a:rPr>
                        <a:t>E866: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391400" y="1130935"/>
            <a:ext cx="762000" cy="381000"/>
          </a:xfrm>
          <a:prstGeom prst="rect">
            <a:avLst/>
          </a:prstGeom>
          <a:noFill/>
          <a:ln w="12700" algn="ctr">
            <a:solidFill>
              <a:srgbClr val="1C11FD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749300" algn="l"/>
              </a:tabLst>
            </a:pPr>
            <a:endParaRPr lang="en-US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257800" y="5181600"/>
            <a:ext cx="3886200" cy="1143000"/>
          </a:xfrm>
          <a:prstGeom prst="rect">
            <a:avLst/>
          </a:prstGeom>
        </p:spPr>
        <p:txBody>
          <a:bodyPr/>
          <a:lstStyle/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sz="1400" kern="0" dirty="0" smtClean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sz="1400" kern="0" dirty="0">
                <a:latin typeface="+mn-lt"/>
                <a:ea typeface="+mn-ea"/>
                <a:cs typeface="+mn-cs"/>
                <a:sym typeface="Arial" pitchFamily="34" charset="0"/>
              </a:rPr>
              <a:t>Are there more gluons and thus </a:t>
            </a:r>
            <a:br>
              <a:rPr lang="en-US" sz="1400" kern="0" dirty="0"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400" kern="0" dirty="0">
                <a:latin typeface="+mn-lt"/>
                <a:ea typeface="+mn-ea"/>
                <a:cs typeface="+mn-cs"/>
                <a:sym typeface="Arial" pitchFamily="34" charset="0"/>
              </a:rPr>
              <a:t> symmetric anti-quarks at higher x?</a:t>
            </a:r>
          </a:p>
          <a:p>
            <a:pPr marL="703263" lvl="1" indent="-334963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sz="1400" kern="0" dirty="0">
                <a:latin typeface="+mn-lt"/>
                <a:ea typeface="+mn-ea"/>
                <a:cs typeface="+mn-cs"/>
                <a:sym typeface="Arial" pitchFamily="34" charset="0"/>
              </a:rPr>
              <a:t> Unknown other mechanisms with </a:t>
            </a:r>
            <a:br>
              <a:rPr lang="en-US" sz="1400" kern="0" dirty="0">
                <a:latin typeface="+mn-lt"/>
                <a:ea typeface="+mn-ea"/>
                <a:cs typeface="+mn-cs"/>
                <a:sym typeface="Arial" pitchFamily="34" charset="0"/>
              </a:rPr>
            </a:br>
            <a:r>
              <a:rPr lang="en-US" sz="1400" kern="0" dirty="0">
                <a:latin typeface="+mn-lt"/>
                <a:ea typeface="+mn-ea"/>
                <a:cs typeface="+mn-cs"/>
                <a:sym typeface="Arial" pitchFamily="34" charset="0"/>
              </a:rPr>
              <a:t> unexpected x-dependence?</a:t>
            </a: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 bwMode="auto">
          <a:xfrm>
            <a:off x="0" y="838200"/>
            <a:ext cx="3581400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</a:tabLst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Flavor Structure of the Proton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1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69089A-9C5B-430F-B27E-FA9209056A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dirty="0" smtClean="0">
                <a:solidFill>
                  <a:srgbClr val="1C11FD"/>
                </a:solidFill>
              </a:rPr>
              <a:t>Thank You</a:t>
            </a:r>
            <a:endParaRPr lang="en-US" sz="9600" dirty="0">
              <a:solidFill>
                <a:srgbClr val="1C11F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28"/>
          <p:cNvSpPr txBox="1">
            <a:spLocks/>
          </p:cNvSpPr>
          <p:nvPr/>
        </p:nvSpPr>
        <p:spPr>
          <a:xfrm>
            <a:off x="533400" y="2413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SeaQuest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Projections 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for d-bar/u-bar Ratio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24579" name="Picture 2" descr="dbub_e906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25" y="863600"/>
            <a:ext cx="5548313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 txBox="1">
            <a:spLocks noChangeArrowheads="1"/>
          </p:cNvSpPr>
          <p:nvPr/>
        </p:nvSpPr>
        <p:spPr bwMode="auto">
          <a:xfrm>
            <a:off x="152400" y="1371600"/>
            <a:ext cx="3733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sym typeface="Arial" pitchFamily="34" charset="0"/>
              </a:rPr>
              <a:t>SeaQuest</a:t>
            </a:r>
            <a:r>
              <a:rPr lang="en-US" dirty="0">
                <a:latin typeface="Arial" pitchFamily="34" charset="0"/>
                <a:sym typeface="Arial" pitchFamily="34" charset="0"/>
              </a:rPr>
              <a:t> will extend </a:t>
            </a:r>
            <a:r>
              <a:rPr lang="en-US" dirty="0" smtClean="0">
                <a:latin typeface="Arial" pitchFamily="34" charset="0"/>
                <a:sym typeface="Arial" pitchFamily="34" charset="0"/>
              </a:rPr>
              <a:t>E866 measurements </a:t>
            </a:r>
            <a:r>
              <a:rPr lang="en-US" dirty="0">
                <a:latin typeface="Arial" pitchFamily="34" charset="0"/>
                <a:sym typeface="Arial" pitchFamily="34" charset="0"/>
              </a:rPr>
              <a:t>and reduce  statistical uncertainty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</a:pPr>
            <a:r>
              <a:rPr lang="en-US" dirty="0" err="1">
                <a:sym typeface="Arial" pitchFamily="34" charset="0"/>
              </a:rPr>
              <a:t>SeaQuest</a:t>
            </a:r>
            <a:r>
              <a:rPr lang="en-US" dirty="0">
                <a:sym typeface="Arial" pitchFamily="34" charset="0"/>
              </a:rPr>
              <a:t> </a:t>
            </a:r>
            <a:r>
              <a:rPr lang="en-US" dirty="0">
                <a:latin typeface="Arial" pitchFamily="34" charset="0"/>
                <a:sym typeface="Arial" pitchFamily="34" charset="0"/>
              </a:rPr>
              <a:t>expects systematic uncertainty to remain at </a:t>
            </a:r>
            <a:r>
              <a:rPr lang="en-US" dirty="0">
                <a:cs typeface="Arial" pitchFamily="34" charset="0"/>
                <a:sym typeface="Arial" pitchFamily="34" charset="0"/>
              </a:rPr>
              <a:t>≈1</a:t>
            </a:r>
            <a:r>
              <a:rPr lang="en-US" dirty="0">
                <a:latin typeface="Arial" pitchFamily="34" charset="0"/>
                <a:sym typeface="Arial" pitchFamily="34" charset="0"/>
              </a:rPr>
              <a:t>% in cross section ratio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sym typeface="Arial" pitchFamily="34" charset="0"/>
              </a:rPr>
              <a:t>5 s slow extraction spill each minute</a:t>
            </a: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sym typeface="Arial" pitchFamily="34" charset="0"/>
              </a:rPr>
              <a:t>Intensity: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Tx/>
              <a:buChar char="-"/>
            </a:pPr>
            <a:r>
              <a:rPr lang="en-US" sz="1600" dirty="0">
                <a:latin typeface="Arial" pitchFamily="34" charset="0"/>
                <a:sym typeface="Arial" pitchFamily="34" charset="0"/>
              </a:rPr>
              <a:t>2 x 10</a:t>
            </a:r>
            <a:r>
              <a:rPr lang="en-US" sz="1600" baseline="30000" dirty="0">
                <a:latin typeface="Arial" pitchFamily="34" charset="0"/>
                <a:sym typeface="Arial" pitchFamily="34" charset="0"/>
              </a:rPr>
              <a:t>12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protons/s </a:t>
            </a:r>
            <a:r>
              <a:rPr lang="en-US" sz="1600" dirty="0" smtClean="0">
                <a:latin typeface="Arial" pitchFamily="34" charset="0"/>
                <a:sym typeface="Arial" pitchFamily="34" charset="0"/>
              </a:rPr>
              <a:t>(</a:t>
            </a:r>
            <a:r>
              <a:rPr lang="en-US" sz="1200" dirty="0" err="1" smtClean="0">
                <a:latin typeface="Arial" pitchFamily="34" charset="0"/>
                <a:sym typeface="Arial" pitchFamily="34" charset="0"/>
              </a:rPr>
              <a:t>I</a:t>
            </a:r>
            <a:r>
              <a:rPr lang="en-US" sz="1200" baseline="-25000" dirty="0" err="1" smtClean="0"/>
              <a:t>inst</a:t>
            </a:r>
            <a:r>
              <a:rPr lang="en-US" sz="1200" baseline="-25000" dirty="0" smtClean="0"/>
              <a:t> </a:t>
            </a:r>
            <a:r>
              <a:rPr lang="en-US" sz="1200" dirty="0" smtClean="0">
                <a:latin typeface="Arial" pitchFamily="34" charset="0"/>
                <a:sym typeface="Arial" pitchFamily="34" charset="0"/>
              </a:rPr>
              <a:t>=320 </a:t>
            </a:r>
            <a:r>
              <a:rPr lang="en-US" sz="1200" dirty="0" err="1">
                <a:latin typeface="Arial" pitchFamily="34" charset="0"/>
                <a:sym typeface="Arial" pitchFamily="34" charset="0"/>
              </a:rPr>
              <a:t>nA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)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Tx/>
              <a:buChar char="-"/>
            </a:pPr>
            <a:r>
              <a:rPr lang="en-US" sz="1600" dirty="0">
                <a:sym typeface="Arial" pitchFamily="34" charset="0"/>
              </a:rPr>
              <a:t>1 x 10</a:t>
            </a:r>
            <a:r>
              <a:rPr lang="en-US" sz="1600" baseline="30000" dirty="0">
                <a:sym typeface="Arial" pitchFamily="34" charset="0"/>
              </a:rPr>
              <a:t>13 </a:t>
            </a:r>
            <a:r>
              <a:rPr lang="en-US" sz="1600" dirty="0">
                <a:sym typeface="Arial" pitchFamily="34" charset="0"/>
              </a:rPr>
              <a:t>protons/spill</a:t>
            </a:r>
          </a:p>
          <a:p>
            <a:pPr marL="792163" lvl="1" indent="-334963" algn="l" eaLnBrk="0" hangingPunct="0">
              <a:spcBef>
                <a:spcPts val="1200"/>
              </a:spcBef>
              <a:buSzPct val="200000"/>
              <a:buFontTx/>
              <a:buChar char="-"/>
            </a:pPr>
            <a:endParaRPr lang="en-US" dirty="0">
              <a:latin typeface="Arial" pitchFamily="34" charset="0"/>
              <a:sym typeface="Arial" pitchFamily="34" charset="0"/>
            </a:endParaRPr>
          </a:p>
          <a:p>
            <a:pPr marL="334963" indent="-334963" algn="l" eaLnBrk="0" hangingPunct="0">
              <a:spcBef>
                <a:spcPts val="1200"/>
              </a:spcBef>
              <a:buSzPct val="200000"/>
              <a:buFont typeface="Arial" pitchFamily="34" charset="0"/>
              <a:buChar char="•"/>
            </a:pPr>
            <a:endParaRPr lang="en-US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7A2A6-DB9D-4CAB-8855-6428647179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C1F91F-CFF4-48F6-8951-834A8FA1F8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762000"/>
            <a:ext cx="61722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b="1" kern="0" dirty="0">
                <a:latin typeface="+mn-lt"/>
                <a:ea typeface="+mn-ea"/>
                <a:cs typeface="+mn-cs"/>
                <a:sym typeface="Arial" pitchFamily="34" charset="0"/>
              </a:rPr>
              <a:t>What is the structure of the nucleon?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 What is          </a:t>
            </a:r>
            <a:r>
              <a:rPr lang="en-US" i="1" kern="0" dirty="0" smtClean="0">
                <a:latin typeface="+mn-lt"/>
                <a:ea typeface="+mn-ea"/>
                <a:cs typeface="+mn-cs"/>
                <a:sym typeface="Arial" pitchFamily="34" charset="0"/>
              </a:rPr>
              <a:t>?</a:t>
            </a: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What </a:t>
            </a: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is the origin of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the sea </a:t>
            </a: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quarks?</a:t>
            </a: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 What is the high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x</a:t>
            </a: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structure </a:t>
            </a: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of the proton?</a:t>
            </a:r>
          </a:p>
        </p:txBody>
      </p:sp>
      <p:pic>
        <p:nvPicPr>
          <p:cNvPr id="6151" name="Picture 5" descr="nucpi_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209801"/>
            <a:ext cx="2218020" cy="22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" y="2438400"/>
            <a:ext cx="4343399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b="1" dirty="0">
                <a:latin typeface="+mn-lt"/>
                <a:sym typeface="Helvetica" charset="0"/>
              </a:rPr>
              <a:t>What is the structure of nucleonic matter?</a:t>
            </a:r>
            <a:endParaRPr lang="en-US" b="1" kern="0" dirty="0">
              <a:latin typeface="+mn-lt"/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kern="0" dirty="0" smtClean="0">
                <a:latin typeface="+mn-lt"/>
                <a:sym typeface="Arial" pitchFamily="34" charset="0"/>
              </a:rPr>
              <a:t> </a:t>
            </a:r>
            <a:r>
              <a:rPr lang="en-US" dirty="0" smtClean="0">
                <a:latin typeface="+mn-lt"/>
              </a:rPr>
              <a:t>Is anti-shadowing a valence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    effect?</a:t>
            </a:r>
            <a:br>
              <a:rPr lang="en-US" dirty="0" smtClean="0">
                <a:latin typeface="+mn-lt"/>
              </a:rPr>
            </a:br>
            <a:endParaRPr lang="en-US" kern="0" dirty="0" smtClean="0">
              <a:latin typeface="+mn-lt"/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kern="0" dirty="0" smtClean="0">
                <a:latin typeface="+mn-lt"/>
                <a:sym typeface="Arial" pitchFamily="34" charset="0"/>
              </a:rPr>
              <a:t> </a:t>
            </a:r>
            <a:r>
              <a:rPr lang="en-US" dirty="0" smtClean="0">
                <a:latin typeface="+mn-lt"/>
                <a:sym typeface="Helvetica" charset="0"/>
              </a:rPr>
              <a:t>Where </a:t>
            </a:r>
            <a:r>
              <a:rPr lang="en-US" dirty="0">
                <a:latin typeface="+mn-lt"/>
                <a:sym typeface="Helvetica" charset="0"/>
              </a:rPr>
              <a:t>are the nuclear </a:t>
            </a:r>
            <a:r>
              <a:rPr lang="en-US" dirty="0" err="1">
                <a:latin typeface="+mn-lt"/>
                <a:sym typeface="Helvetica" charset="0"/>
              </a:rPr>
              <a:t>pions</a:t>
            </a:r>
            <a:r>
              <a:rPr lang="en-US" dirty="0" smtClean="0">
                <a:latin typeface="+mn-lt"/>
                <a:sym typeface="Helvetica" charset="0"/>
              </a:rPr>
              <a:t>?</a:t>
            </a:r>
            <a:endParaRPr lang="en-US" b="1" i="1" dirty="0">
              <a:latin typeface="+mn-lt"/>
              <a:sym typeface="Helvetica" charset="0"/>
            </a:endParaRPr>
          </a:p>
        </p:txBody>
      </p:sp>
      <p:pic>
        <p:nvPicPr>
          <p:cNvPr id="6153" name="Picture 6" descr="dvth_x1_906_sl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2662" y="463550"/>
            <a:ext cx="300513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00200" y="1066800"/>
          <a:ext cx="622300" cy="366712"/>
        </p:xfrm>
        <a:graphic>
          <a:graphicData uri="http://schemas.openxmlformats.org/presentationml/2006/ole">
            <p:oleObj spid="_x0000_s109575" name="Equation" r:id="rId6" imgW="342751" imgH="203112" progId="Equation.DSMT4">
              <p:embed/>
            </p:oleObj>
          </a:graphicData>
        </a:graphic>
      </p:graphicFrame>
      <p:pic>
        <p:nvPicPr>
          <p:cNvPr id="6155" name="Picture 10" descr="eloss120_sho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4800600"/>
            <a:ext cx="30718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28"/>
          <p:cNvSpPr txBox="1">
            <a:spLocks/>
          </p:cNvSpPr>
          <p:nvPr/>
        </p:nvSpPr>
        <p:spPr>
          <a:xfrm>
            <a:off x="533400" y="228600"/>
            <a:ext cx="4953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SeaQuest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: what else …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pic>
        <p:nvPicPr>
          <p:cNvPr id="17" name="Picture 7" descr="cady-dis-sli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2286000"/>
            <a:ext cx="252144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4498975" y="2286000"/>
            <a:ext cx="1951039" cy="1835803"/>
            <a:chOff x="1397000" y="3200400"/>
            <a:chExt cx="1951039" cy="1835803"/>
          </a:xfrm>
        </p:grpSpPr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1585381" y="3839975"/>
              <a:ext cx="402166" cy="1196228"/>
              <a:chOff x="1001" y="2365"/>
              <a:chExt cx="190" cy="610"/>
            </a:xfrm>
          </p:grpSpPr>
          <p:sp>
            <p:nvSpPr>
              <p:cNvPr id="26" name="AutoShape 9"/>
              <p:cNvSpPr>
                <a:spLocks/>
              </p:cNvSpPr>
              <p:nvPr/>
            </p:nvSpPr>
            <p:spPr bwMode="auto">
              <a:xfrm rot="676947">
                <a:off x="1001" y="2365"/>
                <a:ext cx="90" cy="610"/>
              </a:xfrm>
              <a:prstGeom prst="rightBrace">
                <a:avLst>
                  <a:gd name="adj1" fmla="val 47222"/>
                  <a:gd name="adj2" fmla="val 50000"/>
                </a:avLst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 rot="16920688">
                <a:off x="903" y="2615"/>
                <a:ext cx="451" cy="1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B050"/>
                    </a:solidFill>
                  </a:rPr>
                  <a:t>Shadowing</a:t>
                </a:r>
              </a:p>
            </p:txBody>
          </p:sp>
        </p:grp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397000" y="3200400"/>
              <a:ext cx="1174750" cy="381000"/>
              <a:chOff x="880" y="2016"/>
              <a:chExt cx="740" cy="240"/>
            </a:xfrm>
          </p:grpSpPr>
          <p:sp>
            <p:nvSpPr>
              <p:cNvPr id="24" name="AutoShape 11"/>
              <p:cNvSpPr>
                <a:spLocks/>
              </p:cNvSpPr>
              <p:nvPr/>
            </p:nvSpPr>
            <p:spPr bwMode="auto">
              <a:xfrm rot="16200000">
                <a:off x="1190" y="1992"/>
                <a:ext cx="96" cy="432"/>
              </a:xfrm>
              <a:prstGeom prst="rightBrace">
                <a:avLst>
                  <a:gd name="adj1" fmla="val 41667"/>
                  <a:gd name="adj2" fmla="val 50000"/>
                </a:avLst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880" y="2016"/>
                <a:ext cx="740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B050"/>
                    </a:solidFill>
                  </a:rPr>
                  <a:t>Anti-Shadowing</a:t>
                </a:r>
              </a:p>
            </p:txBody>
          </p:sp>
        </p:grp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2152651" y="4294186"/>
              <a:ext cx="1195388" cy="368300"/>
              <a:chOff x="1212" y="2513"/>
              <a:chExt cx="753" cy="232"/>
            </a:xfrm>
          </p:grpSpPr>
          <p:sp>
            <p:nvSpPr>
              <p:cNvPr id="22" name="AutoShape 12"/>
              <p:cNvSpPr>
                <a:spLocks/>
              </p:cNvSpPr>
              <p:nvPr/>
            </p:nvSpPr>
            <p:spPr bwMode="auto">
              <a:xfrm rot="7889904">
                <a:off x="1521" y="2204"/>
                <a:ext cx="136" cy="753"/>
              </a:xfrm>
              <a:prstGeom prst="rightBrace">
                <a:avLst>
                  <a:gd name="adj1" fmla="val 61111"/>
                  <a:gd name="adj2" fmla="val 50000"/>
                </a:avLst>
              </a:prstGeom>
              <a:noFill/>
              <a:ln w="952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 rot="2411610">
                <a:off x="1220" y="2580"/>
                <a:ext cx="565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solidFill>
                      <a:srgbClr val="00B050"/>
                    </a:solidFill>
                  </a:rPr>
                  <a:t>EMC Effect</a:t>
                </a:r>
              </a:p>
            </p:txBody>
          </p:sp>
        </p:grpSp>
      </p:grpSp>
      <p:pic>
        <p:nvPicPr>
          <p:cNvPr id="40" name="Picture 4" descr="cady-dis-e772-slide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2286000"/>
            <a:ext cx="2523744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 descr="cady-dis-e772-e906-slide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2286000"/>
            <a:ext cx="2523744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4953000"/>
            <a:ext cx="57150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228600" indent="-228600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b="1" i="1" dirty="0" smtClean="0">
                <a:latin typeface="+mn-lt"/>
              </a:rPr>
              <a:t>Do colored </a:t>
            </a:r>
            <a:r>
              <a:rPr lang="en-US" b="1" i="1" dirty="0" err="1" smtClean="0">
                <a:latin typeface="+mn-lt"/>
              </a:rPr>
              <a:t>partons</a:t>
            </a:r>
            <a:r>
              <a:rPr lang="en-US" b="1" i="1" dirty="0" smtClean="0">
                <a:latin typeface="+mn-lt"/>
              </a:rPr>
              <a:t> lose energy in cold nuclear matter ?</a:t>
            </a:r>
            <a:endParaRPr lang="en-US" b="1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511175" lvl="1" indent="-168275" algn="l" eaLnBrk="0" hangingPunct="0">
              <a:spcBef>
                <a:spcPts val="6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defRPr/>
            </a:pP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How large is </a:t>
            </a:r>
            <a:r>
              <a:rPr lang="en-US" dirty="0" smtClean="0">
                <a:latin typeface="Helvetica" pitchFamily="34" charset="0"/>
              </a:rPr>
              <a:t>energy loss of fast quarks in cold</a:t>
            </a:r>
            <a:br>
              <a:rPr lang="en-US" dirty="0" smtClean="0">
                <a:latin typeface="Helvetica" pitchFamily="34" charset="0"/>
              </a:rPr>
            </a:br>
            <a:r>
              <a:rPr lang="en-US" dirty="0" smtClean="0">
                <a:latin typeface="Helvetica" pitchFamily="34" charset="0"/>
              </a:rPr>
              <a:t>    nuclear matter?</a:t>
            </a: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5713"/>
            <a:ext cx="91440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2286000" y="5827713"/>
            <a:ext cx="1981200" cy="984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Solid Iron Magnet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(focusing magnet, </a:t>
            </a:r>
            <a:r>
              <a:rPr lang="en-US" sz="1400" dirty="0" err="1">
                <a:latin typeface="+mn-lt"/>
              </a:rPr>
              <a:t>hadron</a:t>
            </a:r>
            <a:r>
              <a:rPr lang="en-US" sz="1400" dirty="0">
                <a:latin typeface="+mn-lt"/>
              </a:rPr>
              <a:t> absorber and beam dump)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 rot="587356">
            <a:off x="1017588" y="3803650"/>
            <a:ext cx="1517650" cy="450850"/>
            <a:chOff x="858" y="1507"/>
            <a:chExt cx="874" cy="240"/>
          </a:xfrm>
        </p:grpSpPr>
        <p:sp>
          <p:nvSpPr>
            <p:cNvPr id="21528" name="Text Box 9"/>
            <p:cNvSpPr txBox="1">
              <a:spLocks noChangeArrowheads="1"/>
            </p:cNvSpPr>
            <p:nvPr/>
          </p:nvSpPr>
          <p:spPr bwMode="auto">
            <a:xfrm rot="-1370607">
              <a:off x="1113" y="1547"/>
              <a:ext cx="369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7030A0"/>
                  </a:solidFill>
                </a:rPr>
                <a:t>4.9m</a:t>
              </a:r>
            </a:p>
          </p:txBody>
        </p:sp>
        <p:sp>
          <p:nvSpPr>
            <p:cNvPr id="21519" name="Line 10"/>
            <p:cNvSpPr>
              <a:spLocks noChangeShapeType="1"/>
            </p:cNvSpPr>
            <p:nvPr/>
          </p:nvSpPr>
          <p:spPr bwMode="auto">
            <a:xfrm rot="20340000" flipV="1">
              <a:off x="1487" y="1507"/>
              <a:ext cx="245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7030A0"/>
                  </a:solidFill>
                </a:ln>
              </a:endParaRPr>
            </a:p>
          </p:txBody>
        </p:sp>
        <p:sp>
          <p:nvSpPr>
            <p:cNvPr id="21530" name="Line 11"/>
            <p:cNvSpPr>
              <a:spLocks noChangeShapeType="1"/>
            </p:cNvSpPr>
            <p:nvPr/>
          </p:nvSpPr>
          <p:spPr bwMode="auto">
            <a:xfrm rot="20340000" flipV="1">
              <a:off x="858" y="1747"/>
              <a:ext cx="283" cy="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1524000" y="1865313"/>
            <a:ext cx="1612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1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array,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MWPC track.)</a:t>
            </a:r>
          </a:p>
        </p:txBody>
      </p:sp>
      <p:sp>
        <p:nvSpPr>
          <p:cNvPr id="16398" name="Text Box 22"/>
          <p:cNvSpPr txBox="1">
            <a:spLocks noChangeArrowheads="1"/>
          </p:cNvSpPr>
          <p:nvPr/>
        </p:nvSpPr>
        <p:spPr bwMode="auto">
          <a:xfrm>
            <a:off x="7848600" y="4876800"/>
            <a:ext cx="116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4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array, prop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tube track.)</a:t>
            </a:r>
          </a:p>
        </p:txBody>
      </p:sp>
      <p:sp>
        <p:nvSpPr>
          <p:cNvPr id="16399" name="Text Box 24"/>
          <p:cNvSpPr txBox="1">
            <a:spLocks noChangeArrowheads="1"/>
          </p:cNvSpPr>
          <p:nvPr/>
        </p:nvSpPr>
        <p:spPr bwMode="auto">
          <a:xfrm>
            <a:off x="0" y="5903913"/>
            <a:ext cx="1600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Targets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(liquid H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D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,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and solid targets)</a:t>
            </a:r>
          </a:p>
        </p:txBody>
      </p:sp>
      <p:sp>
        <p:nvSpPr>
          <p:cNvPr id="27" name="Rectangle 6"/>
          <p:cNvSpPr txBox="1">
            <a:spLocks noChangeArrowheads="1"/>
          </p:cNvSpPr>
          <p:nvPr/>
        </p:nvSpPr>
        <p:spPr bwMode="auto">
          <a:xfrm>
            <a:off x="1752600" y="241300"/>
            <a:ext cx="5449888" cy="466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  <a:tabLst>
                <a:tab pos="863600" algn="l"/>
              </a:tabLst>
              <a:defRPr/>
            </a:pPr>
            <a:r>
              <a:rPr lang="en-US" sz="2400" b="1" kern="0" dirty="0" err="1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Drell</a:t>
            </a:r>
            <a:r>
              <a:rPr lang="en-US" sz="2400" b="1" kern="0" dirty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-Yan Spectrometer for E906</a:t>
            </a:r>
            <a:endParaRPr lang="en-US" sz="2400" b="1" kern="0" dirty="0">
              <a:solidFill>
                <a:srgbClr val="1C11FD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21513" name="Title 28"/>
          <p:cNvSpPr>
            <a:spLocks noGrp="1"/>
          </p:cNvSpPr>
          <p:nvPr>
            <p:ph type="title"/>
          </p:nvPr>
        </p:nvSpPr>
        <p:spPr bwMode="auto">
          <a:xfrm>
            <a:off x="1371600" y="241300"/>
            <a:ext cx="6400800" cy="4699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 simple Spectrometer for </a:t>
            </a:r>
            <a:r>
              <a:rPr lang="en-US" sz="2400" dirty="0" err="1" smtClean="0"/>
              <a:t>SeaQuest</a:t>
            </a:r>
            <a:endParaRPr lang="en-US" dirty="0" smtClean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15000" y="57150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2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 array, </a:t>
            </a:r>
            <a:r>
              <a:rPr lang="en-US" sz="1400" dirty="0"/>
              <a:t>drift chamber </a:t>
            </a:r>
            <a:r>
              <a:rPr lang="en-US" sz="1400" dirty="0">
                <a:latin typeface="+mn-lt"/>
              </a:rPr>
              <a:t>track.)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029200" y="9906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Station 3</a:t>
            </a: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Hodoscope</a:t>
            </a:r>
            <a:r>
              <a:rPr lang="en-US" sz="1400" dirty="0">
                <a:latin typeface="+mn-lt"/>
              </a:rPr>
              <a:t> array, </a:t>
            </a:r>
            <a:r>
              <a:rPr lang="en-US" sz="1400" dirty="0"/>
              <a:t>drift chamber </a:t>
            </a:r>
            <a:r>
              <a:rPr lang="en-US" sz="1400" dirty="0">
                <a:latin typeface="+mn-lt"/>
              </a:rPr>
              <a:t>track.)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E8D09-8DAA-41CF-96AF-D920BED5C9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21517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-190500" y="4951413"/>
            <a:ext cx="1295400" cy="457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18" name="Straight Arrow Connector 25"/>
          <p:cNvCxnSpPr>
            <a:cxnSpLocks noChangeShapeType="1"/>
          </p:cNvCxnSpPr>
          <p:nvPr/>
        </p:nvCxnSpPr>
        <p:spPr bwMode="auto">
          <a:xfrm rot="16200000" flipV="1">
            <a:off x="2095500" y="4722813"/>
            <a:ext cx="1143000" cy="1066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038600" y="5105400"/>
            <a:ext cx="1600200" cy="554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KTeV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 Magnet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(Mom. Meas.)</a:t>
            </a:r>
          </a:p>
        </p:txBody>
      </p:sp>
      <p:cxnSp>
        <p:nvCxnSpPr>
          <p:cNvPr id="21520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4191000" y="4419600"/>
            <a:ext cx="9144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1" name="Straight Arrow Connector 34"/>
          <p:cNvCxnSpPr>
            <a:cxnSpLocks noChangeShapeType="1"/>
          </p:cNvCxnSpPr>
          <p:nvPr/>
        </p:nvCxnSpPr>
        <p:spPr bwMode="auto">
          <a:xfrm rot="16200000" flipV="1">
            <a:off x="5009356" y="4171157"/>
            <a:ext cx="1944687" cy="1143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2" name="Straight Arrow Connector 37"/>
          <p:cNvCxnSpPr>
            <a:cxnSpLocks noChangeShapeType="1"/>
            <a:stCxn id="16398" idx="0"/>
          </p:cNvCxnSpPr>
          <p:nvPr/>
        </p:nvCxnSpPr>
        <p:spPr bwMode="auto">
          <a:xfrm rot="16200000" flipV="1">
            <a:off x="7378700" y="3822700"/>
            <a:ext cx="1752600" cy="3556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6324600" y="4343400"/>
            <a:ext cx="1981200" cy="52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Iron Wall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Hadron</a:t>
            </a:r>
            <a:r>
              <a:rPr lang="en-US" sz="1400" dirty="0">
                <a:latin typeface="+mn-lt"/>
              </a:rPr>
              <a:t> absorber)</a:t>
            </a:r>
          </a:p>
        </p:txBody>
      </p:sp>
      <p:cxnSp>
        <p:nvCxnSpPr>
          <p:cNvPr id="21524" name="Straight Arrow Connector 43"/>
          <p:cNvCxnSpPr>
            <a:cxnSpLocks noChangeShapeType="1"/>
            <a:stCxn id="43" idx="0"/>
          </p:cNvCxnSpPr>
          <p:nvPr/>
        </p:nvCxnSpPr>
        <p:spPr bwMode="auto">
          <a:xfrm rot="5400000" flipH="1" flipV="1">
            <a:off x="6908800" y="3759200"/>
            <a:ext cx="990600" cy="177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5" name="Straight Arrow Connector 45"/>
          <p:cNvCxnSpPr>
            <a:cxnSpLocks noChangeShapeType="1"/>
            <a:stCxn id="16393" idx="2"/>
          </p:cNvCxnSpPr>
          <p:nvPr/>
        </p:nvCxnSpPr>
        <p:spPr bwMode="auto">
          <a:xfrm rot="16200000" flipH="1">
            <a:off x="1949450" y="3016250"/>
            <a:ext cx="1022350" cy="26035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6" name="Straight Arrow Connector 47"/>
          <p:cNvCxnSpPr>
            <a:cxnSpLocks noChangeShapeType="1"/>
          </p:cNvCxnSpPr>
          <p:nvPr/>
        </p:nvCxnSpPr>
        <p:spPr bwMode="auto">
          <a:xfrm rot="16200000" flipH="1">
            <a:off x="6003925" y="1844675"/>
            <a:ext cx="1022350" cy="8382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527" name="Straight Arrow Connector 49"/>
          <p:cNvCxnSpPr>
            <a:cxnSpLocks noChangeShapeType="1"/>
          </p:cNvCxnSpPr>
          <p:nvPr/>
        </p:nvCxnSpPr>
        <p:spPr bwMode="auto">
          <a:xfrm rot="16200000" flipH="1">
            <a:off x="5829300" y="2019300"/>
            <a:ext cx="1295400" cy="762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itle 28"/>
          <p:cNvSpPr txBox="1">
            <a:spLocks/>
          </p:cNvSpPr>
          <p:nvPr/>
        </p:nvSpPr>
        <p:spPr bwMode="auto">
          <a:xfrm>
            <a:off x="76200" y="1219200"/>
            <a:ext cx="39624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Optimized for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Drell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Arial" pitchFamily="34" charset="0"/>
              </a:rPr>
              <a:t>-Yan (25m long)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/>
          </p:cNvSpPr>
          <p:nvPr/>
        </p:nvSpPr>
        <p:spPr bwMode="auto">
          <a:xfrm>
            <a:off x="3200400" y="1016000"/>
            <a:ext cx="2743200" cy="469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CC0099"/>
                </a:solidFill>
                <a:cs typeface="Helvetica" charset="0"/>
              </a:rPr>
              <a:t>University of Illinois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/>
              <a:t>Bryan </a:t>
            </a:r>
            <a:r>
              <a:rPr lang="en-US" sz="1400" dirty="0" err="1" smtClean="0"/>
              <a:t>Dannowitz</a:t>
            </a:r>
            <a:r>
              <a:rPr lang="en-US" sz="1400" dirty="0" smtClean="0"/>
              <a:t>, Markus Diefenthaler,  Bryan Kerns, </a:t>
            </a:r>
            <a:br>
              <a:rPr lang="en-US" sz="1400" dirty="0" smtClean="0"/>
            </a:br>
            <a:r>
              <a:rPr lang="en-US" sz="1400" dirty="0" smtClean="0"/>
              <a:t>Naomi C.R Makins, R. Evan McClellan, Jen-Chieh Peng, </a:t>
            </a:r>
            <a:r>
              <a:rPr lang="en-US" sz="1400" dirty="0" err="1" smtClean="0"/>
              <a:t>Shivangi</a:t>
            </a:r>
            <a:r>
              <a:rPr lang="en-US" sz="1400" dirty="0" smtClean="0"/>
              <a:t> Prasad, </a:t>
            </a:r>
            <a:br>
              <a:rPr lang="en-US" sz="1400" dirty="0" smtClean="0"/>
            </a:br>
            <a:r>
              <a:rPr lang="en-US" sz="1400" dirty="0" smtClean="0"/>
              <a:t>Mae </a:t>
            </a:r>
            <a:r>
              <a:rPr lang="en-US" sz="1400" dirty="0" err="1" smtClean="0"/>
              <a:t>Hwee</a:t>
            </a:r>
            <a:r>
              <a:rPr lang="en-US" sz="1400" dirty="0" smtClean="0"/>
              <a:t> </a:t>
            </a:r>
            <a:r>
              <a:rPr lang="en-US" sz="1400" dirty="0" err="1" smtClean="0"/>
              <a:t>Teo</a:t>
            </a: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CC0099"/>
                </a:solidFill>
                <a:latin typeface="+mn-lt"/>
                <a:cs typeface="Helvetica" charset="0"/>
              </a:rPr>
              <a:t/>
            </a:r>
            <a:br>
              <a:rPr lang="en-US" sz="1400" dirty="0" smtClean="0">
                <a:solidFill>
                  <a:srgbClr val="CC0099"/>
                </a:solidFill>
                <a:latin typeface="+mn-lt"/>
                <a:cs typeface="Helvetica" charset="0"/>
              </a:rPr>
            </a:br>
            <a:r>
              <a:rPr lang="en-US" sz="1400" dirty="0" smtClean="0">
                <a:solidFill>
                  <a:srgbClr val="CC0099"/>
                </a:solidFill>
                <a:latin typeface="+mn-lt"/>
                <a:cs typeface="Helvetica" charset="0"/>
              </a:rPr>
              <a:t>KEK</a:t>
            </a:r>
            <a:endParaRPr lang="en-US" sz="1400" u="sng" dirty="0"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latin typeface="+mn-lt"/>
                <a:cs typeface="Helvetica" charset="0"/>
              </a:rPr>
              <a:t>Shinya Sawada</a:t>
            </a:r>
            <a:endParaRPr lang="en-US" sz="1400" dirty="0">
              <a:solidFill>
                <a:srgbClr val="CC0099"/>
              </a:solidFill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latin typeface="+mn-lt"/>
                <a:cs typeface="Helvetica" charset="0"/>
              </a:rPr>
              <a:t>Los Alamos National Laboratory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/>
              <a:t>Gerry Garvey, Andi Klein, </a:t>
            </a:r>
            <a:br>
              <a:rPr lang="en-US" sz="1400" dirty="0" smtClean="0"/>
            </a:br>
            <a:r>
              <a:rPr lang="en-US" sz="1400" dirty="0" smtClean="0"/>
              <a:t>Mike Leitch, Ming Liu, Pat McGaughey, Joel Moss, </a:t>
            </a:r>
            <a:br>
              <a:rPr lang="en-US" sz="1400" dirty="0" smtClean="0"/>
            </a:br>
            <a:r>
              <a:rPr lang="en-US" sz="1400" dirty="0" smtClean="0"/>
              <a:t>Andrew Puckett</a:t>
            </a:r>
            <a:br>
              <a:rPr lang="en-US" sz="1400" dirty="0" smtClean="0"/>
            </a:br>
            <a:r>
              <a:rPr lang="en-US" sz="1000" dirty="0" smtClean="0">
                <a:latin typeface="+mn-lt"/>
                <a:cs typeface="Helvetica" charset="0"/>
              </a:rPr>
              <a:t>  </a:t>
            </a:r>
            <a:endParaRPr lang="en-US" sz="1000" dirty="0"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latin typeface="+mn-lt"/>
                <a:cs typeface="Helvetica" charset="0"/>
              </a:rPr>
              <a:t>University of  Maryland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latin typeface="+mn-lt"/>
                <a:cs typeface="Helvetica" charset="0"/>
              </a:rPr>
              <a:t>Betsy Beise, </a:t>
            </a:r>
            <a:r>
              <a:rPr lang="en-US" sz="1400" dirty="0" err="1">
                <a:latin typeface="+mn-lt"/>
                <a:cs typeface="Helvetica" charset="0"/>
              </a:rPr>
              <a:t>Kaz</a:t>
            </a:r>
            <a:r>
              <a:rPr lang="en-US" sz="1400" dirty="0">
                <a:latin typeface="+mn-lt"/>
                <a:cs typeface="Helvetica" charset="0"/>
              </a:rPr>
              <a:t> Nakahara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CC0099"/>
              </a:solidFill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baseline="30000" dirty="0">
                <a:solidFill>
                  <a:srgbClr val="1C11FD"/>
                </a:solidFill>
                <a:cs typeface="Helvetica" charset="0"/>
              </a:rPr>
              <a:t>*</a:t>
            </a:r>
            <a:r>
              <a:rPr lang="en-US" sz="1400" dirty="0">
                <a:solidFill>
                  <a:srgbClr val="1C11FD"/>
                </a:solidFill>
                <a:cs typeface="Helvetica" charset="0"/>
              </a:rPr>
              <a:t>Co-Spokespersons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</p:txBody>
      </p:sp>
      <p:sp>
        <p:nvSpPr>
          <p:cNvPr id="11267" name="Rectangle 4"/>
          <p:cNvSpPr>
            <a:spLocks/>
          </p:cNvSpPr>
          <p:nvPr/>
        </p:nvSpPr>
        <p:spPr bwMode="auto">
          <a:xfrm>
            <a:off x="0" y="1003300"/>
            <a:ext cx="30480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latin typeface="+mn-lt"/>
                <a:cs typeface="Helvetica" charset="0"/>
              </a:rPr>
              <a:t>Abilene Christian </a:t>
            </a:r>
            <a:r>
              <a:rPr lang="en-US" sz="1400" dirty="0" smtClean="0">
                <a:solidFill>
                  <a:srgbClr val="CC0099"/>
                </a:solidFill>
                <a:latin typeface="+mn-lt"/>
                <a:cs typeface="Helvetica" charset="0"/>
              </a:rPr>
              <a:t>University</a:t>
            </a:r>
            <a:endParaRPr lang="en-US" sz="1400" dirty="0">
              <a:solidFill>
                <a:srgbClr val="CC0099"/>
              </a:solidFill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latin typeface="+mn-lt"/>
              </a:rPr>
              <a:t>Andrew Boles, Kyle Bowling, Ryan Castillo, Michael </a:t>
            </a:r>
            <a:r>
              <a:rPr lang="en-US" sz="1400" dirty="0" err="1" smtClean="0">
                <a:latin typeface="+mn-lt"/>
              </a:rPr>
              <a:t>Daughetry</a:t>
            </a:r>
            <a:r>
              <a:rPr lang="en-US" sz="1400" dirty="0" smtClean="0">
                <a:latin typeface="+mn-lt"/>
              </a:rPr>
              <a:t>, Donald </a:t>
            </a:r>
            <a:r>
              <a:rPr lang="en-US" sz="1400" dirty="0" err="1" smtClean="0">
                <a:latin typeface="+mn-lt"/>
              </a:rPr>
              <a:t>Isenhower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Hoah</a:t>
            </a:r>
            <a:r>
              <a:rPr lang="en-US" sz="1400" dirty="0" smtClean="0">
                <a:latin typeface="+mn-lt"/>
              </a:rPr>
              <a:t> Kitts, Rusty </a:t>
            </a:r>
            <a:br>
              <a:rPr lang="en-US" sz="1400" dirty="0" smtClean="0">
                <a:latin typeface="+mn-lt"/>
              </a:rPr>
            </a:br>
            <a:r>
              <a:rPr lang="en-US" sz="1400" dirty="0" err="1" smtClean="0">
                <a:latin typeface="+mn-lt"/>
              </a:rPr>
              <a:t>Towell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dirty="0" err="1" smtClean="0">
                <a:latin typeface="+mn-lt"/>
              </a:rPr>
              <a:t>Shon</a:t>
            </a:r>
            <a:r>
              <a:rPr lang="en-US" sz="1400" dirty="0" smtClean="0">
                <a:latin typeface="+mn-lt"/>
              </a:rPr>
              <a:t> Watson</a:t>
            </a:r>
            <a:br>
              <a:rPr lang="en-US" sz="1400" dirty="0" smtClean="0">
                <a:latin typeface="+mn-lt"/>
              </a:rPr>
            </a:br>
            <a:endParaRPr lang="en-US" sz="1400" u="sng" dirty="0"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latin typeface="+mn-lt"/>
                <a:cs typeface="Helvetica" charset="0"/>
              </a:rPr>
              <a:t>Academia </a:t>
            </a:r>
            <a:r>
              <a:rPr lang="en-US" sz="1400" dirty="0" err="1" smtClean="0">
                <a:solidFill>
                  <a:srgbClr val="CC0099"/>
                </a:solidFill>
                <a:latin typeface="+mn-lt"/>
                <a:cs typeface="Helvetica" charset="0"/>
              </a:rPr>
              <a:t>Sinica</a:t>
            </a:r>
            <a:endParaRPr lang="en-US" sz="1400" dirty="0">
              <a:solidFill>
                <a:srgbClr val="CC0099"/>
              </a:solidFill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latin typeface="+mn-lt"/>
              </a:rPr>
              <a:t>Wen-Chen Chang, Yen-Chu Chen, Jai-Ye Chen, Shiu Shiuan-Hal, </a:t>
            </a:r>
            <a:br>
              <a:rPr lang="en-US" sz="1400" dirty="0" smtClean="0">
                <a:latin typeface="+mn-lt"/>
              </a:rPr>
            </a:br>
            <a:r>
              <a:rPr lang="en-US" sz="1400" dirty="0" err="1" smtClean="0">
                <a:latin typeface="+mn-lt"/>
              </a:rPr>
              <a:t>Da-Shung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Su,</a:t>
            </a:r>
            <a:r>
              <a:rPr lang="en-US" sz="1400" dirty="0" err="1" smtClean="0">
                <a:latin typeface="+mn-lt"/>
                <a:cs typeface="Helvetica" charset="0"/>
              </a:rPr>
              <a:t>Ting-Hua</a:t>
            </a:r>
            <a:r>
              <a:rPr lang="en-US" sz="1400" dirty="0" smtClean="0">
                <a:latin typeface="+mn-lt"/>
                <a:cs typeface="Helvetica" charset="0"/>
              </a:rPr>
              <a:t> Chang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latin typeface="+mn-lt"/>
                <a:cs typeface="Helvetica" charset="0"/>
              </a:rPr>
              <a:t>Argonne National </a:t>
            </a:r>
            <a:r>
              <a:rPr lang="en-US" sz="1400" dirty="0" smtClean="0">
                <a:solidFill>
                  <a:srgbClr val="CC0099"/>
                </a:solidFill>
                <a:latin typeface="+mn-lt"/>
                <a:cs typeface="Helvetica" charset="0"/>
              </a:rPr>
              <a:t>Laboratory</a:t>
            </a:r>
            <a:endParaRPr lang="en-US" sz="1400" dirty="0">
              <a:solidFill>
                <a:srgbClr val="CC0099"/>
              </a:solidFill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latin typeface="+mn-lt"/>
                <a:cs typeface="Helvetica" charset="0"/>
              </a:rPr>
              <a:t>John Arrington, </a:t>
            </a:r>
            <a:r>
              <a:rPr lang="en-US" sz="1400" u="sng" dirty="0">
                <a:solidFill>
                  <a:srgbClr val="3333FF"/>
                </a:solidFill>
                <a:latin typeface="+mn-lt"/>
                <a:cs typeface="Helvetica" charset="0"/>
              </a:rPr>
              <a:t>Don Geesaman</a:t>
            </a:r>
            <a:r>
              <a:rPr lang="en-US" sz="1400" baseline="30000" dirty="0">
                <a:solidFill>
                  <a:srgbClr val="3333FF"/>
                </a:solidFill>
                <a:latin typeface="+mn-lt"/>
                <a:cs typeface="Helvetica" charset="0"/>
              </a:rPr>
              <a:t>*</a:t>
            </a:r>
            <a:r>
              <a:rPr lang="en-US" sz="1400" dirty="0">
                <a:latin typeface="+mn-lt"/>
                <a:cs typeface="Helvetica" charset="0"/>
              </a:rPr>
              <a:t>, 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err="1">
                <a:latin typeface="+mn-lt"/>
                <a:cs typeface="Helvetica" charset="0"/>
              </a:rPr>
              <a:t>Kawtar</a:t>
            </a:r>
            <a:r>
              <a:rPr lang="en-US" sz="1400" dirty="0">
                <a:latin typeface="+mn-lt"/>
                <a:cs typeface="Helvetica" charset="0"/>
              </a:rPr>
              <a:t> </a:t>
            </a:r>
            <a:r>
              <a:rPr lang="en-US" sz="1400" dirty="0" err="1">
                <a:latin typeface="+mn-lt"/>
                <a:cs typeface="Helvetica" charset="0"/>
              </a:rPr>
              <a:t>Hafidi</a:t>
            </a:r>
            <a:r>
              <a:rPr lang="en-US" sz="1400" dirty="0">
                <a:latin typeface="+mn-lt"/>
                <a:cs typeface="Helvetica" charset="0"/>
              </a:rPr>
              <a:t>, Roy Holt, Harold Jackson, </a:t>
            </a:r>
            <a:r>
              <a:rPr lang="en-US" sz="1400" dirty="0" smtClean="0">
                <a:latin typeface="+mn-lt"/>
                <a:cs typeface="Helvetica" charset="0"/>
              </a:rPr>
              <a:t> David </a:t>
            </a:r>
            <a:r>
              <a:rPr lang="en-US" sz="1400" dirty="0" err="1">
                <a:latin typeface="+mn-lt"/>
                <a:cs typeface="Helvetica" charset="0"/>
              </a:rPr>
              <a:t>Potterveld</a:t>
            </a:r>
            <a:r>
              <a:rPr lang="en-US" sz="1400" dirty="0">
                <a:latin typeface="+mn-lt"/>
                <a:cs typeface="Helvetica" charset="0"/>
              </a:rPr>
              <a:t>, </a:t>
            </a:r>
            <a:r>
              <a:rPr lang="en-US" sz="1400" u="sng" dirty="0">
                <a:solidFill>
                  <a:srgbClr val="3333FF"/>
                </a:solidFill>
                <a:latin typeface="+mn-lt"/>
                <a:cs typeface="Helvetica" charset="0"/>
              </a:rPr>
              <a:t>Paul E. Reimer</a:t>
            </a:r>
            <a:r>
              <a:rPr lang="en-US" sz="1400" baseline="30000" dirty="0">
                <a:solidFill>
                  <a:srgbClr val="3333FF"/>
                </a:solidFill>
                <a:latin typeface="+mn-lt"/>
                <a:cs typeface="Helvetica" charset="0"/>
              </a:rPr>
              <a:t>*</a:t>
            </a:r>
            <a:r>
              <a:rPr lang="en-US" sz="1400" dirty="0">
                <a:latin typeface="+mn-lt"/>
                <a:cs typeface="Helvetica" charset="0"/>
              </a:rPr>
              <a:t>,  </a:t>
            </a:r>
            <a:r>
              <a:rPr lang="en-US" sz="1400" dirty="0" smtClean="0"/>
              <a:t>Brian Tice</a:t>
            </a:r>
            <a:endParaRPr lang="en-US" sz="1400" dirty="0" smtClean="0">
              <a:latin typeface="+mn-lt"/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cs typeface="Helvetica" charset="0"/>
              </a:rPr>
              <a:t>University of </a:t>
            </a:r>
            <a:r>
              <a:rPr lang="en-US" sz="1400" dirty="0" smtClean="0">
                <a:solidFill>
                  <a:srgbClr val="CC0099"/>
                </a:solidFill>
                <a:cs typeface="Helvetica" charset="0"/>
              </a:rPr>
              <a:t>Colorado</a:t>
            </a:r>
            <a:endParaRPr lang="en-US" sz="14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cs typeface="Helvetica" charset="0"/>
              </a:rPr>
              <a:t>Ed Kinney, </a:t>
            </a:r>
            <a:r>
              <a:rPr lang="en-US" sz="1400" dirty="0" smtClean="0"/>
              <a:t>Joseph </a:t>
            </a:r>
            <a:r>
              <a:rPr lang="en-US" sz="1400" dirty="0" err="1" smtClean="0"/>
              <a:t>Katich</a:t>
            </a:r>
            <a:r>
              <a:rPr lang="en-US" sz="1400" dirty="0" smtClean="0"/>
              <a:t>, </a:t>
            </a:r>
            <a:r>
              <a:rPr lang="en-US" sz="1400" dirty="0" smtClean="0">
                <a:cs typeface="Helvetica" charset="0"/>
              </a:rPr>
              <a:t>Po-Ju </a:t>
            </a:r>
            <a:r>
              <a:rPr lang="en-US" sz="1400" dirty="0">
                <a:cs typeface="Helvetica" charset="0"/>
              </a:rPr>
              <a:t>Lin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cs typeface="Helvetica" charset="0"/>
              </a:rPr>
              <a:t>Fermi National Accelerator </a:t>
            </a:r>
            <a:r>
              <a:rPr lang="en-US" sz="1400" dirty="0" smtClean="0">
                <a:solidFill>
                  <a:srgbClr val="CC0099"/>
                </a:solidFill>
                <a:cs typeface="Helvetica" charset="0"/>
              </a:rPr>
              <a:t>Laboratory </a:t>
            </a:r>
            <a:endParaRPr lang="en-US" sz="14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cs typeface="Helvetica" charset="0"/>
              </a:rPr>
              <a:t>Chuck Brown, David </a:t>
            </a:r>
            <a:r>
              <a:rPr lang="en-US" sz="1400" dirty="0" smtClean="0">
                <a:cs typeface="Helvetica" charset="0"/>
              </a:rPr>
              <a:t>Christian, </a:t>
            </a:r>
            <a:br>
              <a:rPr lang="en-US" sz="1400" dirty="0" smtClean="0">
                <a:cs typeface="Helvetica" charset="0"/>
              </a:rPr>
            </a:br>
            <a:r>
              <a:rPr lang="en-US" sz="1400" dirty="0" smtClean="0"/>
              <a:t>Su-Yin Wang, Jin Yuan Wu</a:t>
            </a: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</p:txBody>
      </p:sp>
      <p:sp>
        <p:nvSpPr>
          <p:cNvPr id="11268" name="Rectangle 5"/>
          <p:cNvSpPr>
            <a:spLocks/>
          </p:cNvSpPr>
          <p:nvPr/>
        </p:nvSpPr>
        <p:spPr bwMode="auto">
          <a:xfrm>
            <a:off x="6096000" y="1003300"/>
            <a:ext cx="3048000" cy="539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CC0099"/>
                </a:solidFill>
                <a:cs typeface="Helvetica" charset="0"/>
              </a:rPr>
              <a:t>University of Michigan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/>
              <a:t>Christine Aidala, Catherine </a:t>
            </a:r>
            <a:r>
              <a:rPr lang="en-US" sz="1400" dirty="0" err="1" smtClean="0"/>
              <a:t>Culkin</a:t>
            </a:r>
            <a:r>
              <a:rPr lang="en-US" sz="1400" dirty="0" smtClean="0"/>
              <a:t>, Wolfgang Lorenzon, Bryan Ramson, Richard Raymond, Josh Rubin</a:t>
            </a:r>
            <a:endParaRPr lang="en-US" sz="1400" dirty="0" smtClean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>
                <a:solidFill>
                  <a:srgbClr val="CC0099"/>
                </a:solidFill>
                <a:cs typeface="Helvetica" charset="0"/>
              </a:rPr>
              <a:t/>
            </a:r>
            <a:br>
              <a:rPr lang="en-US" sz="1400" dirty="0" smtClean="0">
                <a:solidFill>
                  <a:srgbClr val="CC0099"/>
                </a:solidFill>
                <a:cs typeface="Helvetica" charset="0"/>
              </a:rPr>
            </a:br>
            <a:r>
              <a:rPr lang="en-US" sz="1400" dirty="0" smtClean="0">
                <a:solidFill>
                  <a:srgbClr val="CC0099"/>
                </a:solidFill>
                <a:cs typeface="Helvetica" charset="0"/>
              </a:rPr>
              <a:t>National </a:t>
            </a:r>
            <a:r>
              <a:rPr lang="en-US" sz="1400" dirty="0">
                <a:solidFill>
                  <a:srgbClr val="CC0099"/>
                </a:solidFill>
                <a:cs typeface="Helvetica" charset="0"/>
              </a:rPr>
              <a:t>Kaohsiung Normal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err="1"/>
              <a:t>Rurngsheng</a:t>
            </a:r>
            <a:r>
              <a:rPr lang="en-US" sz="1400" dirty="0"/>
              <a:t> </a:t>
            </a:r>
            <a:r>
              <a:rPr lang="en-US" sz="1400" dirty="0" err="1"/>
              <a:t>Guo</a:t>
            </a:r>
            <a:r>
              <a:rPr lang="en-US" sz="1400" dirty="0"/>
              <a:t>, Su-Yin </a:t>
            </a:r>
            <a:r>
              <a:rPr lang="en-US" sz="1400" dirty="0" smtClean="0"/>
              <a:t>Wang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cs typeface="Helvetica" charset="0"/>
              </a:rPr>
              <a:t>RIKEN</a:t>
            </a:r>
            <a:endParaRPr lang="en-US" sz="14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cs typeface="Helvetica" charset="0"/>
              </a:rPr>
              <a:t> </a:t>
            </a:r>
            <a:r>
              <a:rPr lang="en-US" sz="1400" dirty="0" smtClean="0"/>
              <a:t>Yoshinori </a:t>
            </a:r>
            <a:r>
              <a:rPr lang="en-US" sz="1400" dirty="0" err="1" smtClean="0"/>
              <a:t>Fukao</a:t>
            </a:r>
            <a:r>
              <a:rPr lang="en-US" sz="1400" dirty="0" smtClean="0"/>
              <a:t>, Yuji Goto, Atsushi </a:t>
            </a:r>
            <a:r>
              <a:rPr lang="en-US" sz="1400" dirty="0" err="1" smtClean="0"/>
              <a:t>Taketani</a:t>
            </a:r>
            <a:r>
              <a:rPr lang="en-US" sz="1400" dirty="0" smtClean="0"/>
              <a:t>, Manabu </a:t>
            </a:r>
            <a:r>
              <a:rPr lang="en-US" sz="1400" dirty="0" err="1" smtClean="0"/>
              <a:t>Togawa</a:t>
            </a: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solidFill>
                <a:srgbClr val="CC0099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cs typeface="Helvetica" charset="0"/>
              </a:rPr>
              <a:t>Rutgers University</a:t>
            </a: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 smtClean="0"/>
              <a:t>Ron Gilman, Ron </a:t>
            </a:r>
            <a:r>
              <a:rPr lang="en-US" sz="1400" dirty="0" err="1" smtClean="0"/>
              <a:t>Ransome</a:t>
            </a:r>
            <a:r>
              <a:rPr lang="en-US" sz="1400" dirty="0" smtClean="0"/>
              <a:t>,  </a:t>
            </a:r>
            <a:r>
              <a:rPr lang="en-US" sz="1400" dirty="0" err="1" smtClean="0"/>
              <a:t>Arun</a:t>
            </a:r>
            <a:r>
              <a:rPr lang="en-US" sz="1400" dirty="0" smtClean="0"/>
              <a:t> </a:t>
            </a:r>
            <a:r>
              <a:rPr lang="en-US" sz="1400" dirty="0" err="1" smtClean="0"/>
              <a:t>Tadepalli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cs typeface="Helvetica" charset="0"/>
              </a:rPr>
              <a:t>Tokyo Institute of Technology</a:t>
            </a:r>
            <a:endParaRPr lang="en-US" sz="14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cs typeface="Helvetica" charset="0"/>
              </a:rPr>
              <a:t> </a:t>
            </a:r>
            <a:r>
              <a:rPr lang="en-US" sz="1400" dirty="0" err="1" smtClean="0"/>
              <a:t>Shou</a:t>
            </a:r>
            <a:r>
              <a:rPr lang="en-US" sz="1400" dirty="0" smtClean="0"/>
              <a:t> </a:t>
            </a:r>
            <a:r>
              <a:rPr lang="en-US" sz="1400" dirty="0" err="1" smtClean="0"/>
              <a:t>Miyaska</a:t>
            </a:r>
            <a:r>
              <a:rPr lang="en-US" sz="1400" dirty="0" smtClean="0"/>
              <a:t>, Kei Nagai, Ken-</a:t>
            </a:r>
            <a:r>
              <a:rPr lang="en-US" sz="1400" dirty="0" err="1" smtClean="0"/>
              <a:t>ichi</a:t>
            </a:r>
            <a:r>
              <a:rPr lang="en-US" sz="1400" dirty="0" smtClean="0"/>
              <a:t> Nakano, Shigeki Obata, </a:t>
            </a:r>
            <a:r>
              <a:rPr lang="en-US" sz="1400" dirty="0" err="1" smtClean="0"/>
              <a:t>Florian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err="1" smtClean="0"/>
              <a:t>Sanftl</a:t>
            </a:r>
            <a:r>
              <a:rPr lang="en-US" sz="1400" dirty="0" smtClean="0"/>
              <a:t>, </a:t>
            </a:r>
            <a:r>
              <a:rPr lang="en-US" sz="1400" dirty="0" err="1" smtClean="0"/>
              <a:t>Toshi</a:t>
            </a:r>
            <a:r>
              <a:rPr lang="en-US" sz="1400" dirty="0" smtClean="0"/>
              <a:t>-Aki Shibata</a:t>
            </a: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u="sng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solidFill>
                  <a:srgbClr val="CC0099"/>
                </a:solidFill>
                <a:cs typeface="Helvetica" charset="0"/>
              </a:rPr>
              <a:t>Yamagata University</a:t>
            </a:r>
            <a:endParaRPr lang="en-US" sz="1400" dirty="0">
              <a:solidFill>
                <a:srgbClr val="00A650"/>
              </a:solidFill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r>
              <a:rPr lang="en-US" sz="1400" dirty="0">
                <a:cs typeface="Helvetica" charset="0"/>
              </a:rPr>
              <a:t> </a:t>
            </a:r>
            <a:r>
              <a:rPr lang="en-US" sz="1400" dirty="0" err="1" smtClean="0"/>
              <a:t>Yuya</a:t>
            </a:r>
            <a:r>
              <a:rPr lang="en-US" sz="1400" dirty="0" smtClean="0"/>
              <a:t> </a:t>
            </a:r>
            <a:r>
              <a:rPr lang="en-US" sz="1400" dirty="0" err="1" smtClean="0"/>
              <a:t>Kudo</a:t>
            </a:r>
            <a:r>
              <a:rPr lang="en-US" sz="1400" dirty="0" smtClean="0"/>
              <a:t>, Yoshiyuki Miyachi</a:t>
            </a: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  <a:p>
            <a:pPr>
              <a:lnSpc>
                <a:spcPct val="90000"/>
              </a:lnSpc>
              <a:tabLst>
                <a:tab pos="749300" algn="l"/>
              </a:tabLst>
            </a:pPr>
            <a:endParaRPr lang="en-US" sz="1400" dirty="0">
              <a:cs typeface="Helvetica" charset="0"/>
            </a:endParaRPr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pPr>
              <a:tabLst>
                <a:tab pos="749300" algn="l"/>
              </a:tabLst>
            </a:pPr>
            <a:fld id="{50A5DA8C-3E7F-4F4E-ABF6-9AD434BA632C}" type="slidenum">
              <a:rPr lang="en-US" sz="1100">
                <a:cs typeface="Helvetica" charset="0"/>
              </a:rPr>
              <a:pPr>
                <a:tabLst>
                  <a:tab pos="749300" algn="l"/>
                </a:tabLst>
              </a:pPr>
              <a:t>6</a:t>
            </a:fld>
            <a:endParaRPr lang="en-US" sz="1100">
              <a:cs typeface="Helvetica" charset="0"/>
            </a:endParaRPr>
          </a:p>
        </p:txBody>
      </p:sp>
      <p:pic>
        <p:nvPicPr>
          <p:cNvPr id="30" name="Picture 1" descr="E906GroupB.JPG"/>
          <p:cNvPicPr>
            <a:picLocks noChangeAspect="1"/>
          </p:cNvPicPr>
          <p:nvPr/>
        </p:nvPicPr>
        <p:blipFill>
          <a:blip r:embed="rId2" cstate="print"/>
          <a:srcRect l="5206" t="42824" r="8339" b="33882"/>
          <a:stretch>
            <a:fillRect/>
          </a:stretch>
        </p:blipFill>
        <p:spPr bwMode="auto">
          <a:xfrm>
            <a:off x="155575" y="3733800"/>
            <a:ext cx="8877300" cy="179387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467600" y="5681662"/>
            <a:ext cx="1447800" cy="492443"/>
          </a:xfrm>
          <a:prstGeom prst="rect">
            <a:avLst/>
          </a:prstGeom>
          <a:noFill/>
          <a:ln w="9525">
            <a:solidFill>
              <a:srgbClr val="1C11FD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1C11FD"/>
                </a:solidFill>
              </a:rPr>
              <a:t>Oct, 2013</a:t>
            </a:r>
            <a:br>
              <a:rPr lang="en-US" sz="1600" dirty="0" smtClean="0">
                <a:solidFill>
                  <a:srgbClr val="1C11FD"/>
                </a:solidFill>
              </a:rPr>
            </a:br>
            <a:r>
              <a:rPr lang="en-US" sz="1000" b="1" kern="0" dirty="0" smtClean="0">
                <a:solidFill>
                  <a:srgbClr val="190EFF"/>
                </a:solidFill>
                <a:sym typeface="Arial" charset="0"/>
              </a:rPr>
              <a:t> (70 collaborators)</a:t>
            </a:r>
            <a:endParaRPr lang="en-US" sz="1000" dirty="0">
              <a:solidFill>
                <a:srgbClr val="1C11FD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rot="16200000" flipV="1">
            <a:off x="2705100" y="4456112"/>
            <a:ext cx="1295400" cy="1219200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 flipH="1" flipV="1">
            <a:off x="4229101" y="5141912"/>
            <a:ext cx="1143000" cy="3175"/>
          </a:xfrm>
          <a:prstGeom prst="straightConnector1">
            <a:avLst/>
          </a:prstGeom>
          <a:solidFill>
            <a:srgbClr val="FFFFFF"/>
          </a:solidFill>
          <a:ln w="254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Slide Number Placeholder 12"/>
          <p:cNvSpPr txBox="1">
            <a:spLocks noGrp="1"/>
          </p:cNvSpPr>
          <p:nvPr/>
        </p:nvSpPr>
        <p:spPr bwMode="auto">
          <a:xfrm>
            <a:off x="8901113" y="6618288"/>
            <a:ext cx="244475" cy="2413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/>
          <a:lstStyle/>
          <a:p>
            <a:pPr>
              <a:tabLst>
                <a:tab pos="749300" algn="l"/>
              </a:tabLst>
              <a:defRPr/>
            </a:pPr>
            <a:fld id="{1D6238C9-8CD0-4F09-A3FB-7753A2708720}" type="slidenum">
              <a:rPr lang="en-US" sz="1100">
                <a:ea typeface="+mn-ea"/>
                <a:cs typeface="Helvetica" charset="0"/>
              </a:rPr>
              <a:pPr>
                <a:tabLst>
                  <a:tab pos="749300" algn="l"/>
                </a:tabLst>
                <a:defRPr/>
              </a:pPr>
              <a:t>6</a:t>
            </a:fld>
            <a:endParaRPr lang="en-US" sz="1100">
              <a:ea typeface="+mn-ea"/>
              <a:cs typeface="Helvetica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41500" y="304800"/>
            <a:ext cx="57023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sx="1000" sy="1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spcBef>
                <a:spcPts val="200"/>
              </a:spcBef>
              <a:tabLst>
                <a:tab pos="863600" algn="l"/>
              </a:tabLst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</a:t>
            </a:r>
            <a:r>
              <a:rPr lang="en-US" sz="2400" b="1" kern="0" dirty="0" err="1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SeaQuest</a:t>
            </a: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 Collaboration</a:t>
            </a:r>
            <a:b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</a:br>
            <a:endParaRPr lang="en-US" sz="12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ubtitle 2"/>
          <p:cNvSpPr>
            <a:spLocks noGrp="1"/>
          </p:cNvSpPr>
          <p:nvPr>
            <p:ph idx="1"/>
          </p:nvPr>
        </p:nvSpPr>
        <p:spPr>
          <a:xfrm>
            <a:off x="76200" y="838200"/>
            <a:ext cx="8305800" cy="56388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Commissioning Run  (late Feb. 2012 – April 30</a:t>
            </a:r>
            <a:r>
              <a:rPr lang="en-US" baseline="30000" dirty="0" smtClean="0"/>
              <a:t>th</a:t>
            </a:r>
            <a:r>
              <a:rPr lang="en-US" dirty="0" smtClean="0"/>
              <a:t>, 2012)</a:t>
            </a:r>
            <a:r>
              <a:rPr lang="en-US" b="1" dirty="0" smtClean="0">
                <a:solidFill>
                  <a:srgbClr val="190EFF"/>
                </a:solidFill>
              </a:rPr>
              <a:t> 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First beam in E906 on March 8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Extensive beam tuning by the </a:t>
            </a:r>
            <a:r>
              <a:rPr lang="en-US" dirty="0" err="1" smtClean="0"/>
              <a:t>Fermilab</a:t>
            </a:r>
            <a:r>
              <a:rPr lang="en-US" dirty="0" smtClean="0"/>
              <a:t> accelerator group</a:t>
            </a:r>
            <a:endParaRPr lang="en-US" b="1" dirty="0" smtClean="0">
              <a:solidFill>
                <a:srgbClr val="190EFF"/>
              </a:solidFill>
            </a:endParaRPr>
          </a:p>
          <a:p>
            <a:pPr lvl="1" eaLnBrk="1" hangingPunct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1 x10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 protons/s (5 s spill/min)</a:t>
            </a:r>
            <a:endParaRPr lang="en-US" sz="1600" dirty="0" smtClean="0">
              <a:solidFill>
                <a:srgbClr val="1C11FD"/>
              </a:solidFill>
            </a:endParaRP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120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endParaRPr lang="en-US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All the detector subsystems worked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sz="1600" dirty="0" smtClean="0"/>
              <a:t> improvements for the production run completed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Main Injector shut down began on May 1</a:t>
            </a:r>
            <a:r>
              <a:rPr lang="en-US" baseline="30000" dirty="0" smtClean="0"/>
              <a:t>st</a:t>
            </a:r>
            <a:r>
              <a:rPr lang="en-US" dirty="0" smtClean="0"/>
              <a:t> , 2012</a:t>
            </a:r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err="1" smtClean="0"/>
              <a:t>Reconstructable</a:t>
            </a:r>
            <a:r>
              <a:rPr lang="en-US" dirty="0" smtClean="0"/>
              <a:t> </a:t>
            </a:r>
            <a:r>
              <a:rPr lang="en-US" dirty="0" err="1" smtClean="0"/>
              <a:t>dimuon</a:t>
            </a:r>
            <a:r>
              <a:rPr lang="en-US" dirty="0" smtClean="0"/>
              <a:t> events seen:</a:t>
            </a:r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              M</a:t>
            </a:r>
            <a:r>
              <a:rPr lang="en-US" baseline="-25000" dirty="0" smtClean="0"/>
              <a:t>J/</a:t>
            </a:r>
            <a:r>
              <a:rPr lang="en-US" baseline="-25000" dirty="0" smtClean="0">
                <a:latin typeface="Symbol" pitchFamily="18" charset="2"/>
              </a:rPr>
              <a:t>Y</a:t>
            </a:r>
            <a:r>
              <a:rPr lang="en-US" dirty="0" smtClean="0"/>
              <a:t> = 3.12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0.05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dirty="0" smtClean="0"/>
              <a:t>		     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= 0.23 </a:t>
            </a:r>
            <a:r>
              <a:rPr lang="en-US" dirty="0" smtClean="0">
                <a:latin typeface="Times New Roman"/>
                <a:cs typeface="Times New Roman"/>
              </a:rPr>
              <a:t>±</a:t>
            </a:r>
            <a:r>
              <a:rPr lang="en-US" dirty="0" smtClean="0"/>
              <a:t> 0.07 </a:t>
            </a:r>
            <a:r>
              <a:rPr lang="en-US" dirty="0" err="1" smtClean="0"/>
              <a:t>GeV</a:t>
            </a:r>
            <a:endParaRPr lang="en-US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        A successful commissioning run</a:t>
            </a:r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600"/>
              </a:spcBef>
              <a:buNone/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</a:pPr>
            <a:r>
              <a:rPr lang="en-US" dirty="0" smtClean="0"/>
              <a:t>Science Run start in Nov. 2013 for 2 years</a:t>
            </a:r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From Commissioning Run to Science Run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B7F5E-37DB-4560-9290-081C983EEA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6738" name="Picture 2" descr="C:\Users\lorenzon\Documents\E906\talks\di-muon-pea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464" y="3505200"/>
            <a:ext cx="3993536" cy="2895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5638800" y="6553200"/>
            <a:ext cx="5334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6248400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28"/>
          <p:cNvSpPr txBox="1">
            <a:spLocks/>
          </p:cNvSpPr>
          <p:nvPr/>
        </p:nvSpPr>
        <p:spPr>
          <a:xfrm>
            <a:off x="5334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00"/>
              </a:spcBef>
              <a:defRPr/>
            </a:pPr>
            <a:r>
              <a:rPr lang="en-US" sz="2400" b="1" kern="0" dirty="0" smtClean="0">
                <a:solidFill>
                  <a:srgbClr val="190EFF"/>
                </a:solidFill>
                <a:latin typeface="+mj-lt"/>
                <a:ea typeface="+mj-ea"/>
                <a:cs typeface="+mj-cs"/>
                <a:sym typeface="Arial" charset="0"/>
              </a:rPr>
              <a:t>The long Path towards the Science Run</a:t>
            </a:r>
            <a:endParaRPr lang="en-US" sz="2400" b="1" kern="0" dirty="0">
              <a:solidFill>
                <a:srgbClr val="190EFF"/>
              </a:solidFill>
              <a:latin typeface="+mj-lt"/>
              <a:ea typeface="+mj-ea"/>
              <a:cs typeface="+mj-cs"/>
              <a:sym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5029200"/>
            <a:ext cx="8001000" cy="1371600"/>
          </a:xfrm>
          <a:prstGeom prst="rect">
            <a:avLst/>
          </a:prstGeom>
          <a:solidFill>
            <a:srgbClr val="FFC000">
              <a:alpha val="20000"/>
            </a:srgbClr>
          </a:solidFill>
          <a:ln w="25400">
            <a:solidFill>
              <a:srgbClr val="3333CC"/>
            </a:solidFill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>
              <a:spcBef>
                <a:spcPts val="1200"/>
              </a:spcBef>
              <a:buSzPct val="200000"/>
              <a:tabLst>
                <a:tab pos="815975" algn="l"/>
                <a:tab pos="1192213" algn="l"/>
              </a:tabLst>
              <a:defRPr/>
            </a:pPr>
            <a:r>
              <a:rPr lang="en-US" dirty="0"/>
              <a:t>   Apparatus available for future programs at, </a:t>
            </a:r>
            <a:r>
              <a:rPr lang="en-US" i="1" dirty="0"/>
              <a:t>e.g. </a:t>
            </a:r>
            <a:r>
              <a:rPr lang="en-US" dirty="0"/>
              <a:t>Fermilab, </a:t>
            </a:r>
            <a:r>
              <a:rPr lang="en-US" dirty="0" smtClean="0"/>
              <a:t>(</a:t>
            </a:r>
            <a:r>
              <a:rPr lang="en-US" sz="1600" i="1" dirty="0" smtClean="0"/>
              <a:t>J-PARC </a:t>
            </a:r>
            <a:r>
              <a:rPr lang="en-US" sz="1600" i="1" dirty="0"/>
              <a:t>or </a:t>
            </a:r>
            <a:r>
              <a:rPr lang="en-US" sz="1600" i="1" dirty="0" smtClean="0"/>
              <a:t>RHIC</a:t>
            </a:r>
            <a:r>
              <a:rPr lang="en-US" sz="1600" dirty="0" smtClean="0"/>
              <a:t>)</a:t>
            </a:r>
            <a:endParaRPr lang="en-US" sz="1600" dirty="0"/>
          </a:p>
          <a:p>
            <a:pPr marL="754063" lvl="1" indent="-334963" algn="l">
              <a:spcBef>
                <a:spcPts val="1200"/>
              </a:spcBef>
              <a:buClr>
                <a:srgbClr val="0000FF"/>
              </a:buClr>
              <a:buSzPct val="150000"/>
              <a:buFont typeface="Zapf Dingbats" charset="0"/>
              <a:buChar char="➡"/>
              <a:tabLst>
                <a:tab pos="815975" algn="l"/>
                <a:tab pos="1192213" algn="l"/>
              </a:tabLst>
              <a:defRPr/>
            </a:pPr>
            <a:r>
              <a:rPr lang="en-US" sz="1600" kern="0" dirty="0">
                <a:latin typeface="+mn-lt"/>
                <a:sym typeface="Arial" pitchFamily="34" charset="0"/>
              </a:rPr>
              <a:t> </a:t>
            </a:r>
            <a:r>
              <a:rPr lang="en-US" sz="1600" dirty="0"/>
              <a:t>significant interest from collaboration for continued </a:t>
            </a:r>
            <a:r>
              <a:rPr lang="en-US" sz="1600" dirty="0" smtClean="0"/>
              <a:t>program:</a:t>
            </a:r>
          </a:p>
          <a:p>
            <a:pPr marL="1211263" lvl="2" indent="-334963" algn="l">
              <a:spcBef>
                <a:spcPts val="0"/>
              </a:spcBef>
              <a:buClr>
                <a:srgbClr val="0000FF"/>
              </a:buClr>
              <a:buSzPct val="15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500" kern="0" dirty="0" smtClean="0">
                <a:latin typeface="+mn-lt"/>
                <a:ea typeface="+mn-ea"/>
                <a:cs typeface="+mn-cs"/>
                <a:sym typeface="Arial" pitchFamily="34" charset="0"/>
              </a:rPr>
              <a:t>Polarized beam in Main Injector</a:t>
            </a:r>
          </a:p>
          <a:p>
            <a:pPr marL="1211263" lvl="2" indent="-334963" algn="l">
              <a:spcBef>
                <a:spcPts val="0"/>
              </a:spcBef>
              <a:buClr>
                <a:srgbClr val="0000FF"/>
              </a:buClr>
              <a:buSzPct val="150000"/>
              <a:buFont typeface="Arial" pitchFamily="34" charset="0"/>
              <a:buChar char="•"/>
              <a:tabLst>
                <a:tab pos="815975" algn="l"/>
                <a:tab pos="1192213" algn="l"/>
              </a:tabLst>
              <a:defRPr/>
            </a:pPr>
            <a:r>
              <a:rPr lang="en-US" sz="1500" kern="0" dirty="0" smtClean="0">
                <a:latin typeface="+mn-lt"/>
                <a:ea typeface="+mn-ea"/>
                <a:cs typeface="+mn-cs"/>
                <a:sym typeface="Arial" pitchFamily="34" charset="0"/>
              </a:rPr>
              <a:t>Polarized Target at NM4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792163" lvl="1" indent="-334963" algn="l" eaLnBrk="0" hangingPunct="0">
              <a:spcBef>
                <a:spcPts val="0"/>
              </a:spcBef>
              <a:buSzPct val="200000"/>
              <a:defRPr/>
            </a:pP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 </a:t>
            </a:r>
          </a:p>
          <a:p>
            <a:pPr marL="792163" lvl="1" indent="-334963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534400" cy="190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marL="334963" indent="-334963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kern="0" dirty="0" smtClean="0">
                <a:sym typeface="Arial" pitchFamily="34" charset="0"/>
              </a:rPr>
              <a:t>Stage I approval in 2001</a:t>
            </a:r>
          </a:p>
          <a:p>
            <a:pPr marL="334963" indent="-334963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Stage </a:t>
            </a: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II approval in December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2008</a:t>
            </a:r>
          </a:p>
          <a:p>
            <a:pPr marL="334963" indent="-334963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Commissioning Run (March - April 2012)</a:t>
            </a: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  <a:p>
            <a:pPr marL="334963" indent="-334963" algn="l" eaLnBrk="0" hangingPunct="0">
              <a:spcBef>
                <a:spcPts val="600"/>
              </a:spcBef>
              <a:buSzPct val="200000"/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Expect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beam again in November 2013 (for </a:t>
            </a:r>
            <a:r>
              <a:rPr lang="en-US" kern="0" dirty="0">
                <a:latin typeface="+mn-lt"/>
                <a:ea typeface="+mn-ea"/>
                <a:cs typeface="+mn-cs"/>
                <a:sym typeface="Arial" pitchFamily="34" charset="0"/>
              </a:rPr>
              <a:t>2 years of data </a:t>
            </a:r>
            <a:r>
              <a:rPr lang="en-US" kern="0" dirty="0" smtClean="0">
                <a:latin typeface="+mn-lt"/>
                <a:ea typeface="+mn-ea"/>
                <a:cs typeface="+mn-cs"/>
                <a:sym typeface="Arial" pitchFamily="34" charset="0"/>
              </a:rPr>
              <a:t>collection)</a:t>
            </a:r>
            <a:endParaRPr lang="en-US" kern="0" dirty="0">
              <a:latin typeface="+mn-lt"/>
              <a:ea typeface="+mn-ea"/>
              <a:cs typeface="+mn-cs"/>
              <a:sym typeface="Arial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152400" y="2819400"/>
            <a:ext cx="8839200" cy="1355725"/>
          </a:xfrm>
          <a:prstGeom prst="rect">
            <a:avLst/>
          </a:prstGeom>
          <a:solidFill>
            <a:srgbClr val="E5E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 rot="5400000">
            <a:off x="1363663" y="3678237"/>
            <a:ext cx="6111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2009</a:t>
            </a:r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 rot="5400000">
            <a:off x="3421063" y="3687762"/>
            <a:ext cx="6111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2011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47651" y="2895600"/>
            <a:ext cx="1047750" cy="5905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Expt. Funded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 rot="5400000">
            <a:off x="2430463" y="3690937"/>
            <a:ext cx="6111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2010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371600" y="2895600"/>
            <a:ext cx="3505200" cy="584200"/>
          </a:xfrm>
          <a:prstGeom prst="rect">
            <a:avLst/>
          </a:prstGeom>
          <a:gradFill>
            <a:gsLst>
              <a:gs pos="100000">
                <a:srgbClr val="66FF33">
                  <a:alpha val="99000"/>
                </a:srgbClr>
              </a:gs>
              <a:gs pos="100000">
                <a:srgbClr val="33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ea typeface="MS PGothic" pitchFamily="34" charset="-128"/>
              </a:rPr>
              <a:t>  Experiment </a:t>
            </a:r>
            <a:endParaRPr lang="en-US" sz="1600" b="1" dirty="0" smtClean="0">
              <a:ea typeface="MS PGothic" pitchFamily="34" charset="-128"/>
            </a:endParaRPr>
          </a:p>
          <a:p>
            <a:r>
              <a:rPr lang="en-US" sz="1600" b="1" dirty="0" smtClean="0">
                <a:ea typeface="MS PGothic" pitchFamily="34" charset="-128"/>
              </a:rPr>
              <a:t>Construction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4953000" y="2895600"/>
            <a:ext cx="3733800" cy="590550"/>
          </a:xfrm>
          <a:prstGeom prst="rect">
            <a:avLst/>
          </a:prstGeom>
          <a:gradFill rotWithShape="1">
            <a:gsLst>
              <a:gs pos="0">
                <a:srgbClr val="B4F2FA"/>
              </a:gs>
              <a:gs pos="100000">
                <a:srgbClr val="33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500" b="1" dirty="0" smtClean="0">
                <a:ea typeface="MS PGothic" pitchFamily="34" charset="-128"/>
              </a:rPr>
              <a:t>Exp.                                     Experiment</a:t>
            </a:r>
            <a:endParaRPr lang="en-US" sz="1500" b="1" dirty="0">
              <a:ea typeface="MS PGothic" pitchFamily="34" charset="-128"/>
            </a:endParaRPr>
          </a:p>
          <a:p>
            <a:pPr algn="l"/>
            <a:r>
              <a:rPr lang="en-US" sz="1500" b="1" dirty="0" smtClean="0">
                <a:ea typeface="MS PGothic" pitchFamily="34" charset="-128"/>
              </a:rPr>
              <a:t>Run                                           </a:t>
            </a:r>
            <a:r>
              <a:rPr lang="en-US" sz="1600" b="1" dirty="0">
                <a:ea typeface="MS PGothic" pitchFamily="34" charset="-128"/>
              </a:rPr>
              <a:t>Runs</a:t>
            </a: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 rot="5400000">
            <a:off x="4353719" y="3655219"/>
            <a:ext cx="6111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2012</a:t>
            </a:r>
          </a:p>
        </p:txBody>
      </p:sp>
      <p:sp>
        <p:nvSpPr>
          <p:cNvPr id="28686" name="Text Box 15"/>
          <p:cNvSpPr txBox="1">
            <a:spLocks noChangeArrowheads="1"/>
          </p:cNvSpPr>
          <p:nvPr/>
        </p:nvSpPr>
        <p:spPr bwMode="auto">
          <a:xfrm rot="5400000">
            <a:off x="5420519" y="3647281"/>
            <a:ext cx="6111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2013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5486400" y="2898775"/>
            <a:ext cx="1066800" cy="585788"/>
          </a:xfrm>
          <a:prstGeom prst="rect">
            <a:avLst/>
          </a:prstGeom>
          <a:solidFill>
            <a:srgbClr val="FF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tabLst>
                <a:tab pos="749300" algn="l"/>
              </a:tabLst>
            </a:pPr>
            <a:r>
              <a:rPr lang="en-US" sz="1400" b="1" dirty="0"/>
              <a:t>Shutdown</a:t>
            </a:r>
          </a:p>
        </p:txBody>
      </p:sp>
      <p:sp>
        <p:nvSpPr>
          <p:cNvPr id="28689" name="TextBox 20"/>
          <p:cNvSpPr txBox="1">
            <a:spLocks noChangeArrowheads="1"/>
          </p:cNvSpPr>
          <p:nvPr/>
        </p:nvSpPr>
        <p:spPr bwMode="auto">
          <a:xfrm>
            <a:off x="7848600" y="4267200"/>
            <a:ext cx="1066800" cy="307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Oct 2013</a:t>
            </a:r>
            <a:endParaRPr lang="en-US" sz="1400" b="1" dirty="0"/>
          </a:p>
        </p:txBody>
      </p:sp>
      <p:sp>
        <p:nvSpPr>
          <p:cNvPr id="28690" name="Text Box 15"/>
          <p:cNvSpPr txBox="1">
            <a:spLocks noChangeArrowheads="1"/>
          </p:cNvSpPr>
          <p:nvPr/>
        </p:nvSpPr>
        <p:spPr bwMode="auto">
          <a:xfrm rot="5400000">
            <a:off x="6492875" y="3641725"/>
            <a:ext cx="611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  <a:ea typeface="MS PGothic" pitchFamily="34" charset="-128"/>
              </a:rPr>
              <a:t>2014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D3367A-0A65-4EB8-BDF0-373FEDFD44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 rot="5400000">
            <a:off x="7483475" y="3641726"/>
            <a:ext cx="611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MS PGothic" pitchFamily="34" charset="-128"/>
              </a:rPr>
              <a:t>2015</a:t>
            </a:r>
            <a:endParaRPr lang="en-US" sz="16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5400000">
            <a:off x="8516937" y="3641726"/>
            <a:ext cx="611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ea typeface="MS PGothic" pitchFamily="34" charset="-128"/>
              </a:rPr>
              <a:t>2016</a:t>
            </a:r>
            <a:endParaRPr lang="en-US" sz="1600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 descr="C:\Users\lorenzon\Documents\Laboratories\FNAL\Page20-ADK-Diffraction2012-Talk-29Aug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61" y="1752600"/>
            <a:ext cx="5975839" cy="2743200"/>
          </a:xfrm>
          <a:prstGeom prst="rect">
            <a:avLst/>
          </a:prstGeom>
          <a:noFill/>
        </p:spPr>
      </p:pic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791200"/>
          </a:xfrm>
        </p:spPr>
        <p:txBody>
          <a:bodyPr/>
          <a:lstStyle/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  <a:defRPr/>
            </a:pPr>
            <a:r>
              <a:rPr lang="en-US" b="1" dirty="0" smtClean="0"/>
              <a:t>Polarize Beam </a:t>
            </a:r>
            <a:r>
              <a:rPr lang="en-US" dirty="0" smtClean="0"/>
              <a:t>in Main Injector &amp; use </a:t>
            </a:r>
            <a:r>
              <a:rPr lang="en-US" dirty="0" err="1" smtClean="0"/>
              <a:t>SeaQuest</a:t>
            </a:r>
            <a:r>
              <a:rPr lang="en-US" dirty="0" smtClean="0"/>
              <a:t> </a:t>
            </a:r>
            <a:r>
              <a:rPr lang="en-US" dirty="0" err="1" smtClean="0"/>
              <a:t>dimuon</a:t>
            </a:r>
            <a:r>
              <a:rPr lang="en-US" dirty="0" smtClean="0"/>
              <a:t> Spectrometer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  <a:defRPr/>
            </a:pPr>
            <a:r>
              <a:rPr lang="en-US" dirty="0" smtClean="0"/>
              <a:t> </a:t>
            </a:r>
            <a:r>
              <a:rPr lang="en-US" sz="1600" dirty="0" smtClean="0"/>
              <a:t>measure Sivers asymmetry</a:t>
            </a: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>
              <a:solidFill>
                <a:srgbClr val="1C11FD"/>
              </a:solidFill>
            </a:endParaRPr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tabLst>
                <a:tab pos="815975" algn="l"/>
                <a:tab pos="1192213" algn="l"/>
              </a:tabLst>
            </a:pPr>
            <a:endParaRPr lang="en-US" dirty="0" smtClean="0"/>
          </a:p>
          <a:p>
            <a:pPr>
              <a:spcBef>
                <a:spcPts val="1200"/>
              </a:spcBef>
              <a:buNone/>
              <a:tabLst>
                <a:tab pos="815975" algn="l"/>
                <a:tab pos="1192213" algn="l"/>
              </a:tabLst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>
              <a:spcBef>
                <a:spcPts val="600"/>
              </a:spcBef>
              <a:tabLst>
                <a:tab pos="815975" algn="l"/>
                <a:tab pos="1192213" algn="l"/>
              </a:tabLst>
              <a:defRPr/>
            </a:pPr>
            <a:r>
              <a:rPr lang="en-US" b="1" dirty="0" smtClean="0"/>
              <a:t>Sivers function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captures non-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spin-orbit  coupling effects inside a polarized proton</a:t>
            </a:r>
          </a:p>
          <a:p>
            <a:pPr lvl="1">
              <a:spcBef>
                <a:spcPts val="600"/>
              </a:spcBef>
              <a:tabLst>
                <a:tab pos="815975" algn="l"/>
                <a:tab pos="1192213" algn="l"/>
              </a:tabLst>
              <a:defRPr/>
            </a:pPr>
            <a:r>
              <a:rPr lang="en-US" sz="1600" dirty="0" smtClean="0"/>
              <a:t> is naïve time-reversal odd:</a:t>
            </a:r>
            <a:endParaRPr lang="en-US" sz="1600" b="1" dirty="0" smtClean="0">
              <a:solidFill>
                <a:srgbClr val="190EFF"/>
              </a:solidFill>
            </a:endParaRPr>
          </a:p>
          <a:p>
            <a:pPr lvl="2" eaLnBrk="1" hangingPunct="1">
              <a:spcBef>
                <a:spcPts val="600"/>
              </a:spcBef>
              <a:spcAft>
                <a:spcPts val="0"/>
              </a:spcAft>
              <a:tabLst>
                <a:tab pos="815975" algn="l"/>
                <a:tab pos="1192213" algn="l"/>
              </a:tabLst>
              <a:defRPr/>
            </a:pPr>
            <a:r>
              <a:rPr lang="en-US" sz="1400" dirty="0" smtClean="0"/>
              <a:t> leads </a:t>
            </a:r>
            <a:r>
              <a:rPr lang="en-US" sz="1400" dirty="0" smtClean="0">
                <a:solidFill>
                  <a:srgbClr val="FF0000"/>
                </a:solidFill>
              </a:rPr>
              <a:t>to sign change</a:t>
            </a:r>
            <a:r>
              <a:rPr lang="en-US" sz="1400" dirty="0" smtClean="0"/>
              <a:t>:</a:t>
            </a:r>
            <a:br>
              <a:rPr lang="en-US" sz="1400" dirty="0" smtClean="0"/>
            </a:br>
            <a:r>
              <a:rPr lang="en-US" sz="1400" dirty="0" smtClean="0"/>
              <a:t> Sivers function in SIDIS  = </a:t>
            </a:r>
            <a:r>
              <a:rPr lang="en-US" sz="1600" b="1" dirty="0" smtClean="0">
                <a:solidFill>
                  <a:srgbClr val="FF0000"/>
                </a:solidFill>
                <a:latin typeface="Kozuka Gothic Pro M" pitchFamily="34" charset="-128"/>
                <a:ea typeface="Kozuka Gothic Pro M" pitchFamily="34" charset="-128"/>
              </a:rPr>
              <a:t>-</a:t>
            </a:r>
            <a:r>
              <a:rPr lang="en-US" sz="1400" dirty="0" smtClean="0"/>
              <a:t> Sivers function in </a:t>
            </a:r>
            <a:r>
              <a:rPr lang="en-US" sz="1400" dirty="0" err="1" smtClean="0"/>
              <a:t>Drell</a:t>
            </a:r>
            <a:r>
              <a:rPr lang="en-US" sz="1400" dirty="0" smtClean="0"/>
              <a:t>-Yan:</a:t>
            </a:r>
            <a:endParaRPr lang="en-US" sz="1400" dirty="0" smtClean="0">
              <a:solidFill>
                <a:srgbClr val="1C11FD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190EFF"/>
                </a:solidFill>
              </a:rPr>
              <a:t>fundamental prediction of QCD (</a:t>
            </a:r>
            <a:r>
              <a:rPr lang="en-US" sz="1200" dirty="0" smtClean="0"/>
              <a:t>in non-</a:t>
            </a:r>
            <a:r>
              <a:rPr lang="en-US" sz="1200" dirty="0" err="1" smtClean="0"/>
              <a:t>perturbative</a:t>
            </a:r>
            <a:r>
              <a:rPr lang="en-US" sz="1200" dirty="0" smtClean="0"/>
              <a:t> regime</a:t>
            </a:r>
            <a:r>
              <a:rPr lang="en-US" sz="1400" dirty="0" smtClean="0">
                <a:solidFill>
                  <a:srgbClr val="190EFF"/>
                </a:solidFill>
              </a:rPr>
              <a:t>)</a:t>
            </a:r>
            <a:endParaRPr lang="en-US" sz="1400" dirty="0" smtClean="0"/>
          </a:p>
          <a:p>
            <a:pPr>
              <a:spcBef>
                <a:spcPts val="300"/>
              </a:spcBef>
              <a:buNone/>
              <a:tabLst>
                <a:tab pos="815975" algn="l"/>
                <a:tab pos="1192213" algn="l"/>
              </a:tabLst>
            </a:pPr>
            <a:endParaRPr lang="en-US" sz="1600" dirty="0" smtClean="0"/>
          </a:p>
        </p:txBody>
      </p:sp>
      <p:sp>
        <p:nvSpPr>
          <p:cNvPr id="6" name="Title 28"/>
          <p:cNvSpPr txBox="1">
            <a:spLocks/>
          </p:cNvSpPr>
          <p:nvPr/>
        </p:nvSpPr>
        <p:spPr>
          <a:xfrm>
            <a:off x="457200" y="228600"/>
            <a:ext cx="8001000" cy="4699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"/>
              </a:spcBef>
              <a:tabLst>
                <a:tab pos="863600" algn="l"/>
              </a:tabLst>
              <a:defRPr/>
            </a:pPr>
            <a:r>
              <a:rPr lang="en-US" sz="2400" b="1" dirty="0" smtClean="0">
                <a:solidFill>
                  <a:srgbClr val="190EFF"/>
                </a:solidFill>
                <a:latin typeface="+mj-lt"/>
                <a:ea typeface="ヒラギノ角ゴ ProN W6"/>
                <a:cs typeface="ヒラギノ角ゴ ProN W6"/>
                <a:sym typeface="Arial" charset="0"/>
              </a:rPr>
              <a:t>Let’s Add Polarization</a:t>
            </a:r>
            <a:endParaRPr lang="en-US" sz="2400" b="1" dirty="0">
              <a:solidFill>
                <a:srgbClr val="190EFF"/>
              </a:solidFill>
              <a:latin typeface="+mj-lt"/>
              <a:ea typeface="ヒラギノ角ゴ ProN W6"/>
              <a:cs typeface="ヒラギノ角ゴ ProN W6"/>
              <a:sym typeface="Arial" charset="0"/>
            </a:endParaRPr>
          </a:p>
        </p:txBody>
      </p:sp>
      <p:pic>
        <p:nvPicPr>
          <p:cNvPr id="32773" name="Picture 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03877">
            <a:off x="5684173" y="2863120"/>
            <a:ext cx="312208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9"/>
          <p:cNvGrpSpPr>
            <a:grpSpLocks noChangeAspect="1"/>
          </p:cNvGrpSpPr>
          <p:nvPr/>
        </p:nvGrpSpPr>
        <p:grpSpPr bwMode="auto">
          <a:xfrm>
            <a:off x="7086600" y="1828800"/>
            <a:ext cx="1373188" cy="762000"/>
            <a:chOff x="6627813" y="1106488"/>
            <a:chExt cx="2376487" cy="131921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704013" y="1106488"/>
              <a:ext cx="2055812" cy="1319212"/>
              <a:chOff x="483" y="953"/>
              <a:chExt cx="1890" cy="1050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1203" y="1362"/>
                <a:ext cx="464" cy="239"/>
                <a:chOff x="2707" y="2966"/>
                <a:chExt cx="864" cy="672"/>
              </a:xfrm>
            </p:grpSpPr>
            <p:sp>
              <p:nvSpPr>
                <p:cNvPr id="26" name="Freeform 15"/>
                <p:cNvSpPr>
                  <a:spLocks noChangeAspect="1"/>
                </p:cNvSpPr>
                <p:nvPr/>
              </p:nvSpPr>
              <p:spPr bwMode="auto">
                <a:xfrm>
                  <a:off x="3053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ChangeAspect="1"/>
                </p:cNvSpPr>
                <p:nvPr/>
              </p:nvSpPr>
              <p:spPr bwMode="auto">
                <a:xfrm>
                  <a:off x="3225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 noChangeAspect="1"/>
                </p:cNvSpPr>
                <p:nvPr/>
              </p:nvSpPr>
              <p:spPr bwMode="auto">
                <a:xfrm>
                  <a:off x="3398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8"/>
                <p:cNvSpPr>
                  <a:spLocks noChangeAspect="1"/>
                </p:cNvSpPr>
                <p:nvPr/>
              </p:nvSpPr>
              <p:spPr bwMode="auto">
                <a:xfrm>
                  <a:off x="2880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9"/>
                <p:cNvSpPr>
                  <a:spLocks noChangeAspect="1"/>
                </p:cNvSpPr>
                <p:nvPr/>
              </p:nvSpPr>
              <p:spPr bwMode="auto">
                <a:xfrm>
                  <a:off x="2707" y="2966"/>
                  <a:ext cx="173" cy="672"/>
                </a:xfrm>
                <a:custGeom>
                  <a:avLst/>
                  <a:gdLst>
                    <a:gd name="T0" fmla="*/ 0 w 173"/>
                    <a:gd name="T1" fmla="*/ 336 h 672"/>
                    <a:gd name="T2" fmla="*/ 58 w 173"/>
                    <a:gd name="T3" fmla="*/ 48 h 672"/>
                    <a:gd name="T4" fmla="*/ 115 w 173"/>
                    <a:gd name="T5" fmla="*/ 624 h 672"/>
                    <a:gd name="T6" fmla="*/ 173 w 173"/>
                    <a:gd name="T7" fmla="*/ 336 h 6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672"/>
                    <a:gd name="T14" fmla="*/ 173 w 173"/>
                    <a:gd name="T15" fmla="*/ 672 h 6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672">
                      <a:moveTo>
                        <a:pt x="0" y="336"/>
                      </a:moveTo>
                      <a:cubicBezTo>
                        <a:pt x="19" y="168"/>
                        <a:pt x="39" y="0"/>
                        <a:pt x="58" y="48"/>
                      </a:cubicBezTo>
                      <a:cubicBezTo>
                        <a:pt x="77" y="96"/>
                        <a:pt x="96" y="576"/>
                        <a:pt x="115" y="624"/>
                      </a:cubicBezTo>
                      <a:cubicBezTo>
                        <a:pt x="134" y="672"/>
                        <a:pt x="163" y="384"/>
                        <a:pt x="173" y="33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CC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 noChangeAspect="1"/>
              </p:cNvGrpSpPr>
              <p:nvPr/>
            </p:nvGrpSpPr>
            <p:grpSpPr bwMode="auto">
              <a:xfrm>
                <a:off x="1659" y="969"/>
                <a:ext cx="709" cy="517"/>
                <a:chOff x="3818" y="1354"/>
                <a:chExt cx="1246" cy="432"/>
              </a:xfrm>
            </p:grpSpPr>
            <p:sp>
              <p:nvSpPr>
                <p:cNvPr id="24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arrow" w="med" len="med"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2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3"/>
              <p:cNvGrpSpPr>
                <a:grpSpLocks noChangeAspect="1"/>
              </p:cNvGrpSpPr>
              <p:nvPr/>
            </p:nvGrpSpPr>
            <p:grpSpPr bwMode="auto">
              <a:xfrm flipV="1">
                <a:off x="1662" y="1486"/>
                <a:ext cx="711" cy="517"/>
                <a:chOff x="3818" y="1354"/>
                <a:chExt cx="1246" cy="432"/>
              </a:xfrm>
            </p:grpSpPr>
            <p:sp>
              <p:nvSpPr>
                <p:cNvPr id="22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2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6"/>
              <p:cNvGrpSpPr>
                <a:grpSpLocks noChangeAspect="1"/>
              </p:cNvGrpSpPr>
              <p:nvPr/>
            </p:nvGrpSpPr>
            <p:grpSpPr bwMode="auto">
              <a:xfrm flipH="1">
                <a:off x="488" y="953"/>
                <a:ext cx="709" cy="517"/>
                <a:chOff x="3818" y="1354"/>
                <a:chExt cx="1246" cy="432"/>
              </a:xfrm>
            </p:grpSpPr>
            <p:sp>
              <p:nvSpPr>
                <p:cNvPr id="20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 type="arrow" w="med" len="med"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2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9"/>
              <p:cNvGrpSpPr>
                <a:grpSpLocks noChangeAspect="1"/>
              </p:cNvGrpSpPr>
              <p:nvPr/>
            </p:nvGrpSpPr>
            <p:grpSpPr bwMode="auto">
              <a:xfrm flipH="1" flipV="1">
                <a:off x="483" y="1470"/>
                <a:ext cx="711" cy="517"/>
                <a:chOff x="3818" y="1354"/>
                <a:chExt cx="1246" cy="432"/>
              </a:xfrm>
            </p:grpSpPr>
            <p:sp>
              <p:nvSpPr>
                <p:cNvPr id="18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435" y="1354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3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818" y="1568"/>
                  <a:ext cx="629" cy="2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 type="arrow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9" name="Picture 3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7813" y="1898650"/>
              <a:ext cx="2254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4800" y="1325563"/>
              <a:ext cx="187325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97888" y="1176338"/>
              <a:ext cx="506412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74075" y="1858963"/>
              <a:ext cx="4683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25284" name="Object 4"/>
          <p:cNvGraphicFramePr>
            <a:graphicFrameLocks noChangeAspect="1"/>
          </p:cNvGraphicFramePr>
          <p:nvPr/>
        </p:nvGraphicFramePr>
        <p:xfrm>
          <a:off x="6354763" y="5821320"/>
          <a:ext cx="2636837" cy="579480"/>
        </p:xfrm>
        <a:graphic>
          <a:graphicData uri="http://schemas.openxmlformats.org/presentationml/2006/ole">
            <p:oleObj spid="_x0000_s112647" name="Equation" r:id="rId14" imgW="1155700" imgH="292100" progId="Equation.DSMT4">
              <p:embed/>
            </p:oleObj>
          </a:graphicData>
        </a:graphic>
      </p:graphicFrame>
      <p:sp>
        <p:nvSpPr>
          <p:cNvPr id="31" name="Oval 30"/>
          <p:cNvSpPr/>
          <p:nvPr/>
        </p:nvSpPr>
        <p:spPr bwMode="auto">
          <a:xfrm>
            <a:off x="533400" y="22098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886200" y="1981200"/>
            <a:ext cx="762000" cy="7620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93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Magenta}{&#10;\[&#10;\bar 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Blue}{&#10;\[&#10;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+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"/>
  <p:tag name="PICTUREFILESIZE" val="29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-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26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Magenta}{&#10;\[&#10;\bar 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color{Blue}{&#10;\[&#10;q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+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7"/>
  <p:tag name="PICTUREFILESIZE" val="29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{&#10;\[&#10;\mu^-&#10;\]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4"/>
  <p:tag name="BOXHEIGHT" val="340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2604"/>
</p:tagLst>
</file>

<file path=ppt/theme/theme1.xml><?xml version="1.0" encoding="utf-8"?>
<a:theme xmlns:a="http://schemas.openxmlformats.org/drawingml/2006/main" name="E906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E906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E906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 Title &amp; Box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g Title &amp; Box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49300" algn="l"/>
          </a:tabLst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  <a:ea typeface="ヒラギノ角ゴ ProN W3" charset="0"/>
            <a:cs typeface="ヒラギノ角ゴ ProN W3" charset="0"/>
            <a:sym typeface="Helvetica" charset="0"/>
          </a:defRPr>
        </a:defPPr>
      </a:lstStyle>
    </a:lnDef>
  </a:objectDefaults>
  <a:extraClrSchemeLst>
    <a:extraClrScheme>
      <a:clrScheme name="Reg Title &amp; Bo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19557</TotalTime>
  <Pages>0</Pages>
  <Words>1382</Words>
  <Characters>0</Characters>
  <Application>Microsoft Office PowerPoint</Application>
  <PresentationFormat>On-screen Show (4:3)</PresentationFormat>
  <Lines>0</Lines>
  <Paragraphs>371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ヒラギノ角ゴ ProN W3</vt:lpstr>
      <vt:lpstr>Zapf Dingbats</vt:lpstr>
      <vt:lpstr>Lucida Grande</vt:lpstr>
      <vt:lpstr>ヒラギノ角ゴ ProN W6</vt:lpstr>
      <vt:lpstr>Helvetica</vt:lpstr>
      <vt:lpstr>Arial Unicode MS</vt:lpstr>
      <vt:lpstr>Comic Sans MS</vt:lpstr>
      <vt:lpstr>Symbol</vt:lpstr>
      <vt:lpstr>Times New Roman</vt:lpstr>
      <vt:lpstr>MS PGothic</vt:lpstr>
      <vt:lpstr>Kozuka Gothic Pro M</vt:lpstr>
      <vt:lpstr>Calibri</vt:lpstr>
      <vt:lpstr>E906 Title &amp; Box</vt:lpstr>
      <vt:lpstr>Reg Title &amp; Box</vt:lpstr>
      <vt:lpstr>Equation</vt:lpstr>
      <vt:lpstr>Drell-Yan Experiments at Fermilab: SeaQuest and Beyond </vt:lpstr>
      <vt:lpstr>What is the Structure of the Nucleon?</vt:lpstr>
      <vt:lpstr>Slide 3</vt:lpstr>
      <vt:lpstr>Slide 4</vt:lpstr>
      <vt:lpstr>A simple Spectrometer for SeaQuest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Update on Fermilab E906:   Drell-Yan Measurements of Nucleon and Nuclear Structure with the Fermilab Main Injector</dc:title>
  <dc:creator>Lorenzon, Wolfgang</dc:creator>
  <cp:lastModifiedBy>lorenzon</cp:lastModifiedBy>
  <cp:revision>380</cp:revision>
  <dcterms:modified xsi:type="dcterms:W3CDTF">2014-02-03T19:24:53Z</dcterms:modified>
</cp:coreProperties>
</file>