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07" r:id="rId4"/>
    <p:sldId id="306" r:id="rId5"/>
    <p:sldId id="305" r:id="rId6"/>
    <p:sldId id="303" r:id="rId7"/>
    <p:sldId id="327" r:id="rId8"/>
    <p:sldId id="319" r:id="rId9"/>
    <p:sldId id="326" r:id="rId10"/>
    <p:sldId id="320" r:id="rId11"/>
    <p:sldId id="277" r:id="rId12"/>
    <p:sldId id="328" r:id="rId13"/>
    <p:sldId id="329" r:id="rId14"/>
    <p:sldId id="260" r:id="rId15"/>
    <p:sldId id="261" r:id="rId16"/>
    <p:sldId id="262" r:id="rId17"/>
    <p:sldId id="263" r:id="rId18"/>
    <p:sldId id="264" r:id="rId19"/>
    <p:sldId id="310" r:id="rId20"/>
    <p:sldId id="330" r:id="rId21"/>
    <p:sldId id="268" r:id="rId22"/>
    <p:sldId id="281" r:id="rId23"/>
    <p:sldId id="301" r:id="rId24"/>
    <p:sldId id="302" r:id="rId25"/>
    <p:sldId id="311" r:id="rId26"/>
    <p:sldId id="313" r:id="rId27"/>
    <p:sldId id="333" r:id="rId28"/>
    <p:sldId id="258" r:id="rId29"/>
    <p:sldId id="322" r:id="rId30"/>
    <p:sldId id="332" r:id="rId31"/>
    <p:sldId id="279" r:id="rId32"/>
    <p:sldId id="331" r:id="rId33"/>
    <p:sldId id="334" r:id="rId34"/>
    <p:sldId id="323" r:id="rId35"/>
    <p:sldId id="298" r:id="rId36"/>
    <p:sldId id="284" r:id="rId37"/>
    <p:sldId id="33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94A29E-F510-3847-BA9A-EC01B8C85DA7}">
          <p14:sldIdLst>
            <p14:sldId id="256"/>
          </p14:sldIdLst>
        </p14:section>
        <p14:section name="Parton Dist and Sivers Intro" id="{34F515BB-E217-C24B-9D2E-FC6638FC3992}">
          <p14:sldIdLst>
            <p14:sldId id="259"/>
            <p14:sldId id="307"/>
            <p14:sldId id="306"/>
            <p14:sldId id="305"/>
            <p14:sldId id="303"/>
            <p14:sldId id="327"/>
            <p14:sldId id="319"/>
            <p14:sldId id="326"/>
            <p14:sldId id="320"/>
            <p14:sldId id="277"/>
            <p14:sldId id="328"/>
            <p14:sldId id="329"/>
          </p14:sldIdLst>
        </p14:section>
        <p14:section name="Drell-Yan" id="{9852A9F3-2551-3E41-87CF-08CFDE5B4527}">
          <p14:sldIdLst>
            <p14:sldId id="260"/>
            <p14:sldId id="261"/>
            <p14:sldId id="262"/>
            <p14:sldId id="263"/>
            <p14:sldId id="264"/>
            <p14:sldId id="310"/>
            <p14:sldId id="330"/>
            <p14:sldId id="268"/>
            <p14:sldId id="281"/>
          </p14:sldIdLst>
        </p14:section>
        <p14:section name="SeaQuest" id="{AE879551-19D7-464E-861D-BA2838645355}">
          <p14:sldIdLst>
            <p14:sldId id="301"/>
            <p14:sldId id="302"/>
            <p14:sldId id="311"/>
            <p14:sldId id="313"/>
            <p14:sldId id="333"/>
            <p14:sldId id="258"/>
          </p14:sldIdLst>
        </p14:section>
        <p14:section name="Valence polarized Drell-Yan" id="{84AA9BF7-46CF-A44F-9F62-D80B82F53DCE}">
          <p14:sldIdLst>
            <p14:sldId id="322"/>
            <p14:sldId id="332"/>
            <p14:sldId id="279"/>
            <p14:sldId id="331"/>
            <p14:sldId id="334"/>
            <p14:sldId id="323"/>
            <p14:sldId id="298"/>
            <p14:sldId id="284"/>
            <p14:sldId id="335"/>
          </p14:sldIdLst>
        </p14:section>
        <p14:section name="Backup" id="{66D20EB3-6EAA-1541-BF97-DCB388E0EC7C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  <a:srgbClr val="66FF66"/>
    <a:srgbClr val="66CCFF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8" y="-104"/>
      </p:cViewPr>
      <p:guideLst>
        <p:guide orient="horz" pos="4128"/>
        <p:guide pos="1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7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06T21:05:20.250" idx="2">
    <p:pos x="5447" y="1968"/>
    <p:text>plot of spin contributions to nucleon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14.wmf"/><Relationship Id="rId1" Type="http://schemas.openxmlformats.org/officeDocument/2006/relationships/image" Target="../media/image19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produce a T-odd observable,</a:t>
            </a:r>
            <a:r>
              <a:rPr lang="en-US" baseline="0" dirty="0" smtClean="0"/>
              <a:t>  such as the </a:t>
            </a:r>
            <a:r>
              <a:rPr lang="en-US" dirty="0" smtClean="0"/>
              <a:t>Sivers function, you must have an interference </a:t>
            </a:r>
            <a:r>
              <a:rPr lang="en-US" sz="1100" dirty="0" smtClean="0"/>
              <a:t>between spin-flip and non-flip amplitudes, and one of the amplitudes must have an imaginary part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And all of these should all be completely suppressed</a:t>
            </a:r>
            <a:r>
              <a:rPr lang="en-US" baseline="0" dirty="0" smtClean="0"/>
              <a:t> in the perturbative hard scattering </a:t>
            </a:r>
            <a:r>
              <a:rPr lang="en-US" baseline="0" dirty="0" err="1" smtClean="0"/>
              <a:t>subprocess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xsec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But a leading twist distribution function is just a forward scattering amplitude, how can it contain an interference?</a:t>
            </a:r>
          </a:p>
          <a:p>
            <a:endParaRPr lang="en-US" dirty="0" smtClean="0"/>
          </a:p>
          <a:p>
            <a:r>
              <a:rPr lang="en-US" dirty="0" smtClean="0"/>
              <a:t>But because of the data, and the vigorous theoretical effort surrounding these data, </a:t>
            </a:r>
            <a:r>
              <a:rPr lang="en-US" dirty="0" err="1" smtClean="0"/>
              <a:t>Brodksy</a:t>
            </a:r>
            <a:r>
              <a:rPr lang="en-US" dirty="0" smtClean="0"/>
              <a:t>, Hwang and Smith re-examined the factorization theorem and found that for the case of TMD PDFs, one has to be careful to include these diagrams, where a soft gluon re-interacts between the struck quark and the proton. This looks like higher twist  … but</a:t>
            </a:r>
            <a:r>
              <a:rPr lang="en-US" baseline="0" dirty="0" smtClean="0"/>
              <a:t> no, these are soft gluons, which are the gauge links required for color gauge invariance.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in DIS this final state interaction is attractive, in D-Y the initial state interaction is repulsive, leading to a sign change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produce a T-odd observable,</a:t>
            </a:r>
            <a:r>
              <a:rPr lang="en-US" baseline="0" dirty="0" smtClean="0"/>
              <a:t>  such as the </a:t>
            </a:r>
            <a:r>
              <a:rPr lang="en-US" dirty="0" smtClean="0"/>
              <a:t>Sivers function, you must have an interference </a:t>
            </a:r>
            <a:r>
              <a:rPr lang="en-US" sz="1100" dirty="0" smtClean="0"/>
              <a:t>between spin-flip and non-flip amplitudes, and one of the amplitudes must have an imaginary part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And all of these should all be completely suppressed</a:t>
            </a:r>
            <a:r>
              <a:rPr lang="en-US" baseline="0" dirty="0" smtClean="0"/>
              <a:t> in the perturbative hard scattering </a:t>
            </a:r>
            <a:r>
              <a:rPr lang="en-US" baseline="0" dirty="0" err="1" smtClean="0"/>
              <a:t>subprocess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xsec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But a leading twist distribution function is just a forward scattering amplitude, how can it contain an interference?</a:t>
            </a:r>
          </a:p>
          <a:p>
            <a:endParaRPr lang="en-US" dirty="0" smtClean="0"/>
          </a:p>
          <a:p>
            <a:r>
              <a:rPr lang="en-US" dirty="0" smtClean="0"/>
              <a:t>But because of the data, and the vigorous theoretical effort surrounding these data, </a:t>
            </a:r>
            <a:r>
              <a:rPr lang="en-US" dirty="0" err="1" smtClean="0"/>
              <a:t>Brodksy</a:t>
            </a:r>
            <a:r>
              <a:rPr lang="en-US" dirty="0" smtClean="0"/>
              <a:t>, Hwang and Smith re-examined the factorization theorem and found that for the case of TMD PDFs, one has to be careful to include these diagrams, where a soft gluon re-interacts between the struck quark and the proton. This looks like higher twist  … but</a:t>
            </a:r>
            <a:r>
              <a:rPr lang="en-US" baseline="0" dirty="0" smtClean="0"/>
              <a:t> no, these are soft gluons, which are the gauge links required for color gauge invariance.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in DIS this final state interaction is attractive, in D-Y the initial state interaction is repulsive, leading to a sign change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Phi_b</a:t>
            </a:r>
            <a:r>
              <a:rPr lang="en-US" dirty="0" smtClean="0"/>
              <a:t> = azimuthal</a:t>
            </a:r>
            <a:r>
              <a:rPr lang="en-US" baseline="0" dirty="0" smtClean="0"/>
              <a:t> angle of transverse spin orientation of beam (in target rest frame)</a:t>
            </a:r>
          </a:p>
          <a:p>
            <a:pPr>
              <a:defRPr/>
            </a:pPr>
            <a:r>
              <a:rPr lang="en-US" baseline="0" dirty="0" smtClean="0"/>
              <a:t> theta and phi are polar and azimuthal angles of </a:t>
            </a:r>
            <a:r>
              <a:rPr lang="en-US" baseline="0" dirty="0" err="1" smtClean="0"/>
              <a:t>dimuon</a:t>
            </a:r>
            <a:r>
              <a:rPr lang="en-US" baseline="0" dirty="0" smtClean="0"/>
              <a:t> pair (in </a:t>
            </a:r>
            <a:r>
              <a:rPr lang="en-US" baseline="0" dirty="0" err="1" smtClean="0"/>
              <a:t>dimuon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c.m</a:t>
            </a:r>
            <a:r>
              <a:rPr lang="en-US" baseline="0" dirty="0" smtClean="0"/>
              <a:t>. frame)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Sivers mechanism manifests itself in the sin </a:t>
            </a:r>
            <a:r>
              <a:rPr lang="en-US" baseline="0" dirty="0" err="1" smtClean="0"/>
              <a:t>phi_b</a:t>
            </a:r>
            <a:r>
              <a:rPr lang="en-US" baseline="0" dirty="0" smtClean="0"/>
              <a:t>(…) modulation of </a:t>
            </a:r>
            <a:r>
              <a:rPr lang="en-US" baseline="0" dirty="0" err="1" smtClean="0"/>
              <a:t>xsec</a:t>
            </a:r>
            <a:r>
              <a:rPr lang="en-US" baseline="0" dirty="0" smtClean="0"/>
              <a:t>.</a:t>
            </a:r>
          </a:p>
          <a:p>
            <a:pPr>
              <a:defRPr/>
            </a:pPr>
            <a:r>
              <a:rPr lang="en-US" baseline="0" dirty="0" smtClean="0"/>
              <a:t>Structure function F^1_TU provides signal for Sivers function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7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 Reimer The Valence Sivers Distribution and Drell-Yan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 Reimer The Valence Sivers Distribution and Drell-Yan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10.pn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emf"/><Relationship Id="rId5" Type="http://schemas.openxmlformats.org/officeDocument/2006/relationships/image" Target="../media/image64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5.w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8.em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763000" cy="1069975"/>
          </a:xfrm>
        </p:spPr>
        <p:txBody>
          <a:bodyPr/>
          <a:lstStyle/>
          <a:p>
            <a:r>
              <a:rPr lang="en-US" dirty="0" smtClean="0"/>
              <a:t>Probing Valence Quarks and the Sivers Distribution with Polarized-Beam Drell-Yan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6172200" cy="3886200"/>
          </a:xfrm>
        </p:spPr>
        <p:txBody>
          <a:bodyPr/>
          <a:lstStyle/>
          <a:p>
            <a:r>
              <a:rPr lang="en-US" dirty="0" smtClean="0"/>
              <a:t>Paul E Reimer</a:t>
            </a:r>
          </a:p>
          <a:p>
            <a:r>
              <a:rPr lang="en-US" dirty="0" smtClean="0"/>
              <a:t>Physics Division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7 October 2014</a:t>
            </a:r>
          </a:p>
          <a:p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Parton Distributions &amp; Sivers effect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Importance of Drell-Yan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Fermilab E906/SeaQuest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Polarized Fermilab Main Injector</a:t>
            </a:r>
          </a:p>
          <a:p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0" y="6248400"/>
            <a:ext cx="4419599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  <p:pic>
        <p:nvPicPr>
          <p:cNvPr id="5" name="Picture 4" descr="uli_nucleon.angmom.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964264" cy="1219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3" y="5410200"/>
            <a:ext cx="3962399" cy="567748"/>
          </a:xfrm>
          <a:prstGeom prst="rect">
            <a:avLst/>
          </a:prstGeom>
        </p:spPr>
      </p:pic>
      <p:pic>
        <p:nvPicPr>
          <p:cNvPr id="9" name="Picture 8" descr="mass_fit_all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r="9292"/>
          <a:stretch/>
        </p:blipFill>
        <p:spPr>
          <a:xfrm>
            <a:off x="6934200" y="2819400"/>
            <a:ext cx="1886178" cy="1295400"/>
          </a:xfrm>
          <a:prstGeom prst="rect">
            <a:avLst/>
          </a:prstGeom>
          <a:ln w="76200" cmpd="tri"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420" y="2057400"/>
            <a:ext cx="2280671" cy="11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comparison_75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200400"/>
            <a:ext cx="2572512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3537439" cy="162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4572000" cy="639762"/>
          </a:xfrm>
        </p:spPr>
        <p:txBody>
          <a:bodyPr/>
          <a:lstStyle/>
          <a:p>
            <a:r>
              <a:rPr lang="en-US" dirty="0" smtClean="0"/>
              <a:t>SIDIS Sivers' measurements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5208" y="4876800"/>
            <a:ext cx="883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Global fit to </a:t>
            </a:r>
            <a:r>
              <a:rPr lang="en-US" dirty="0">
                <a:solidFill>
                  <a:srgbClr val="0000FF"/>
                </a:solidFill>
              </a:rPr>
              <a:t>sin(</a:t>
            </a:r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baseline="-25000" dirty="0" err="1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–</a:t>
            </a:r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asymmetry in SIDIS from </a:t>
            </a:r>
            <a:r>
              <a:rPr lang="en-US" dirty="0">
                <a:solidFill>
                  <a:srgbClr val="800000"/>
                </a:solidFill>
              </a:rPr>
              <a:t>HERMES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dirty="0">
                <a:solidFill>
                  <a:srgbClr val="800000"/>
                </a:solidFill>
              </a:rPr>
              <a:t>COMPASS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Comparable </a:t>
            </a:r>
            <a:r>
              <a:rPr lang="en-US" dirty="0">
                <a:solidFill>
                  <a:srgbClr val="000000"/>
                </a:solidFill>
              </a:rPr>
              <a:t>measurements needed for single spin asymmetries in Drell-Yan process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Caution</a:t>
            </a:r>
            <a:r>
              <a:rPr lang="en-US" dirty="0">
                <a:solidFill>
                  <a:srgbClr val="000000"/>
                </a:solidFill>
              </a:rPr>
              <a:t>:  </a:t>
            </a:r>
          </a:p>
          <a:p>
            <a:pPr marL="742950" lvl="1" indent="-285750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</a:rPr>
              <a:t>Must cover same kinematics with Drell-Yan and </a:t>
            </a:r>
            <a:r>
              <a:rPr lang="en-US" dirty="0" smtClean="0">
                <a:solidFill>
                  <a:srgbClr val="000000"/>
                </a:solidFill>
              </a:rPr>
              <a:t>SIDIS (or have robust QCD evolution)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Lucida Grande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Right now, nothing </a:t>
            </a:r>
            <a:r>
              <a:rPr lang="en-US" dirty="0">
                <a:solidFill>
                  <a:srgbClr val="000000"/>
                </a:solidFill>
              </a:rPr>
              <a:t>excludes a node</a:t>
            </a:r>
          </a:p>
        </p:txBody>
      </p:sp>
      <p:pic>
        <p:nvPicPr>
          <p:cNvPr id="2" name="Picture 1" descr="HERMESPRL103_1520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5"/>
          <a:stretch/>
        </p:blipFill>
        <p:spPr>
          <a:xfrm>
            <a:off x="4573946" y="990600"/>
            <a:ext cx="4510216" cy="396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2600" y="22860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HERMES, </a:t>
            </a:r>
            <a:r>
              <a:rPr lang="en-US" b="1" dirty="0" err="1">
                <a:solidFill>
                  <a:srgbClr val="800000"/>
                </a:solidFill>
              </a:rPr>
              <a:t>Airapetian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i="1" dirty="0">
                <a:solidFill>
                  <a:srgbClr val="800000"/>
                </a:solidFill>
              </a:rPr>
              <a:t>et al. </a:t>
            </a:r>
            <a:r>
              <a:rPr lang="en-US" b="1" dirty="0">
                <a:solidFill>
                  <a:srgbClr val="800000"/>
                </a:solidFill>
              </a:rPr>
              <a:t>Phys. Rev. </a:t>
            </a:r>
            <a:r>
              <a:rPr lang="en-US" b="1" dirty="0" err="1">
                <a:solidFill>
                  <a:srgbClr val="800000"/>
                </a:solidFill>
              </a:rPr>
              <a:t>Lett</a:t>
            </a:r>
            <a:r>
              <a:rPr lang="en-US" b="1" dirty="0">
                <a:solidFill>
                  <a:srgbClr val="800000"/>
                </a:solidFill>
              </a:rPr>
              <a:t>. 103, 152002 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1" y="1028544"/>
            <a:ext cx="4523911" cy="3848256"/>
            <a:chOff x="4495800" y="228600"/>
            <a:chExt cx="3860800" cy="3284182"/>
          </a:xfrm>
        </p:grpSpPr>
        <p:pic>
          <p:nvPicPr>
            <p:cNvPr id="10" name="Picture 9" descr="HERMESPRL103_1520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33"/>
            <a:stretch/>
          </p:blipFill>
          <p:spPr>
            <a:xfrm>
              <a:off x="4495800" y="228600"/>
              <a:ext cx="3860800" cy="2988733"/>
            </a:xfrm>
            <a:prstGeom prst="rect">
              <a:avLst/>
            </a:prstGeom>
          </p:spPr>
        </p:pic>
        <p:pic>
          <p:nvPicPr>
            <p:cNvPr id="11" name="Picture 10" descr="HERMESPRL103_15200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05"/>
            <a:stretch/>
          </p:blipFill>
          <p:spPr>
            <a:xfrm>
              <a:off x="4495800" y="3151134"/>
              <a:ext cx="3860800" cy="361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43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3" name="Picture 2" descr="COMPASS_Siver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978505"/>
            <a:ext cx="6553201" cy="3842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0" y="22860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COMPASS, </a:t>
            </a:r>
            <a:r>
              <a:rPr lang="en-US" b="1" dirty="0" err="1" smtClean="0">
                <a:solidFill>
                  <a:srgbClr val="800000"/>
                </a:solidFill>
              </a:rPr>
              <a:t>Adloph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et al. </a:t>
            </a:r>
            <a:r>
              <a:rPr lang="en-US" b="1" dirty="0" err="1" smtClean="0">
                <a:solidFill>
                  <a:srgbClr val="800000"/>
                </a:solidFill>
              </a:rPr>
              <a:t>Phys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Lett</a:t>
            </a:r>
            <a:r>
              <a:rPr lang="en-US" b="1" dirty="0" smtClean="0">
                <a:solidFill>
                  <a:srgbClr val="800000"/>
                </a:solidFill>
              </a:rPr>
              <a:t>. B, 717, 383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208" y="4876800"/>
            <a:ext cx="883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Global fit to </a:t>
            </a:r>
            <a:r>
              <a:rPr lang="en-US" dirty="0">
                <a:solidFill>
                  <a:srgbClr val="0000FF"/>
                </a:solidFill>
              </a:rPr>
              <a:t>sin(</a:t>
            </a:r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baseline="-25000" dirty="0" err="1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 –</a:t>
            </a:r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baseline="-25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asymmetry in SIDIS from </a:t>
            </a:r>
            <a:r>
              <a:rPr lang="en-US" dirty="0">
                <a:solidFill>
                  <a:srgbClr val="800000"/>
                </a:solidFill>
              </a:rPr>
              <a:t>HERMES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dirty="0">
                <a:solidFill>
                  <a:srgbClr val="800000"/>
                </a:solidFill>
              </a:rPr>
              <a:t>COMPASS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Comparable </a:t>
            </a:r>
            <a:r>
              <a:rPr lang="en-US" dirty="0">
                <a:solidFill>
                  <a:srgbClr val="000000"/>
                </a:solidFill>
              </a:rPr>
              <a:t>measurements needed for single spin asymmetries in Drell-Yan process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Caution</a:t>
            </a:r>
            <a:r>
              <a:rPr lang="en-US" dirty="0">
                <a:solidFill>
                  <a:srgbClr val="000000"/>
                </a:solidFill>
              </a:rPr>
              <a:t>:  </a:t>
            </a:r>
          </a:p>
          <a:p>
            <a:pPr marL="742950" lvl="1" indent="-285750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</a:rPr>
              <a:t>Must cover same kinematics with Drell-Yan and </a:t>
            </a:r>
            <a:r>
              <a:rPr lang="en-US" dirty="0" smtClean="0">
                <a:solidFill>
                  <a:srgbClr val="000000"/>
                </a:solidFill>
              </a:rPr>
              <a:t>SIDIS (or have robust QCD evolution)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Lucida Grande"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Right now, nothing </a:t>
            </a:r>
            <a:r>
              <a:rPr lang="en-US" dirty="0">
                <a:solidFill>
                  <a:srgbClr val="000000"/>
                </a:solidFill>
              </a:rPr>
              <a:t>excludes a node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4572000" cy="639762"/>
          </a:xfrm>
        </p:spPr>
        <p:txBody>
          <a:bodyPr/>
          <a:lstStyle/>
          <a:p>
            <a:r>
              <a:rPr lang="en-US" dirty="0" smtClean="0"/>
              <a:t>SIDIS Sivers'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0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19600" cy="1371600"/>
          </a:xfrm>
        </p:spPr>
        <p:txBody>
          <a:bodyPr/>
          <a:lstStyle/>
          <a:p>
            <a:r>
              <a:rPr lang="en-US" dirty="0" smtClean="0"/>
              <a:t>Fits of Sivers asymmetries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953000" cy="2438399"/>
          </a:xfrm>
        </p:spPr>
        <p:txBody>
          <a:bodyPr/>
          <a:lstStyle/>
          <a:p>
            <a:r>
              <a:rPr lang="en-US" dirty="0" smtClean="0"/>
              <a:t>Data fit to extract Sivers distributions</a:t>
            </a:r>
          </a:p>
          <a:p>
            <a:r>
              <a:rPr lang="en-US" dirty="0" smtClean="0"/>
              <a:t>Shown at left are the 1</a:t>
            </a:r>
            <a:r>
              <a:rPr lang="en-US" baseline="30000" dirty="0" smtClean="0"/>
              <a:t>st</a:t>
            </a:r>
            <a:r>
              <a:rPr lang="en-US" dirty="0" smtClean="0"/>
              <a:t> moments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56156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377620" y="3290381"/>
            <a:ext cx="28799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Anselmino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i="1" dirty="0" smtClean="0">
                <a:solidFill>
                  <a:srgbClr val="000000"/>
                </a:solidFill>
              </a:rPr>
              <a:t>et al.</a:t>
            </a:r>
            <a:r>
              <a:rPr lang="en-US" sz="1100" dirty="0" smtClean="0">
                <a:solidFill>
                  <a:srgbClr val="000000"/>
                </a:solidFill>
              </a:rPr>
              <a:t> Phys. Rev. D 86 014028 (2012)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6" name="Picture 5" descr="20121222_2059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1" y="152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 to move on from the just Sivers distribution</a:t>
            </a:r>
            <a:endParaRPr lang="en-US" sz="36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46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74" y="990600"/>
            <a:ext cx="4133074" cy="53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1676400" y="533400"/>
            <a:ext cx="2438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9400" y="1447800"/>
            <a:ext cx="1524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411162"/>
          </a:xfrm>
        </p:spPr>
        <p:txBody>
          <a:bodyPr/>
          <a:lstStyle/>
          <a:p>
            <a:r>
              <a:rPr lang="en-US" sz="2400" dirty="0" smtClean="0"/>
              <a:t>Early Muon Pair Data—soon to be called Drell-Yan</a:t>
            </a:r>
            <a:endParaRPr lang="en-US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43400" y="2971800"/>
            <a:ext cx="4581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Muon Pairs in the mass range 1 &lt; m</a:t>
            </a:r>
            <a:r>
              <a:rPr lang="el-GR" sz="1600" u="none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6.7 GeV/c</a:t>
            </a:r>
            <a:r>
              <a:rPr lang="en-US" sz="1600" u="none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have been observed in collisions of high-energy protons with uranium nuclei.  At an incident energy of 29 GeV, 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cross section varies smoothly as d</a:t>
            </a:r>
            <a:r>
              <a:rPr lang="el-GR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/dm</a:t>
            </a:r>
            <a:r>
              <a:rPr lang="el-GR" sz="1600" b="1" u="none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≈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600" b="1" u="none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-32 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m</a:t>
            </a:r>
            <a:r>
              <a:rPr lang="el-GR" sz="1600" b="1" u="none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μμ</a:t>
            </a:r>
            <a:r>
              <a:rPr lang="en-US" sz="1600" b="1" u="none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1600" b="1" u="none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(GeV/c)</a:t>
            </a:r>
            <a:r>
              <a:rPr lang="en-US" sz="1600" b="1" u="none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exhibits no resonant structure.</a:t>
            </a:r>
            <a:r>
              <a:rPr lang="en-US" sz="1600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total cross section increases by a factor of 5 as the proton energy rises from 22 to 29.5 GeV.</a:t>
            </a:r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7506486" cy="22920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609600" y="914400"/>
            <a:ext cx="1600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5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8" name="Picture 7" descr="ChristensonD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132813" cy="5315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676400" y="533400"/>
            <a:ext cx="2438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19400" y="1447800"/>
            <a:ext cx="1524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7772400" cy="411162"/>
          </a:xfrm>
        </p:spPr>
        <p:txBody>
          <a:bodyPr/>
          <a:lstStyle/>
          <a:p>
            <a:r>
              <a:rPr lang="en-US" sz="2400" dirty="0" smtClean="0"/>
              <a:t>Early Muon Pair Data—soon to be called Drell-Yan</a:t>
            </a:r>
            <a:endParaRPr lang="en-US" sz="2400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7506486" cy="22920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09600" y="914400"/>
            <a:ext cx="1600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4" name="Picture 4" descr="mas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3505200" cy="3221376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2895600" y="3276600"/>
            <a:ext cx="1752600" cy="228600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467600" y="3505200"/>
            <a:ext cx="1607193" cy="1477328"/>
          </a:xfrm>
          <a:prstGeom prst="rect">
            <a:avLst/>
          </a:prstGeom>
          <a:noFill/>
          <a:ln w="1905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Don’t miss the tree when looking at the beautiful scenery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708623" y="4038600"/>
            <a:ext cx="3309964" cy="2425700"/>
            <a:chOff x="4800600" y="990600"/>
            <a:chExt cx="4141787" cy="3035300"/>
          </a:xfrm>
        </p:grpSpPr>
        <p:pic>
          <p:nvPicPr>
            <p:cNvPr id="14" name="Picture 111" descr="costheta"/>
            <p:cNvPicPr>
              <a:picLocks noChangeAspect="1" noChangeArrowheads="1"/>
            </p:cNvPicPr>
            <p:nvPr/>
          </p:nvPicPr>
          <p:blipFill>
            <a:blip r:embed="rId2" cstate="print"/>
            <a:srcRect r="3967"/>
            <a:stretch>
              <a:fillRect/>
            </a:stretch>
          </p:blipFill>
          <p:spPr bwMode="auto">
            <a:xfrm>
              <a:off x="4800600" y="990600"/>
              <a:ext cx="4141787" cy="3035300"/>
            </a:xfrm>
            <a:prstGeom prst="rect">
              <a:avLst/>
            </a:prstGeom>
            <a:noFill/>
          </p:spPr>
        </p:pic>
        <p:sp>
          <p:nvSpPr>
            <p:cNvPr id="15" name="Text Box 112"/>
            <p:cNvSpPr txBox="1">
              <a:spLocks noChangeArrowheads="1"/>
            </p:cNvSpPr>
            <p:nvPr/>
          </p:nvSpPr>
          <p:spPr bwMode="auto">
            <a:xfrm>
              <a:off x="6270943" y="1828801"/>
              <a:ext cx="1867849" cy="53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rPr>
                <a:t>Fermilab E-866/NuSea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rPr>
                <a:t>unpublished</a:t>
              </a:r>
              <a:endParaRPr lang="en-US" sz="11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Drell and Yan’s explanation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685800" y="609600"/>
            <a:ext cx="7848600" cy="2560802"/>
            <a:chOff x="0" y="2004"/>
            <a:chExt cx="5909" cy="201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04"/>
              <a:ext cx="590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09"/>
              <a:ext cx="5909" cy="1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47491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581400"/>
            <a:ext cx="25841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19800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Also predicted </a:t>
            </a:r>
          </a:p>
          <a:p>
            <a:pPr algn="ctr"/>
            <a:r>
              <a:rPr lang="el-GR" b="1" dirty="0" smtClean="0">
                <a:solidFill>
                  <a:srgbClr val="FF0000"/>
                </a:solidFill>
                <a:latin typeface="Calibri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(1+cos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angular distributions.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-76200" y="2590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 gluon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resummation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all orders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257800" y="381000"/>
            <a:ext cx="3443342" cy="4741760"/>
            <a:chOff x="5257800" y="3886200"/>
            <a:chExt cx="2382837" cy="3281359"/>
          </a:xfrm>
        </p:grpSpPr>
        <p:pic>
          <p:nvPicPr>
            <p:cNvPr id="36" name="Picture 4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366" b="33090"/>
            <a:stretch>
              <a:fillRect/>
            </a:stretch>
          </p:blipFill>
          <p:spPr bwMode="auto">
            <a:xfrm>
              <a:off x="5257800" y="3886200"/>
              <a:ext cx="2382837" cy="2198684"/>
            </a:xfrm>
            <a:prstGeom prst="rect">
              <a:avLst/>
            </a:prstGeom>
            <a:noFill/>
          </p:spPr>
        </p:pic>
        <p:pic>
          <p:nvPicPr>
            <p:cNvPr id="37" name="Picture 5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24434" t="67419" r="25533" b="2159"/>
            <a:stretch>
              <a:fillRect/>
            </a:stretch>
          </p:blipFill>
          <p:spPr bwMode="auto">
            <a:xfrm>
              <a:off x="5881742" y="6172200"/>
              <a:ext cx="1191411" cy="995359"/>
            </a:xfrm>
            <a:prstGeom prst="rect">
              <a:avLst/>
            </a:prstGeom>
            <a:noFill/>
          </p:spPr>
        </p:pic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-14342" y="6858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Next-to-Leading Order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diagrams are responsible for up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the measured cross section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 distributions are Universal!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Intrinsic transverse momentum of quarks (although a small effect,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0.8)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32004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Distributions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endParaRPr lang="en-US" b="1" kern="0" dirty="0" smtClean="0">
              <a:solidFill>
                <a:srgbClr val="0000FF"/>
              </a:solidFill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charset="2"/>
              <a:buChar char="§"/>
              <a:tabLst/>
              <a:defRPr/>
            </a:pPr>
            <a:r>
              <a:rPr lang="en-US" b="1" kern="0" dirty="0">
                <a:solidFill>
                  <a:srgbClr val="0000FF"/>
                </a:solidFill>
              </a:rPr>
              <a:t> </a:t>
            </a:r>
            <a:endParaRPr lang="en-US" b="1" kern="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186050" cy="1143000"/>
          </a:xfrm>
          <a:prstGeom prst="rect">
            <a:avLst/>
          </a:prstGeom>
        </p:spPr>
      </p:pic>
      <p:pic>
        <p:nvPicPr>
          <p:cNvPr id="7" name="Picture 6" descr="20121023_1143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5105400"/>
            <a:ext cx="1905000" cy="142875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5181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Twist??</a:t>
            </a:r>
            <a:r>
              <a:rPr lang="en-US" b="1" kern="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" name="Picture 14" descr="20121023_1143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6858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-76200" y="25908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 gluon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resummation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all orders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257800" y="381000"/>
            <a:ext cx="3443342" cy="4741760"/>
            <a:chOff x="5257800" y="3886200"/>
            <a:chExt cx="2382837" cy="3281359"/>
          </a:xfrm>
        </p:grpSpPr>
        <p:pic>
          <p:nvPicPr>
            <p:cNvPr id="36" name="Picture 4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366" b="33090"/>
            <a:stretch>
              <a:fillRect/>
            </a:stretch>
          </p:blipFill>
          <p:spPr bwMode="auto">
            <a:xfrm>
              <a:off x="5257800" y="3886200"/>
              <a:ext cx="2382837" cy="2198684"/>
            </a:xfrm>
            <a:prstGeom prst="rect">
              <a:avLst/>
            </a:prstGeom>
            <a:noFill/>
          </p:spPr>
        </p:pic>
        <p:pic>
          <p:nvPicPr>
            <p:cNvPr id="37" name="Picture 5" descr="allnlo"/>
            <p:cNvPicPr>
              <a:picLocks noChangeAspect="1" noChangeArrowheads="1"/>
            </p:cNvPicPr>
            <p:nvPr/>
          </p:nvPicPr>
          <p:blipFill>
            <a:blip r:embed="rId2" cstate="print"/>
            <a:srcRect l="24434" t="67419" r="25533" b="2159"/>
            <a:stretch>
              <a:fillRect/>
            </a:stretch>
          </p:blipFill>
          <p:spPr bwMode="auto">
            <a:xfrm>
              <a:off x="5881742" y="6172200"/>
              <a:ext cx="1191411" cy="995359"/>
            </a:xfrm>
            <a:prstGeom prst="rect">
              <a:avLst/>
            </a:prstGeom>
            <a:noFill/>
          </p:spPr>
        </p:pic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-14342" y="6858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Next-to-Leading Order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diagrams are responsible for up 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the measured cross section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 distributions are Universal!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Intrinsic transverse momentum of quarks (although a small effect,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0.8)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0" y="32004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Distributions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endParaRPr lang="en-US" b="1" kern="0" dirty="0" smtClean="0">
              <a:solidFill>
                <a:srgbClr val="0000FF"/>
              </a:solidFill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charset="2"/>
              <a:buChar char="§"/>
              <a:tabLst/>
              <a:defRPr/>
            </a:pPr>
            <a:r>
              <a:rPr lang="en-US" b="1" kern="0" dirty="0">
                <a:solidFill>
                  <a:srgbClr val="0000FF"/>
                </a:solidFill>
              </a:rPr>
              <a:t> </a:t>
            </a:r>
            <a:endParaRPr lang="en-US" b="1" kern="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186050" cy="1143000"/>
          </a:xfrm>
          <a:prstGeom prst="rect">
            <a:avLst/>
          </a:prstGeom>
        </p:spPr>
      </p:pic>
      <p:pic>
        <p:nvPicPr>
          <p:cNvPr id="7" name="Picture 6" descr="20121023_1143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5105400"/>
            <a:ext cx="1905000" cy="142875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5181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Twist??</a:t>
            </a:r>
            <a:r>
              <a:rPr lang="en-US" b="1" kern="0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lorenzon\Documents\Pol-DY\proposal\CollinsSoperA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897507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68362"/>
          </a:xfrm>
        </p:spPr>
        <p:txBody>
          <a:bodyPr/>
          <a:lstStyle/>
          <a:p>
            <a:r>
              <a:rPr lang="en-US" dirty="0"/>
              <a:t>Leading order </a:t>
            </a:r>
            <a:r>
              <a:rPr lang="en-US" dirty="0" smtClean="0"/>
              <a:t>Single Spin Drell-Yan </a:t>
            </a:r>
            <a:r>
              <a:rPr lang="en-US" dirty="0"/>
              <a:t>Cross Section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Measurement of Sivers' Function with the Fermilab Main Injector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dsigFullSS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5486400" cy="28461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4800" y="3962400"/>
            <a:ext cx="8839200" cy="2209800"/>
            <a:chOff x="304800" y="3962400"/>
            <a:chExt cx="8839200" cy="2209800"/>
          </a:xfrm>
        </p:grpSpPr>
        <p:pic>
          <p:nvPicPr>
            <p:cNvPr id="7" name="Picture 6" descr="dsigFullSSAKey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038600"/>
              <a:ext cx="1504461" cy="1676400"/>
            </a:xfrm>
            <a:prstGeom prst="rect">
              <a:avLst/>
            </a:prstGeom>
          </p:spPr>
        </p:pic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1905000" y="3962400"/>
              <a:ext cx="72390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69863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60375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2pPr>
              <a:lvl3pPr marL="744538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3pPr>
              <a:lvl4pPr marL="1027113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4pPr>
              <a:lvl5pPr marL="13112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5pPr>
              <a:lvl6pPr marL="17684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6pPr>
              <a:lvl7pPr marL="22256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7pPr>
              <a:lvl8pPr marL="26828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8pPr>
              <a:lvl9pPr marL="31400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20000"/>
                </a:lnSpc>
                <a:buFont typeface="Wingdings" pitchFamily="2" charset="2"/>
                <a:buNone/>
              </a:pPr>
              <a:r>
                <a:rPr lang="en-GB" sz="2000" dirty="0" smtClean="0">
                  <a:solidFill>
                    <a:srgbClr val="000000"/>
                  </a:solidFill>
                </a:rPr>
                <a:t>Boer-Mulders of target hadron</a:t>
              </a:r>
            </a:p>
            <a:p>
              <a:pPr marL="0" indent="0">
                <a:lnSpc>
                  <a:spcPct val="120000"/>
                </a:lnSpc>
                <a:buFont typeface="Wingdings" pitchFamily="2" charset="2"/>
                <a:buNone/>
              </a:pPr>
              <a:r>
                <a:rPr lang="en-GB" sz="2000" dirty="0" smtClean="0">
                  <a:solidFill>
                    <a:srgbClr val="000000"/>
                  </a:solidFill>
                </a:rPr>
                <a:t>Sivers for beam nucleon</a:t>
              </a:r>
            </a:p>
            <a:p>
              <a:pPr marL="0" indent="0">
                <a:lnSpc>
                  <a:spcPct val="120000"/>
                </a:lnSpc>
                <a:buFont typeface="Wingdings" pitchFamily="2" charset="2"/>
                <a:buNone/>
              </a:pPr>
              <a:r>
                <a:rPr lang="en-GB" sz="2000" dirty="0" smtClean="0">
                  <a:solidFill>
                    <a:srgbClr val="000000"/>
                  </a:solidFill>
                </a:rPr>
                <a:t>Boer-Mulders of  target and h</a:t>
              </a:r>
              <a:r>
                <a:rPr lang="en-GB" sz="2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GB" sz="2000" baseline="30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^</a:t>
              </a:r>
              <a:r>
                <a:rPr lang="en-GB" sz="2000" dirty="0" smtClean="0">
                  <a:solidFill>
                    <a:srgbClr val="000000"/>
                  </a:solidFill>
                </a:rPr>
                <a:t> and </a:t>
              </a:r>
              <a:r>
                <a:rPr lang="en-GB" sz="2000" dirty="0" err="1" smtClean="0">
                  <a:solidFill>
                    <a:srgbClr val="000000"/>
                  </a:solidFill>
                </a:rPr>
                <a:t>pretzelosity</a:t>
              </a:r>
              <a:r>
                <a:rPr lang="en-GB" sz="2000" dirty="0" smtClean="0">
                  <a:solidFill>
                    <a:srgbClr val="000000"/>
                  </a:solidFill>
                </a:rPr>
                <a:t> of beam</a:t>
              </a:r>
            </a:p>
            <a:p>
              <a:pPr marL="0" indent="0">
                <a:lnSpc>
                  <a:spcPct val="120000"/>
                </a:lnSpc>
                <a:buFont typeface="Wingdings" pitchFamily="2" charset="2"/>
                <a:buNone/>
              </a:pPr>
              <a:r>
                <a:rPr lang="en-GB" sz="2000" dirty="0" smtClean="0">
                  <a:solidFill>
                    <a:srgbClr val="000000"/>
                  </a:solidFill>
                </a:rPr>
                <a:t>Boer-Mulders of target and h</a:t>
              </a:r>
              <a:r>
                <a:rPr lang="en-GB" sz="2000" baseline="-25000" dirty="0" smtClean="0">
                  <a:solidFill>
                    <a:srgbClr val="000000"/>
                  </a:solidFill>
                </a:rPr>
                <a:t>1 </a:t>
              </a:r>
              <a:r>
                <a:rPr lang="en-GB" sz="2000" dirty="0" smtClean="0">
                  <a:solidFill>
                    <a:srgbClr val="000000"/>
                  </a:solidFill>
                </a:rPr>
                <a:t>and transversity of beam</a:t>
              </a:r>
            </a:p>
            <a:p>
              <a:pPr marL="0" indent="0">
                <a:lnSpc>
                  <a:spcPct val="80000"/>
                </a:lnSpc>
                <a:buFont typeface="Wingdings" pitchFamily="2" charset="2"/>
                <a:buNone/>
              </a:pPr>
              <a:r>
                <a:rPr lang="en-GB" sz="2000" i="1" dirty="0" smtClean="0">
                  <a:solidFill>
                    <a:srgbClr val="000000"/>
                  </a:solidFill>
                </a:rPr>
                <a:t>(with polarized beam and unpolarized target)</a:t>
              </a:r>
              <a:endParaRPr lang="en-US" sz="2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 rot="16200000">
            <a:off x="7277100" y="1409700"/>
            <a:ext cx="2971800" cy="457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000" dirty="0" smtClean="0">
                <a:solidFill>
                  <a:srgbClr val="000000"/>
                </a:solidFill>
              </a:rPr>
              <a:t>Formula:	from Aram </a:t>
            </a:r>
            <a:r>
              <a:rPr lang="en-GB" sz="1000" dirty="0" err="1" smtClean="0">
                <a:solidFill>
                  <a:srgbClr val="000000"/>
                </a:solidFill>
              </a:rPr>
              <a:t>Kotzinian</a:t>
            </a:r>
            <a:endParaRPr lang="en-GB" sz="1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000" dirty="0" smtClean="0">
                <a:solidFill>
                  <a:srgbClr val="000000"/>
                </a:solidFill>
              </a:rPr>
              <a:t>Slide:	content from Oleg </a:t>
            </a:r>
            <a:r>
              <a:rPr lang="en-GB" sz="1000" dirty="0" err="1" smtClean="0">
                <a:solidFill>
                  <a:srgbClr val="000000"/>
                </a:solidFill>
              </a:rPr>
              <a:t>Denisov’s</a:t>
            </a:r>
            <a:r>
              <a:rPr lang="en-GB" sz="1000" dirty="0" smtClean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0_118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14400"/>
          </a:xfrm>
        </p:spPr>
        <p:txBody>
          <a:bodyPr/>
          <a:lstStyle/>
          <a:p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66CCFF"/>
                </a:solidFill>
                <a:effectLst>
                  <a:outerShdw blurRad="60325" dist="76200" dir="2700000" algn="tl" rotWithShape="0">
                    <a:srgbClr val="000000">
                      <a:alpha val="43000"/>
                    </a:srgbClr>
                  </a:outerShdw>
                </a:effectLst>
              </a:rPr>
              <a:t>The Big Picture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66CCFF"/>
              </a:solidFill>
              <a:effectLst>
                <a:outerShdw blurRad="60325" dist="762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38600" y="228600"/>
            <a:ext cx="5156200" cy="2955925"/>
            <a:chOff x="2512" y="1921"/>
            <a:chExt cx="3248" cy="1862"/>
          </a:xfrm>
        </p:grpSpPr>
        <p:pic>
          <p:nvPicPr>
            <p:cNvPr id="8" name="Picture 32" descr="mr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" y="1921"/>
              <a:ext cx="3248" cy="1732"/>
            </a:xfrm>
            <a:prstGeom prst="rect">
              <a:avLst/>
            </a:prstGeom>
            <a:noFill/>
          </p:spPr>
        </p:pic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408" y="3456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CC3399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CC3399"/>
                  </a:solidFill>
                  <a:latin typeface="Times New Roman" pitchFamily="18" charset="0"/>
                </a:rPr>
                <a:t>target</a:t>
              </a:r>
              <a:endParaRPr lang="en-US" sz="2800" u="none" baseline="-25000" dirty="0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704" y="3456"/>
              <a:ext cx="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3333FF"/>
                  </a:solidFill>
                  <a:latin typeface="Times New Roman" pitchFamily="18" charset="0"/>
                </a:rPr>
                <a:t>beam</a:t>
              </a:r>
              <a:endParaRPr lang="en-US" sz="2800" u="none" baseline="-25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35"/>
            <p:cNvSpPr>
              <a:spLocks/>
            </p:cNvSpPr>
            <p:nvPr/>
          </p:nvSpPr>
          <p:spPr bwMode="auto">
            <a:xfrm rot="16200000">
              <a:off x="3592" y="2939"/>
              <a:ext cx="179" cy="1142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36"/>
            <p:cNvSpPr>
              <a:spLocks/>
            </p:cNvSpPr>
            <p:nvPr/>
          </p:nvSpPr>
          <p:spPr bwMode="auto">
            <a:xfrm rot="16200000">
              <a:off x="4898" y="3017"/>
              <a:ext cx="179" cy="987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4419600" cy="2895600"/>
          </a:xfrm>
        </p:spPr>
        <p:txBody>
          <a:bodyPr/>
          <a:lstStyle/>
          <a:p>
            <a:r>
              <a:rPr lang="en-US" dirty="0"/>
              <a:t>Measured cross section is a convolution of beam and target parton </a:t>
            </a:r>
            <a:r>
              <a:rPr lang="en-US" dirty="0" smtClean="0"/>
              <a:t>distributions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Proton Beam</a:t>
            </a:r>
          </a:p>
          <a:p>
            <a:pPr lvl="1"/>
            <a:r>
              <a:rPr lang="en-US" dirty="0" smtClean="0"/>
              <a:t>Target antiquarks and beam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</a:t>
            </a:r>
            <a:r>
              <a:rPr lang="en-US" dirty="0"/>
              <a:t>-quark </a:t>
            </a:r>
            <a:r>
              <a:rPr lang="en-US" dirty="0" smtClean="0"/>
              <a:t>dominance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2/3)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vs. (1/3)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302091" cy="1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038600" y="228600"/>
            <a:ext cx="5156200" cy="2955925"/>
            <a:chOff x="2512" y="1921"/>
            <a:chExt cx="3248" cy="1862"/>
          </a:xfrm>
        </p:grpSpPr>
        <p:pic>
          <p:nvPicPr>
            <p:cNvPr id="8" name="Picture 32" descr="mr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2" y="1921"/>
              <a:ext cx="3248" cy="1732"/>
            </a:xfrm>
            <a:prstGeom prst="rect">
              <a:avLst/>
            </a:prstGeom>
            <a:noFill/>
          </p:spPr>
        </p:pic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408" y="3456"/>
              <a:ext cx="7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CC3399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CC3399"/>
                  </a:solidFill>
                  <a:latin typeface="Times New Roman" pitchFamily="18" charset="0"/>
                </a:rPr>
                <a:t>target</a:t>
              </a:r>
              <a:endParaRPr lang="en-US" sz="2800" u="none" baseline="-25000" dirty="0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4704" y="3456"/>
              <a:ext cx="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u="none" dirty="0" err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r>
                <a:rPr lang="en-US" sz="2800" u="none" baseline="-25000" dirty="0" err="1">
                  <a:solidFill>
                    <a:srgbClr val="3333FF"/>
                  </a:solidFill>
                  <a:latin typeface="Times New Roman" pitchFamily="18" charset="0"/>
                </a:rPr>
                <a:t>beam</a:t>
              </a:r>
              <a:endParaRPr lang="en-US" sz="2800" u="none" baseline="-25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1" name="AutoShape 35"/>
            <p:cNvSpPr>
              <a:spLocks/>
            </p:cNvSpPr>
            <p:nvPr/>
          </p:nvSpPr>
          <p:spPr bwMode="auto">
            <a:xfrm rot="16200000">
              <a:off x="3592" y="2939"/>
              <a:ext cx="179" cy="1142"/>
            </a:xfrm>
            <a:prstGeom prst="leftBrace">
              <a:avLst>
                <a:gd name="adj1" fmla="val 35510"/>
                <a:gd name="adj2" fmla="val 46542"/>
              </a:avLst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CC3399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36"/>
            <p:cNvSpPr>
              <a:spLocks/>
            </p:cNvSpPr>
            <p:nvPr/>
          </p:nvSpPr>
          <p:spPr bwMode="auto">
            <a:xfrm rot="16200000">
              <a:off x="4898" y="3017"/>
              <a:ext cx="179" cy="987"/>
            </a:xfrm>
            <a:prstGeom prst="leftBrace">
              <a:avLst>
                <a:gd name="adj1" fmla="val 30690"/>
                <a:gd name="adj2" fmla="val 46542"/>
              </a:avLst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u="none">
                <a:solidFill>
                  <a:srgbClr val="33CC33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533400"/>
            <a:ext cx="4419600" cy="2895600"/>
          </a:xfrm>
        </p:spPr>
        <p:txBody>
          <a:bodyPr/>
          <a:lstStyle/>
          <a:p>
            <a:r>
              <a:rPr lang="en-US" dirty="0"/>
              <a:t>Measured cross section is a convolution of beam and target parton </a:t>
            </a:r>
            <a:r>
              <a:rPr lang="en-US" dirty="0" smtClean="0"/>
              <a:t>distributions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Proton Beam</a:t>
            </a:r>
          </a:p>
          <a:p>
            <a:pPr lvl="1"/>
            <a:r>
              <a:rPr lang="en-US" dirty="0" smtClean="0"/>
              <a:t>Target antiquarks and beam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u</a:t>
            </a:r>
            <a:r>
              <a:rPr lang="en-US" dirty="0"/>
              <a:t>-quark </a:t>
            </a:r>
            <a:r>
              <a:rPr lang="en-US" dirty="0" smtClean="0"/>
              <a:t>dominance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2/3)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 vs. (1/3)</a:t>
            </a:r>
            <a:r>
              <a:rPr lang="en-US" b="1" baseline="30000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63562"/>
          </a:xfrm>
        </p:spPr>
        <p:txBody>
          <a:bodyPr/>
          <a:lstStyle/>
          <a:p>
            <a:r>
              <a:rPr lang="en-US" dirty="0" smtClean="0"/>
              <a:t>Drell-Yan Cross Section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05000"/>
            <a:ext cx="4302091" cy="10359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71800" y="2528887"/>
            <a:ext cx="5257800" cy="1128713"/>
            <a:chOff x="2971800" y="2986087"/>
            <a:chExt cx="5257800" cy="1128713"/>
          </a:xfrm>
        </p:grpSpPr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2971800" y="2986087"/>
              <a:ext cx="1433513" cy="519113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noFill/>
            <a:ln w="19050" cmpd="sng">
              <a:solidFill>
                <a:srgbClr val="FD220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Content Placeholder 1"/>
            <p:cNvSpPr txBox="1">
              <a:spLocks/>
            </p:cNvSpPr>
            <p:nvPr/>
          </p:nvSpPr>
          <p:spPr bwMode="auto">
            <a:xfrm>
              <a:off x="4495800" y="3657600"/>
              <a:ext cx="3733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69863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60375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2pPr>
              <a:lvl3pPr marL="744538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3pPr>
              <a:lvl4pPr marL="1027113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4pPr>
              <a:lvl5pPr marL="13112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5pPr>
              <a:lvl6pPr marL="17684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6pPr>
              <a:lvl7pPr marL="22256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7pPr>
              <a:lvl8pPr marL="26828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8pPr>
              <a:lvl9pPr marL="31400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Acceptance </a:t>
              </a:r>
              <a:r>
                <a:rPr lang="en-US" dirty="0" smtClean="0">
                  <a:solidFill>
                    <a:srgbClr val="000000"/>
                  </a:solidFill>
                </a:rPr>
                <a:t>limited (Fixed Target)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1"/>
              <a:endCxn id="16" idx="5"/>
            </p:cNvCxnSpPr>
            <p:nvPr/>
          </p:nvCxnSpPr>
          <p:spPr bwMode="auto">
            <a:xfrm flipH="1" flipV="1">
              <a:off x="4195396" y="3429184"/>
              <a:ext cx="300404" cy="45701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68118"/>
              </p:ext>
            </p:extLst>
          </p:nvPr>
        </p:nvGraphicFramePr>
        <p:xfrm>
          <a:off x="1828800" y="3733800"/>
          <a:ext cx="540598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87"/>
                <a:gridCol w="2216951"/>
                <a:gridCol w="18640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Beam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Sensitivity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Experiment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Hadron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Beam valence quarks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target antiquarks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Fermilab,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RHIC (forward acpt.)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J-PARC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Anti-Hadron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Beam val. antiquarks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Target valence quarks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GSI-FAIR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Fermilab Collider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Meson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Beam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val. antiquarks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Target valence quarks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COMPASS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07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131">
            <a:off x="4385913" y="1745207"/>
            <a:ext cx="25209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10571" y="1417637"/>
            <a:ext cx="8229600" cy="4525963"/>
          </a:xfrm>
        </p:spPr>
        <p:txBody>
          <a:bodyPr/>
          <a:lstStyle/>
          <a:p>
            <a:r>
              <a:rPr lang="en-US" dirty="0"/>
              <a:t>Fermilab E-906/Drell-Yan</a:t>
            </a:r>
          </a:p>
          <a:p>
            <a:pPr lvl="1"/>
            <a:r>
              <a:rPr lang="en-US" dirty="0"/>
              <a:t>Better statistical precision (unpolarized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Polarized Beam and Target measurements approved</a:t>
            </a:r>
            <a:endParaRPr lang="en-US" dirty="0"/>
          </a:p>
          <a:p>
            <a:r>
              <a:rPr lang="en-US" dirty="0"/>
              <a:t>COMPASS</a:t>
            </a:r>
          </a:p>
          <a:p>
            <a:pPr lvl="1"/>
            <a:r>
              <a:rPr lang="en-US" dirty="0"/>
              <a:t>Pion beam—valence </a:t>
            </a:r>
            <a:r>
              <a:rPr lang="en-US" dirty="0" smtClean="0"/>
              <a:t>distributions</a:t>
            </a:r>
          </a:p>
          <a:p>
            <a:pPr lvl="1"/>
            <a:r>
              <a:rPr lang="en-US" dirty="0" smtClean="0"/>
              <a:t>Polarized garget</a:t>
            </a:r>
            <a:endParaRPr lang="en-US" dirty="0"/>
          </a:p>
          <a:p>
            <a:r>
              <a:rPr lang="en-US" dirty="0"/>
              <a:t>GSI FAIR—PAX </a:t>
            </a:r>
            <a:r>
              <a:rPr lang="en-US" dirty="0" smtClean="0"/>
              <a:t> and Panda experiments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RHIC</a:t>
            </a:r>
          </a:p>
          <a:p>
            <a:r>
              <a:rPr lang="en-US" dirty="0"/>
              <a:t>J-PARC</a:t>
            </a:r>
          </a:p>
          <a:p>
            <a:r>
              <a:rPr lang="en-US" dirty="0" smtClean="0"/>
              <a:t>JINR </a:t>
            </a:r>
            <a:r>
              <a:rPr lang="en-US" dirty="0" err="1"/>
              <a:t>Dubna</a:t>
            </a:r>
            <a:r>
              <a:rPr lang="en-US" dirty="0"/>
              <a:t>-</a:t>
            </a:r>
            <a:r>
              <a:rPr lang="en-US" dirty="0" smtClean="0"/>
              <a:t>NICA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 Reimer The Valence Sivers Distribution and Drell-Yan</a:t>
            </a:r>
            <a:endParaRPr lang="en-US" dirty="0"/>
          </a:p>
        </p:txBody>
      </p:sp>
      <p:pic>
        <p:nvPicPr>
          <p:cNvPr id="7" name="Picture 4" descr="nic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352800"/>
            <a:ext cx="2593975" cy="194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7213">
            <a:off x="3463267" y="301938"/>
            <a:ext cx="2724860" cy="13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28241" y="152400"/>
            <a:ext cx="4495800" cy="1143000"/>
          </a:xfrm>
        </p:spPr>
        <p:txBody>
          <a:bodyPr/>
          <a:lstStyle/>
          <a:p>
            <a:r>
              <a:rPr lang="en-US" dirty="0" smtClean="0"/>
              <a:t>Present and Proposed Drell-Yan Experiments</a:t>
            </a:r>
            <a:endParaRPr lang="en-US" dirty="0"/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6172200" y="114301"/>
            <a:ext cx="2871788" cy="1562100"/>
            <a:chOff x="3346" y="0"/>
            <a:chExt cx="2414" cy="1379"/>
          </a:xfrm>
        </p:grpSpPr>
        <p:pic>
          <p:nvPicPr>
            <p:cNvPr id="12" name="Picture 7" descr="fermilab_03-0390-22D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b="12990"/>
            <a:stretch>
              <a:fillRect/>
            </a:stretch>
          </p:blipFill>
          <p:spPr bwMode="auto">
            <a:xfrm>
              <a:off x="3346" y="0"/>
              <a:ext cx="2414" cy="1379"/>
            </a:xfrm>
            <a:prstGeom prst="rect">
              <a:avLst/>
            </a:prstGeom>
            <a:noFill/>
            <a:ln w="19050" cmpd="sng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 rot="-23126314">
              <a:off x="4317" y="141"/>
              <a:ext cx="1063" cy="263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CCCC"/>
                  </a:solidFill>
                  <a:ea typeface="ＭＳ Ｐゴシック" pitchFamily="34" charset="-128"/>
                </a:rPr>
                <a:t>Fixed Target Beam lines</a:t>
              </a:r>
            </a:p>
          </p:txBody>
        </p: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4702" y="141"/>
              <a:ext cx="1058" cy="816"/>
              <a:chOff x="4702" y="141"/>
              <a:chExt cx="1058" cy="816"/>
            </a:xfrm>
          </p:grpSpPr>
          <p:sp>
            <p:nvSpPr>
              <p:cNvPr id="21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5098" y="407"/>
                <a:ext cx="662" cy="366"/>
              </a:xfrm>
              <a:prstGeom prst="rect">
                <a:avLst/>
              </a:prstGeom>
              <a:noFill/>
              <a:ln w="1905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>
                    <a:solidFill>
                      <a:srgbClr val="FF00FF"/>
                    </a:solidFill>
                    <a:ea typeface="ＭＳ Ｐゴシック" pitchFamily="34" charset="-128"/>
                  </a:rPr>
                  <a:t>Tevatron 800 GeV</a:t>
                </a:r>
              </a:p>
            </p:txBody>
          </p:sp>
          <p:sp>
            <p:nvSpPr>
              <p:cNvPr id="22" name="Freeform 11"/>
              <p:cNvSpPr>
                <a:spLocks noChangeAspect="1"/>
              </p:cNvSpPr>
              <p:nvPr/>
            </p:nvSpPr>
            <p:spPr bwMode="auto">
              <a:xfrm>
                <a:off x="4702" y="381"/>
                <a:ext cx="1058" cy="5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190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4822" y="225"/>
                <a:ext cx="446" cy="218"/>
              </a:xfrm>
              <a:prstGeom prst="line">
                <a:avLst/>
              </a:prstGeom>
              <a:noFill/>
              <a:ln w="19050" cmpd="sng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4822" y="141"/>
                <a:ext cx="778" cy="302"/>
              </a:xfrm>
              <a:prstGeom prst="line">
                <a:avLst/>
              </a:prstGeom>
              <a:noFill/>
              <a:ln w="19050" cmpd="sng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822" y="225"/>
                <a:ext cx="778" cy="218"/>
              </a:xfrm>
              <a:prstGeom prst="line">
                <a:avLst/>
              </a:prstGeom>
              <a:noFill/>
              <a:ln w="19050" cmpd="sng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3408" y="216"/>
              <a:ext cx="1878" cy="955"/>
              <a:chOff x="3408" y="216"/>
              <a:chExt cx="1878" cy="955"/>
            </a:xfrm>
          </p:grpSpPr>
          <p:sp>
            <p:nvSpPr>
              <p:cNvPr id="16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3760" y="658"/>
                <a:ext cx="769" cy="427"/>
              </a:xfrm>
              <a:prstGeom prst="rect">
                <a:avLst/>
              </a:prstGeom>
              <a:noFill/>
              <a:ln w="1905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600">
                    <a:solidFill>
                      <a:srgbClr val="FFFF00"/>
                    </a:solidFill>
                    <a:ea typeface="ＭＳ Ｐゴシック" pitchFamily="34" charset="-128"/>
                  </a:rPr>
                  <a:t>Main Injector 120 GeV</a:t>
                </a:r>
              </a:p>
            </p:txBody>
          </p:sp>
          <p:grpSp>
            <p:nvGrpSpPr>
              <p:cNvPr id="17" name="Group 17"/>
              <p:cNvGrpSpPr>
                <a:grpSpLocks noChangeAspect="1"/>
              </p:cNvGrpSpPr>
              <p:nvPr/>
            </p:nvGrpSpPr>
            <p:grpSpPr bwMode="auto">
              <a:xfrm>
                <a:off x="3408" y="216"/>
                <a:ext cx="1878" cy="955"/>
                <a:chOff x="283" y="1185"/>
                <a:chExt cx="4244" cy="2127"/>
              </a:xfrm>
            </p:grpSpPr>
            <p:sp>
              <p:nvSpPr>
                <p:cNvPr id="18" name="Oval 18"/>
                <p:cNvSpPr>
                  <a:spLocks noChangeAspect="1" noChangeArrowheads="1"/>
                </p:cNvSpPr>
                <p:nvPr/>
              </p:nvSpPr>
              <p:spPr bwMode="auto">
                <a:xfrm rot="244712">
                  <a:off x="283" y="2045"/>
                  <a:ext cx="3456" cy="1267"/>
                </a:xfrm>
                <a:prstGeom prst="ellipse">
                  <a:avLst/>
                </a:prstGeom>
                <a:noFill/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ChangeAspect="1"/>
                </p:cNvSpPr>
                <p:nvPr/>
              </p:nvSpPr>
              <p:spPr bwMode="auto">
                <a:xfrm>
                  <a:off x="3187" y="1662"/>
                  <a:ext cx="395" cy="861"/>
                </a:xfrm>
                <a:custGeom>
                  <a:avLst/>
                  <a:gdLst/>
                  <a:ahLst/>
                  <a:cxnLst>
                    <a:cxn ang="0">
                      <a:pos x="395" y="861"/>
                    </a:cxn>
                    <a:cxn ang="0">
                      <a:pos x="249" y="692"/>
                    </a:cxn>
                    <a:cxn ang="0">
                      <a:pos x="56" y="474"/>
                    </a:cxn>
                    <a:cxn ang="0">
                      <a:pos x="8" y="280"/>
                    </a:cxn>
                    <a:cxn ang="0">
                      <a:pos x="104" y="135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95" h="861">
                      <a:moveTo>
                        <a:pt x="395" y="861"/>
                      </a:moveTo>
                      <a:cubicBezTo>
                        <a:pt x="350" y="808"/>
                        <a:pt x="305" y="756"/>
                        <a:pt x="249" y="692"/>
                      </a:cubicBezTo>
                      <a:cubicBezTo>
                        <a:pt x="193" y="628"/>
                        <a:pt x="96" y="543"/>
                        <a:pt x="56" y="474"/>
                      </a:cubicBezTo>
                      <a:cubicBezTo>
                        <a:pt x="16" y="405"/>
                        <a:pt x="0" y="336"/>
                        <a:pt x="8" y="280"/>
                      </a:cubicBezTo>
                      <a:cubicBezTo>
                        <a:pt x="16" y="224"/>
                        <a:pt x="50" y="182"/>
                        <a:pt x="104" y="135"/>
                      </a:cubicBezTo>
                      <a:cubicBezTo>
                        <a:pt x="158" y="88"/>
                        <a:pt x="285" y="28"/>
                        <a:pt x="333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19" y="1185"/>
                  <a:ext cx="1008" cy="484"/>
                </a:xfrm>
                <a:prstGeom prst="line">
                  <a:avLst/>
                </a:prstGeom>
                <a:noFill/>
                <a:ln w="19050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6" name="Picture 5" descr="topo_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752600"/>
            <a:ext cx="202627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800600"/>
            <a:ext cx="2133600" cy="1353453"/>
          </a:xfrm>
          <a:prstGeom prst="rect">
            <a:avLst/>
          </a:prstGeom>
          <a:noFill/>
          <a:ln w="19050" cmpd="sng">
            <a:solidFill>
              <a:srgbClr val="2E3192"/>
            </a:solidFill>
            <a:miter lim="800000"/>
            <a:headEnd/>
            <a:tailEnd/>
          </a:ln>
          <a:effectLst/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267200"/>
            <a:ext cx="2581756" cy="1905000"/>
          </a:xfrm>
          <a:prstGeom prst="rect">
            <a:avLst/>
          </a:prstGeom>
          <a:noFill/>
          <a:ln w="19050" cmpd="sng">
            <a:solidFill>
              <a:srgbClr val="CC006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04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92734" y="1219200"/>
            <a:ext cx="9045919" cy="5087938"/>
            <a:chOff x="92734" y="1219200"/>
            <a:chExt cx="9045919" cy="5087938"/>
          </a:xfrm>
        </p:grpSpPr>
        <p:pic>
          <p:nvPicPr>
            <p:cNvPr id="6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b="12984"/>
            <a:stretch>
              <a:fillRect/>
            </a:stretch>
          </p:blipFill>
          <p:spPr bwMode="auto">
            <a:xfrm>
              <a:off x="92734" y="1219200"/>
              <a:ext cx="9045919" cy="5087938"/>
            </a:xfrm>
            <a:prstGeom prst="rect">
              <a:avLst/>
            </a:prstGeom>
            <a:noFill/>
          </p:spPr>
        </p:pic>
        <p:sp>
          <p:nvSpPr>
            <p:cNvPr id="7" name="Text Box 12"/>
            <p:cNvSpPr txBox="1">
              <a:spLocks noChangeAspect="1" noChangeArrowheads="1"/>
            </p:cNvSpPr>
            <p:nvPr/>
          </p:nvSpPr>
          <p:spPr bwMode="auto">
            <a:xfrm rot="20073686">
              <a:off x="4747523" y="1690015"/>
              <a:ext cx="2922189" cy="6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 dirty="0">
                  <a:solidFill>
                    <a:srgbClr val="FFCCCC"/>
                  </a:solidFill>
                </a:rPr>
                <a:t>Fixed Target Beam lines</a:t>
              </a: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5143007" y="1740235"/>
              <a:ext cx="3964258" cy="2975549"/>
              <a:chOff x="4489" y="2468"/>
              <a:chExt cx="1263" cy="948"/>
            </a:xfrm>
          </p:grpSpPr>
          <p:sp>
            <p:nvSpPr>
              <p:cNvPr id="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u="none">
                    <a:solidFill>
                      <a:srgbClr val="FF00FF"/>
                    </a:solidFill>
                  </a:rPr>
                  <a:t>Tevatron 800 GeV</a:t>
                </a:r>
              </a:p>
            </p:txBody>
          </p:sp>
          <p:sp>
            <p:nvSpPr>
              <p:cNvPr id="10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/>
                <a:ahLst/>
                <a:cxnLst>
                  <a:cxn ang="0">
                    <a:pos x="2392" y="3"/>
                  </a:cxn>
                  <a:cxn ang="0">
                    <a:pos x="1931" y="3"/>
                  </a:cxn>
                  <a:cxn ang="0">
                    <a:pos x="1413" y="3"/>
                  </a:cxn>
                  <a:cxn ang="0">
                    <a:pos x="872" y="22"/>
                  </a:cxn>
                  <a:cxn ang="0">
                    <a:pos x="479" y="92"/>
                  </a:cxn>
                  <a:cxn ang="0">
                    <a:pos x="235" y="188"/>
                  </a:cxn>
                  <a:cxn ang="0">
                    <a:pos x="34" y="353"/>
                  </a:cxn>
                  <a:cxn ang="0">
                    <a:pos x="31" y="579"/>
                  </a:cxn>
                  <a:cxn ang="0">
                    <a:pos x="146" y="695"/>
                  </a:cxn>
                  <a:cxn ang="0">
                    <a:pos x="434" y="867"/>
                  </a:cxn>
                  <a:cxn ang="0">
                    <a:pos x="722" y="983"/>
                  </a:cxn>
                  <a:cxn ang="0">
                    <a:pos x="1125" y="1098"/>
                  </a:cxn>
                  <a:cxn ang="0">
                    <a:pos x="1692" y="1217"/>
                  </a:cxn>
                  <a:cxn ang="0">
                    <a:pos x="2162" y="1271"/>
                  </a:cxn>
                  <a:cxn ang="0">
                    <a:pos x="2392" y="1271"/>
                  </a:cxn>
                </a:cxnLst>
                <a:rect l="0" t="0" r="r" b="b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20"/>
            <p:cNvSpPr txBox="1">
              <a:spLocks noChangeAspect="1" noChangeArrowheads="1"/>
            </p:cNvSpPr>
            <p:nvPr/>
          </p:nvSpPr>
          <p:spPr bwMode="auto">
            <a:xfrm>
              <a:off x="2039511" y="3874151"/>
              <a:ext cx="2187075" cy="1340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600" u="none">
                  <a:solidFill>
                    <a:srgbClr val="FFFF00"/>
                  </a:solidFill>
                </a:rPr>
                <a:t>Main Injector 120 GeV</a:t>
              </a:r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 rot="244712">
              <a:off x="325003" y="3441625"/>
              <a:ext cx="5730502" cy="209965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ChangeAspect="1"/>
            </p:cNvSpPr>
            <p:nvPr/>
          </p:nvSpPr>
          <p:spPr bwMode="auto">
            <a:xfrm>
              <a:off x="5140217" y="2806923"/>
              <a:ext cx="654962" cy="1426837"/>
            </a:xfrm>
            <a:custGeom>
              <a:avLst/>
              <a:gdLst/>
              <a:ahLst/>
              <a:cxnLst>
                <a:cxn ang="0">
                  <a:pos x="395" y="861"/>
                </a:cxn>
                <a:cxn ang="0">
                  <a:pos x="249" y="692"/>
                </a:cxn>
                <a:cxn ang="0">
                  <a:pos x="56" y="474"/>
                </a:cxn>
                <a:cxn ang="0">
                  <a:pos x="8" y="280"/>
                </a:cxn>
                <a:cxn ang="0">
                  <a:pos x="104" y="135"/>
                </a:cxn>
                <a:cxn ang="0">
                  <a:pos x="333" y="0"/>
                </a:cxn>
              </a:cxnLst>
              <a:rect l="0" t="0" r="r" b="b"/>
              <a:pathLst>
                <a:path w="395" h="861">
                  <a:moveTo>
                    <a:pt x="395" y="861"/>
                  </a:moveTo>
                  <a:cubicBezTo>
                    <a:pt x="350" y="808"/>
                    <a:pt x="305" y="756"/>
                    <a:pt x="249" y="692"/>
                  </a:cubicBezTo>
                  <a:cubicBezTo>
                    <a:pt x="193" y="628"/>
                    <a:pt x="96" y="543"/>
                    <a:pt x="56" y="474"/>
                  </a:cubicBezTo>
                  <a:cubicBezTo>
                    <a:pt x="16" y="405"/>
                    <a:pt x="0" y="336"/>
                    <a:pt x="8" y="280"/>
                  </a:cubicBezTo>
                  <a:cubicBezTo>
                    <a:pt x="16" y="224"/>
                    <a:pt x="50" y="182"/>
                    <a:pt x="104" y="135"/>
                  </a:cubicBezTo>
                  <a:cubicBezTo>
                    <a:pt x="158" y="88"/>
                    <a:pt x="285" y="28"/>
                    <a:pt x="333" y="0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5683250" y="2197100"/>
              <a:ext cx="2209800" cy="6223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533400"/>
            <a:ext cx="333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SeaQuest Experiment</a:t>
            </a:r>
            <a:endParaRPr lang="en-US" sz="2800" dirty="0">
              <a:ln>
                <a:solidFill>
                  <a:srgbClr val="0000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>
            <a:stCxn id="2" idx="3"/>
          </p:cNvCxnSpPr>
          <p:nvPr/>
        </p:nvCxnSpPr>
        <p:spPr bwMode="auto">
          <a:xfrm>
            <a:off x="3712285" y="795010"/>
            <a:ext cx="3983915" cy="133859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92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92369"/>
            <a:ext cx="9201011" cy="5952517"/>
            <a:chOff x="0" y="492369"/>
            <a:chExt cx="9201011" cy="595251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9706"/>
              <a:ext cx="9130093" cy="44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 rot="20752618">
              <a:off x="5386462" y="5149469"/>
              <a:ext cx="3814549" cy="522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20760000">
              <a:off x="4909284" y="5538544"/>
              <a:ext cx="528638" cy="304800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25m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0784971">
              <a:off x="110201" y="2062609"/>
              <a:ext cx="1851025" cy="115887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Solid Iron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 Focusing Magnet, Hadron absorber and beam dump</a:t>
              </a: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 rot="412618">
              <a:off x="766679" y="3706923"/>
              <a:ext cx="1569035" cy="407341"/>
              <a:chOff x="819" y="1513"/>
              <a:chExt cx="915" cy="212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 rot="20340000">
                <a:off x="1094" y="1513"/>
                <a:ext cx="401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4.9m</a:t>
                </a: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rot="20340000">
                <a:off x="1391" y="1516"/>
                <a:ext cx="343" cy="7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rot="20340000">
                <a:off x="819" y="1721"/>
                <a:ext cx="294" cy="3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 rot="20770983">
              <a:off x="2836131" y="2172800"/>
              <a:ext cx="15621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Mom. Meas.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(KTeV Magnet)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20760000">
              <a:off x="6753657" y="4808618"/>
              <a:ext cx="1734642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Hadron 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Absorber</a:t>
              </a:r>
            </a:p>
            <a:p>
              <a:pPr algn="ct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(Iron Wall)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20760000">
              <a:off x="2192338" y="1096963"/>
              <a:ext cx="1739900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1: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MWPC tracking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2649414" y="1922585"/>
              <a:ext cx="508000" cy="1695937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5234476" y="1688123"/>
              <a:ext cx="95615" cy="841131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345723" y="1688124"/>
              <a:ext cx="1445846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20760000">
              <a:off x="6501057" y="492369"/>
              <a:ext cx="1843087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4: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Prop tube tracking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20760000">
              <a:off x="1906100" y="5565042"/>
              <a:ext cx="1898650" cy="590550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Liquid H</a:t>
              </a:r>
              <a:r>
                <a:rPr lang="en-US" sz="1600" baseline="-250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, d</a:t>
              </a:r>
              <a:r>
                <a:rPr lang="en-US" sz="1600" baseline="-250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, and solid targets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 flipV="1">
              <a:off x="190012" y="4624753"/>
              <a:ext cx="1662234" cy="1189892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 rot="20760000">
              <a:off x="4093430" y="874225"/>
              <a:ext cx="2227262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2 and 3: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Drift Chamber tracking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7518398" y="1320800"/>
              <a:ext cx="156309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 flipV="1">
              <a:off x="7463690" y="3938953"/>
              <a:ext cx="70340" cy="875324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rot="20752618">
              <a:off x="1120756" y="6163530"/>
              <a:ext cx="3851866" cy="118655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4755" y="5860111"/>
              <a:ext cx="219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Drawing:  T. O’Connor and K. Bailey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9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020762"/>
          </a:xfrm>
        </p:spPr>
        <p:txBody>
          <a:bodyPr/>
          <a:lstStyle/>
          <a:p>
            <a:r>
              <a:rPr lang="en-US" dirty="0" smtClean="0"/>
              <a:t>SeaQuest Physics Program</a:t>
            </a:r>
            <a:br>
              <a:rPr lang="en-US" dirty="0" smtClean="0"/>
            </a:br>
            <a:r>
              <a:rPr lang="en-US" dirty="0" smtClean="0"/>
              <a:t>(Unpolarized)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4953000"/>
          </a:xfrm>
        </p:spPr>
        <p:txBody>
          <a:bodyPr/>
          <a:lstStyle/>
          <a:p>
            <a:r>
              <a:rPr lang="en-US" dirty="0" err="1" smtClean="0"/>
              <a:t>Dbar</a:t>
            </a:r>
            <a:r>
              <a:rPr lang="en-US" dirty="0" smtClean="0"/>
              <a:t>/</a:t>
            </a:r>
            <a:r>
              <a:rPr lang="en-US" dirty="0" err="1" smtClean="0"/>
              <a:t>ubar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Sea Quark EMC Effect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J/y Nuclear Dependence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Partonic</a:t>
            </a:r>
            <a:r>
              <a:rPr lang="en-US" dirty="0" smtClean="0"/>
              <a:t> Energy Loss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Absolute Magnitude of the Quark Sea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7" name="Picture 6" descr="dbub_e906_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432" y="533400"/>
            <a:ext cx="2595136" cy="2590800"/>
          </a:xfrm>
          <a:prstGeom prst="rect">
            <a:avLst/>
          </a:prstGeom>
          <a:noFill/>
        </p:spPr>
      </p:pic>
      <p:pic>
        <p:nvPicPr>
          <p:cNvPr id="8" name="Picture 7" descr="nucpi_all_d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920" y="1066800"/>
            <a:ext cx="2672670" cy="2667000"/>
          </a:xfrm>
          <a:prstGeom prst="rect">
            <a:avLst/>
          </a:prstGeom>
          <a:noFill/>
        </p:spPr>
      </p:pic>
      <p:pic>
        <p:nvPicPr>
          <p:cNvPr id="9" name="Picture 2" descr="eloss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909" y="2971800"/>
            <a:ext cx="2516181" cy="2514600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848022" y="4267200"/>
            <a:ext cx="3322873" cy="1930274"/>
            <a:chOff x="3144839" y="1952308"/>
            <a:chExt cx="6700838" cy="3892550"/>
          </a:xfrm>
        </p:grpSpPr>
        <p:pic>
          <p:nvPicPr>
            <p:cNvPr id="11" name="Picture 7" descr="dvth_x2_906_slid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4839" y="1952308"/>
              <a:ext cx="6700838" cy="3892550"/>
            </a:xfrm>
            <a:prstGeom prst="rect">
              <a:avLst/>
            </a:prstGeom>
            <a:noFill/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 rot="20091789">
              <a:off x="4987508" y="3021386"/>
              <a:ext cx="3686639" cy="100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none" dirty="0">
                  <a:solidFill>
                    <a:srgbClr val="99FF99"/>
                  </a:solidFill>
                  <a:latin typeface="Castellar" pitchFamily="18" charset="0"/>
                </a:rPr>
                <a:t>Preliminary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66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92369"/>
            <a:ext cx="9201011" cy="5952517"/>
            <a:chOff x="0" y="492369"/>
            <a:chExt cx="9201011" cy="595251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9706"/>
              <a:ext cx="9130093" cy="44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 rot="20752618">
              <a:off x="5386462" y="5149469"/>
              <a:ext cx="3814549" cy="522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20760000">
              <a:off x="4909284" y="5538544"/>
              <a:ext cx="528638" cy="304800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25m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0784971">
              <a:off x="110201" y="2062609"/>
              <a:ext cx="1851025" cy="115887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Solid Iron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 Focusing Magnet, Hadron absorber and beam dump</a:t>
              </a: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 rot="412618">
              <a:off x="766679" y="3706923"/>
              <a:ext cx="1569035" cy="407341"/>
              <a:chOff x="819" y="1513"/>
              <a:chExt cx="915" cy="212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 rot="20340000">
                <a:off x="1094" y="1513"/>
                <a:ext cx="401" cy="21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bg2">
                        <a:lumMod val="10000"/>
                      </a:schemeClr>
                    </a:solidFill>
                  </a:rPr>
                  <a:t>4.9m</a:t>
                </a: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rot="20340000">
                <a:off x="1391" y="1516"/>
                <a:ext cx="343" cy="7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rot="20340000">
                <a:off x="819" y="1721"/>
                <a:ext cx="294" cy="3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10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 rot="20770983">
              <a:off x="2836131" y="2172800"/>
              <a:ext cx="15621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Mom. Meas.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(KTeV Magnet)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 rot="20760000">
              <a:off x="6753657" y="4808618"/>
              <a:ext cx="1734642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Hadron </a:t>
              </a:r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Absorber</a:t>
              </a:r>
            </a:p>
            <a:p>
              <a:pPr algn="ct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(Iron Wall)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 rot="20760000">
              <a:off x="2192338" y="1096963"/>
              <a:ext cx="1739900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1: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MWPC tracking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2649414" y="1922585"/>
              <a:ext cx="508000" cy="1695937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5234476" y="1688123"/>
              <a:ext cx="95615" cy="841131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5345723" y="1688124"/>
              <a:ext cx="1445846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20760000">
              <a:off x="6501057" y="492369"/>
              <a:ext cx="1843087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4: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Prop tube tracking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20760000">
              <a:off x="1906100" y="5565042"/>
              <a:ext cx="1898650" cy="590550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Liquid H</a:t>
              </a:r>
              <a:r>
                <a:rPr lang="en-US" sz="1600" baseline="-250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, d</a:t>
              </a:r>
              <a:r>
                <a:rPr lang="en-US" sz="1600" baseline="-25000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, and solid targets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 flipV="1">
              <a:off x="190012" y="4624753"/>
              <a:ext cx="1662234" cy="1189892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 rot="20760000">
              <a:off x="4093430" y="874225"/>
              <a:ext cx="2227262" cy="835025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Station 2 and 3: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</a:rPr>
                <a:t>Drift Chamber tracking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7518398" y="1320800"/>
              <a:ext cx="156309" cy="63304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 flipV="1">
              <a:off x="7463690" y="3938953"/>
              <a:ext cx="70340" cy="875324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rot="20752618">
              <a:off x="1120756" y="6163530"/>
              <a:ext cx="3851866" cy="118655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4755" y="5860111"/>
              <a:ext cx="219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</a:rPr>
                <a:t>Drawing:  T. O’Connor and K. Bailey</a:t>
              </a:r>
              <a:endParaRPr lang="en-U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0" name="Picture 29" descr="mass_fit_all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r="9292"/>
          <a:stretch/>
        </p:blipFill>
        <p:spPr>
          <a:xfrm>
            <a:off x="1066800" y="990600"/>
            <a:ext cx="7211858" cy="4953000"/>
          </a:xfrm>
          <a:prstGeom prst="rect">
            <a:avLst/>
          </a:prstGeom>
          <a:ln w="76200" cmpd="tri">
            <a:solidFill>
              <a:srgbClr val="00009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76800" y="1752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Mass Spectrum based on fraction of recorded data with improvements expected in tracking efficiencies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01E76572-95F3-B243-AA7D-BA6493B699B7}" type="slidenum">
              <a:rPr lang="en-US"/>
              <a:pPr/>
              <a:t>27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47625"/>
            <a:ext cx="7954963" cy="347663"/>
          </a:xfrm>
        </p:spPr>
        <p:txBody>
          <a:bodyPr/>
          <a:lstStyle/>
          <a:p>
            <a:pPr eaLnBrk="1" hangingPunct="1"/>
            <a:r>
              <a:rPr lang="en-US">
                <a:latin typeface="Trebuchet MS" charset="0"/>
                <a:ea typeface="MS PGothic" charset="0"/>
              </a:rPr>
              <a:t>Fermilab E906/SeaQuest Collaboration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508000"/>
            <a:ext cx="4529138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Abilene Christian University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Ryan Castillo, Michael Daugherity, Donald Isenhower, Noah Kitts, Lacey Medlock, Noah Shutty, Rusty Towell, Shon Watson, Ziao Jai Xi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Academia Sinica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Wen-Chen Chang, Ting-Hua Chang, Shiu Shiuan-Hao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Argonne National Laboratory</a:t>
            </a:r>
            <a:endParaRPr lang="en-US" sz="1400">
              <a:solidFill>
                <a:srgbClr val="CC0099"/>
              </a:solidFill>
              <a:latin typeface="Arial" charset="0"/>
            </a:endParaRP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John Arrington,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Don Geesaman*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Kawtar Hafidi, 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Roy Holt, Harold Jackson, David Potterveld, </a:t>
            </a:r>
          </a:p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Arial" charset="0"/>
              </a:rPr>
              <a:t>Paul E. Reimer*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Brian Tice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Colorado</a:t>
            </a:r>
            <a:endParaRPr lang="en-US" sz="1600">
              <a:solidFill>
                <a:srgbClr val="FF66FF"/>
              </a:solidFill>
              <a:latin typeface="Arial" charset="0"/>
            </a:endParaRP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Ed Kinney, Joseph Katich, Po-Ju Lin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Fermi National Accelerator Laboratory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Chuck Brown, Dave Christian, Su-Yin Wang, Jin-Yuan Wu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Illinois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Bryan Dannowitz, Markus Diefenthaler, Bryan Kerns, Hao Li, Naomi C.R Makins, Dhyaanesh Mullagur R. Evan McClellan, Jen-Chieh Peng, Shivangi Prasad, Mae Hwee Teo, 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Mariusz Witek, Yangqiu Yin</a:t>
            </a:r>
          </a:p>
          <a:p>
            <a:pPr algn="ctr" eaLnBrk="1" hangingPunct="1"/>
            <a:endParaRPr lang="en-US" sz="50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it-IT" sz="1600">
                <a:solidFill>
                  <a:srgbClr val="CC0099"/>
                </a:solidFill>
                <a:latin typeface="Arial" charset="0"/>
              </a:rPr>
              <a:t>KEK</a:t>
            </a:r>
          </a:p>
          <a:p>
            <a:pPr algn="ctr" eaLnBrk="1" hangingPunct="1"/>
            <a:r>
              <a:rPr lang="it-IT" sz="1200">
                <a:solidFill>
                  <a:srgbClr val="000000"/>
                </a:solidFill>
                <a:latin typeface="Arial" charset="0"/>
              </a:rPr>
              <a:t>Shin'ya Sawada</a:t>
            </a:r>
          </a:p>
          <a:p>
            <a:pPr algn="ctr" eaLnBrk="1" hangingPunct="1"/>
            <a:endParaRPr lang="it-IT" sz="50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Los Alamos National Laboratory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Gerry Garvey, Xiaodong Jiang, Andreas Klein, David Kleinjan, Mike Leitch, Kun Liu, Ming Liu, Pat McGaughey, Joel Moss</a:t>
            </a:r>
          </a:p>
          <a:p>
            <a:pPr algn="ctr" eaLnBrk="1" hangingPunct="1"/>
            <a:endParaRPr lang="it-IT" sz="1200">
              <a:latin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529138" y="508000"/>
            <a:ext cx="46148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Mississippi State University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Lamiaa El Fassi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Maryland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Betsy Beise, Yen-Chu Chen, Kazutaka Nakahara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Michigan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Christine Aidala, McKenzie Barber, Catherine Culkin, Vera Loggins, Wolfgang Lorenzon, Bryan Ramson, Richard Raymond, Josh Rubin, Matt Wood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National Kaohsiung Normal University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Rurngsheng Guo, Su-Yin Wang</a:t>
            </a:r>
          </a:p>
          <a:p>
            <a:pPr algn="ctr" eaLnBrk="1" hangingPunct="1"/>
            <a:endParaRPr lang="en-US" sz="500">
              <a:solidFill>
                <a:srgbClr val="CC0099"/>
              </a:solidFill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RIKEN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Yoshinori Fukao, Yuji Goto, Atsushi Taketani, Manabu Togawa</a:t>
            </a:r>
          </a:p>
          <a:p>
            <a:pPr algn="ctr" eaLnBrk="1" hangingPunct="1"/>
            <a:endParaRPr lang="en-US" sz="50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Rutgers, The State University of New Jersey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Ron Gilman, Ron Ransome, Arun Tadepalli</a:t>
            </a:r>
          </a:p>
          <a:p>
            <a:pPr algn="ctr" eaLnBrk="1" hangingPunct="1"/>
            <a:endParaRPr lang="en-US" sz="500">
              <a:solidFill>
                <a:srgbClr val="CC0099"/>
              </a:solidFill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Tokyo Tech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Shou Miyaska, Kei Nagai, Kenichi Nakano, Shigeki Obata, Florian Sanftl, Toshi-Aki Shibata</a:t>
            </a:r>
          </a:p>
          <a:p>
            <a:pPr algn="ctr" eaLnBrk="1" hangingPunct="1"/>
            <a:endParaRPr lang="en-US" sz="500">
              <a:latin typeface="Arial" charset="0"/>
            </a:endParaRPr>
          </a:p>
          <a:p>
            <a:pPr algn="ctr" eaLnBrk="1" hangingPunct="1"/>
            <a:r>
              <a:rPr lang="en-US" sz="1600">
                <a:solidFill>
                  <a:srgbClr val="CC0099"/>
                </a:solidFill>
                <a:latin typeface="Arial" charset="0"/>
              </a:rPr>
              <a:t>Yamagata University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</a:rPr>
              <a:t>Yuya Kudo, Yoshiyuki Miyachi, Shumpei Nara</a:t>
            </a: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5959475" y="6007100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aseline="30000">
                <a:solidFill>
                  <a:srgbClr val="3333FF"/>
                </a:solidFill>
                <a:latin typeface="Arial" charset="0"/>
              </a:rPr>
              <a:t>*</a:t>
            </a:r>
            <a:r>
              <a:rPr lang="en-US" sz="1400">
                <a:solidFill>
                  <a:srgbClr val="3333FF"/>
                </a:solidFill>
                <a:latin typeface="Arial" charset="0"/>
              </a:rPr>
              <a:t>Co-Spokespersons</a:t>
            </a:r>
          </a:p>
        </p:txBody>
      </p:sp>
    </p:spTree>
    <p:extLst>
      <p:ext uri="{BB962C8B-B14F-4D97-AF65-F5344CB8AC3E}">
        <p14:creationId xmlns:p14="http://schemas.microsoft.com/office/powerpoint/2010/main" val="408891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715962"/>
          </a:xfrm>
        </p:spPr>
        <p:txBody>
          <a:bodyPr/>
          <a:lstStyle/>
          <a:p>
            <a:r>
              <a:rPr lang="en-US" dirty="0" smtClean="0"/>
              <a:t>Additional SeaQuest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815"/>
              </p:ext>
            </p:extLst>
          </p:nvPr>
        </p:nvGraphicFramePr>
        <p:xfrm>
          <a:off x="152400" y="533400"/>
          <a:ext cx="89154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494"/>
                <a:gridCol w="4529599"/>
                <a:gridCol w="907407"/>
                <a:gridCol w="1058642"/>
                <a:gridCol w="1134258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Talks</a:t>
                      </a:r>
                      <a:endParaRPr lang="en-US" b="1" i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L. Donald </a:t>
                      </a:r>
                      <a:r>
                        <a:rPr lang="en-US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Isenhower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SeaQuest (Fermilab E906) Potentials on the Study of the EMC Effect and Other Topics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Wed</a:t>
                      </a:r>
                    </a:p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Oct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8:30 pm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King’s 2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Kun Liu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E-906/SeaQuest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experiment at Fermilab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Thurs</a:t>
                      </a:r>
                    </a:p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Oct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10:45 am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King’s 2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R. Evan McClelland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E906/SeaQuest Trigger System and </a:t>
                      </a:r>
                      <a:r>
                        <a:rPr lang="en-US" i="0" smtClean="0">
                          <a:solidFill>
                            <a:srgbClr val="000000"/>
                          </a:solidFill>
                          <a:latin typeface="+mn-lt"/>
                        </a:rPr>
                        <a:t>J/</a:t>
                      </a:r>
                      <a:r>
                        <a:rPr lang="en-US" i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y</a:t>
                      </a:r>
                      <a:r>
                        <a:rPr lang="en-US" i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Production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with 120 GeV Protons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Thurs</a:t>
                      </a:r>
                    </a:p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 Oct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7:00 pm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Queen’s 4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Kei Nagai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Performance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the Drift Chambers for E906/SeaQuest Drell-Yan Experiment at Fermilab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Sat</a:t>
                      </a:r>
                    </a:p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Oct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10:30 am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Kona 4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Poster Presentations</a:t>
                      </a:r>
                      <a:endParaRPr lang="en-US" b="1" i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Noah Kitts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SeaQuest / E906 Shift Alarm System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Fri</a:t>
                      </a:r>
                      <a:r>
                        <a:rPr lang="en-US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10 Oct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1:30 pm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Grand Promenade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Anthony Brown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Measuring the protons per pulse using an in beam Cherenkov counter at SeaQuest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Matt Wood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Optimization of Target-Dump Separation at Fermilab </a:t>
                      </a:r>
                      <a:r>
                        <a:rPr lang="en-US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Seaquest</a:t>
                      </a: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Experiment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Zhaojia</a:t>
                      </a: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Xi</a:t>
                      </a:r>
                      <a:endParaRPr lang="en-US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The monitoring of environmental conditions for SeaQuest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6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2"/>
          </a:xfrm>
        </p:spPr>
        <p:txBody>
          <a:bodyPr/>
          <a:lstStyle/>
          <a:p>
            <a:r>
              <a:rPr lang="en-US" dirty="0" smtClean="0"/>
              <a:t>Drell-Yan Experiments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66955"/>
              </p:ext>
            </p:extLst>
          </p:nvPr>
        </p:nvGraphicFramePr>
        <p:xfrm>
          <a:off x="225722" y="685800"/>
          <a:ext cx="8689678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855980"/>
                <a:gridCol w="1253815"/>
                <a:gridCol w="1447994"/>
                <a:gridCol w="1378342"/>
                <a:gridCol w="1059552"/>
                <a:gridCol w="12538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Facility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Particles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Energy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Lumin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(cm-2 s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COMPASS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CERN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±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160 GeV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17.4 GeV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0.1-0.3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2014, 2018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GSI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 p-bar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collider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14 GeV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0.1-0.9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2020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PANDA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p-bar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15 GeV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5.5 GeV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0.2-0.4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2018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JINR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 p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collider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20 GeV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0.2-0.8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2018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PHENIX/STAR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RHIC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Collider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510 GeV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0.05-0.1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2018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fsPHENIX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200 GeV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510 GeV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0.1-0.5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0.05-0.6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2021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SeaQuest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FNAL</a:t>
                      </a:r>
                      <a:endParaRPr lang="en-US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p+p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120 GeV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√s = 15 GeV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0.1-0.44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0.2-0.8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 × 10</a:t>
                      </a:r>
                      <a:r>
                        <a:rPr lang="en-US" b="1" baseline="300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2013-2015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E-1039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 × 10</a:t>
                      </a:r>
                      <a:r>
                        <a:rPr lang="en-US" b="1" baseline="300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E-1027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="1" baseline="300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&gt;2018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proton in terms of parton distributions</a:t>
            </a:r>
            <a:endParaRPr lang="en-US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4800" y="1752600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0" dirty="0">
                <a:solidFill>
                  <a:srgbClr val="000000"/>
                </a:solidFill>
                <a:latin typeface="Times New Roman" charset="0"/>
              </a:rPr>
              <a:t>Survive </a:t>
            </a:r>
            <a:r>
              <a:rPr lang="en-US" i="0" dirty="0" err="1">
                <a:solidFill>
                  <a:srgbClr val="000000"/>
                </a:solidFill>
                <a:latin typeface="Times New Roman" charset="0"/>
              </a:rPr>
              <a:t>k</a:t>
            </a:r>
            <a:r>
              <a:rPr lang="en-US" i="0" baseline="-25000" dirty="0" err="1">
                <a:solidFill>
                  <a:srgbClr val="000000"/>
                </a:solidFill>
                <a:latin typeface="Times New Roman" charset="0"/>
                <a:cs typeface="Arial" charset="0"/>
              </a:rPr>
              <a:t>T</a:t>
            </a:r>
            <a:r>
              <a:rPr lang="en-US" i="0" dirty="0">
                <a:solidFill>
                  <a:srgbClr val="000000"/>
                </a:solidFill>
                <a:latin typeface="Times New Roman" charset="0"/>
                <a:cs typeface="Arial" charset="0"/>
              </a:rPr>
              <a:t> integration</a:t>
            </a:r>
          </a:p>
        </p:txBody>
      </p:sp>
      <p:graphicFrame>
        <p:nvGraphicFramePr>
          <p:cNvPr id="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978420"/>
              </p:ext>
            </p:extLst>
          </p:nvPr>
        </p:nvGraphicFramePr>
        <p:xfrm>
          <a:off x="4191000" y="1676400"/>
          <a:ext cx="825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825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 descr="distr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51816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514600" y="1219200"/>
            <a:ext cx="26670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514600" y="3276600"/>
            <a:ext cx="23622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1447800"/>
            <a:ext cx="25146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67000" y="4724400"/>
            <a:ext cx="25146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38800" y="4724400"/>
            <a:ext cx="25146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2" name="Picture 31" descr="cteq5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4703064" cy="3128282"/>
          </a:xfrm>
          <a:prstGeom prst="rect">
            <a:avLst/>
          </a:prstGeom>
        </p:spPr>
      </p:pic>
      <p:pic>
        <p:nvPicPr>
          <p:cNvPr id="34" name="Picture 33" descr="uli_nucleon.diagr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2508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6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19600" cy="1371600"/>
          </a:xfrm>
        </p:spPr>
        <p:txBody>
          <a:bodyPr/>
          <a:lstStyle/>
          <a:p>
            <a:r>
              <a:rPr lang="en-US" dirty="0" smtClean="0"/>
              <a:t>Fits of Sivers asymmetries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56156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377620" y="3290381"/>
            <a:ext cx="28799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000000"/>
                </a:solidFill>
              </a:rPr>
              <a:t>Anselmino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i="1" dirty="0" smtClean="0">
                <a:solidFill>
                  <a:srgbClr val="000000"/>
                </a:solidFill>
              </a:rPr>
              <a:t>et al.</a:t>
            </a:r>
            <a:r>
              <a:rPr lang="en-US" sz="1100" dirty="0" smtClean="0">
                <a:solidFill>
                  <a:srgbClr val="000000"/>
                </a:solidFill>
              </a:rPr>
              <a:t> Phys. Rev. D 86 014028 (2012)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7" y="533400"/>
            <a:ext cx="4953000" cy="5029200"/>
          </a:xfrm>
        </p:spPr>
        <p:txBody>
          <a:bodyPr/>
          <a:lstStyle/>
          <a:p>
            <a:r>
              <a:rPr lang="en-US" dirty="0" smtClean="0"/>
              <a:t>Data fit to extract Sivers distributions</a:t>
            </a:r>
          </a:p>
          <a:p>
            <a:r>
              <a:rPr lang="en-US" dirty="0" smtClean="0"/>
              <a:t>Shown at left are the 1</a:t>
            </a:r>
            <a:r>
              <a:rPr lang="en-US" baseline="30000" dirty="0" smtClean="0"/>
              <a:t>st</a:t>
            </a:r>
            <a:r>
              <a:rPr lang="en-US" dirty="0" smtClean="0"/>
              <a:t> moments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Why Polarized-Beam D-Y?</a:t>
            </a:r>
            <a:endParaRPr lang="en-US" dirty="0" smtClean="0"/>
          </a:p>
          <a:p>
            <a:r>
              <a:rPr lang="en-US" dirty="0" smtClean="0"/>
              <a:t>Existing Sivers SIDIS data better constrain valence distributions</a:t>
            </a:r>
          </a:p>
          <a:p>
            <a:r>
              <a:rPr lang="en-US" dirty="0" smtClean="0"/>
              <a:t>Some fits of sea distributions show much smaller effect.</a:t>
            </a:r>
          </a:p>
          <a:p>
            <a:pPr marL="0" indent="0">
              <a:buNone/>
            </a:pPr>
            <a:r>
              <a:rPr lang="en-US" sz="2000" dirty="0" smtClean="0"/>
              <a:t>Need valence data</a:t>
            </a:r>
            <a:endParaRPr lang="en-US" baseline="30000" dirty="0"/>
          </a:p>
          <a:p>
            <a:endParaRPr lang="en-US" baseline="30000" dirty="0" smtClean="0"/>
          </a:p>
          <a:p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736776"/>
              </p:ext>
            </p:extLst>
          </p:nvPr>
        </p:nvGraphicFramePr>
        <p:xfrm>
          <a:off x="533400" y="3733800"/>
          <a:ext cx="382937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1253815"/>
                <a:gridCol w="1135380"/>
              </a:tblGrid>
              <a:tr h="46373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Particles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Lumin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(cm-2 s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COMPASS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±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en-US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GSI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 p-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bar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few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p</a:t>
                      </a:r>
                      <a:endParaRPr lang="en-US" baseline="30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RHIC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few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× 10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8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E-1027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1800" baseline="30000" dirty="0" err="1" smtClean="0">
                          <a:solidFill>
                            <a:srgbClr val="000000"/>
                          </a:solidFill>
                          <a:latin typeface="Wingdings 3" charset="2"/>
                          <a:cs typeface="Wingdings 3" charset="2"/>
                        </a:rPr>
                        <a:t>h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Wingdings 3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 × 10</a:t>
                      </a:r>
                      <a:r>
                        <a:rPr lang="en-US" b="1" baseline="300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8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4680"/>
            <a:ext cx="3053080" cy="2890520"/>
          </a:xfrm>
          <a:prstGeom prst="rect">
            <a:avLst/>
          </a:prstGeom>
        </p:spPr>
      </p:pic>
      <p:pic>
        <p:nvPicPr>
          <p:cNvPr id="8" name="Picture 7" descr="siversfn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r="33007" b="52652"/>
          <a:stretch/>
        </p:blipFill>
        <p:spPr>
          <a:xfrm>
            <a:off x="3505200" y="609600"/>
            <a:ext cx="3191934" cy="2794782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sin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φγ-φs</a:t>
            </a:r>
            <a:r>
              <a:rPr lang="en-US" baseline="30000" dirty="0" smtClean="0"/>
              <a:t>) </a:t>
            </a:r>
            <a:r>
              <a:rPr lang="en-US" dirty="0" smtClean="0"/>
              <a:t>prediction </a:t>
            </a:r>
            <a:r>
              <a:rPr lang="en-US" dirty="0" err="1" smtClean="0"/>
              <a:t>Anselmino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4" y="3408680"/>
            <a:ext cx="3246120" cy="2992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2823629" y="1519771"/>
            <a:ext cx="112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COMPASS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3061900" y="45581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RHIC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6462344" y="1672171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Fermilab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657600"/>
            <a:ext cx="533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Anselmino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et </a:t>
            </a:r>
            <a:r>
              <a:rPr lang="en-US" sz="2000" i="1" dirty="0" smtClean="0">
                <a:solidFill>
                  <a:srgbClr val="000000"/>
                </a:solidFill>
              </a:rPr>
              <a:t>al</a:t>
            </a:r>
            <a:r>
              <a:rPr lang="en-US" sz="2000" dirty="0" smtClean="0">
                <a:solidFill>
                  <a:srgbClr val="000000"/>
                </a:solidFill>
              </a:rPr>
              <a:t> Phys. Rev</a:t>
            </a:r>
            <a:r>
              <a:rPr lang="en-US" sz="2000" dirty="0">
                <a:solidFill>
                  <a:srgbClr val="000000"/>
                </a:solidFill>
              </a:rPr>
              <a:t>. D79 (2009) </a:t>
            </a:r>
            <a:r>
              <a:rPr lang="en-US" sz="2000" dirty="0" smtClean="0">
                <a:solidFill>
                  <a:srgbClr val="000000"/>
                </a:solidFill>
              </a:rPr>
              <a:t>054010 </a:t>
            </a:r>
            <a:r>
              <a:rPr lang="en-US" dirty="0" smtClean="0">
                <a:solidFill>
                  <a:srgbClr val="000000"/>
                </a:solidFill>
              </a:rPr>
              <a:t>and private communication (for Fermilab)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Uncertainties in predictions dominated by uncertainties in SIDIS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Also predictions for GSI PAX, GSI PANDA, J-PARC, JINR NCIA, IHEP SPASCHARM</a:t>
            </a:r>
          </a:p>
        </p:txBody>
      </p:sp>
    </p:spTree>
    <p:extLst>
      <p:ext uri="{BB962C8B-B14F-4D97-AF65-F5344CB8AC3E}">
        <p14:creationId xmlns:p14="http://schemas.microsoft.com/office/powerpoint/2010/main" val="11098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Polarized Beam Drell-Yan at Fermilab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Plan:</a:t>
            </a:r>
          </a:p>
          <a:p>
            <a:r>
              <a:rPr lang="en-US" dirty="0" smtClean="0"/>
              <a:t>Use fully understood SeaQuest Spectrometer</a:t>
            </a:r>
          </a:p>
          <a:p>
            <a:r>
              <a:rPr lang="en-US" dirty="0" smtClean="0"/>
              <a:t>Add polarized beam.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9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5975839" cy="2743200"/>
          </a:xfrm>
          <a:prstGeom prst="rect">
            <a:avLst/>
          </a:prstGeom>
          <a:noFill/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877">
            <a:off x="5792612" y="339652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3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98737"/>
            <a:ext cx="8686800" cy="3987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Polarized Beam Drell-Yan at Fermilab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Plan:</a:t>
            </a:r>
          </a:p>
          <a:p>
            <a:r>
              <a:rPr lang="en-US" dirty="0" smtClean="0"/>
              <a:t>Use fully understood SeaQuest Spectrometer</a:t>
            </a:r>
          </a:p>
          <a:p>
            <a:r>
              <a:rPr lang="en-US" dirty="0" smtClean="0"/>
              <a:t>Add polarized beam.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Cost Est.:  $6M +$4M Contingency &amp; Management = $10M</a:t>
            </a:r>
          </a:p>
          <a:p>
            <a:r>
              <a:rPr lang="en-US" dirty="0" smtClean="0"/>
              <a:t>based on earlier 2 snake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 Reimer The Valence Sivers Distribution and Drell-Yan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8178" y="1219200"/>
            <a:ext cx="3093114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SPIN@FERMI Collaboration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Talk by C. </a:t>
            </a:r>
            <a:r>
              <a:rPr lang="en-US" sz="2000" b="1" dirty="0" err="1" smtClean="0">
                <a:solidFill>
                  <a:srgbClr val="000000"/>
                </a:solidFill>
              </a:rPr>
              <a:t>Aidala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0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Expected Precision from E-1027 at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52600" y="533400"/>
            <a:ext cx="6611112" cy="4169664"/>
            <a:chOff x="990600" y="609600"/>
            <a:chExt cx="6611112" cy="4169664"/>
          </a:xfrm>
        </p:grpSpPr>
        <p:pic>
          <p:nvPicPr>
            <p:cNvPr id="8" name="Picture 1" descr="comparison_75.pn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609600"/>
              <a:ext cx="6611112" cy="41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105400" y="3276600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~1,288k DY events</a:t>
              </a:r>
              <a:endParaRPr lang="en-US" sz="1600" dirty="0"/>
            </a:p>
          </p:txBody>
        </p:sp>
      </p:grpSp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198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2000" dirty="0" smtClean="0"/>
              <a:t>Experimental </a:t>
            </a:r>
            <a:r>
              <a:rPr lang="en-US" sz="2000" dirty="0" smtClean="0"/>
              <a:t>Conditions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800" dirty="0" smtClean="0"/>
              <a:t>Same as SeaQuest</a:t>
            </a:r>
            <a:endParaRPr lang="en-US" sz="18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800" dirty="0" smtClean="0"/>
              <a:t> </a:t>
            </a:r>
            <a:r>
              <a:rPr lang="en-US" sz="1800" dirty="0" smtClean="0"/>
              <a:t>luminosity: 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av</a:t>
            </a:r>
            <a:r>
              <a:rPr lang="en-US" sz="1800" dirty="0" smtClean="0"/>
              <a:t> = 2 x 10</a:t>
            </a:r>
            <a:r>
              <a:rPr lang="en-US" sz="1800" baseline="30000" dirty="0" smtClean="0"/>
              <a:t>35 </a:t>
            </a:r>
            <a:r>
              <a:rPr lang="en-US" sz="1800" dirty="0" smtClean="0"/>
              <a:t>(</a:t>
            </a:r>
            <a:r>
              <a:rPr lang="en-US" dirty="0" smtClean="0"/>
              <a:t>10% of available beam time: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av</a:t>
            </a:r>
            <a:r>
              <a:rPr lang="en-US" baseline="-25000" dirty="0" smtClean="0"/>
              <a:t> </a:t>
            </a:r>
            <a:r>
              <a:rPr lang="en-US" dirty="0" smtClean="0"/>
              <a:t>= 15 </a:t>
            </a:r>
            <a:r>
              <a:rPr lang="en-US" dirty="0" err="1" smtClean="0"/>
              <a:t>nA</a:t>
            </a:r>
            <a:r>
              <a:rPr lang="en-US" sz="18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0000FF"/>
                </a:solidFill>
              </a:rPr>
              <a:t>3.2 X 10</a:t>
            </a:r>
            <a:r>
              <a:rPr lang="en-US" sz="1800" baseline="30000" dirty="0" smtClean="0">
                <a:solidFill>
                  <a:srgbClr val="0000FF"/>
                </a:solidFill>
              </a:rPr>
              <a:t>18</a:t>
            </a:r>
            <a:r>
              <a:rPr lang="en-US" sz="1800" dirty="0" smtClean="0">
                <a:solidFill>
                  <a:srgbClr val="0000FF"/>
                </a:solidFill>
              </a:rPr>
              <a:t> total protons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for 5 x 10</a:t>
            </a:r>
            <a:r>
              <a:rPr lang="en-US" sz="1800" baseline="30000" dirty="0" smtClean="0"/>
              <a:t>5 </a:t>
            </a:r>
            <a:r>
              <a:rPr lang="en-US" sz="1800" dirty="0" smtClean="0"/>
              <a:t>min:  (= 2 yrs at 50% efficiency) with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 = </a:t>
            </a:r>
            <a:r>
              <a:rPr lang="en-US" sz="1800" dirty="0" smtClean="0"/>
              <a:t>70%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2000" b="1" dirty="0" smtClean="0">
                <a:solidFill>
                  <a:srgbClr val="000090"/>
                </a:solidFill>
              </a:rPr>
              <a:t>Can </a:t>
            </a:r>
            <a:r>
              <a:rPr lang="en-US" sz="2000" b="1" dirty="0" smtClean="0">
                <a:solidFill>
                  <a:srgbClr val="000090"/>
                </a:solidFill>
              </a:rPr>
              <a:t>measure not only </a:t>
            </a:r>
            <a:r>
              <a:rPr lang="en-US" sz="2000" b="1" dirty="0" smtClean="0">
                <a:solidFill>
                  <a:srgbClr val="800000"/>
                </a:solidFill>
              </a:rPr>
              <a:t>sign, but also the size &amp; maybe shape </a:t>
            </a:r>
            <a:r>
              <a:rPr lang="en-US" sz="2000" b="1" dirty="0" smtClean="0">
                <a:solidFill>
                  <a:srgbClr val="000090"/>
                </a:solidFill>
              </a:rPr>
              <a:t>of the Sivers </a:t>
            </a:r>
            <a:r>
              <a:rPr lang="en-US" sz="2000" b="1" dirty="0" smtClean="0">
                <a:solidFill>
                  <a:srgbClr val="000090"/>
                </a:solidFill>
              </a:rPr>
              <a:t>function!</a:t>
            </a:r>
            <a:r>
              <a:rPr lang="en-US" sz="2000" b="1" dirty="0" smtClean="0">
                <a:solidFill>
                  <a:srgbClr val="000090"/>
                </a:solidFill>
              </a:rPr>
              <a:t/>
            </a:r>
            <a:br>
              <a:rPr lang="en-US" sz="2000" b="1" dirty="0" smtClean="0">
                <a:solidFill>
                  <a:srgbClr val="000090"/>
                </a:solidFill>
              </a:rPr>
            </a:br>
            <a:r>
              <a:rPr lang="en-US" sz="1000" b="1" dirty="0" smtClean="0">
                <a:solidFill>
                  <a:srgbClr val="000090"/>
                </a:solidFill>
              </a:rPr>
              <a:t> </a:t>
            </a:r>
            <a:endParaRPr lang="en-US" sz="18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47625"/>
            <a:ext cx="8899525" cy="1095375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MS PGothic" charset="0"/>
              </a:rPr>
              <a:t>Fermilab </a:t>
            </a:r>
            <a:r>
              <a:rPr lang="en-US" dirty="0" smtClean="0">
                <a:latin typeface="Trebuchet MS" charset="0"/>
                <a:ea typeface="MS PGothic" charset="0"/>
              </a:rPr>
              <a:t>E1027 Collaborating Institutes </a:t>
            </a:r>
            <a:br>
              <a:rPr lang="en-US" dirty="0" smtClean="0">
                <a:latin typeface="Trebuchet MS" charset="0"/>
                <a:ea typeface="MS PGothic" charset="0"/>
              </a:rPr>
            </a:br>
            <a:r>
              <a:rPr lang="en-US" dirty="0" smtClean="0">
                <a:latin typeface="Trebuchet MS" charset="0"/>
                <a:ea typeface="MS PGothic" charset="0"/>
              </a:rPr>
              <a:t>(Polarized Beam Drell-Yan)</a:t>
            </a:r>
            <a:endParaRPr lang="en-US" dirty="0">
              <a:latin typeface="Trebuchet MS" charset="0"/>
              <a:ea typeface="MS PGothic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-37636" y="1066800"/>
            <a:ext cx="4685836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Abilene Christian University</a:t>
            </a:r>
          </a:p>
          <a:p>
            <a:pPr algn="ctr" eaLnBrk="1" hangingPunct="1"/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Argonne National Laboratory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University of Basque Country</a:t>
            </a:r>
          </a:p>
          <a:p>
            <a:pPr algn="ctr" eaLnBrk="1" hangingPunct="1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University of Colorado</a:t>
            </a:r>
          </a:p>
          <a:p>
            <a:pPr algn="ctr" eaLnBrk="1" hangingPunct="1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Fermi National Accelerator Laboratory</a:t>
            </a:r>
          </a:p>
          <a:p>
            <a:pPr algn="ctr" eaLnBrk="1" hangingPunct="1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University of Illinois</a:t>
            </a:r>
          </a:p>
          <a:p>
            <a:pPr algn="ctr" eaLnBrk="1" hangingPunct="1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KEK</a:t>
            </a:r>
          </a:p>
          <a:p>
            <a:pPr algn="ctr" eaLnBrk="1" hangingPunct="1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Los Alamos National Laboratory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University of Maryland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14799" y="1066800"/>
            <a:ext cx="500857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University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of Michigan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RIKEN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Rutgers,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 State University of New Jersey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Tokyo Tech</a:t>
            </a:r>
          </a:p>
          <a:p>
            <a:pPr algn="ctr"/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Yamagata University</a:t>
            </a:r>
          </a:p>
          <a:p>
            <a:pPr algn="ctr" eaLnBrk="1" hangingPunct="1"/>
            <a:endParaRPr lang="en-US" dirty="0" smtClean="0">
              <a:solidFill>
                <a:srgbClr val="000090"/>
              </a:solidFill>
              <a:latin typeface="Arial" charset="0"/>
            </a:endParaRPr>
          </a:p>
          <a:p>
            <a:pPr algn="ctr" eaLnBrk="1" hangingPunct="1"/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Wolfgang Lorenzon and Paul E Reimer </a:t>
            </a:r>
          </a:p>
          <a:p>
            <a:pPr algn="ctr" eaLnBrk="1" hangingPunct="1"/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Co-Spokespersons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3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" y="76200"/>
            <a:ext cx="3928250" cy="1143000"/>
          </a:xfrm>
        </p:spPr>
        <p:txBody>
          <a:bodyPr/>
          <a:lstStyle/>
          <a:p>
            <a:r>
              <a:rPr lang="en-US" dirty="0" smtClean="0"/>
              <a:t>Polarized-Beam Drell-Yan at 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962400" cy="4525963"/>
          </a:xfrm>
        </p:spPr>
        <p:txBody>
          <a:bodyPr/>
          <a:lstStyle/>
          <a:p>
            <a:pPr marL="284163" indent="-284163"/>
            <a:r>
              <a:rPr lang="en-US" dirty="0" smtClean="0"/>
              <a:t>Proposed to PAC in Summer 2012</a:t>
            </a:r>
          </a:p>
          <a:p>
            <a:pPr marL="284163" indent="-284163"/>
            <a:r>
              <a:rPr lang="en-US" dirty="0" smtClean="0"/>
              <a:t>Granted Stage I approval after Fall 2012 PAC</a:t>
            </a:r>
            <a:endParaRPr lang="en-US" dirty="0"/>
          </a:p>
          <a:p>
            <a:pPr marL="63500" indent="-238125"/>
            <a:r>
              <a:rPr lang="en-US" dirty="0" smtClean="0"/>
              <a:t>Approximate cost is $10M</a:t>
            </a:r>
          </a:p>
          <a:p>
            <a:pPr marL="463550" lvl="1" indent="-238125"/>
            <a:r>
              <a:rPr lang="en-US" dirty="0" smtClean="0"/>
              <a:t>All on accelerator complex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pSp>
        <p:nvGrpSpPr>
          <p:cNvPr id="7" name="Group 19"/>
          <p:cNvGrpSpPr>
            <a:grpSpLocks noChangeAspect="1"/>
          </p:cNvGrpSpPr>
          <p:nvPr/>
        </p:nvGrpSpPr>
        <p:grpSpPr bwMode="auto">
          <a:xfrm>
            <a:off x="4038600" y="26987"/>
            <a:ext cx="5091113" cy="6515795"/>
            <a:chOff x="3951" y="17"/>
            <a:chExt cx="1800" cy="2303"/>
          </a:xfrm>
        </p:grpSpPr>
        <p:pic>
          <p:nvPicPr>
            <p:cNvPr id="8" name="Picture 17" descr="research_grant_ch9408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50"/>
            <a:stretch>
              <a:fillRect/>
            </a:stretch>
          </p:blipFill>
          <p:spPr bwMode="auto">
            <a:xfrm>
              <a:off x="3959" y="17"/>
              <a:ext cx="1791" cy="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research_grant_ch9408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-1315"/>
            <a:stretch>
              <a:fillRect/>
            </a:stretch>
          </p:blipFill>
          <p:spPr bwMode="auto">
            <a:xfrm>
              <a:off x="3951" y="1165"/>
              <a:ext cx="1800" cy="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511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The Sivers distribution contains unique information on</a:t>
            </a:r>
          </a:p>
          <a:p>
            <a:pPr lvl="1"/>
            <a:r>
              <a:rPr lang="en-US" dirty="0" smtClean="0"/>
              <a:t>QCD gauge invariance and factorization</a:t>
            </a:r>
          </a:p>
          <a:p>
            <a:pPr lvl="1"/>
            <a:r>
              <a:rPr lang="en-US" dirty="0" smtClean="0"/>
              <a:t>Angular momentum</a:t>
            </a:r>
          </a:p>
          <a:p>
            <a:r>
              <a:rPr lang="en-US" dirty="0" smtClean="0"/>
              <a:t>The Sivers distribution must be measured with Drell-Yan</a:t>
            </a:r>
          </a:p>
          <a:p>
            <a:pPr lvl="1"/>
            <a:r>
              <a:rPr lang="en-US" dirty="0" smtClean="0"/>
              <a:t>Valence-Sea separation</a:t>
            </a:r>
          </a:p>
          <a:p>
            <a:r>
              <a:rPr lang="en-US" dirty="0" smtClean="0"/>
              <a:t>Key parameters to an experiment are</a:t>
            </a:r>
          </a:p>
          <a:p>
            <a:pPr lvl="1"/>
            <a:r>
              <a:rPr lang="en-US" dirty="0" smtClean="0"/>
              <a:t>Achievable integrated Luminosity</a:t>
            </a:r>
          </a:p>
          <a:p>
            <a:pPr lvl="1"/>
            <a:r>
              <a:rPr lang="en-US" dirty="0" smtClean="0"/>
              <a:t>Cost effectiveness</a:t>
            </a:r>
          </a:p>
          <a:p>
            <a:r>
              <a:rPr lang="en-US" dirty="0" smtClean="0"/>
              <a:t>Fermilab Polarized Main Injector is the way to go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4191000"/>
            <a:ext cx="7739456" cy="2133600"/>
            <a:chOff x="152400" y="3352800"/>
            <a:chExt cx="8196656" cy="2436050"/>
          </a:xfrm>
        </p:grpSpPr>
        <p:pic>
          <p:nvPicPr>
            <p:cNvPr id="8" name="Picture 1" descr="C:\Users\lorenzon\Documents\Laboratories\FNAL\Page20-ADK-Diffraction2012-Talk-29Aug1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3352800"/>
              <a:ext cx="5306736" cy="2436050"/>
            </a:xfrm>
            <a:prstGeom prst="rect">
              <a:avLst/>
            </a:prstGeom>
            <a:noFill/>
          </p:spPr>
        </p:pic>
        <p:pic>
          <p:nvPicPr>
            <p:cNvPr id="9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03876">
              <a:off x="5226973" y="4223479"/>
              <a:ext cx="3122083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mass_fit_all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r="9292"/>
          <a:stretch/>
        </p:blipFill>
        <p:spPr>
          <a:xfrm>
            <a:off x="6781800" y="1143000"/>
            <a:ext cx="2219033" cy="1524000"/>
          </a:xfrm>
          <a:prstGeom prst="rect">
            <a:avLst/>
          </a:prstGeom>
          <a:ln w="76200" cmpd="tri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819400"/>
            <a:ext cx="2742715" cy="179856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505200" cy="5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Transverse Momentum Distributions:  Introduction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676400"/>
            <a:ext cx="9144000" cy="4114800"/>
            <a:chOff x="0" y="1676400"/>
            <a:chExt cx="9144000" cy="4114800"/>
          </a:xfrm>
        </p:grpSpPr>
        <p:graphicFrame>
          <p:nvGraphicFramePr>
            <p:cNvPr id="1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841858"/>
                </p:ext>
              </p:extLst>
            </p:nvPr>
          </p:nvGraphicFramePr>
          <p:xfrm>
            <a:off x="4038600" y="55499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Equation" r:id="rId3" imgW="1206360" imgH="241200" progId="Equation.DSMT4">
                    <p:embed/>
                  </p:oleObj>
                </mc:Choice>
                <mc:Fallback>
                  <p:oleObj name="Equation" r:id="rId3" imgW="1206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5499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>
                  <a:solidFill>
                    <a:srgbClr val="000000"/>
                  </a:solidFill>
                  <a:latin typeface="Times New Roman" charset="0"/>
                </a:rPr>
                <a:t>Survive </a:t>
              </a:r>
              <a:r>
                <a:rPr lang="en-US" i="0" dirty="0" err="1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 integration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562600" y="32766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1C1C1C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 - dependent, T-even</a:t>
              </a: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 flipV="1">
              <a:off x="6477000" y="2590800"/>
              <a:ext cx="2286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6324600" y="3657600"/>
              <a:ext cx="38100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3143"/>
                </p:ext>
              </p:extLst>
            </p:nvPr>
          </p:nvGraphicFramePr>
          <p:xfrm>
            <a:off x="4191000" y="16764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Equation" r:id="rId5" imgW="825480" imgH="228600" progId="Equation.3">
                    <p:embed/>
                  </p:oleObj>
                </mc:Choice>
                <mc:Fallback>
                  <p:oleObj name="Equation" r:id="rId5" imgW="825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764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2514600" y="1219200"/>
            <a:ext cx="5867400" cy="4953000"/>
            <a:chOff x="2514600" y="1219200"/>
            <a:chExt cx="5867400" cy="4953000"/>
          </a:xfrm>
        </p:grpSpPr>
        <p:grpSp>
          <p:nvGrpSpPr>
            <p:cNvPr id="8" name="Group 7"/>
            <p:cNvGrpSpPr/>
            <p:nvPr/>
          </p:nvGrpSpPr>
          <p:grpSpPr>
            <a:xfrm>
              <a:off x="2514600" y="1219200"/>
              <a:ext cx="5867400" cy="4953000"/>
              <a:chOff x="2514600" y="1219200"/>
              <a:chExt cx="5867400" cy="4953000"/>
            </a:xfrm>
          </p:grpSpPr>
          <p:pic>
            <p:nvPicPr>
              <p:cNvPr id="9" name="Picture 5" descr="distrib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1295400"/>
                <a:ext cx="5181600" cy="422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2514600" y="1219200"/>
                <a:ext cx="2667000" cy="19050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auto">
              <a:xfrm>
                <a:off x="2514600" y="4876800"/>
                <a:ext cx="5867400" cy="1295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5562600" y="1524000"/>
                <a:ext cx="2438400" cy="10668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 bwMode="auto">
            <a:xfrm>
              <a:off x="2514600" y="3276600"/>
              <a:ext cx="2362200" cy="1447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8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Transverse Momentum Distributions:  Introduction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4600" y="1219200"/>
            <a:ext cx="5867400" cy="4953000"/>
            <a:chOff x="2514600" y="1219200"/>
            <a:chExt cx="5867400" cy="4953000"/>
          </a:xfrm>
        </p:grpSpPr>
        <p:pic>
          <p:nvPicPr>
            <p:cNvPr id="9" name="Picture 5" descr="distri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295400"/>
              <a:ext cx="5181600" cy="422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514600" y="3239355"/>
              <a:ext cx="2667000" cy="1524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2514600" y="1219200"/>
              <a:ext cx="2667000" cy="19050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514600" y="4876800"/>
              <a:ext cx="5867400" cy="1295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5562600" y="1524000"/>
              <a:ext cx="2438400" cy="10668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676400"/>
            <a:ext cx="9144000" cy="4114800"/>
            <a:chOff x="0" y="1676400"/>
            <a:chExt cx="9144000" cy="4114800"/>
          </a:xfrm>
        </p:grpSpPr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367090"/>
                </p:ext>
              </p:extLst>
            </p:nvPr>
          </p:nvGraphicFramePr>
          <p:xfrm>
            <a:off x="3962400" y="3340100"/>
            <a:ext cx="1155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Equation" r:id="rId4" imgW="1155600" imgH="241200" progId="Equation.DSMT4">
                    <p:embed/>
                  </p:oleObj>
                </mc:Choice>
                <mc:Fallback>
                  <p:oleObj name="Equation" r:id="rId4" imgW="1155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340100"/>
                          <a:ext cx="11557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810224"/>
                </p:ext>
              </p:extLst>
            </p:nvPr>
          </p:nvGraphicFramePr>
          <p:xfrm>
            <a:off x="4038600" y="55499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Equation" r:id="rId6" imgW="1206360" imgH="241200" progId="Equation.DSMT4">
                    <p:embed/>
                  </p:oleObj>
                </mc:Choice>
                <mc:Fallback>
                  <p:oleObj name="Equation" r:id="rId6" imgW="1206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5499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6457283"/>
                </p:ext>
              </p:extLst>
            </p:nvPr>
          </p:nvGraphicFramePr>
          <p:xfrm>
            <a:off x="4038600" y="4572000"/>
            <a:ext cx="110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name="Equation" r:id="rId8" imgW="1104840" imgH="241200" progId="Equation.DSMT4">
                    <p:embed/>
                  </p:oleObj>
                </mc:Choice>
                <mc:Fallback>
                  <p:oleObj name="Equation" r:id="rId8" imgW="11048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572000"/>
                          <a:ext cx="11049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>
                  <a:solidFill>
                    <a:srgbClr val="000000"/>
                  </a:solidFill>
                  <a:latin typeface="Times New Roman" charset="0"/>
                </a:rPr>
                <a:t>Survive </a:t>
              </a:r>
              <a:r>
                <a:rPr lang="en-US" i="0" dirty="0" err="1">
                  <a:solidFill>
                    <a:srgbClr val="0000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 integration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25146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 - dependent, </a:t>
              </a:r>
              <a:endParaRPr lang="en-US" i="0" dirty="0" smtClean="0">
                <a:solidFill>
                  <a:srgbClr val="FF3300"/>
                </a:solidFill>
                <a:latin typeface="Times New Roman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i="0" dirty="0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“</a:t>
              </a:r>
              <a:r>
                <a:rPr lang="en-US" i="0" dirty="0" err="1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NaiveT</a:t>
              </a:r>
              <a:r>
                <a:rPr lang="en-US" i="0" dirty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-</a:t>
              </a:r>
              <a:r>
                <a:rPr lang="en-US" i="0" dirty="0" smtClean="0">
                  <a:solidFill>
                    <a:srgbClr val="FF3300"/>
                  </a:solidFill>
                  <a:latin typeface="Times New Roman" charset="0"/>
                  <a:cs typeface="Arial" charset="0"/>
                </a:rPr>
                <a:t>odd”</a:t>
              </a:r>
              <a:endParaRPr lang="en-US" i="0" dirty="0">
                <a:solidFill>
                  <a:srgbClr val="FF33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562600" y="32766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1C1C1C"/>
                  </a:solidFill>
                  <a:latin typeface="Times New Roman" charset="0"/>
                </a:rPr>
                <a:t>k</a:t>
              </a:r>
              <a:r>
                <a:rPr lang="en-US" i="0" baseline="-25000" dirty="0" err="1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i="0" dirty="0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 - dependent, T-even</a:t>
              </a:r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H="1" flipV="1">
              <a:off x="6477000" y="2590800"/>
              <a:ext cx="2286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6324600" y="3657600"/>
              <a:ext cx="38100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788984"/>
                </p:ext>
              </p:extLst>
            </p:nvPr>
          </p:nvGraphicFramePr>
          <p:xfrm>
            <a:off x="4191000" y="16764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name="Equation" r:id="rId10" imgW="825480" imgH="228600" progId="Equation.3">
                    <p:embed/>
                  </p:oleObj>
                </mc:Choice>
                <mc:Fallback>
                  <p:oleObj name="Equation" r:id="rId10" imgW="825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764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239713" y="4767263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solidFill>
                    <a:srgbClr val="000000"/>
                  </a:solidFill>
                  <a:latin typeface="Times New Roman" charset="0"/>
                </a:rPr>
                <a:t>Boer-Mulders Function</a:t>
              </a:r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407988" y="2905125"/>
              <a:ext cx="1325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000000"/>
                  </a:solidFill>
                  <a:latin typeface="Times New Roman" charset="0"/>
                </a:rPr>
                <a:t>Sivers </a:t>
              </a:r>
              <a:r>
                <a:rPr lang="en-US" sz="2000" i="0" dirty="0">
                  <a:solidFill>
                    <a:srgbClr val="000000"/>
                  </a:solidFill>
                  <a:latin typeface="Times New Roman" charset="0"/>
                </a:rPr>
                <a:t>Function</a:t>
              </a:r>
            </a:p>
          </p:txBody>
        </p:sp>
        <p:sp>
          <p:nvSpPr>
            <p:cNvPr id="27" name="Line 53"/>
            <p:cNvSpPr>
              <a:spLocks noChangeShapeType="1"/>
            </p:cNvSpPr>
            <p:nvPr/>
          </p:nvSpPr>
          <p:spPr bwMode="auto">
            <a:xfrm>
              <a:off x="1552575" y="3155950"/>
              <a:ext cx="1052513" cy="501650"/>
            </a:xfrm>
            <a:prstGeom prst="line">
              <a:avLst/>
            </a:prstGeom>
            <a:noFill/>
            <a:ln w="19050" cmpd="sng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Line 54"/>
          <p:cNvSpPr>
            <a:spLocks noChangeShapeType="1"/>
          </p:cNvSpPr>
          <p:nvPr/>
        </p:nvSpPr>
        <p:spPr bwMode="auto">
          <a:xfrm flipV="1">
            <a:off x="1828800" y="4419600"/>
            <a:ext cx="714375" cy="439738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lorenzon\Documents\talks\pol-DY\pp-incl-asy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169274" cy="28924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/>
          <a:lstStyle/>
          <a:p>
            <a:r>
              <a:rPr lang="en-US" dirty="0" smtClean="0"/>
              <a:t>Single Spin Asymmetries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  Measurement of Sivers' Function with the Fermilab Main Injector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7606844" y="1841957"/>
            <a:ext cx="2438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+mn-lt"/>
              </a:rPr>
              <a:t>C. Aidala SPIN 2008 Proceeding and CERN Courier June 2009</a:t>
            </a:r>
            <a:endParaRPr lang="en-US" sz="11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2971800"/>
          </a:xfrm>
        </p:spPr>
        <p:txBody>
          <a:bodyPr/>
          <a:lstStyle/>
          <a:p>
            <a:r>
              <a:rPr lang="en-US" sz="2000" dirty="0" smtClean="0"/>
              <a:t>Single spin asymmetries in Hadron-Hadron interactions have been observed over a wide range of center-of-mass energies</a:t>
            </a:r>
          </a:p>
          <a:p>
            <a:r>
              <a:rPr lang="en-US" sz="2000" dirty="0" smtClean="0"/>
              <a:t>Explanations:</a:t>
            </a:r>
          </a:p>
          <a:p>
            <a:pPr lvl="1"/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/>
              <a:t> dependent fragmentation function in hadronization of quarks</a:t>
            </a:r>
          </a:p>
          <a:p>
            <a:pPr marL="857250" lvl="2" indent="0">
              <a:buNone/>
            </a:pPr>
            <a:r>
              <a:rPr lang="en-US" sz="2000" dirty="0">
                <a:solidFill>
                  <a:srgbClr val="000090"/>
                </a:solidFill>
              </a:rPr>
              <a:t>Collins Fragmentation Function, H</a:t>
            </a:r>
            <a:r>
              <a:rPr lang="en-US" sz="2000" baseline="-25000" dirty="0">
                <a:solidFill>
                  <a:srgbClr val="000090"/>
                </a:solidFill>
              </a:rPr>
              <a:t>1T</a:t>
            </a:r>
            <a:r>
              <a:rPr lang="en-US" sz="2000" baseline="30000" dirty="0">
                <a:solidFill>
                  <a:srgbClr val="000090"/>
                </a:solidFill>
              </a:rPr>
              <a:t>⊥,q</a:t>
            </a:r>
            <a:r>
              <a:rPr lang="en-US" sz="2000" baseline="30000" dirty="0">
                <a:solidFill>
                  <a:srgbClr val="00009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2000" baseline="30000" dirty="0">
                <a:solidFill>
                  <a:srgbClr val="000090"/>
                </a:solidFill>
                <a:cs typeface="Wingdings 3" charset="2"/>
              </a:rPr>
              <a:t>H</a:t>
            </a:r>
            <a:r>
              <a:rPr lang="en-US" sz="2000" dirty="0">
                <a:solidFill>
                  <a:srgbClr val="000090"/>
                </a:solidFill>
              </a:rPr>
              <a:t>(k</a:t>
            </a:r>
            <a:r>
              <a:rPr lang="en-US" sz="2000" baseline="-25000" dirty="0">
                <a:solidFill>
                  <a:srgbClr val="000090"/>
                </a:solidFill>
              </a:rPr>
              <a:t>T</a:t>
            </a:r>
            <a:r>
              <a:rPr lang="en-US" sz="2000" dirty="0">
                <a:solidFill>
                  <a:srgbClr val="000090"/>
                </a:solidFill>
              </a:rPr>
              <a:t>,x,Q</a:t>
            </a:r>
            <a:r>
              <a:rPr lang="en-US" sz="2000" baseline="30000" dirty="0">
                <a:solidFill>
                  <a:srgbClr val="000090"/>
                </a:solidFill>
              </a:rPr>
              <a:t>2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dependent parton distribution in transversely polarized nucleon</a:t>
            </a:r>
          </a:p>
          <a:p>
            <a:pPr marL="914400" lvl="2" indent="0"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>Sivers Distribution Function, F</a:t>
            </a:r>
            <a:r>
              <a:rPr lang="en-US" sz="2000" baseline="-25000" dirty="0" smtClean="0">
                <a:solidFill>
                  <a:srgbClr val="000090"/>
                </a:solidFill>
              </a:rPr>
              <a:t>1T</a:t>
            </a:r>
            <a:r>
              <a:rPr lang="en-US" sz="2000" baseline="30000" dirty="0" smtClean="0">
                <a:solidFill>
                  <a:srgbClr val="000090"/>
                </a:solidFill>
              </a:rPr>
              <a:t>⊥q</a:t>
            </a:r>
            <a:r>
              <a:rPr lang="en-US" sz="2000" dirty="0" smtClean="0">
                <a:solidFill>
                  <a:srgbClr val="000090"/>
                </a:solidFill>
              </a:rPr>
              <a:t>(k</a:t>
            </a:r>
            <a:r>
              <a:rPr lang="en-US" sz="2000" baseline="-25000" dirty="0" smtClean="0">
                <a:solidFill>
                  <a:srgbClr val="000090"/>
                </a:solidFill>
              </a:rPr>
              <a:t>T</a:t>
            </a:r>
            <a:r>
              <a:rPr lang="en-US" sz="2000" dirty="0" smtClean="0">
                <a:solidFill>
                  <a:srgbClr val="000090"/>
                </a:solidFill>
              </a:rPr>
              <a:t>,x,Q</a:t>
            </a:r>
            <a:r>
              <a:rPr lang="en-US" sz="2000" baseline="30000" dirty="0" smtClean="0">
                <a:solidFill>
                  <a:srgbClr val="000090"/>
                </a:solidFill>
              </a:rPr>
              <a:t>2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>Apparently T-Odd—but not really!</a:t>
            </a:r>
            <a:endParaRPr lang="en-US" sz="1800" dirty="0" smtClean="0">
              <a:solidFill>
                <a:srgbClr val="000090"/>
              </a:solidFill>
            </a:endParaRPr>
          </a:p>
          <a:p>
            <a:pPr marL="857250" lvl="2" indent="0">
              <a:buNone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April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24200"/>
            <a:ext cx="408241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Sivers Function and the Spin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105400" cy="5105400"/>
          </a:xfrm>
        </p:spPr>
        <p:txBody>
          <a:bodyPr/>
          <a:lstStyle/>
          <a:p>
            <a:r>
              <a:rPr lang="en-US" sz="2000" dirty="0" smtClean="0"/>
              <a:t>Correlation between unpolarized quarks and a nucleon’s transverse polarization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½ </a:t>
            </a:r>
            <a:r>
              <a:rPr lang="en-US" sz="2000" dirty="0" smtClean="0">
                <a:latin typeface="Symbol" charset="2"/>
                <a:cs typeface="Symbol" charset="2"/>
              </a:rPr>
              <a:t>DS</a:t>
            </a:r>
            <a:r>
              <a:rPr lang="en-US" sz="2000" dirty="0" smtClean="0"/>
              <a:t> ≈ 25%</a:t>
            </a:r>
          </a:p>
          <a:p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G may be as high as 15%</a:t>
            </a:r>
            <a:r>
              <a:rPr lang="en-US" sz="2000" baseline="30000" dirty="0" smtClean="0"/>
              <a:t>1</a:t>
            </a:r>
          </a:p>
          <a:p>
            <a:r>
              <a:rPr lang="en-US" sz="2000" dirty="0" smtClean="0"/>
              <a:t>L ??? unmeasured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Non-zero Sivers distribution </a:t>
            </a:r>
            <a:r>
              <a:rPr lang="en-US" sz="2000" dirty="0" smtClean="0">
                <a:latin typeface="Wingdings 3" charset="2"/>
                <a:cs typeface="Wingdings 3" charset="2"/>
              </a:rPr>
              <a:t>_</a:t>
            </a:r>
            <a:r>
              <a:rPr lang="en-US" sz="2000" dirty="0" smtClean="0">
                <a:cs typeface="Wingdings 3" charset="2"/>
              </a:rPr>
              <a:t> non-zero quark orbital momentum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October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 Reimer The Valence Sivers Distribution and Drell-Yan</a:t>
            </a:r>
            <a:endParaRPr lang="en-US"/>
          </a:p>
        </p:txBody>
      </p:sp>
      <p:pic>
        <p:nvPicPr>
          <p:cNvPr id="6" name="Picture 5" descr="uli_nucleon.angmom.dia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2169594" cy="2743200"/>
          </a:xfrm>
          <a:prstGeom prst="rect">
            <a:avLst/>
          </a:prstGeom>
        </p:spPr>
      </p:pic>
      <p:pic>
        <p:nvPicPr>
          <p:cNvPr id="7" name="Picture 6" descr="distrib"/>
          <p:cNvPicPr>
            <a:picLocks noChangeAspect="1" noChangeArrowheads="1"/>
          </p:cNvPicPr>
          <p:nvPr/>
        </p:nvPicPr>
        <p:blipFill rotWithShape="1">
          <a:blip r:embed="rId4" cstate="print"/>
          <a:srcRect t="47412" r="58424" b="29230"/>
          <a:stretch/>
        </p:blipFill>
        <p:spPr bwMode="auto">
          <a:xfrm>
            <a:off x="2147191" y="4191000"/>
            <a:ext cx="2653409" cy="121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eltaSigm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3048000" cy="272955"/>
          </a:xfrm>
          <a:prstGeom prst="rect">
            <a:avLst/>
          </a:prstGeom>
        </p:spPr>
      </p:pic>
      <p:pic>
        <p:nvPicPr>
          <p:cNvPr id="10" name="Picture 9" descr="SpinPuzzl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657600" cy="840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7712705" y="4860295"/>
            <a:ext cx="2362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 smtClean="0">
                <a:solidFill>
                  <a:srgbClr val="000000"/>
                </a:solidFill>
              </a:rPr>
              <a:t>1</a:t>
            </a:r>
            <a:r>
              <a:rPr lang="en-US" sz="1100" dirty="0" smtClean="0">
                <a:solidFill>
                  <a:srgbClr val="000000"/>
                </a:solidFill>
              </a:rPr>
              <a:t>de Florian </a:t>
            </a:r>
            <a:r>
              <a:rPr lang="en-US" sz="1100" i="1" dirty="0" smtClean="0">
                <a:solidFill>
                  <a:srgbClr val="000000"/>
                </a:solidFill>
              </a:rPr>
              <a:t>et al</a:t>
            </a:r>
            <a:r>
              <a:rPr lang="en-US" sz="1100" dirty="0" smtClean="0">
                <a:solidFill>
                  <a:srgbClr val="000000"/>
                </a:solidFill>
              </a:rPr>
              <a:t>. Phys</a:t>
            </a:r>
            <a:r>
              <a:rPr lang="en-US" sz="1100" dirty="0">
                <a:solidFill>
                  <a:srgbClr val="000000"/>
                </a:solidFill>
              </a:rPr>
              <a:t>. Rev. </a:t>
            </a:r>
            <a:r>
              <a:rPr lang="en-US" sz="1100" dirty="0" err="1">
                <a:solidFill>
                  <a:srgbClr val="000000"/>
                </a:solidFill>
              </a:rPr>
              <a:t>Lett</a:t>
            </a:r>
            <a:r>
              <a:rPr lang="en-US" sz="1100" dirty="0">
                <a:solidFill>
                  <a:srgbClr val="000000"/>
                </a:solidFill>
              </a:rPr>
              <a:t>. 113, </a:t>
            </a:r>
          </a:p>
        </p:txBody>
      </p:sp>
    </p:spTree>
    <p:extLst>
      <p:ext uri="{BB962C8B-B14F-4D97-AF65-F5344CB8AC3E}">
        <p14:creationId xmlns:p14="http://schemas.microsoft.com/office/powerpoint/2010/main" val="166373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048000" cy="13078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10" descr="C:\Users\lorenzon\Documents\talks\E906\SSA-interference-DY.png"/>
          <p:cNvPicPr>
            <a:picLocks noChangeAspect="1" noChangeArrowheads="1"/>
          </p:cNvPicPr>
          <p:nvPr/>
        </p:nvPicPr>
        <p:blipFill rotWithShape="1">
          <a:blip r:embed="rId4" cstate="print"/>
          <a:srcRect l="2555" t="2812" r="2608" b="2989"/>
          <a:stretch/>
        </p:blipFill>
        <p:spPr bwMode="auto">
          <a:xfrm>
            <a:off x="6889088" y="1066801"/>
            <a:ext cx="1899311" cy="152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r>
              <a:rPr lang="en-US" sz="2800" dirty="0"/>
              <a:t>“Naïve” T-odd observables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4953000"/>
          </a:xfrm>
          <a:ln>
            <a:noFill/>
          </a:ln>
        </p:spPr>
        <p:txBody>
          <a:bodyPr/>
          <a:lstStyle/>
          <a:p>
            <a:r>
              <a:rPr lang="en-US" dirty="0"/>
              <a:t>Naïve T-odd effect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90"/>
                </a:solidFill>
              </a:rPr>
              <a:t>F</a:t>
            </a:r>
            <a:r>
              <a:rPr lang="en-US" baseline="-25000" dirty="0" smtClean="0">
                <a:solidFill>
                  <a:srgbClr val="000090"/>
                </a:solidFill>
              </a:rPr>
              <a:t>1T</a:t>
            </a:r>
            <a:r>
              <a:rPr lang="en-US" baseline="30000" dirty="0">
                <a:solidFill>
                  <a:srgbClr val="000090"/>
                </a:solidFill>
              </a:rPr>
              <a:t>⊥</a:t>
            </a:r>
            <a:r>
              <a:rPr lang="en-US" baseline="30000" dirty="0" smtClean="0">
                <a:solidFill>
                  <a:srgbClr val="000090"/>
                </a:solidFill>
              </a:rPr>
              <a:t>q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r>
              <a:rPr lang="en-US" baseline="30000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must </a:t>
            </a:r>
            <a:r>
              <a:rPr lang="en-US" dirty="0"/>
              <a:t>arise from </a:t>
            </a:r>
            <a:r>
              <a:rPr lang="en-US" dirty="0" smtClean="0"/>
              <a:t>interference between </a:t>
            </a:r>
            <a:r>
              <a:rPr lang="en-US" sz="1800" dirty="0" smtClean="0"/>
              <a:t>spin</a:t>
            </a:r>
            <a:r>
              <a:rPr lang="en-US" sz="1800" dirty="0"/>
              <a:t>-flip and non-flip amplitudes </a:t>
            </a:r>
            <a:r>
              <a:rPr lang="en-US" sz="1800" dirty="0" smtClean="0"/>
              <a:t>w/different phases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soft gluons </a:t>
            </a:r>
            <a:r>
              <a:rPr lang="en-US" sz="2000" dirty="0"/>
              <a:t>“gauge links” required for color gauge invariance</a:t>
            </a:r>
          </a:p>
          <a:p>
            <a:r>
              <a:rPr lang="en-US" sz="2000" dirty="0" smtClean="0"/>
              <a:t>soft </a:t>
            </a:r>
            <a:r>
              <a:rPr lang="en-US" sz="2000" dirty="0"/>
              <a:t>gluon re-interactions </a:t>
            </a:r>
            <a:r>
              <a:rPr lang="en-US" sz="2000" dirty="0" smtClean="0"/>
              <a:t>are </a:t>
            </a:r>
            <a:r>
              <a:rPr lang="en-US" sz="2000" dirty="0">
                <a:solidFill>
                  <a:srgbClr val="800000"/>
                </a:solidFill>
              </a:rPr>
              <a:t>final (or initial) state interactions … and may be process dependent!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  Measurement of Sivers' Function with the Fermilab Main Injector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:\Users\lorenzon\Documents\talks\E906\SSA-interference.png"/>
          <p:cNvPicPr>
            <a:picLocks noChangeAspect="1" noChangeArrowheads="1"/>
          </p:cNvPicPr>
          <p:nvPr/>
        </p:nvPicPr>
        <p:blipFill rotWithShape="1">
          <a:blip r:embed="rId5" cstate="print"/>
          <a:srcRect l="809" t="3236"/>
          <a:stretch/>
        </p:blipFill>
        <p:spPr bwMode="auto">
          <a:xfrm>
            <a:off x="304800" y="1447800"/>
            <a:ext cx="5257800" cy="113212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10200"/>
            <a:ext cx="5009673" cy="71780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3024519" cy="1275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 rot="16200000">
            <a:off x="-893959" y="4181445"/>
            <a:ext cx="220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buAutoNum type="alphaUcPeriod"/>
              <a:defRPr/>
            </a:pPr>
            <a:r>
              <a:rPr lang="en-US" sz="1000" dirty="0" err="1" smtClean="0">
                <a:solidFill>
                  <a:srgbClr val="C00000"/>
                </a:solidFill>
              </a:rPr>
              <a:t>Kotzinian</a:t>
            </a:r>
            <a:r>
              <a:rPr lang="en-US" sz="1000" dirty="0">
                <a:solidFill>
                  <a:srgbClr val="C00000"/>
                </a:solidFill>
              </a:rPr>
              <a:t>, DY </a:t>
            </a:r>
            <a:r>
              <a:rPr lang="en-US" sz="1000" dirty="0" smtClean="0">
                <a:solidFill>
                  <a:srgbClr val="C00000"/>
                </a:solidFill>
              </a:rPr>
              <a:t>workshop,</a:t>
            </a:r>
          </a:p>
          <a:p>
            <a:pPr marL="228600" indent="-228600" algn="ctr">
              <a:buAutoNum type="alphaUcPeriod"/>
              <a:defRPr/>
            </a:pPr>
            <a:r>
              <a:rPr lang="en-US" sz="1000" dirty="0" smtClean="0">
                <a:solidFill>
                  <a:srgbClr val="C00000"/>
                </a:solidFill>
              </a:rPr>
              <a:t>CERN</a:t>
            </a:r>
            <a:r>
              <a:rPr lang="en-US" sz="1000" dirty="0">
                <a:solidFill>
                  <a:srgbClr val="C00000"/>
                </a:solidFill>
              </a:rPr>
              <a:t>, 4/10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953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spacelike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(DIS) </a:t>
            </a:r>
            <a:r>
              <a:rPr lang="en-US" b="1" dirty="0" smtClean="0">
                <a:solidFill>
                  <a:srgbClr val="800000"/>
                </a:solidFill>
              </a:rPr>
              <a:t>                    vs.           </a:t>
            </a:r>
            <a:r>
              <a:rPr lang="en-US" b="1" dirty="0" err="1" smtClean="0">
                <a:solidFill>
                  <a:srgbClr val="800000"/>
                </a:solidFill>
              </a:rPr>
              <a:t>Timelike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(Drell-Yan) </a:t>
            </a:r>
            <a:r>
              <a:rPr lang="en-US" b="1" dirty="0" smtClean="0">
                <a:solidFill>
                  <a:srgbClr val="800000"/>
                </a:solidFill>
              </a:rPr>
              <a:t>   virtual </a:t>
            </a:r>
            <a:r>
              <a:rPr lang="en-US" b="1" dirty="0">
                <a:solidFill>
                  <a:srgbClr val="800000"/>
                </a:solidFill>
              </a:rPr>
              <a:t>photon </a:t>
            </a:r>
          </a:p>
        </p:txBody>
      </p:sp>
    </p:spTree>
    <p:extLst>
      <p:ext uri="{BB962C8B-B14F-4D97-AF65-F5344CB8AC3E}">
        <p14:creationId xmlns:p14="http://schemas.microsoft.com/office/powerpoint/2010/main" val="177986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28" y="762000"/>
            <a:ext cx="3048000" cy="13078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r>
              <a:rPr lang="en-US" sz="2800" dirty="0" smtClean="0"/>
              <a:t>QCD Predictions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  Measurement of Sivers' Function with the Fermilab Main Injector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5009673" cy="71780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8328" y="838200"/>
            <a:ext cx="3024519" cy="1275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 rot="16200000">
            <a:off x="-873231" y="1209645"/>
            <a:ext cx="220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>
              <a:buAutoNum type="alphaUcPeriod"/>
              <a:defRPr/>
            </a:pPr>
            <a:r>
              <a:rPr lang="en-US" sz="1000" dirty="0" err="1" smtClean="0">
                <a:solidFill>
                  <a:srgbClr val="C00000"/>
                </a:solidFill>
              </a:rPr>
              <a:t>Kotzinian</a:t>
            </a:r>
            <a:r>
              <a:rPr lang="en-US" sz="1000" dirty="0">
                <a:solidFill>
                  <a:srgbClr val="C00000"/>
                </a:solidFill>
              </a:rPr>
              <a:t>, DY </a:t>
            </a:r>
            <a:r>
              <a:rPr lang="en-US" sz="1000" dirty="0" smtClean="0">
                <a:solidFill>
                  <a:srgbClr val="C00000"/>
                </a:solidFill>
              </a:rPr>
              <a:t>workshop,</a:t>
            </a:r>
          </a:p>
          <a:p>
            <a:pPr marL="228600" indent="-228600" algn="ctr">
              <a:buAutoNum type="alphaUcPeriod"/>
              <a:defRPr/>
            </a:pPr>
            <a:r>
              <a:rPr lang="en-US" sz="1000" dirty="0" smtClean="0">
                <a:solidFill>
                  <a:srgbClr val="C00000"/>
                </a:solidFill>
              </a:rPr>
              <a:t>CERN</a:t>
            </a:r>
            <a:r>
              <a:rPr lang="en-US" sz="1000" dirty="0">
                <a:solidFill>
                  <a:srgbClr val="C00000"/>
                </a:solidFill>
              </a:rPr>
              <a:t>, 4/10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5528" y="1981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spacelike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(DIS) </a:t>
            </a:r>
            <a:r>
              <a:rPr lang="en-US" b="1" dirty="0" smtClean="0">
                <a:solidFill>
                  <a:srgbClr val="800000"/>
                </a:solidFill>
              </a:rPr>
              <a:t>                    vs.           </a:t>
            </a:r>
            <a:r>
              <a:rPr lang="en-US" b="1" dirty="0" err="1" smtClean="0">
                <a:solidFill>
                  <a:srgbClr val="800000"/>
                </a:solidFill>
              </a:rPr>
              <a:t>Timelike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>
                <a:solidFill>
                  <a:srgbClr val="800000"/>
                </a:solidFill>
              </a:rPr>
              <a:t>(Drell-Yan) </a:t>
            </a:r>
            <a:r>
              <a:rPr lang="en-US" b="1" dirty="0" smtClean="0">
                <a:solidFill>
                  <a:srgbClr val="800000"/>
                </a:solidFill>
              </a:rPr>
              <a:t>   virtual </a:t>
            </a:r>
            <a:r>
              <a:rPr lang="en-US" b="1" dirty="0">
                <a:solidFill>
                  <a:srgbClr val="800000"/>
                </a:solidFill>
              </a:rPr>
              <a:t>photon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2971800"/>
          </a:xfrm>
        </p:spPr>
        <p:txBody>
          <a:bodyPr/>
          <a:lstStyle/>
          <a:p>
            <a:r>
              <a:rPr lang="en-US" sz="2400" b="1" dirty="0" smtClean="0"/>
              <a:t>Fundamental </a:t>
            </a:r>
            <a:r>
              <a:rPr lang="en-US" sz="2400" b="1" dirty="0"/>
              <a:t>prediction of </a:t>
            </a:r>
            <a:r>
              <a:rPr lang="en-US" sz="2400" b="1" dirty="0" smtClean="0"/>
              <a:t>the </a:t>
            </a:r>
            <a:r>
              <a:rPr lang="en-US" sz="2400" b="1" dirty="0"/>
              <a:t>gauge formulation </a:t>
            </a:r>
            <a:r>
              <a:rPr lang="en-US" sz="2400" b="1" dirty="0" smtClean="0"/>
              <a:t>of QCD and </a:t>
            </a:r>
            <a:r>
              <a:rPr lang="en-US" sz="2400" b="1" dirty="0"/>
              <a:t>factorization</a:t>
            </a:r>
          </a:p>
          <a:p>
            <a:pPr lvl="1"/>
            <a:r>
              <a:rPr lang="en-US" sz="2000" b="1" dirty="0"/>
              <a:t>goes to the heart of our ability to use QCD</a:t>
            </a:r>
          </a:p>
          <a:p>
            <a:endParaRPr lang="en-US" sz="2400" b="1" dirty="0"/>
          </a:p>
          <a:p>
            <a:r>
              <a:rPr lang="en-US" sz="2000" dirty="0"/>
              <a:t>World Wide Race to measure verify or disprove this property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pPr marL="85725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320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3982</TotalTime>
  <Words>3488</Words>
  <Application>Microsoft Macintosh PowerPoint</Application>
  <PresentationFormat>On-screen Show (4:3)</PresentationFormat>
  <Paragraphs>613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ArgonneBlue</vt:lpstr>
      <vt:lpstr>Equation</vt:lpstr>
      <vt:lpstr>Probing Valence Quarks and the Sivers Distribution with Polarized-Beam Drell-Yan</vt:lpstr>
      <vt:lpstr>The Big Picture</vt:lpstr>
      <vt:lpstr>The proton in terms of parton distributions</vt:lpstr>
      <vt:lpstr>Transverse Momentum Distributions:  Introduction</vt:lpstr>
      <vt:lpstr>Transverse Momentum Distributions:  Introduction</vt:lpstr>
      <vt:lpstr>Single Spin Asymmetries</vt:lpstr>
      <vt:lpstr>Sivers Function and the Spin Crisis</vt:lpstr>
      <vt:lpstr>“Naïve” T-odd observables</vt:lpstr>
      <vt:lpstr>QCD Predictions</vt:lpstr>
      <vt:lpstr>SIDIS Sivers' measurements</vt:lpstr>
      <vt:lpstr>SIDIS Sivers' measurements</vt:lpstr>
      <vt:lpstr>Fits of Sivers asymmetries</vt:lpstr>
      <vt:lpstr>PowerPoint Presentation</vt:lpstr>
      <vt:lpstr>Early Muon Pair Data—soon to be called Drell-Yan</vt:lpstr>
      <vt:lpstr>Early Muon Pair Data—soon to be called Drell-Yan</vt:lpstr>
      <vt:lpstr>Drell and Yan’s explanation</vt:lpstr>
      <vt:lpstr>Drell-Yan Cross Section</vt:lpstr>
      <vt:lpstr>Drell-Yan Cross Section</vt:lpstr>
      <vt:lpstr>Leading order Single Spin Drell-Yan Cross Section </vt:lpstr>
      <vt:lpstr>Drell-Yan Cross Section</vt:lpstr>
      <vt:lpstr>Drell-Yan Cross Section</vt:lpstr>
      <vt:lpstr>Present and Proposed Drell-Yan Experiments</vt:lpstr>
      <vt:lpstr>PowerPoint Presentation</vt:lpstr>
      <vt:lpstr>PowerPoint Presentation</vt:lpstr>
      <vt:lpstr>SeaQuest Physics Program (Unpolarized)</vt:lpstr>
      <vt:lpstr>PowerPoint Presentation</vt:lpstr>
      <vt:lpstr>Fermilab E906/SeaQuest Collaboration</vt:lpstr>
      <vt:lpstr>Additional SeaQuest Presentations</vt:lpstr>
      <vt:lpstr>Drell-Yan Experiments</vt:lpstr>
      <vt:lpstr>Fits of Sivers asymmetries</vt:lpstr>
      <vt:lpstr>ANsin(φγ-φs) prediction Anselmino et al</vt:lpstr>
      <vt:lpstr>Polarized Beam Drell-Yan at Fermilab </vt:lpstr>
      <vt:lpstr>Polarized Beam Drell-Yan at Fermilab </vt:lpstr>
      <vt:lpstr>Expected Precision from E-1027 at Fermilab</vt:lpstr>
      <vt:lpstr>Fermilab E1027 Collaborating Institutes  (Polarized Beam Drell-Yan)</vt:lpstr>
      <vt:lpstr>Polarized-Beam Drell-Yan at Fermilab</vt:lpstr>
      <vt:lpstr>Summary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146</cp:revision>
  <dcterms:created xsi:type="dcterms:W3CDTF">2010-08-04T19:01:14Z</dcterms:created>
  <dcterms:modified xsi:type="dcterms:W3CDTF">2014-10-07T21:30:52Z</dcterms:modified>
</cp:coreProperties>
</file>