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tags/tag14.xml" ContentType="application/vnd.openxmlformats-officedocument.presentationml.tag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tags/tag3.xml" ContentType="application/vnd.openxmlformats-officedocument.presentationml.tags+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tags/tag13.xml" ContentType="application/vnd.openxmlformats-officedocument.presentationml.tags+xml"/>
  <Override PartName="/ppt/slides/slide8.xml" ContentType="application/vnd.openxmlformats-officedocument.presentationml.slide+xml"/>
  <Override PartName="/ppt/notesSlides/notesSlide4.xml" ContentType="application/vnd.openxmlformats-officedocument.presentationml.notesSlide+xml"/>
  <Override PartName="/ppt/tags/tag11.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48" r:id="rId1"/>
    <p:sldMasterId id="2147483649" r:id="rId2"/>
  </p:sldMasterIdLst>
  <p:notesMasterIdLst>
    <p:notesMasterId r:id="rId41"/>
  </p:notesMasterIdLst>
  <p:sldIdLst>
    <p:sldId id="256" r:id="rId3"/>
    <p:sldId id="326" r:id="rId4"/>
    <p:sldId id="347" r:id="rId5"/>
    <p:sldId id="346" r:id="rId6"/>
    <p:sldId id="377" r:id="rId7"/>
    <p:sldId id="378" r:id="rId8"/>
    <p:sldId id="348" r:id="rId9"/>
    <p:sldId id="327" r:id="rId10"/>
    <p:sldId id="349" r:id="rId11"/>
    <p:sldId id="350" r:id="rId12"/>
    <p:sldId id="375" r:id="rId13"/>
    <p:sldId id="400" r:id="rId14"/>
    <p:sldId id="355" r:id="rId15"/>
    <p:sldId id="341" r:id="rId16"/>
    <p:sldId id="356" r:id="rId17"/>
    <p:sldId id="357" r:id="rId18"/>
    <p:sldId id="358" r:id="rId19"/>
    <p:sldId id="359" r:id="rId20"/>
    <p:sldId id="364" r:id="rId21"/>
    <p:sldId id="403" r:id="rId22"/>
    <p:sldId id="384" r:id="rId23"/>
    <p:sldId id="387" r:id="rId24"/>
    <p:sldId id="402" r:id="rId25"/>
    <p:sldId id="388" r:id="rId26"/>
    <p:sldId id="396" r:id="rId27"/>
    <p:sldId id="390" r:id="rId28"/>
    <p:sldId id="382" r:id="rId29"/>
    <p:sldId id="369" r:id="rId30"/>
    <p:sldId id="368" r:id="rId31"/>
    <p:sldId id="397" r:id="rId32"/>
    <p:sldId id="391" r:id="rId33"/>
    <p:sldId id="392" r:id="rId34"/>
    <p:sldId id="383" r:id="rId35"/>
    <p:sldId id="360" r:id="rId36"/>
    <p:sldId id="393" r:id="rId37"/>
    <p:sldId id="394" r:id="rId38"/>
    <p:sldId id="401" r:id="rId39"/>
    <p:sldId id="404" r:id="rId40"/>
  </p:sldIdLst>
  <p:sldSz cx="9144000" cy="6858000" type="screen4x3"/>
  <p:notesSz cx="7315200" cy="9601200"/>
  <p:embeddedFontLst>
    <p:embeddedFont>
      <p:font typeface="Helvetica" pitchFamily="34" charset="0"/>
      <p:regular r:id="rId42"/>
      <p:bold r:id="rId43"/>
      <p:italic r:id="rId44"/>
      <p:boldItalic r:id="rId45"/>
    </p:embeddedFont>
    <p:embeddedFont>
      <p:font typeface="Arial Unicode MS" pitchFamily="34" charset="-128"/>
      <p:regular r:id="rId46"/>
    </p:embeddedFont>
    <p:embeddedFont>
      <p:font typeface="MS PGothic" pitchFamily="34" charset="-128"/>
      <p:regular r:id="rId47"/>
    </p:embeddedFont>
    <p:embeddedFont>
      <p:font typeface="Comic Sans MS" pitchFamily="66" charset="0"/>
      <p:regular r:id="rId48"/>
      <p:bold r:id="rId49"/>
    </p:embeddedFont>
    <p:embeddedFont>
      <p:font typeface="Euclid Symbol" pitchFamily="18" charset="2"/>
      <p:regular r:id="rId50"/>
      <p:bold r:id="rId51"/>
      <p:italic r:id="rId52"/>
      <p:boldItalic r:id="rId53"/>
    </p:embeddedFont>
    <p:embeddedFont>
      <p:font typeface="cmsy10"/>
      <p:regular r:id="rId54"/>
    </p:embeddedFont>
    <p:embeddedFont>
      <p:font typeface="Castellar" pitchFamily="18" charset="0"/>
      <p:regular r:id="rId55"/>
    </p:embeddedFont>
  </p:embeddedFontLst>
  <p:defaultTextStyle>
    <a:defPPr>
      <a:defRPr lang="en-US"/>
    </a:defPPr>
    <a:lvl1pPr algn="ctr" rtl="0" fontAlgn="base">
      <a:spcBef>
        <a:spcPct val="0"/>
      </a:spcBef>
      <a:spcAft>
        <a:spcPct val="0"/>
      </a:spcAft>
      <a:defRPr kern="1200">
        <a:solidFill>
          <a:schemeClr val="tx1"/>
        </a:solidFill>
        <a:latin typeface="Helvetica" charset="0"/>
        <a:ea typeface="ヒラギノ角ゴ ProN W3"/>
        <a:cs typeface="ヒラギノ角ゴ ProN W3"/>
        <a:sym typeface="Helvetica" charset="0"/>
      </a:defRPr>
    </a:lvl1pPr>
    <a:lvl2pPr marL="457200" algn="ctr" rtl="0" fontAlgn="base">
      <a:spcBef>
        <a:spcPct val="0"/>
      </a:spcBef>
      <a:spcAft>
        <a:spcPct val="0"/>
      </a:spcAft>
      <a:defRPr kern="1200">
        <a:solidFill>
          <a:schemeClr val="tx1"/>
        </a:solidFill>
        <a:latin typeface="Helvetica" charset="0"/>
        <a:ea typeface="ヒラギノ角ゴ ProN W3"/>
        <a:cs typeface="ヒラギノ角ゴ ProN W3"/>
        <a:sym typeface="Helvetica" charset="0"/>
      </a:defRPr>
    </a:lvl2pPr>
    <a:lvl3pPr marL="914400" algn="ctr" rtl="0" fontAlgn="base">
      <a:spcBef>
        <a:spcPct val="0"/>
      </a:spcBef>
      <a:spcAft>
        <a:spcPct val="0"/>
      </a:spcAft>
      <a:defRPr kern="1200">
        <a:solidFill>
          <a:schemeClr val="tx1"/>
        </a:solidFill>
        <a:latin typeface="Helvetica" charset="0"/>
        <a:ea typeface="ヒラギノ角ゴ ProN W3"/>
        <a:cs typeface="ヒラギノ角ゴ ProN W3"/>
        <a:sym typeface="Helvetica" charset="0"/>
      </a:defRPr>
    </a:lvl3pPr>
    <a:lvl4pPr marL="1371600" algn="ctr" rtl="0" fontAlgn="base">
      <a:spcBef>
        <a:spcPct val="0"/>
      </a:spcBef>
      <a:spcAft>
        <a:spcPct val="0"/>
      </a:spcAft>
      <a:defRPr kern="1200">
        <a:solidFill>
          <a:schemeClr val="tx1"/>
        </a:solidFill>
        <a:latin typeface="Helvetica" charset="0"/>
        <a:ea typeface="ヒラギノ角ゴ ProN W3"/>
        <a:cs typeface="ヒラギノ角ゴ ProN W3"/>
        <a:sym typeface="Helvetica" charset="0"/>
      </a:defRPr>
    </a:lvl4pPr>
    <a:lvl5pPr marL="1828800" algn="ctr" rtl="0" fontAlgn="base">
      <a:spcBef>
        <a:spcPct val="0"/>
      </a:spcBef>
      <a:spcAft>
        <a:spcPct val="0"/>
      </a:spcAft>
      <a:defRPr kern="1200">
        <a:solidFill>
          <a:schemeClr val="tx1"/>
        </a:solidFill>
        <a:latin typeface="Helvetica" charset="0"/>
        <a:ea typeface="ヒラギノ角ゴ ProN W3"/>
        <a:cs typeface="ヒラギノ角ゴ ProN W3"/>
        <a:sym typeface="Helvetica" charset="0"/>
      </a:defRPr>
    </a:lvl5pPr>
    <a:lvl6pPr marL="2286000" algn="l" defTabSz="914400" rtl="0" eaLnBrk="1" latinLnBrk="0" hangingPunct="1">
      <a:defRPr kern="1200">
        <a:solidFill>
          <a:schemeClr val="tx1"/>
        </a:solidFill>
        <a:latin typeface="Helvetica" charset="0"/>
        <a:ea typeface="ヒラギノ角ゴ ProN W3"/>
        <a:cs typeface="ヒラギノ角ゴ ProN W3"/>
        <a:sym typeface="Helvetica" charset="0"/>
      </a:defRPr>
    </a:lvl6pPr>
    <a:lvl7pPr marL="2743200" algn="l" defTabSz="914400" rtl="0" eaLnBrk="1" latinLnBrk="0" hangingPunct="1">
      <a:defRPr kern="1200">
        <a:solidFill>
          <a:schemeClr val="tx1"/>
        </a:solidFill>
        <a:latin typeface="Helvetica" charset="0"/>
        <a:ea typeface="ヒラギノ角ゴ ProN W3"/>
        <a:cs typeface="ヒラギノ角ゴ ProN W3"/>
        <a:sym typeface="Helvetica" charset="0"/>
      </a:defRPr>
    </a:lvl7pPr>
    <a:lvl8pPr marL="3200400" algn="l" defTabSz="914400" rtl="0" eaLnBrk="1" latinLnBrk="0" hangingPunct="1">
      <a:defRPr kern="1200">
        <a:solidFill>
          <a:schemeClr val="tx1"/>
        </a:solidFill>
        <a:latin typeface="Helvetica" charset="0"/>
        <a:ea typeface="ヒラギノ角ゴ ProN W3"/>
        <a:cs typeface="ヒラギノ角ゴ ProN W3"/>
        <a:sym typeface="Helvetica" charset="0"/>
      </a:defRPr>
    </a:lvl8pPr>
    <a:lvl9pPr marL="3657600" algn="l" defTabSz="914400" rtl="0" eaLnBrk="1" latinLnBrk="0" hangingPunct="1">
      <a:defRPr kern="1200">
        <a:solidFill>
          <a:schemeClr val="tx1"/>
        </a:solidFill>
        <a:latin typeface="Helvetica" charset="0"/>
        <a:ea typeface="ヒラギノ角ゴ ProN W3"/>
        <a:cs typeface="ヒラギノ角ゴ ProN W3"/>
        <a:sym typeface="Helvetica"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C4CE"/>
    <a:srgbClr val="3333CC"/>
    <a:srgbClr val="009900"/>
    <a:srgbClr val="25339B"/>
    <a:srgbClr val="1C11FD"/>
    <a:srgbClr val="A50021"/>
    <a:srgbClr val="190EFF"/>
    <a:srgbClr val="3333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6" autoAdjust="0"/>
    <p:restoredTop sz="83523" autoAdjust="0"/>
  </p:normalViewPr>
  <p:slideViewPr>
    <p:cSldViewPr>
      <p:cViewPr varScale="1">
        <p:scale>
          <a:sx n="107" d="100"/>
          <a:sy n="107" d="100"/>
        </p:scale>
        <p:origin x="-46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font" Target="fonts/font1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5.fntdata"/><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54"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8.fntdata"/><Relationship Id="rId57"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3.fntdata"/><Relationship Id="rId52"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font" Target="fonts/font10.fntdata"/><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 Id="rId4" Type="http://schemas.openxmlformats.org/officeDocument/2006/relationships/image" Target="../media/image18.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77.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91.wmf"/><Relationship Id="rId2" Type="http://schemas.openxmlformats.org/officeDocument/2006/relationships/image" Target="../media/image90.wmf"/><Relationship Id="rId1" Type="http://schemas.openxmlformats.org/officeDocument/2006/relationships/image" Target="../media/image89.wmf"/><Relationship Id="rId6" Type="http://schemas.openxmlformats.org/officeDocument/2006/relationships/image" Target="../media/image94.wmf"/><Relationship Id="rId5" Type="http://schemas.openxmlformats.org/officeDocument/2006/relationships/image" Target="../media/image93.wmf"/><Relationship Id="rId4" Type="http://schemas.openxmlformats.org/officeDocument/2006/relationships/image" Target="../media/image9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21.wmf"/><Relationship Id="rId5" Type="http://schemas.openxmlformats.org/officeDocument/2006/relationships/image" Target="../media/image23.wmf"/><Relationship Id="rId4" Type="http://schemas.openxmlformats.org/officeDocument/2006/relationships/image" Target="../media/image2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6.wmf"/><Relationship Id="rId7" Type="http://schemas.openxmlformats.org/officeDocument/2006/relationships/image" Target="../media/image30.wmf"/><Relationship Id="rId2" Type="http://schemas.openxmlformats.org/officeDocument/2006/relationships/image" Target="../media/image16.wmf"/><Relationship Id="rId1" Type="http://schemas.openxmlformats.org/officeDocument/2006/relationships/image" Target="../media/image15.wmf"/><Relationship Id="rId6" Type="http://schemas.openxmlformats.org/officeDocument/2006/relationships/image" Target="../media/image29.wmf"/><Relationship Id="rId5" Type="http://schemas.openxmlformats.org/officeDocument/2006/relationships/image" Target="../media/image28.wmf"/><Relationship Id="rId4" Type="http://schemas.openxmlformats.org/officeDocument/2006/relationships/image" Target="../media/image27.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 Id="rId4" Type="http://schemas.openxmlformats.org/officeDocument/2006/relationships/image" Target="../media/image3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1"/>
          <p:cNvSpPr>
            <a:spLocks noRot="1" noChangeArrowheads="1" noTextEdit="1"/>
          </p:cNvSpPr>
          <p:nvPr>
            <p:ph type="sldImg"/>
          </p:nvPr>
        </p:nvSpPr>
        <p:spPr bwMode="auto">
          <a:xfrm>
            <a:off x="1257300" y="720725"/>
            <a:ext cx="4800600" cy="3600450"/>
          </a:xfrm>
          <a:prstGeom prst="rect">
            <a:avLst/>
          </a:prstGeom>
          <a:noFill/>
          <a:ln w="9525">
            <a:solidFill>
              <a:srgbClr val="000000"/>
            </a:solidFill>
            <a:miter lim="800000"/>
            <a:headEnd/>
            <a:tailEnd/>
          </a:ln>
        </p:spPr>
      </p:sp>
      <p:sp>
        <p:nvSpPr>
          <p:cNvPr id="7170" name="Rectangle 2"/>
          <p:cNvSpPr>
            <a:spLocks noGrp="1" noChangeArrowheads="1"/>
          </p:cNvSpPr>
          <p:nvPr>
            <p:ph type="body" sz="quarter" idx="1"/>
          </p:nvPr>
        </p:nvSpPr>
        <p:spPr bwMode="auto">
          <a:xfrm>
            <a:off x="731856" y="4560901"/>
            <a:ext cx="5851490" cy="4319548"/>
          </a:xfrm>
          <a:prstGeom prst="rect">
            <a:avLst/>
          </a:prstGeom>
          <a:noFill/>
          <a:ln w="9525">
            <a:noFill/>
            <a:miter lim="800000"/>
            <a:headEnd/>
            <a:tailEnd/>
          </a:ln>
          <a:effectLst/>
        </p:spPr>
        <p:txBody>
          <a:bodyPr vert="horz" wrap="square" lIns="96657" tIns="48328" rIns="96657" bIns="4832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Helvetica" charset="0"/>
        <a:ea typeface="+mn-ea"/>
        <a:cs typeface="+mn-cs"/>
      </a:defRPr>
    </a:lvl1pPr>
    <a:lvl2pPr marL="457200" algn="l" rtl="0" eaLnBrk="0" fontAlgn="base" hangingPunct="0">
      <a:spcBef>
        <a:spcPct val="0"/>
      </a:spcBef>
      <a:spcAft>
        <a:spcPct val="0"/>
      </a:spcAft>
      <a:defRPr sz="1200" kern="1200">
        <a:solidFill>
          <a:schemeClr val="tx1"/>
        </a:solidFill>
        <a:latin typeface="Helvetica" charset="0"/>
        <a:ea typeface="+mn-ea"/>
        <a:cs typeface="+mn-cs"/>
      </a:defRPr>
    </a:lvl2pPr>
    <a:lvl3pPr marL="914400" algn="l" rtl="0" eaLnBrk="0" fontAlgn="base" hangingPunct="0">
      <a:spcBef>
        <a:spcPct val="0"/>
      </a:spcBef>
      <a:spcAft>
        <a:spcPct val="0"/>
      </a:spcAft>
      <a:defRPr sz="1200" kern="1200">
        <a:solidFill>
          <a:schemeClr val="tx1"/>
        </a:solidFill>
        <a:latin typeface="Helvetica" charset="0"/>
        <a:ea typeface="+mn-ea"/>
        <a:cs typeface="+mn-cs"/>
      </a:defRPr>
    </a:lvl3pPr>
    <a:lvl4pPr marL="1371600" algn="l" rtl="0" eaLnBrk="0" fontAlgn="base" hangingPunct="0">
      <a:spcBef>
        <a:spcPct val="0"/>
      </a:spcBef>
      <a:spcAft>
        <a:spcPct val="0"/>
      </a:spcAft>
      <a:defRPr sz="1200" kern="1200">
        <a:solidFill>
          <a:schemeClr val="tx1"/>
        </a:solidFill>
        <a:latin typeface="Helvetica" charset="0"/>
        <a:ea typeface="+mn-ea"/>
        <a:cs typeface="+mn-cs"/>
      </a:defRPr>
    </a:lvl4pPr>
    <a:lvl5pPr marL="1828800" algn="l" rtl="0" eaLnBrk="0" fontAlgn="base" hangingPunct="0">
      <a:spcBef>
        <a:spcPct val="0"/>
      </a:spcBef>
      <a:spcAft>
        <a:spcPct val="0"/>
      </a:spcAft>
      <a:defRPr sz="1200" kern="1200">
        <a:solidFill>
          <a:schemeClr val="tx1"/>
        </a:solidFill>
        <a:latin typeface="Helvetica"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4294967295"/>
          </p:nvPr>
        </p:nvSpPr>
        <p:spPr bwMode="auto">
          <a:xfrm>
            <a:off x="4143271" y="9120149"/>
            <a:ext cx="3170255" cy="479399"/>
          </a:xfrm>
          <a:prstGeom prst="rect">
            <a:avLst/>
          </a:prstGeom>
          <a:noFill/>
          <a:ln>
            <a:miter lim="800000"/>
            <a:headEnd/>
            <a:tailEnd/>
          </a:ln>
        </p:spPr>
        <p:txBody>
          <a:bodyPr lIns="94848" tIns="47424" rIns="94848" bIns="47424"/>
          <a:lstStyle/>
          <a:p>
            <a:fld id="{59A81CF1-9992-4151-BFE9-8FC6A30DF02E}" type="slidenum">
              <a:rPr lang="en-US"/>
              <a:pPr/>
              <a:t>15</a:t>
            </a:fld>
            <a:endParaRPr lang="en-US"/>
          </a:p>
        </p:txBody>
      </p:sp>
      <p:sp>
        <p:nvSpPr>
          <p:cNvPr id="53251" name="Rectangle 2"/>
          <p:cNvSpPr>
            <a:spLocks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4294967295"/>
          </p:nvPr>
        </p:nvSpPr>
        <p:spPr bwMode="auto">
          <a:xfrm>
            <a:off x="4143271" y="9120149"/>
            <a:ext cx="3170255" cy="479399"/>
          </a:xfrm>
          <a:prstGeom prst="rect">
            <a:avLst/>
          </a:prstGeom>
          <a:noFill/>
          <a:ln>
            <a:miter lim="800000"/>
            <a:headEnd/>
            <a:tailEnd/>
          </a:ln>
        </p:spPr>
        <p:txBody>
          <a:bodyPr lIns="94848" tIns="47424" rIns="94848" bIns="47424"/>
          <a:lstStyle/>
          <a:p>
            <a:fld id="{5F961E0C-5666-43B5-81AA-EB034AEDF866}" type="slidenum">
              <a:rPr lang="en-US"/>
              <a:pPr/>
              <a:t>16</a:t>
            </a:fld>
            <a:endParaRPr lang="en-US"/>
          </a:p>
        </p:txBody>
      </p:sp>
      <p:sp>
        <p:nvSpPr>
          <p:cNvPr id="54275" name="Rectangle 2"/>
          <p:cNvSpPr>
            <a:spLocks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r>
              <a:rPr lang="en-US" smtClean="0"/>
              <a:t>The distributions of partons in a free nucleon differ from those of a nucleon bound in heavy nuclei (EMC effect). </a:t>
            </a:r>
          </a:p>
          <a:p>
            <a:r>
              <a:rPr lang="en-US" smtClean="0"/>
              <a:t>Nuclear effects in sea quark distributions may be entirely different from those in valence sector. And indeed, unlike e and mu scattering, D-Y data from E772 show no anti-shadowing (although with limited stats).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4294967295"/>
          </p:nvPr>
        </p:nvSpPr>
        <p:spPr bwMode="auto">
          <a:xfrm>
            <a:off x="4143271" y="9120149"/>
            <a:ext cx="3170255" cy="479399"/>
          </a:xfrm>
          <a:prstGeom prst="rect">
            <a:avLst/>
          </a:prstGeom>
          <a:noFill/>
          <a:ln>
            <a:miter lim="800000"/>
            <a:headEnd/>
            <a:tailEnd/>
          </a:ln>
        </p:spPr>
        <p:txBody>
          <a:bodyPr lIns="94848" tIns="47424" rIns="94848" bIns="47424"/>
          <a:lstStyle/>
          <a:p>
            <a:fld id="{04B99479-FE5F-4F80-8EEA-84E951151A67}" type="slidenum">
              <a:rPr lang="en-US"/>
              <a:pPr/>
              <a:t>17</a:t>
            </a:fld>
            <a:endParaRPr lang="en-US"/>
          </a:p>
        </p:txBody>
      </p:sp>
      <p:sp>
        <p:nvSpPr>
          <p:cNvPr id="55299" name="Rectangle 2"/>
          <p:cNvSpPr>
            <a:spLocks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4294967295"/>
          </p:nvPr>
        </p:nvSpPr>
        <p:spPr bwMode="auto">
          <a:xfrm>
            <a:off x="4143271" y="9120149"/>
            <a:ext cx="3170255" cy="479399"/>
          </a:xfrm>
          <a:prstGeom prst="rect">
            <a:avLst/>
          </a:prstGeom>
          <a:noFill/>
          <a:ln>
            <a:miter lim="800000"/>
            <a:headEnd/>
            <a:tailEnd/>
          </a:ln>
        </p:spPr>
        <p:txBody>
          <a:bodyPr lIns="94848" tIns="47424" rIns="94848" bIns="47424"/>
          <a:lstStyle/>
          <a:p>
            <a:fld id="{DAFD607B-284C-411D-A549-5A179EC093A4}" type="slidenum">
              <a:rPr lang="en-US"/>
              <a:pPr/>
              <a:t>18</a:t>
            </a:fld>
            <a:endParaRPr lang="en-US"/>
          </a:p>
        </p:txBody>
      </p:sp>
      <p:sp>
        <p:nvSpPr>
          <p:cNvPr id="56323" name="Rectangle 2"/>
          <p:cNvSpPr>
            <a:spLocks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r>
              <a:rPr lang="en-US" smtClean="0"/>
              <a:t>In context of nuclear convolution models, virtual pion contributions to nuclear structure functions were expected to lead to sizeable increases in sea distributions of nuclei compared with deuterium. But except for shadowing region, little nuclear dependence was found in the E772 D-Y measurements. The non-observation of nuclear pions call into question the most widely believed traditional meson-exchange model of the nucleus, which presents a fundamental problem for NP. The expected enhancement to the sea Fe to D is based on Coester’s model calcs. </a:t>
            </a:r>
          </a:p>
          <a:p>
            <a:endParaRPr lang="en-US" smtClean="0"/>
          </a:p>
          <a:p>
            <a:r>
              <a:rPr lang="en-US" smtClean="0"/>
              <a:t>If large nuclear effects were found that might signal that nuclear effects may be important in the D/H ratio.</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4294967295"/>
          </p:nvPr>
        </p:nvSpPr>
        <p:spPr bwMode="auto">
          <a:xfrm>
            <a:off x="4143271" y="9120149"/>
            <a:ext cx="3170255" cy="479399"/>
          </a:xfrm>
          <a:prstGeom prst="rect">
            <a:avLst/>
          </a:prstGeom>
          <a:noFill/>
          <a:ln>
            <a:miter lim="800000"/>
            <a:headEnd/>
            <a:tailEnd/>
          </a:ln>
        </p:spPr>
        <p:txBody>
          <a:bodyPr lIns="94848" tIns="47424" rIns="94848" bIns="47424"/>
          <a:lstStyle/>
          <a:p>
            <a:fld id="{3E4ABBDF-633F-464B-AADD-9DBE890B0228}" type="slidenum">
              <a:rPr lang="en-US"/>
              <a:pPr/>
              <a:t>19</a:t>
            </a:fld>
            <a:endParaRPr lang="en-US"/>
          </a:p>
        </p:txBody>
      </p:sp>
      <p:sp>
        <p:nvSpPr>
          <p:cNvPr id="57347" name="Rectangle 2"/>
          <p:cNvSpPr>
            <a:spLocks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4294967295"/>
          </p:nvPr>
        </p:nvSpPr>
        <p:spPr bwMode="auto">
          <a:xfrm>
            <a:off x="4143271" y="9120149"/>
            <a:ext cx="3170255" cy="479399"/>
          </a:xfrm>
          <a:prstGeom prst="rect">
            <a:avLst/>
          </a:prstGeom>
          <a:noFill/>
          <a:ln>
            <a:miter lim="800000"/>
            <a:headEnd/>
            <a:tailEnd/>
          </a:ln>
        </p:spPr>
        <p:txBody>
          <a:bodyPr lIns="94848" tIns="47424" rIns="94848" bIns="47424"/>
          <a:lstStyle/>
          <a:p>
            <a:fld id="{4E6DEE5B-CA7A-4376-BF6A-7C470A55A7B6}" type="slidenum">
              <a:rPr lang="en-US"/>
              <a:pPr/>
              <a:t>20</a:t>
            </a:fld>
            <a:endParaRPr lang="en-US"/>
          </a:p>
        </p:txBody>
      </p:sp>
      <p:sp>
        <p:nvSpPr>
          <p:cNvPr id="58371" name="Rectangle 2"/>
          <p:cNvSpPr>
            <a:spLocks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r>
              <a:rPr lang="en-US" smtClean="0"/>
              <a:t>While providing direct input to the parton distributions fits, the ultimate impact of E906 will be to provide a better understanding on the physical mechanism which generates the sea of the proton.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4294967295"/>
          </p:nvPr>
        </p:nvSpPr>
        <p:spPr bwMode="auto">
          <a:xfrm>
            <a:off x="4143271" y="9120149"/>
            <a:ext cx="3170255" cy="479399"/>
          </a:xfrm>
          <a:prstGeom prst="rect">
            <a:avLst/>
          </a:prstGeom>
          <a:noFill/>
          <a:ln>
            <a:miter lim="800000"/>
            <a:headEnd/>
            <a:tailEnd/>
          </a:ln>
        </p:spPr>
        <p:txBody>
          <a:bodyPr lIns="94848" tIns="47424" rIns="94848" bIns="47424"/>
          <a:lstStyle/>
          <a:p>
            <a:fld id="{1DE56134-CF82-44C3-8F96-19C01F5D0951}" type="slidenum">
              <a:rPr lang="en-US"/>
              <a:pPr/>
              <a:t>29</a:t>
            </a:fld>
            <a:endParaRPr lang="en-US"/>
          </a:p>
        </p:txBody>
      </p:sp>
      <p:sp>
        <p:nvSpPr>
          <p:cNvPr id="67587" name="Rectangle 2"/>
          <p:cNvSpPr>
            <a:spLocks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r>
              <a:rPr lang="en-US" smtClean="0"/>
              <a:t>In addition to D-Y ratio measurements, the absolute D-Y p-H and p-D cross sections can be determined.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4294967295"/>
          </p:nvPr>
        </p:nvSpPr>
        <p:spPr bwMode="auto">
          <a:xfrm>
            <a:off x="4143271" y="9120149"/>
            <a:ext cx="3170255" cy="479399"/>
          </a:xfrm>
          <a:prstGeom prst="rect">
            <a:avLst/>
          </a:prstGeom>
          <a:noFill/>
          <a:ln>
            <a:miter lim="800000"/>
            <a:headEnd/>
            <a:tailEnd/>
          </a:ln>
        </p:spPr>
        <p:txBody>
          <a:bodyPr lIns="94848" tIns="47424" rIns="94848" bIns="47424"/>
          <a:lstStyle/>
          <a:p>
            <a:fld id="{B6075D08-60B5-4C81-BEFE-C6EEB798812C}" type="slidenum">
              <a:rPr lang="en-US"/>
              <a:pPr/>
              <a:t>30</a:t>
            </a:fld>
            <a:endParaRPr lang="en-US"/>
          </a:p>
        </p:txBody>
      </p:sp>
      <p:sp>
        <p:nvSpPr>
          <p:cNvPr id="68611" name="Rectangle 2"/>
          <p:cNvSpPr>
            <a:spLocks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r>
              <a:rPr lang="en-US" smtClean="0"/>
              <a:t>In addition to D-Y ratio measurements, the absolute D-Y p-H and p-D cross sections can be determined.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4294967295"/>
          </p:nvPr>
        </p:nvSpPr>
        <p:spPr bwMode="auto">
          <a:xfrm>
            <a:off x="4143271" y="9120149"/>
            <a:ext cx="3170255" cy="479399"/>
          </a:xfrm>
          <a:prstGeom prst="rect">
            <a:avLst/>
          </a:prstGeom>
          <a:noFill/>
          <a:ln>
            <a:miter lim="800000"/>
            <a:headEnd/>
            <a:tailEnd/>
          </a:ln>
        </p:spPr>
        <p:txBody>
          <a:bodyPr lIns="91429" tIns="45714" rIns="91429" bIns="45714"/>
          <a:lstStyle/>
          <a:p>
            <a:fld id="{684E9396-E2EA-4123-ABFE-78675E3B6857}" type="slidenum">
              <a:rPr lang="en-US"/>
              <a:pPr/>
              <a:t>31</a:t>
            </a:fld>
            <a:endParaRPr lang="en-US"/>
          </a:p>
        </p:txBody>
      </p:sp>
      <p:sp>
        <p:nvSpPr>
          <p:cNvPr id="69635" name="Rectangle 2"/>
          <p:cNvSpPr>
            <a:spLocks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4294967295"/>
          </p:nvPr>
        </p:nvSpPr>
        <p:spPr bwMode="auto">
          <a:xfrm>
            <a:off x="4143271" y="9120149"/>
            <a:ext cx="3170255" cy="479399"/>
          </a:xfrm>
          <a:prstGeom prst="rect">
            <a:avLst/>
          </a:prstGeom>
          <a:noFill/>
          <a:ln>
            <a:miter lim="800000"/>
            <a:headEnd/>
            <a:tailEnd/>
          </a:ln>
        </p:spPr>
        <p:txBody>
          <a:bodyPr lIns="91429" tIns="45714" rIns="91429" bIns="45714"/>
          <a:lstStyle/>
          <a:p>
            <a:fld id="{2A17CA08-E2DE-4392-B0E4-DAA6258B45E2}" type="slidenum">
              <a:rPr lang="en-US"/>
              <a:pPr/>
              <a:t>32</a:t>
            </a:fld>
            <a:endParaRPr lang="en-US"/>
          </a:p>
        </p:txBody>
      </p:sp>
      <p:sp>
        <p:nvSpPr>
          <p:cNvPr id="70659" name="Rectangle 2"/>
          <p:cNvSpPr>
            <a:spLocks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4294967295"/>
          </p:nvPr>
        </p:nvSpPr>
        <p:spPr bwMode="auto">
          <a:xfrm>
            <a:off x="4143271" y="9120149"/>
            <a:ext cx="3170255" cy="479399"/>
          </a:xfrm>
          <a:prstGeom prst="rect">
            <a:avLst/>
          </a:prstGeom>
          <a:noFill/>
          <a:ln>
            <a:miter lim="800000"/>
            <a:headEnd/>
            <a:tailEnd/>
          </a:ln>
        </p:spPr>
        <p:txBody>
          <a:bodyPr lIns="94848" tIns="47424" rIns="94848" bIns="47424"/>
          <a:lstStyle/>
          <a:p>
            <a:fld id="{4EF1B033-6482-4DE6-9485-4529269D73E6}" type="slidenum">
              <a:rPr lang="en-US"/>
              <a:pPr/>
              <a:t>33</a:t>
            </a:fld>
            <a:endParaRPr lang="en-US"/>
          </a:p>
        </p:txBody>
      </p:sp>
      <p:sp>
        <p:nvSpPr>
          <p:cNvPr id="71683" name="Rectangle 2"/>
          <p:cNvSpPr>
            <a:spLocks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r>
              <a:rPr lang="en-US" smtClean="0"/>
              <a:t>In addition to D-Y ratio measurements, the absolute D-Y p-H and p-D cross sections can be determined.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4294967295"/>
          </p:nvPr>
        </p:nvSpPr>
        <p:spPr bwMode="auto">
          <a:xfrm>
            <a:off x="4143271" y="9120149"/>
            <a:ext cx="3170255" cy="479399"/>
          </a:xfrm>
          <a:prstGeom prst="rect">
            <a:avLst/>
          </a:prstGeom>
          <a:noFill/>
          <a:ln>
            <a:miter lim="800000"/>
            <a:headEnd/>
            <a:tailEnd/>
          </a:ln>
        </p:spPr>
        <p:txBody>
          <a:bodyPr lIns="94848" tIns="47424" rIns="94848" bIns="47424"/>
          <a:lstStyle/>
          <a:p>
            <a:fld id="{2DBBED3D-A800-4EAF-BB40-FABB88E3E602}" type="slidenum">
              <a:rPr lang="en-US"/>
              <a:pPr/>
              <a:t>34</a:t>
            </a:fld>
            <a:endParaRPr lang="en-US"/>
          </a:p>
        </p:txBody>
      </p:sp>
      <p:sp>
        <p:nvSpPr>
          <p:cNvPr id="72707" name="Rectangle 2"/>
          <p:cNvSpPr>
            <a:spLocks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r>
              <a:rPr lang="en-US" smtClean="0"/>
              <a:t>D-Y process provides excellent means to study interaction of fast partons traversing cold nuclei (di-mu in final state does not interact strongly in medium) -&gt; use it to estimate energy loss of fast quarks in cold nuclear matter. </a:t>
            </a:r>
          </a:p>
          <a:p>
            <a:endParaRPr lang="en-US" smtClean="0"/>
          </a:p>
          <a:p>
            <a:r>
              <a:rPr lang="en-US" smtClean="0"/>
              <a:t>Various forms of energy loss have been proposed, each of which can be expressed in terms of the average change in incident-parton fraction, Delta x1, prior to the collision vs A.</a:t>
            </a:r>
          </a:p>
          <a:p>
            <a:endParaRPr lang="en-US" smtClean="0"/>
          </a:p>
          <a:p>
            <a:r>
              <a:rPr lang="en-US" smtClean="0"/>
              <a:t>Baier et al have model that goes with shift in x_1 as –k/s * A^(2/3)</a:t>
            </a:r>
          </a:p>
          <a:p>
            <a:r>
              <a:rPr lang="en-US" smtClean="0"/>
              <a:t>While Brodsky and Hoyer (and Galvin and Milana) have a dependence of –k/s * A(1/3)</a:t>
            </a:r>
          </a:p>
          <a:p>
            <a:endParaRPr lang="en-US" smtClean="0"/>
          </a:p>
          <a:p>
            <a:r>
              <a:rPr lang="en-US" smtClean="0"/>
              <a:t>Ultimate sensitivity will be limited by our ability to separate incident-parton energy loss from nuclear modifications of target anti-quark distributions.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4294967295"/>
          </p:nvPr>
        </p:nvSpPr>
        <p:spPr bwMode="auto">
          <a:xfrm>
            <a:off x="4143271" y="9120149"/>
            <a:ext cx="3170255" cy="479399"/>
          </a:xfrm>
          <a:prstGeom prst="rect">
            <a:avLst/>
          </a:prstGeom>
          <a:noFill/>
          <a:ln>
            <a:miter lim="800000"/>
            <a:headEnd/>
            <a:tailEnd/>
          </a:ln>
        </p:spPr>
        <p:txBody>
          <a:bodyPr lIns="91429" tIns="45714" rIns="91429" bIns="45714"/>
          <a:lstStyle/>
          <a:p>
            <a:fld id="{5CABE3C2-BE1E-4131-8CC0-36E4274621F8}" type="slidenum">
              <a:rPr lang="en-US"/>
              <a:pPr/>
              <a:t>36</a:t>
            </a:fld>
            <a:endParaRPr lang="en-US"/>
          </a:p>
        </p:txBody>
      </p:sp>
      <p:sp>
        <p:nvSpPr>
          <p:cNvPr id="73731" name="Rectangle 2"/>
          <p:cNvSpPr>
            <a:spLocks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ln/>
        </p:spPr>
        <p:txBody>
          <a:bodyPr/>
          <a:lstStyle/>
          <a:p>
            <a:pPr marL="0" lvl="1">
              <a:defRPr/>
            </a:pPr>
            <a:r>
              <a:rPr lang="en-US" dirty="0" smtClean="0"/>
              <a:t>Assuming factorization is valid in QCD, </a:t>
            </a:r>
            <a:r>
              <a:rPr lang="en-US" dirty="0" err="1" smtClean="0"/>
              <a:t>Drell</a:t>
            </a:r>
            <a:r>
              <a:rPr lang="en-US" dirty="0" smtClean="0"/>
              <a:t>-Yan </a:t>
            </a:r>
            <a:r>
              <a:rPr lang="en-US" sz="1700" dirty="0" smtClean="0"/>
              <a:t>can be written as a hard scattering process, and the direct production of two transverse momentum-dependent distribution (TMD) functions (</a:t>
            </a:r>
            <a:r>
              <a:rPr lang="en-US" sz="1700" dirty="0" err="1" smtClean="0"/>
              <a:t>Sivers</a:t>
            </a:r>
            <a:r>
              <a:rPr lang="en-US" sz="1700" dirty="0" smtClean="0"/>
              <a:t>, Boer-</a:t>
            </a:r>
            <a:r>
              <a:rPr lang="en-US" sz="1700" dirty="0" err="1" smtClean="0"/>
              <a:t>Mulders</a:t>
            </a:r>
            <a:r>
              <a:rPr lang="en-US" sz="1700" dirty="0" smtClean="0"/>
              <a:t>, etc); and SIDIS allows to measure convolution of DF with FF.</a:t>
            </a:r>
          </a:p>
          <a:p>
            <a:pPr marL="0" lvl="1">
              <a:defRPr/>
            </a:pPr>
            <a:endParaRPr lang="en-US" sz="1700" dirty="0" smtClean="0">
              <a:sym typeface="Arial" pitchFamily="34" charset="0"/>
            </a:endParaRPr>
          </a:p>
          <a:p>
            <a:pPr marL="0" lvl="1">
              <a:defRPr/>
            </a:pPr>
            <a:r>
              <a:rPr lang="en-US" sz="1700" dirty="0" smtClean="0">
                <a:sym typeface="Arial" pitchFamily="34" charset="0"/>
              </a:rPr>
              <a:t>If universality is valid in QCD, DF in D-Y and SIDIS are identical.</a:t>
            </a:r>
            <a:endParaRPr lang="en-US" sz="1700" kern="0" dirty="0" smtClean="0">
              <a:sym typeface="Arial" pitchFamily="34" charset="0"/>
            </a:endParaRPr>
          </a:p>
          <a:p>
            <a:pPr>
              <a:defRPr/>
            </a:pPr>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r>
              <a:rPr lang="en-US" smtClean="0"/>
              <a:t>A T-odd function like the Sivers function must arise from interference. But a leading twist distribution function is just a forward scattering amplitude, how can it contain an interference?</a:t>
            </a:r>
          </a:p>
          <a:p>
            <a:endParaRPr lang="en-US" smtClean="0"/>
          </a:p>
          <a:p>
            <a:r>
              <a:rPr lang="en-US" smtClean="0"/>
              <a:t>But because of the data, and the vigorous theoretical effort surrounding these data, Brodksy, Hwang and Smith re-examined the factorization theorem and found that for the case of TMD PDFs, one has to be careful to include these diagrams, where a soft gluon re-interacts between the struck quark and the proton</a:t>
            </a:r>
          </a:p>
          <a:p>
            <a:endParaRPr lang="en-US" smtClean="0"/>
          </a:p>
          <a:p>
            <a:r>
              <a:rPr lang="en-US" smtClean="0"/>
              <a:t>While in DIS this final state interaction is attractive, in D-Y the initial state interaction is repulsive, leading to a sign change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r>
              <a:rPr lang="en-US" smtClean="0"/>
              <a:t>Production of W bosons in p-p collisions offers sensitivity to the antiquark distributions.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r>
              <a:rPr lang="en-US" smtClean="0"/>
              <a:t>D-bar-u-bar is pure flavor non-singlet quantity (its integral is Q^2 independent, and its Q^2 evolution does not depend on gluon distributions of proton in leading order).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r>
              <a:rPr lang="en-US" smtClean="0"/>
              <a:t>Chiral quark models couple  mesons directly to constituent quarks. There are also instanton models which allow large d-bar -  u-bar.</a:t>
            </a:r>
          </a:p>
          <a:p>
            <a:r>
              <a:rPr lang="en-US" smtClean="0"/>
              <a:t>Note, in each of these models, flavor and spin distributions are intimately linked.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r>
              <a:rPr lang="en-US" smtClean="0"/>
              <a:t>None of these models consistently incorporate the flavor symmetric sea and consequently all substantially over-predict the ratio for x&gt;0.23.</a:t>
            </a:r>
          </a:p>
          <a:p>
            <a:r>
              <a:rPr lang="en-US" smtClean="0"/>
              <a:t>Meson cloud model level off at 1.5 to 5 (depending on baryons included in calcs) until x&gt;0.5 and then level off to unity. Instanton model predicts ratio ~4. </a:t>
            </a:r>
          </a:p>
          <a:p>
            <a:r>
              <a:rPr lang="en-US" smtClean="0"/>
              <a:t>-&gt; possible interpretation of E866 results is that perturbative gluon mechanism begins to dominate over non-pert mechs at lower x than previously expected (indicating larger gluon component in proton – those gluon distributions are poorly constrained currently: 30-40% at x=0.4). </a:t>
            </a:r>
          </a:p>
          <a:p>
            <a:endParaRPr lang="en-US" smtClean="0"/>
          </a:p>
          <a:p>
            <a:r>
              <a:rPr lang="en-US" smtClean="0"/>
              <a:t>In contrast to SIDIS, D-Y measurement of ratio has much smaller systematic errors and acceptance corrections.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smtClean="0"/>
              <a:t>Determine mass and momentum of virtual photon</a:t>
            </a:r>
          </a:p>
          <a:p>
            <a:r>
              <a:rPr lang="en-US" smtClean="0"/>
              <a:t>Determine momentum fraction x_b and x_t of partons in beam and target</a:t>
            </a:r>
          </a:p>
          <a:p>
            <a:r>
              <a:rPr lang="en-US" smtClean="0"/>
              <a:t>Measure absolute differential cross section</a:t>
            </a:r>
          </a:p>
          <a:p>
            <a:r>
              <a:rPr lang="en-US" smtClean="0"/>
              <a:t>Sensitivity of D-Y process to anti-quark distribution of target or beam clear from examining diff. cross section</a:t>
            </a:r>
          </a:p>
          <a:p>
            <a:r>
              <a:rPr lang="en-US" smtClean="0"/>
              <a:t>At large x, parton distributions are dominated by valence distributions, at small x by sea distributions</a:t>
            </a:r>
          </a:p>
          <a:p>
            <a:r>
              <a:rPr lang="en-US" smtClean="0"/>
              <a:t>So in limit of large x_b and small x_t, cross section is dominated by first term -&gt; providing direct sensitivity to antiquark sea of target nuclei</a:t>
            </a:r>
          </a:p>
          <a:p>
            <a:r>
              <a:rPr lang="en-US" smtClean="0"/>
              <a:t>So if we just have to design the right experiment: This is E906.</a:t>
            </a:r>
          </a:p>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4294967295"/>
          </p:nvPr>
        </p:nvSpPr>
        <p:spPr bwMode="auto">
          <a:xfrm>
            <a:off x="4143271" y="9120149"/>
            <a:ext cx="3170255" cy="479399"/>
          </a:xfrm>
          <a:prstGeom prst="rect">
            <a:avLst/>
          </a:prstGeom>
          <a:noFill/>
          <a:ln>
            <a:miter lim="800000"/>
            <a:headEnd/>
            <a:tailEnd/>
          </a:ln>
        </p:spPr>
        <p:txBody>
          <a:bodyPr lIns="94848" tIns="47424" rIns="94848" bIns="47424"/>
          <a:lstStyle/>
          <a:p>
            <a:fld id="{AB2F8C27-6796-4739-A7AE-048691010A0A}" type="slidenum">
              <a:rPr lang="en-US"/>
              <a:pPr/>
              <a:t>14</a:t>
            </a:fld>
            <a:endParaRPr lang="en-US"/>
          </a:p>
        </p:txBody>
      </p:sp>
      <p:sp>
        <p:nvSpPr>
          <p:cNvPr id="52227" name="Rectangle 2"/>
          <p:cNvSpPr>
            <a:spLocks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41500" y="241300"/>
            <a:ext cx="5445125" cy="469900"/>
          </a:xfrm>
          <a:prstGeom prst="rect">
            <a:avLst/>
          </a:prstGeom>
          <a:solidFill>
            <a:schemeClr val="bg1"/>
          </a:solidFill>
          <a:ln>
            <a:solidFill>
              <a:schemeClr val="bg1"/>
            </a:solidFill>
          </a:ln>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defRPr/>
            </a:lvl2pPr>
          </a:lstStyle>
          <a:p>
            <a:pPr lvl="0"/>
            <a:r>
              <a:rPr lang="en-US" dirty="0" smtClean="0"/>
              <a:t>Click to edit Master text styles</a:t>
            </a:r>
          </a:p>
          <a:p>
            <a:pPr lvl="1"/>
            <a:r>
              <a:rPr lang="en-US" dirty="0" smtClean="0"/>
              <a:t> Second level</a:t>
            </a:r>
          </a:p>
          <a:p>
            <a:pPr lvl="2"/>
            <a:r>
              <a:rPr lang="en-US" dirty="0" smtClean="0"/>
              <a:t>Third level</a:t>
            </a:r>
          </a:p>
          <a:p>
            <a:pPr lvl="4"/>
            <a:r>
              <a:rPr lang="en-US" dirty="0" smtClean="0"/>
              <a:t>Fourth level</a:t>
            </a:r>
            <a:endParaRPr lang="en-US" dirty="0"/>
          </a:p>
        </p:txBody>
      </p:sp>
      <p:sp>
        <p:nvSpPr>
          <p:cNvPr id="4" name="Text Box 3"/>
          <p:cNvSpPr txBox="1">
            <a:spLocks noGrp="1" noChangeArrowheads="1"/>
          </p:cNvSpPr>
          <p:nvPr>
            <p:ph type="sldNum" sz="quarter" idx="10"/>
          </p:nvPr>
        </p:nvSpPr>
        <p:spPr>
          <a:ln/>
        </p:spPr>
        <p:txBody>
          <a:bodyPr/>
          <a:lstStyle>
            <a:lvl1pPr>
              <a:defRPr/>
            </a:lvl1pPr>
          </a:lstStyle>
          <a:p>
            <a:pPr>
              <a:defRPr/>
            </a:pPr>
            <a:fld id="{A9F6926F-4BEB-4613-8E58-5ED9E20E4B2B}" type="slidenum">
              <a:rPr lang="en-US"/>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73800" y="241300"/>
            <a:ext cx="1841500" cy="53848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49300" y="241300"/>
            <a:ext cx="5372100" cy="5384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90BEE29A-21DC-4102-8975-20FB2D211A77}"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FD6C0444-1986-421D-94A0-EDC0B2666491}"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CD75D179-CBDD-4D79-9274-13165AB1922B}"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49300" y="1600200"/>
            <a:ext cx="3606800" cy="402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08500" y="1600200"/>
            <a:ext cx="3606800" cy="402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A0A8074F-B110-4AA1-8C87-DE1E060A1503}" type="slidenum">
              <a:rPr lang="en-US"/>
              <a:pPr>
                <a:defRPr/>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pPr>
              <a:defRPr/>
            </a:pPr>
            <a:fld id="{79C12C0F-0E52-43E8-A430-E0A60A0541FE}" type="slidenum">
              <a:rPr lang="en-US"/>
              <a:pPr>
                <a:defRPr/>
              </a:pPr>
              <a:t>‹#›</a:t>
            </a:fld>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A828EE67-E18A-4120-B7DB-BB237C1ED85F}" type="slidenum">
              <a:rPr lang="en-US"/>
              <a:pPr>
                <a:defRPr/>
              </a:pPr>
              <a:t>‹#›</a:t>
            </a:fld>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FF717BFF-4111-4877-B8B6-AC5E132AEA8A}" type="slidenum">
              <a:rPr lang="en-US"/>
              <a:pPr>
                <a:defRPr/>
              </a:pPr>
              <a:t>‹#›</a:t>
            </a:fld>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11A59953-D453-4AA4-B867-7EA257486EF8}" type="slidenum">
              <a:rPr lang="en-US"/>
              <a:pPr>
                <a:defRPr/>
              </a:pPr>
              <a:t>‹#›</a:t>
            </a:fld>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Arial"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6A25B544-FF5C-4DDD-A626-0F1B331CF0D5}" type="slidenum">
              <a:rPr lang="en-US"/>
              <a:pPr>
                <a:defRPr/>
              </a:pPr>
              <a:t>‹#›</a:t>
            </a:fld>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6B94A811-6BCE-40AF-897B-27753D60ED6C}"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AFFAFA57-C119-4E06-AE4F-B0421F69E418}" type="slidenum">
              <a:rPr lang="en-US"/>
              <a:pPr>
                <a:defRPr/>
              </a:pPr>
              <a:t>‹#›</a:t>
            </a:fld>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73800" y="241300"/>
            <a:ext cx="1841500" cy="5384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49300" y="241300"/>
            <a:ext cx="5372100" cy="5384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DBA5E1A1-019D-4FB0-9B11-92B951D9521F}" type="slidenum">
              <a:rPr lang="en-US"/>
              <a:pPr>
                <a:defRPr/>
              </a:pPr>
              <a:t>‹#›</a:t>
            </a:fld>
            <a:endParaRPr 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p:txBody>
          <a:bodyPr/>
          <a:lstStyle>
            <a:lvl1pPr>
              <a:defRPr/>
            </a:lvl1pPr>
          </a:lstStyle>
          <a:p>
            <a:pPr>
              <a:defRPr/>
            </a:pPr>
            <a:fld id="{435D52B3-0DE6-4093-A944-B21B197099F0}" type="slidenum">
              <a:rPr lang="en-US"/>
              <a:pPr>
                <a:defRPr/>
              </a:pPr>
              <a:t>‹#›</a:t>
            </a:fld>
            <a:endParaRPr lang="en-US"/>
          </a:p>
        </p:txBody>
      </p:sp>
      <p:sp>
        <p:nvSpPr>
          <p:cNvPr id="5" name="Rectangle 28"/>
          <p:cNvSpPr>
            <a:spLocks noGrp="1" noChangeArrowheads="1"/>
          </p:cNvSpPr>
          <p:nvPr>
            <p:ph type="dt" sz="half" idx="11"/>
          </p:nvPr>
        </p:nvSpPr>
        <p:spPr>
          <a:xfrm>
            <a:off x="1284288" y="6381750"/>
            <a:ext cx="1306512" cy="476250"/>
          </a:xfrm>
          <a:prstGeom prst="rect">
            <a:avLst/>
          </a:prstGeom>
        </p:spPr>
        <p:txBody>
          <a:bodyPr/>
          <a:lstStyle>
            <a:lvl1pPr>
              <a:defRPr/>
            </a:lvl1pPr>
          </a:lstStyle>
          <a:p>
            <a:pPr>
              <a:defRPr/>
            </a:pPr>
            <a:endParaRPr lang="en-US"/>
          </a:p>
        </p:txBody>
      </p:sp>
      <p:sp>
        <p:nvSpPr>
          <p:cNvPr id="6" name="Rectangle 29"/>
          <p:cNvSpPr>
            <a:spLocks noGrp="1" noChangeArrowheads="1"/>
          </p:cNvSpPr>
          <p:nvPr>
            <p:ph type="ftr" sz="quarter" idx="12"/>
          </p:nvPr>
        </p:nvSpPr>
        <p:spPr>
          <a:xfrm>
            <a:off x="2590800" y="6381750"/>
            <a:ext cx="6196013" cy="476250"/>
          </a:xfrm>
          <a:prstGeom prst="rect">
            <a:avLst/>
          </a:prstGeom>
        </p:spPr>
        <p:txBody>
          <a:bodyPr/>
          <a:lstStyle>
            <a:lvl1pPr>
              <a:defRPr/>
            </a:lvl1pPr>
          </a:lstStyle>
          <a:p>
            <a:pPr>
              <a:defRPr/>
            </a:pPr>
            <a:r>
              <a:rPr lang="en-US"/>
              <a:t>DY Workshop, Santa Fe 2010</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41500" y="241300"/>
            <a:ext cx="5445125" cy="4699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749300" y="1600200"/>
            <a:ext cx="3606800" cy="402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08500" y="1600200"/>
            <a:ext cx="3606800" cy="402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088FCCA5-7B95-450D-94E6-5EB225C5520C}"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pPr>
              <a:defRPr/>
            </a:pPr>
            <a:fld id="{9BCA8B54-CD89-4175-86CE-29B7897482B3}"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841500" y="241300"/>
            <a:ext cx="5445125" cy="469900"/>
          </a:xfrm>
          <a:prstGeom prst="rect">
            <a:avLst/>
          </a:prstGeom>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pPr>
              <a:defRPr/>
            </a:pPr>
            <a:fld id="{F5327966-0576-4F50-9EF8-221CBD7461AA}"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0149B13A-AE74-4FD0-A1D1-3E874C772D30}"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A161B824-5B94-4A83-B508-84430CBA61DA}"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Arial"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F4CED615-8471-43BE-97A7-428F0D97169F}"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841500" y="241300"/>
            <a:ext cx="5445125" cy="4699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48A15B32-8DA3-4537-8A66-CD2BD49EB1B8}"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ChangeArrowheads="1"/>
          </p:cNvSpPr>
          <p:nvPr>
            <p:ph type="body" idx="1"/>
          </p:nvPr>
        </p:nvSpPr>
        <p:spPr bwMode="auto">
          <a:xfrm>
            <a:off x="749300" y="1600200"/>
            <a:ext cx="7366000" cy="4025900"/>
          </a:xfrm>
          <a:prstGeom prst="rect">
            <a:avLst/>
          </a:prstGeom>
          <a:noFill/>
          <a:ln w="12700">
            <a:noFill/>
            <a:miter lim="800000"/>
            <a:headEnd/>
            <a:tailEnd/>
          </a:ln>
        </p:spPr>
        <p:txBody>
          <a:bodyPr vert="horz" wrap="square" lIns="50800" tIns="50800" rIns="50800" bIns="50800" numCol="1" anchor="t" anchorCtr="0" compatLnSpc="1">
            <a:prstTxWarp prst="textNoShape">
              <a:avLst/>
            </a:prstTxWarp>
          </a:bodyPr>
          <a:lstStyle/>
          <a:p>
            <a:pPr lvl="0"/>
            <a:r>
              <a:rPr lang="en-US" smtClean="0">
                <a:sym typeface="Arial" pitchFamily="34" charset="0"/>
              </a:rPr>
              <a:t>Click to edit Master text styles</a:t>
            </a:r>
          </a:p>
          <a:p>
            <a:pPr lvl="1"/>
            <a:r>
              <a:rPr lang="en-US" smtClean="0">
                <a:sym typeface="Arial" pitchFamily="34" charset="0"/>
              </a:rPr>
              <a:t>Second level</a:t>
            </a:r>
          </a:p>
          <a:p>
            <a:pPr lvl="2"/>
            <a:r>
              <a:rPr lang="en-US" smtClean="0">
                <a:sym typeface="Arial" pitchFamily="34" charset="0"/>
              </a:rPr>
              <a:t>Third level</a:t>
            </a:r>
          </a:p>
          <a:p>
            <a:pPr lvl="4"/>
            <a:r>
              <a:rPr lang="en-US" smtClean="0">
                <a:sym typeface="Arial" pitchFamily="34" charset="0"/>
              </a:rPr>
              <a:t>Fourth level</a:t>
            </a:r>
          </a:p>
        </p:txBody>
      </p:sp>
      <p:sp>
        <p:nvSpPr>
          <p:cNvPr id="2" name="Text Box 3"/>
          <p:cNvSpPr txBox="1">
            <a:spLocks noGrp="1" noChangeArrowheads="1"/>
          </p:cNvSpPr>
          <p:nvPr>
            <p:ph type="sldNum" sz="quarter" idx="4"/>
          </p:nvPr>
        </p:nvSpPr>
        <p:spPr bwMode="auto">
          <a:xfrm>
            <a:off x="8901113" y="6618288"/>
            <a:ext cx="244475" cy="241300"/>
          </a:xfrm>
          <a:prstGeom prst="rect">
            <a:avLst/>
          </a:prstGeom>
          <a:noFill/>
          <a:ln w="12700">
            <a:noFill/>
            <a:miter lim="800000"/>
            <a:headEnd/>
            <a:tailEnd/>
          </a:ln>
          <a:effectLst/>
        </p:spPr>
        <p:txBody>
          <a:bodyPr vert="horz" wrap="none" lIns="91440" tIns="45720" rIns="91440" bIns="45720" numCol="1" anchor="t" anchorCtr="0" compatLnSpc="1">
            <a:prstTxWarp prst="textNoShape">
              <a:avLst/>
            </a:prstTxWarp>
          </a:bodyPr>
          <a:lstStyle>
            <a:lvl1pPr>
              <a:tabLst>
                <a:tab pos="749300" algn="l"/>
              </a:tabLst>
              <a:defRPr sz="1100">
                <a:ea typeface="+mn-ea"/>
                <a:cs typeface="Helvetica" charset="0"/>
              </a:defRPr>
            </a:lvl1pPr>
          </a:lstStyle>
          <a:p>
            <a:pPr>
              <a:defRPr/>
            </a:pPr>
            <a:fld id="{B0D9C6B8-7D3E-4921-B20D-F8A1D493E23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70" r:id="rId1"/>
    <p:sldLayoutId id="2147484271" r:id="rId2"/>
    <p:sldLayoutId id="2147484272" r:id="rId3"/>
    <p:sldLayoutId id="2147484273" r:id="rId4"/>
    <p:sldLayoutId id="2147484274" r:id="rId5"/>
    <p:sldLayoutId id="2147484275" r:id="rId6"/>
    <p:sldLayoutId id="2147484276" r:id="rId7"/>
    <p:sldLayoutId id="2147484277" r:id="rId8"/>
    <p:sldLayoutId id="2147484278" r:id="rId9"/>
    <p:sldLayoutId id="2147484279" r:id="rId10"/>
  </p:sldLayoutIdLst>
  <p:transition/>
  <p:hf hdr="0" ftr="0" dt="0"/>
  <p:txStyles>
    <p:titleStyle>
      <a:lvl1pPr algn="ctr" rtl="0" eaLnBrk="0" fontAlgn="base" hangingPunct="0">
        <a:spcBef>
          <a:spcPts val="200"/>
        </a:spcBef>
        <a:spcAft>
          <a:spcPct val="0"/>
        </a:spcAft>
        <a:defRPr sz="2000" b="1">
          <a:solidFill>
            <a:srgbClr val="190EFF"/>
          </a:solidFill>
          <a:latin typeface="+mj-lt"/>
          <a:ea typeface="+mj-ea"/>
          <a:cs typeface="+mj-cs"/>
          <a:sym typeface="Arial" pitchFamily="34" charset="0"/>
        </a:defRPr>
      </a:lvl1pPr>
      <a:lvl2pPr algn="ctr" rtl="0" eaLnBrk="0" fontAlgn="base" hangingPunct="0">
        <a:spcBef>
          <a:spcPts val="200"/>
        </a:spcBef>
        <a:spcAft>
          <a:spcPct val="0"/>
        </a:spcAft>
        <a:defRPr sz="2000" b="1">
          <a:solidFill>
            <a:srgbClr val="190EFF"/>
          </a:solidFill>
          <a:latin typeface="Arial" charset="0"/>
          <a:ea typeface="ヒラギノ角ゴ ProN W6" charset="0"/>
          <a:cs typeface="ヒラギノ角ゴ ProN W6" charset="0"/>
          <a:sym typeface="Arial" pitchFamily="34" charset="0"/>
        </a:defRPr>
      </a:lvl2pPr>
      <a:lvl3pPr algn="ctr" rtl="0" eaLnBrk="0" fontAlgn="base" hangingPunct="0">
        <a:spcBef>
          <a:spcPts val="200"/>
        </a:spcBef>
        <a:spcAft>
          <a:spcPct val="0"/>
        </a:spcAft>
        <a:defRPr sz="2000" b="1">
          <a:solidFill>
            <a:srgbClr val="190EFF"/>
          </a:solidFill>
          <a:latin typeface="Arial" charset="0"/>
          <a:ea typeface="ヒラギノ角ゴ ProN W6" charset="0"/>
          <a:cs typeface="ヒラギノ角ゴ ProN W6" charset="0"/>
          <a:sym typeface="Arial" pitchFamily="34" charset="0"/>
        </a:defRPr>
      </a:lvl3pPr>
      <a:lvl4pPr algn="ctr" rtl="0" eaLnBrk="0" fontAlgn="base" hangingPunct="0">
        <a:spcBef>
          <a:spcPts val="200"/>
        </a:spcBef>
        <a:spcAft>
          <a:spcPct val="0"/>
        </a:spcAft>
        <a:defRPr sz="2000" b="1">
          <a:solidFill>
            <a:srgbClr val="190EFF"/>
          </a:solidFill>
          <a:latin typeface="Arial" charset="0"/>
          <a:ea typeface="ヒラギノ角ゴ ProN W6" charset="0"/>
          <a:cs typeface="ヒラギノ角ゴ ProN W6" charset="0"/>
          <a:sym typeface="Arial" pitchFamily="34" charset="0"/>
        </a:defRPr>
      </a:lvl4pPr>
      <a:lvl5pPr algn="ctr" rtl="0" eaLnBrk="0" fontAlgn="base" hangingPunct="0">
        <a:spcBef>
          <a:spcPts val="200"/>
        </a:spcBef>
        <a:spcAft>
          <a:spcPct val="0"/>
        </a:spcAft>
        <a:defRPr sz="2000" b="1">
          <a:solidFill>
            <a:srgbClr val="190EFF"/>
          </a:solidFill>
          <a:latin typeface="Arial" charset="0"/>
          <a:ea typeface="ヒラギノ角ゴ ProN W6" charset="0"/>
          <a:cs typeface="ヒラギノ角ゴ ProN W6" charset="0"/>
          <a:sym typeface="Arial" pitchFamily="34" charset="0"/>
        </a:defRPr>
      </a:lvl5pPr>
      <a:lvl6pPr marL="457200" algn="ctr" rtl="0" fontAlgn="base">
        <a:spcBef>
          <a:spcPts val="200"/>
        </a:spcBef>
        <a:spcAft>
          <a:spcPct val="0"/>
        </a:spcAft>
        <a:defRPr sz="2000" b="1">
          <a:solidFill>
            <a:srgbClr val="190EFF"/>
          </a:solidFill>
          <a:latin typeface="Arial" charset="0"/>
          <a:ea typeface="ヒラギノ角ゴ ProN W6" charset="0"/>
          <a:cs typeface="ヒラギノ角ゴ ProN W6" charset="0"/>
          <a:sym typeface="Arial" charset="0"/>
        </a:defRPr>
      </a:lvl6pPr>
      <a:lvl7pPr marL="914400" algn="ctr" rtl="0" fontAlgn="base">
        <a:spcBef>
          <a:spcPts val="200"/>
        </a:spcBef>
        <a:spcAft>
          <a:spcPct val="0"/>
        </a:spcAft>
        <a:defRPr sz="2000" b="1">
          <a:solidFill>
            <a:srgbClr val="190EFF"/>
          </a:solidFill>
          <a:latin typeface="Arial" charset="0"/>
          <a:ea typeface="ヒラギノ角ゴ ProN W6" charset="0"/>
          <a:cs typeface="ヒラギノ角ゴ ProN W6" charset="0"/>
          <a:sym typeface="Arial" charset="0"/>
        </a:defRPr>
      </a:lvl7pPr>
      <a:lvl8pPr marL="1371600" algn="ctr" rtl="0" fontAlgn="base">
        <a:spcBef>
          <a:spcPts val="200"/>
        </a:spcBef>
        <a:spcAft>
          <a:spcPct val="0"/>
        </a:spcAft>
        <a:defRPr sz="2000" b="1">
          <a:solidFill>
            <a:srgbClr val="190EFF"/>
          </a:solidFill>
          <a:latin typeface="Arial" charset="0"/>
          <a:ea typeface="ヒラギノ角ゴ ProN W6" charset="0"/>
          <a:cs typeface="ヒラギノ角ゴ ProN W6" charset="0"/>
          <a:sym typeface="Arial" charset="0"/>
        </a:defRPr>
      </a:lvl8pPr>
      <a:lvl9pPr marL="1828800" algn="ctr" rtl="0" fontAlgn="base">
        <a:spcBef>
          <a:spcPts val="200"/>
        </a:spcBef>
        <a:spcAft>
          <a:spcPct val="0"/>
        </a:spcAft>
        <a:defRPr sz="2000" b="1">
          <a:solidFill>
            <a:srgbClr val="190EFF"/>
          </a:solidFill>
          <a:latin typeface="Arial" charset="0"/>
          <a:ea typeface="ヒラギノ角ゴ ProN W6" charset="0"/>
          <a:cs typeface="ヒラギノ角ゴ ProN W6" charset="0"/>
          <a:sym typeface="Arial" charset="0"/>
        </a:defRPr>
      </a:lvl9pPr>
    </p:titleStyle>
    <p:bodyStyle>
      <a:lvl1pPr marL="334963" indent="-334963" algn="l" rtl="0" eaLnBrk="0" fontAlgn="base" hangingPunct="0">
        <a:spcBef>
          <a:spcPts val="1800"/>
        </a:spcBef>
        <a:spcAft>
          <a:spcPct val="0"/>
        </a:spcAft>
        <a:buSzPct val="200000"/>
        <a:buFont typeface="Arial" pitchFamily="34" charset="0"/>
        <a:buChar char="•"/>
        <a:defRPr>
          <a:solidFill>
            <a:schemeClr val="tx1"/>
          </a:solidFill>
          <a:latin typeface="+mn-lt"/>
          <a:ea typeface="+mn-ea"/>
          <a:cs typeface="+mn-cs"/>
          <a:sym typeface="Arial" pitchFamily="34" charset="0"/>
        </a:defRPr>
      </a:lvl1pPr>
      <a:lvl2pPr marL="703263" indent="-334963" algn="l" rtl="0" eaLnBrk="0" fontAlgn="base" hangingPunct="0">
        <a:spcBef>
          <a:spcPts val="1800"/>
        </a:spcBef>
        <a:spcAft>
          <a:spcPct val="0"/>
        </a:spcAft>
        <a:buClr>
          <a:srgbClr val="0000FF"/>
        </a:buClr>
        <a:buSzPct val="150000"/>
        <a:buFont typeface="Zapf Dingbats" charset="0"/>
        <a:buChar char="➡"/>
        <a:defRPr>
          <a:solidFill>
            <a:schemeClr val="tx1"/>
          </a:solidFill>
          <a:latin typeface="+mn-lt"/>
          <a:ea typeface="+mn-ea"/>
          <a:cs typeface="+mn-cs"/>
          <a:sym typeface="Arial" pitchFamily="34" charset="0"/>
        </a:defRPr>
      </a:lvl2pPr>
      <a:lvl3pPr marL="1300163" indent="-398463" algn="l" rtl="0" eaLnBrk="0" fontAlgn="base" hangingPunct="0">
        <a:spcBef>
          <a:spcPts val="1800"/>
        </a:spcBef>
        <a:spcAft>
          <a:spcPct val="0"/>
        </a:spcAft>
        <a:buClr>
          <a:srgbClr val="3A9D33"/>
        </a:buClr>
        <a:buSzPct val="150000"/>
        <a:buFont typeface="Lucida Grande" charset="0"/>
        <a:buChar char="✓"/>
        <a:defRPr>
          <a:solidFill>
            <a:schemeClr val="tx1"/>
          </a:solidFill>
          <a:latin typeface="+mn-lt"/>
          <a:ea typeface="+mn-ea"/>
          <a:cs typeface="+mn-cs"/>
          <a:sym typeface="Arial" pitchFamily="34" charset="0"/>
        </a:defRPr>
      </a:lvl3pPr>
      <a:lvl4pPr marL="1643063" indent="-398463" algn="l" rtl="0" eaLnBrk="0" fontAlgn="base" hangingPunct="0">
        <a:spcBef>
          <a:spcPts val="1800"/>
        </a:spcBef>
        <a:spcAft>
          <a:spcPct val="0"/>
        </a:spcAft>
        <a:buClr>
          <a:srgbClr val="C1251E"/>
        </a:buClr>
        <a:buSzPct val="150000"/>
        <a:buFont typeface="Arial" pitchFamily="34" charset="0"/>
        <a:buChar char="?"/>
        <a:defRPr>
          <a:solidFill>
            <a:schemeClr val="tx1"/>
          </a:solidFill>
          <a:latin typeface="+mn-lt"/>
          <a:ea typeface="+mn-ea"/>
          <a:cs typeface="+mn-cs"/>
          <a:sym typeface="Arial" pitchFamily="34" charset="0"/>
        </a:defRPr>
      </a:lvl4pPr>
      <a:lvl5pPr marL="1998663" indent="-398463" algn="l" rtl="0" eaLnBrk="0" fontAlgn="base" hangingPunct="0">
        <a:spcBef>
          <a:spcPts val="1800"/>
        </a:spcBef>
        <a:spcAft>
          <a:spcPct val="0"/>
        </a:spcAft>
        <a:buSzPct val="200000"/>
        <a:buFont typeface="Arial" pitchFamily="34" charset="0"/>
        <a:buChar char="•"/>
        <a:defRPr>
          <a:solidFill>
            <a:schemeClr val="tx1"/>
          </a:solidFill>
          <a:latin typeface="+mn-lt"/>
          <a:ea typeface="+mn-ea"/>
          <a:cs typeface="+mn-cs"/>
          <a:sym typeface="Arial" pitchFamily="34" charset="0"/>
        </a:defRPr>
      </a:lvl5pPr>
      <a:lvl6pPr marL="2455863" indent="-398463" algn="l" rtl="0" fontAlgn="base">
        <a:spcBef>
          <a:spcPts val="1800"/>
        </a:spcBef>
        <a:spcAft>
          <a:spcPct val="0"/>
        </a:spcAft>
        <a:buSzPct val="200000"/>
        <a:buFont typeface="Arial" charset="0"/>
        <a:buChar char="•"/>
        <a:defRPr>
          <a:solidFill>
            <a:schemeClr val="tx1"/>
          </a:solidFill>
          <a:latin typeface="+mn-lt"/>
          <a:ea typeface="+mn-ea"/>
          <a:cs typeface="+mn-cs"/>
          <a:sym typeface="Arial" charset="0"/>
        </a:defRPr>
      </a:lvl6pPr>
      <a:lvl7pPr marL="2913063" indent="-398463" algn="l" rtl="0" fontAlgn="base">
        <a:spcBef>
          <a:spcPts val="1800"/>
        </a:spcBef>
        <a:spcAft>
          <a:spcPct val="0"/>
        </a:spcAft>
        <a:buSzPct val="200000"/>
        <a:buFont typeface="Arial" charset="0"/>
        <a:buChar char="•"/>
        <a:defRPr>
          <a:solidFill>
            <a:schemeClr val="tx1"/>
          </a:solidFill>
          <a:latin typeface="+mn-lt"/>
          <a:ea typeface="+mn-ea"/>
          <a:cs typeface="+mn-cs"/>
          <a:sym typeface="Arial" charset="0"/>
        </a:defRPr>
      </a:lvl7pPr>
      <a:lvl8pPr marL="3370263" indent="-398463" algn="l" rtl="0" fontAlgn="base">
        <a:spcBef>
          <a:spcPts val="1800"/>
        </a:spcBef>
        <a:spcAft>
          <a:spcPct val="0"/>
        </a:spcAft>
        <a:buSzPct val="200000"/>
        <a:buFont typeface="Arial" charset="0"/>
        <a:buChar char="•"/>
        <a:defRPr>
          <a:solidFill>
            <a:schemeClr val="tx1"/>
          </a:solidFill>
          <a:latin typeface="+mn-lt"/>
          <a:ea typeface="+mn-ea"/>
          <a:cs typeface="+mn-cs"/>
          <a:sym typeface="Arial" charset="0"/>
        </a:defRPr>
      </a:lvl8pPr>
      <a:lvl9pPr marL="3827463" indent="-398463" algn="l" rtl="0" fontAlgn="base">
        <a:spcBef>
          <a:spcPts val="1800"/>
        </a:spcBef>
        <a:spcAft>
          <a:spcPct val="0"/>
        </a:spcAft>
        <a:buSzPct val="200000"/>
        <a:buFont typeface="Arial" charset="0"/>
        <a:buChar char="•"/>
        <a:defRPr>
          <a:solidFill>
            <a:schemeClr val="tx1"/>
          </a:solidFill>
          <a:latin typeface="+mn-lt"/>
          <a:ea typeface="+mn-ea"/>
          <a:cs typeface="+mn-cs"/>
          <a:sym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1841500" y="241300"/>
            <a:ext cx="5445125" cy="469900"/>
          </a:xfrm>
          <a:prstGeom prst="rect">
            <a:avLst/>
          </a:prstGeom>
          <a:solidFill>
            <a:schemeClr val="accent1"/>
          </a:solidFill>
          <a:ln w="12700">
            <a:solidFill>
              <a:srgbClr val="999999"/>
            </a:solidFill>
            <a:prstDash val="solid"/>
            <a:miter lim="800000"/>
            <a:headEnd/>
            <a:tailEnd/>
          </a:ln>
          <a:effectLst>
            <a:outerShdw dist="76199" dir="2700000" algn="ctr" rotWithShape="0">
              <a:schemeClr val="bg2">
                <a:alpha val="75000"/>
              </a:schemeClr>
            </a:outerShdw>
          </a:effectLst>
        </p:spPr>
        <p:txBody>
          <a:bodyPr vert="horz" wrap="square" lIns="0" tIns="0" rIns="0" bIns="0" numCol="1" anchor="ctr" anchorCtr="0" compatLnSpc="1">
            <a:prstTxWarp prst="textNoShape">
              <a:avLst/>
            </a:prstTxWarp>
          </a:bodyPr>
          <a:lstStyle/>
          <a:p>
            <a:pPr lvl="0"/>
            <a:r>
              <a:rPr lang="en-US" smtClean="0">
                <a:sym typeface="Arial" charset="0"/>
              </a:rPr>
              <a:t>Click to edit Master title style</a:t>
            </a:r>
          </a:p>
        </p:txBody>
      </p:sp>
      <p:sp>
        <p:nvSpPr>
          <p:cNvPr id="13315" name="Rectangle 2"/>
          <p:cNvSpPr>
            <a:spLocks noChangeArrowheads="1"/>
          </p:cNvSpPr>
          <p:nvPr>
            <p:ph type="body" idx="1"/>
          </p:nvPr>
        </p:nvSpPr>
        <p:spPr bwMode="auto">
          <a:xfrm>
            <a:off x="749300" y="1600200"/>
            <a:ext cx="7366000" cy="4025900"/>
          </a:xfrm>
          <a:prstGeom prst="rect">
            <a:avLst/>
          </a:prstGeom>
          <a:noFill/>
          <a:ln w="12700">
            <a:noFill/>
            <a:miter lim="800000"/>
            <a:headEnd/>
            <a:tailEnd/>
          </a:ln>
        </p:spPr>
        <p:txBody>
          <a:bodyPr vert="horz" wrap="square" lIns="50800" tIns="50800" rIns="50800" bIns="50800" numCol="1" anchor="t" anchorCtr="0" compatLnSpc="1">
            <a:prstTxWarp prst="textNoShape">
              <a:avLst/>
            </a:prstTxWarp>
          </a:bodyPr>
          <a:lstStyle/>
          <a:p>
            <a:pPr lvl="0"/>
            <a:r>
              <a:rPr lang="en-US" smtClean="0">
                <a:sym typeface="Arial" pitchFamily="34" charset="0"/>
              </a:rPr>
              <a:t>Click to edit Master text styles</a:t>
            </a:r>
          </a:p>
          <a:p>
            <a:pPr lvl="1"/>
            <a:r>
              <a:rPr lang="en-US" smtClean="0">
                <a:sym typeface="Arial" pitchFamily="34" charset="0"/>
              </a:rPr>
              <a:t>Second level</a:t>
            </a:r>
          </a:p>
          <a:p>
            <a:pPr lvl="2"/>
            <a:r>
              <a:rPr lang="en-US" smtClean="0">
                <a:sym typeface="Arial" pitchFamily="34" charset="0"/>
              </a:rPr>
              <a:t>Third level</a:t>
            </a:r>
          </a:p>
          <a:p>
            <a:pPr lvl="3"/>
            <a:r>
              <a:rPr lang="en-US" smtClean="0">
                <a:sym typeface="Arial" pitchFamily="34" charset="0"/>
              </a:rPr>
              <a:t>Fourth level</a:t>
            </a:r>
          </a:p>
          <a:p>
            <a:pPr lvl="4"/>
            <a:r>
              <a:rPr lang="en-US" smtClean="0">
                <a:sym typeface="Arial" pitchFamily="34" charset="0"/>
              </a:rPr>
              <a:t>Fifth level</a:t>
            </a:r>
          </a:p>
        </p:txBody>
      </p:sp>
      <p:sp>
        <p:nvSpPr>
          <p:cNvPr id="2" name="Text Box 3"/>
          <p:cNvSpPr txBox="1">
            <a:spLocks noGrp="1" noChangeArrowheads="1"/>
          </p:cNvSpPr>
          <p:nvPr>
            <p:ph type="sldNum" sz="quarter" idx="4"/>
          </p:nvPr>
        </p:nvSpPr>
        <p:spPr bwMode="auto">
          <a:xfrm>
            <a:off x="8901113" y="6618288"/>
            <a:ext cx="244475" cy="241300"/>
          </a:xfrm>
          <a:prstGeom prst="rect">
            <a:avLst/>
          </a:prstGeom>
          <a:noFill/>
          <a:ln w="12700">
            <a:noFill/>
            <a:miter lim="800000"/>
            <a:headEnd/>
            <a:tailEnd/>
          </a:ln>
          <a:effectLst/>
        </p:spPr>
        <p:txBody>
          <a:bodyPr vert="horz" wrap="none" lIns="91440" tIns="45720" rIns="91440" bIns="45720" numCol="1" anchor="t" anchorCtr="0" compatLnSpc="1">
            <a:prstTxWarp prst="textNoShape">
              <a:avLst/>
            </a:prstTxWarp>
          </a:bodyPr>
          <a:lstStyle>
            <a:lvl1pPr>
              <a:tabLst>
                <a:tab pos="749300" algn="l"/>
              </a:tabLst>
              <a:defRPr sz="1100">
                <a:ea typeface="+mn-ea"/>
                <a:cs typeface="Helvetica" charset="0"/>
              </a:defRPr>
            </a:lvl1pPr>
          </a:lstStyle>
          <a:p>
            <a:pPr>
              <a:defRPr/>
            </a:pPr>
            <a:fld id="{2BB66582-31F0-4181-B0B8-B4BBA174A3D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80" r:id="rId1"/>
    <p:sldLayoutId id="2147484281" r:id="rId2"/>
    <p:sldLayoutId id="2147484282" r:id="rId3"/>
    <p:sldLayoutId id="2147484283" r:id="rId4"/>
    <p:sldLayoutId id="2147484284" r:id="rId5"/>
    <p:sldLayoutId id="2147484285" r:id="rId6"/>
    <p:sldLayoutId id="2147484286" r:id="rId7"/>
    <p:sldLayoutId id="2147484287" r:id="rId8"/>
    <p:sldLayoutId id="2147484288" r:id="rId9"/>
    <p:sldLayoutId id="2147484289" r:id="rId10"/>
    <p:sldLayoutId id="2147484290" r:id="rId11"/>
  </p:sldLayoutIdLst>
  <p:transition/>
  <p:hf hdr="0" ftr="0" dt="0"/>
  <p:txStyles>
    <p:titleStyle>
      <a:lvl1pPr algn="ctr" rtl="0" eaLnBrk="0" fontAlgn="base" hangingPunct="0">
        <a:spcBef>
          <a:spcPts val="200"/>
        </a:spcBef>
        <a:spcAft>
          <a:spcPct val="0"/>
        </a:spcAft>
        <a:defRPr sz="2000" b="1">
          <a:solidFill>
            <a:srgbClr val="190EFF"/>
          </a:solidFill>
          <a:latin typeface="+mj-lt"/>
          <a:ea typeface="+mj-ea"/>
          <a:cs typeface="+mj-cs"/>
          <a:sym typeface="Arial" pitchFamily="34" charset="0"/>
        </a:defRPr>
      </a:lvl1pPr>
      <a:lvl2pPr algn="ctr" rtl="0" eaLnBrk="0" fontAlgn="base" hangingPunct="0">
        <a:spcBef>
          <a:spcPts val="200"/>
        </a:spcBef>
        <a:spcAft>
          <a:spcPct val="0"/>
        </a:spcAft>
        <a:defRPr sz="2000" b="1">
          <a:solidFill>
            <a:srgbClr val="190EFF"/>
          </a:solidFill>
          <a:latin typeface="Arial" charset="0"/>
          <a:ea typeface="ヒラギノ角ゴ ProN W6" charset="0"/>
          <a:cs typeface="ヒラギノ角ゴ ProN W6" charset="0"/>
          <a:sym typeface="Arial" pitchFamily="34" charset="0"/>
        </a:defRPr>
      </a:lvl2pPr>
      <a:lvl3pPr algn="ctr" rtl="0" eaLnBrk="0" fontAlgn="base" hangingPunct="0">
        <a:spcBef>
          <a:spcPts val="200"/>
        </a:spcBef>
        <a:spcAft>
          <a:spcPct val="0"/>
        </a:spcAft>
        <a:defRPr sz="2000" b="1">
          <a:solidFill>
            <a:srgbClr val="190EFF"/>
          </a:solidFill>
          <a:latin typeface="Arial" charset="0"/>
          <a:ea typeface="ヒラギノ角ゴ ProN W6" charset="0"/>
          <a:cs typeface="ヒラギノ角ゴ ProN W6" charset="0"/>
          <a:sym typeface="Arial" pitchFamily="34" charset="0"/>
        </a:defRPr>
      </a:lvl3pPr>
      <a:lvl4pPr algn="ctr" rtl="0" eaLnBrk="0" fontAlgn="base" hangingPunct="0">
        <a:spcBef>
          <a:spcPts val="200"/>
        </a:spcBef>
        <a:spcAft>
          <a:spcPct val="0"/>
        </a:spcAft>
        <a:defRPr sz="2000" b="1">
          <a:solidFill>
            <a:srgbClr val="190EFF"/>
          </a:solidFill>
          <a:latin typeface="Arial" charset="0"/>
          <a:ea typeface="ヒラギノ角ゴ ProN W6" charset="0"/>
          <a:cs typeface="ヒラギノ角ゴ ProN W6" charset="0"/>
          <a:sym typeface="Arial" pitchFamily="34" charset="0"/>
        </a:defRPr>
      </a:lvl4pPr>
      <a:lvl5pPr algn="ctr" rtl="0" eaLnBrk="0" fontAlgn="base" hangingPunct="0">
        <a:spcBef>
          <a:spcPts val="200"/>
        </a:spcBef>
        <a:spcAft>
          <a:spcPct val="0"/>
        </a:spcAft>
        <a:defRPr sz="2000" b="1">
          <a:solidFill>
            <a:srgbClr val="190EFF"/>
          </a:solidFill>
          <a:latin typeface="Arial" charset="0"/>
          <a:ea typeface="ヒラギノ角ゴ ProN W6" charset="0"/>
          <a:cs typeface="ヒラギノ角ゴ ProN W6" charset="0"/>
          <a:sym typeface="Arial" pitchFamily="34" charset="0"/>
        </a:defRPr>
      </a:lvl5pPr>
      <a:lvl6pPr marL="457200" algn="ctr" rtl="0" fontAlgn="base">
        <a:spcBef>
          <a:spcPts val="200"/>
        </a:spcBef>
        <a:spcAft>
          <a:spcPct val="0"/>
        </a:spcAft>
        <a:defRPr sz="2000" b="1">
          <a:solidFill>
            <a:srgbClr val="190EFF"/>
          </a:solidFill>
          <a:latin typeface="Arial" charset="0"/>
          <a:ea typeface="ヒラギノ角ゴ ProN W6" charset="0"/>
          <a:cs typeface="ヒラギノ角ゴ ProN W6" charset="0"/>
          <a:sym typeface="Arial" charset="0"/>
        </a:defRPr>
      </a:lvl6pPr>
      <a:lvl7pPr marL="914400" algn="ctr" rtl="0" fontAlgn="base">
        <a:spcBef>
          <a:spcPts val="200"/>
        </a:spcBef>
        <a:spcAft>
          <a:spcPct val="0"/>
        </a:spcAft>
        <a:defRPr sz="2000" b="1">
          <a:solidFill>
            <a:srgbClr val="190EFF"/>
          </a:solidFill>
          <a:latin typeface="Arial" charset="0"/>
          <a:ea typeface="ヒラギノ角ゴ ProN W6" charset="0"/>
          <a:cs typeface="ヒラギノ角ゴ ProN W6" charset="0"/>
          <a:sym typeface="Arial" charset="0"/>
        </a:defRPr>
      </a:lvl7pPr>
      <a:lvl8pPr marL="1371600" algn="ctr" rtl="0" fontAlgn="base">
        <a:spcBef>
          <a:spcPts val="200"/>
        </a:spcBef>
        <a:spcAft>
          <a:spcPct val="0"/>
        </a:spcAft>
        <a:defRPr sz="2000" b="1">
          <a:solidFill>
            <a:srgbClr val="190EFF"/>
          </a:solidFill>
          <a:latin typeface="Arial" charset="0"/>
          <a:ea typeface="ヒラギノ角ゴ ProN W6" charset="0"/>
          <a:cs typeface="ヒラギノ角ゴ ProN W6" charset="0"/>
          <a:sym typeface="Arial" charset="0"/>
        </a:defRPr>
      </a:lvl8pPr>
      <a:lvl9pPr marL="1828800" algn="ctr" rtl="0" fontAlgn="base">
        <a:spcBef>
          <a:spcPts val="200"/>
        </a:spcBef>
        <a:spcAft>
          <a:spcPct val="0"/>
        </a:spcAft>
        <a:defRPr sz="2000" b="1">
          <a:solidFill>
            <a:srgbClr val="190EFF"/>
          </a:solidFill>
          <a:latin typeface="Arial" charset="0"/>
          <a:ea typeface="ヒラギノ角ゴ ProN W6" charset="0"/>
          <a:cs typeface="ヒラギノ角ゴ ProN W6" charset="0"/>
          <a:sym typeface="Arial" charset="0"/>
        </a:defRPr>
      </a:lvl9pPr>
    </p:titleStyle>
    <p:bodyStyle>
      <a:lvl1pPr marL="334963" indent="-334963" algn="l" rtl="0" eaLnBrk="0" fontAlgn="base" hangingPunct="0">
        <a:spcBef>
          <a:spcPts val="1800"/>
        </a:spcBef>
        <a:spcAft>
          <a:spcPct val="0"/>
        </a:spcAft>
        <a:buSzPct val="200000"/>
        <a:buFont typeface="Arial" pitchFamily="34" charset="0"/>
        <a:buChar char="•"/>
        <a:defRPr>
          <a:solidFill>
            <a:schemeClr val="tx1"/>
          </a:solidFill>
          <a:latin typeface="+mn-lt"/>
          <a:ea typeface="+mn-ea"/>
          <a:cs typeface="+mn-cs"/>
          <a:sym typeface="Arial" pitchFamily="34" charset="0"/>
        </a:defRPr>
      </a:lvl1pPr>
      <a:lvl2pPr marL="703263" indent="-334963" algn="l" rtl="0" eaLnBrk="0" fontAlgn="base" hangingPunct="0">
        <a:spcBef>
          <a:spcPts val="1800"/>
        </a:spcBef>
        <a:spcAft>
          <a:spcPct val="0"/>
        </a:spcAft>
        <a:buClr>
          <a:srgbClr val="0000FF"/>
        </a:buClr>
        <a:buSzPct val="150000"/>
        <a:buFont typeface="Zapf Dingbats" charset="0"/>
        <a:buChar char="➡"/>
        <a:defRPr>
          <a:solidFill>
            <a:schemeClr val="tx1"/>
          </a:solidFill>
          <a:latin typeface="+mn-lt"/>
          <a:ea typeface="+mn-ea"/>
          <a:cs typeface="+mn-cs"/>
          <a:sym typeface="Arial" pitchFamily="34" charset="0"/>
        </a:defRPr>
      </a:lvl2pPr>
      <a:lvl3pPr marL="1300163" indent="-398463" algn="l" rtl="0" eaLnBrk="0" fontAlgn="base" hangingPunct="0">
        <a:spcBef>
          <a:spcPts val="1800"/>
        </a:spcBef>
        <a:spcAft>
          <a:spcPct val="0"/>
        </a:spcAft>
        <a:buClr>
          <a:srgbClr val="3A9D33"/>
        </a:buClr>
        <a:buSzPct val="150000"/>
        <a:buFont typeface="Lucida Grande" charset="0"/>
        <a:buChar char="✓"/>
        <a:defRPr>
          <a:solidFill>
            <a:schemeClr val="tx1"/>
          </a:solidFill>
          <a:latin typeface="+mn-lt"/>
          <a:ea typeface="+mn-ea"/>
          <a:cs typeface="+mn-cs"/>
          <a:sym typeface="Arial" pitchFamily="34" charset="0"/>
        </a:defRPr>
      </a:lvl3pPr>
      <a:lvl4pPr marL="1643063" indent="-398463" algn="l" rtl="0" eaLnBrk="0" fontAlgn="base" hangingPunct="0">
        <a:spcBef>
          <a:spcPts val="1800"/>
        </a:spcBef>
        <a:spcAft>
          <a:spcPct val="0"/>
        </a:spcAft>
        <a:buClr>
          <a:srgbClr val="C1251E"/>
        </a:buClr>
        <a:buSzPct val="150000"/>
        <a:buFont typeface="Arial" pitchFamily="34" charset="0"/>
        <a:buChar char="?"/>
        <a:defRPr>
          <a:solidFill>
            <a:schemeClr val="tx1"/>
          </a:solidFill>
          <a:latin typeface="+mn-lt"/>
          <a:ea typeface="+mn-ea"/>
          <a:cs typeface="+mn-cs"/>
          <a:sym typeface="Arial" pitchFamily="34" charset="0"/>
        </a:defRPr>
      </a:lvl4pPr>
      <a:lvl5pPr marL="1998663" indent="-398463" algn="l" rtl="0" eaLnBrk="0" fontAlgn="base" hangingPunct="0">
        <a:spcBef>
          <a:spcPts val="1800"/>
        </a:spcBef>
        <a:spcAft>
          <a:spcPct val="0"/>
        </a:spcAft>
        <a:buSzPct val="200000"/>
        <a:buFont typeface="Arial" pitchFamily="34" charset="0"/>
        <a:buChar char="•"/>
        <a:defRPr>
          <a:solidFill>
            <a:schemeClr val="tx1"/>
          </a:solidFill>
          <a:latin typeface="+mn-lt"/>
          <a:ea typeface="+mn-ea"/>
          <a:cs typeface="+mn-cs"/>
          <a:sym typeface="Arial" pitchFamily="34" charset="0"/>
        </a:defRPr>
      </a:lvl5pPr>
      <a:lvl6pPr marL="2455863" indent="-398463" algn="l" rtl="0" fontAlgn="base">
        <a:spcBef>
          <a:spcPts val="1800"/>
        </a:spcBef>
        <a:spcAft>
          <a:spcPct val="0"/>
        </a:spcAft>
        <a:buSzPct val="200000"/>
        <a:buFont typeface="Arial" charset="0"/>
        <a:buChar char="•"/>
        <a:defRPr>
          <a:solidFill>
            <a:schemeClr val="tx1"/>
          </a:solidFill>
          <a:latin typeface="+mn-lt"/>
          <a:ea typeface="+mn-ea"/>
          <a:cs typeface="+mn-cs"/>
          <a:sym typeface="Arial" charset="0"/>
        </a:defRPr>
      </a:lvl6pPr>
      <a:lvl7pPr marL="2913063" indent="-398463" algn="l" rtl="0" fontAlgn="base">
        <a:spcBef>
          <a:spcPts val="1800"/>
        </a:spcBef>
        <a:spcAft>
          <a:spcPct val="0"/>
        </a:spcAft>
        <a:buSzPct val="200000"/>
        <a:buFont typeface="Arial" charset="0"/>
        <a:buChar char="•"/>
        <a:defRPr>
          <a:solidFill>
            <a:schemeClr val="tx1"/>
          </a:solidFill>
          <a:latin typeface="+mn-lt"/>
          <a:ea typeface="+mn-ea"/>
          <a:cs typeface="+mn-cs"/>
          <a:sym typeface="Arial" charset="0"/>
        </a:defRPr>
      </a:lvl7pPr>
      <a:lvl8pPr marL="3370263" indent="-398463" algn="l" rtl="0" fontAlgn="base">
        <a:spcBef>
          <a:spcPts val="1800"/>
        </a:spcBef>
        <a:spcAft>
          <a:spcPct val="0"/>
        </a:spcAft>
        <a:buSzPct val="200000"/>
        <a:buFont typeface="Arial" charset="0"/>
        <a:buChar char="•"/>
        <a:defRPr>
          <a:solidFill>
            <a:schemeClr val="tx1"/>
          </a:solidFill>
          <a:latin typeface="+mn-lt"/>
          <a:ea typeface="+mn-ea"/>
          <a:cs typeface="+mn-cs"/>
          <a:sym typeface="Arial" charset="0"/>
        </a:defRPr>
      </a:lvl8pPr>
      <a:lvl9pPr marL="3827463" indent="-398463" algn="l" rtl="0" fontAlgn="base">
        <a:spcBef>
          <a:spcPts val="1800"/>
        </a:spcBef>
        <a:spcAft>
          <a:spcPct val="0"/>
        </a:spcAft>
        <a:buSzPct val="200000"/>
        <a:buFont typeface="Arial" charset="0"/>
        <a:buChar char="•"/>
        <a:defRPr>
          <a:solidFill>
            <a:schemeClr val="tx1"/>
          </a:solidFill>
          <a:latin typeface="+mn-lt"/>
          <a:ea typeface="+mn-ea"/>
          <a:cs typeface="+mn-cs"/>
          <a:sym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jpeg"/><Relationship Id="rId13" Type="http://schemas.openxmlformats.org/officeDocument/2006/relationships/image" Target="../media/image7.png"/><Relationship Id="rId3" Type="http://schemas.openxmlformats.org/officeDocument/2006/relationships/tags" Target="../tags/tag3.xml"/><Relationship Id="rId7" Type="http://schemas.openxmlformats.org/officeDocument/2006/relationships/image" Target="../media/image1.png"/><Relationship Id="rId12" Type="http://schemas.openxmlformats.org/officeDocument/2006/relationships/image" Target="../media/image6.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1.xml"/><Relationship Id="rId11" Type="http://schemas.openxmlformats.org/officeDocument/2006/relationships/image" Target="../media/image5.png"/><Relationship Id="rId5" Type="http://schemas.openxmlformats.org/officeDocument/2006/relationships/slideLayout" Target="../slideLayouts/slideLayout1.xml"/><Relationship Id="rId10" Type="http://schemas.openxmlformats.org/officeDocument/2006/relationships/image" Target="../media/image4.png"/><Relationship Id="rId4" Type="http://schemas.openxmlformats.org/officeDocument/2006/relationships/tags" Target="../tags/tag4.xml"/><Relationship Id="rId9" Type="http://schemas.openxmlformats.org/officeDocument/2006/relationships/image" Target="../media/image3.jpeg"/><Relationship Id="rId1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6.png"/><Relationship Id="rId3" Type="http://schemas.openxmlformats.org/officeDocument/2006/relationships/tags" Target="../tags/tag7.xml"/><Relationship Id="rId7" Type="http://schemas.openxmlformats.org/officeDocument/2006/relationships/notesSlide" Target="../notesSlides/notesSlide8.xml"/><Relationship Id="rId12" Type="http://schemas.openxmlformats.org/officeDocument/2006/relationships/image" Target="../media/image5.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slideLayout" Target="../slideLayouts/slideLayout1.xml"/><Relationship Id="rId11" Type="http://schemas.openxmlformats.org/officeDocument/2006/relationships/image" Target="../media/image4.png"/><Relationship Id="rId5" Type="http://schemas.openxmlformats.org/officeDocument/2006/relationships/tags" Target="../tags/tag9.xml"/><Relationship Id="rId10" Type="http://schemas.openxmlformats.org/officeDocument/2006/relationships/image" Target="../media/image47.png"/><Relationship Id="rId4" Type="http://schemas.openxmlformats.org/officeDocument/2006/relationships/tags" Target="../tags/tag8.xml"/><Relationship Id="rId9" Type="http://schemas.openxmlformats.org/officeDocument/2006/relationships/image" Target="../media/image46.png"/><Relationship Id="rId14"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6.png"/><Relationship Id="rId3" Type="http://schemas.openxmlformats.org/officeDocument/2006/relationships/tags" Target="../tags/tag12.xml"/><Relationship Id="rId7" Type="http://schemas.openxmlformats.org/officeDocument/2006/relationships/notesSlide" Target="../notesSlides/notesSlide9.xml"/><Relationship Id="rId12" Type="http://schemas.openxmlformats.org/officeDocument/2006/relationships/image" Target="../media/image5.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slideLayout" Target="../slideLayouts/slideLayout12.xml"/><Relationship Id="rId11" Type="http://schemas.openxmlformats.org/officeDocument/2006/relationships/image" Target="../media/image4.png"/><Relationship Id="rId5" Type="http://schemas.openxmlformats.org/officeDocument/2006/relationships/tags" Target="../tags/tag14.xml"/><Relationship Id="rId10" Type="http://schemas.openxmlformats.org/officeDocument/2006/relationships/image" Target="../media/image50.png"/><Relationship Id="rId4" Type="http://schemas.openxmlformats.org/officeDocument/2006/relationships/tags" Target="../tags/tag13.xml"/><Relationship Id="rId9" Type="http://schemas.openxmlformats.org/officeDocument/2006/relationships/image" Target="../media/image49.png"/><Relationship Id="rId1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53.png"/></Relationships>
</file>

<file path=ppt/slides/_rels/slide1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55.png"/><Relationship Id="rId4" Type="http://schemas.openxmlformats.org/officeDocument/2006/relationships/image" Target="../media/image54.png"/></Relationships>
</file>

<file path=ppt/slides/_rels/slide1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5" Type="http://schemas.openxmlformats.org/officeDocument/2006/relationships/image" Target="../media/image12.jpeg"/><Relationship Id="rId4" Type="http://schemas.openxmlformats.org/officeDocument/2006/relationships/image" Target="../media/image11.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1.xml"/><Relationship Id="rId1" Type="http://schemas.openxmlformats.org/officeDocument/2006/relationships/vmlDrawing" Target="../drawings/vmlDrawing6.vml"/><Relationship Id="rId5" Type="http://schemas.openxmlformats.org/officeDocument/2006/relationships/oleObject" Target="../embeddings/oleObject26.bin"/><Relationship Id="rId4" Type="http://schemas.openxmlformats.org/officeDocument/2006/relationships/oleObject" Target="../embeddings/oleObject25.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1.xml"/><Relationship Id="rId1" Type="http://schemas.openxmlformats.org/officeDocument/2006/relationships/vmlDrawing" Target="../drawings/vmlDrawing7.vml"/><Relationship Id="rId5" Type="http://schemas.openxmlformats.org/officeDocument/2006/relationships/oleObject" Target="../embeddings/oleObject27.bin"/><Relationship Id="rId4" Type="http://schemas.openxmlformats.org/officeDocument/2006/relationships/image" Target="../media/image59.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1.xml"/><Relationship Id="rId1" Type="http://schemas.openxmlformats.org/officeDocument/2006/relationships/vmlDrawing" Target="../drawings/vmlDrawing8.v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oleObject" Target="../embeddings/oleObject28.bin"/></Relationships>
</file>

<file path=ppt/slides/_rels/slide2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0.xml"/><Relationship Id="rId1" Type="http://schemas.openxmlformats.org/officeDocument/2006/relationships/slideLayout" Target="../slideLayouts/slideLayout21.xml"/><Relationship Id="rId5" Type="http://schemas.openxmlformats.org/officeDocument/2006/relationships/image" Target="../media/image65.png"/><Relationship Id="rId4" Type="http://schemas.openxmlformats.org/officeDocument/2006/relationships/image" Target="../media/image64.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1.xml"/><Relationship Id="rId1" Type="http://schemas.openxmlformats.org/officeDocument/2006/relationships/vmlDrawing" Target="../drawings/vmlDrawing9.vml"/><Relationship Id="rId6" Type="http://schemas.openxmlformats.org/officeDocument/2006/relationships/oleObject" Target="../embeddings/oleObject29.bin"/><Relationship Id="rId5" Type="http://schemas.openxmlformats.org/officeDocument/2006/relationships/image" Target="../media/image69.png"/><Relationship Id="rId4" Type="http://schemas.openxmlformats.org/officeDocument/2006/relationships/image" Target="../media/image68.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png"/><Relationship Id="rId1" Type="http://schemas.openxmlformats.org/officeDocument/2006/relationships/slideLayout" Target="../slideLayouts/slideLayout6.xml"/><Relationship Id="rId5" Type="http://schemas.openxmlformats.org/officeDocument/2006/relationships/image" Target="../media/image14.jpeg"/><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notesSlide" Target="../notesSlides/notesSlide26.xml"/><Relationship Id="rId1" Type="http://schemas.openxmlformats.org/officeDocument/2006/relationships/slideLayout" Target="../slideLayouts/slideLayout21.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3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7.xml"/><Relationship Id="rId1" Type="http://schemas.openxmlformats.org/officeDocument/2006/relationships/slideLayout" Target="../slideLayouts/slideLayout21.xml"/><Relationship Id="rId4" Type="http://schemas.openxmlformats.org/officeDocument/2006/relationships/image" Target="../media/image76.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2.xml"/><Relationship Id="rId1" Type="http://schemas.openxmlformats.org/officeDocument/2006/relationships/vmlDrawing" Target="../drawings/vmlDrawing10.vml"/><Relationship Id="rId6" Type="http://schemas.openxmlformats.org/officeDocument/2006/relationships/oleObject" Target="../embeddings/oleObject30.bin"/><Relationship Id="rId5" Type="http://schemas.openxmlformats.org/officeDocument/2006/relationships/image" Target="../media/image79.png"/><Relationship Id="rId4" Type="http://schemas.openxmlformats.org/officeDocument/2006/relationships/image" Target="../media/image78.png"/></Relationships>
</file>

<file path=ppt/slides/_rels/slide3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9.xml"/><Relationship Id="rId1" Type="http://schemas.openxmlformats.org/officeDocument/2006/relationships/slideLayout" Target="../slideLayouts/slideLayout12.xml"/><Relationship Id="rId5" Type="http://schemas.openxmlformats.org/officeDocument/2006/relationships/image" Target="../media/image82.png"/><Relationship Id="rId4" Type="http://schemas.openxmlformats.org/officeDocument/2006/relationships/image" Target="../media/image81.png"/></Relationships>
</file>

<file path=ppt/slides/_rels/slide35.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30.xml"/><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31.xml"/><Relationship Id="rId1" Type="http://schemas.openxmlformats.org/officeDocument/2006/relationships/slideLayout" Target="../slideLayouts/slideLayout21.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s>
</file>

<file path=ppt/slides/_rels/slide38.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notesSlide" Target="../notesSlides/notesSlide32.xml"/><Relationship Id="rId7" Type="http://schemas.openxmlformats.org/officeDocument/2006/relationships/oleObject" Target="../embeddings/oleObject34.bin"/><Relationship Id="rId2" Type="http://schemas.openxmlformats.org/officeDocument/2006/relationships/slideLayout" Target="../slideLayouts/slideLayout21.xml"/><Relationship Id="rId1" Type="http://schemas.openxmlformats.org/officeDocument/2006/relationships/vmlDrawing" Target="../drawings/vmlDrawing11.vml"/><Relationship Id="rId6" Type="http://schemas.openxmlformats.org/officeDocument/2006/relationships/oleObject" Target="../embeddings/oleObject33.bin"/><Relationship Id="rId11" Type="http://schemas.openxmlformats.org/officeDocument/2006/relationships/oleObject" Target="../embeddings/oleObject36.bin"/><Relationship Id="rId5" Type="http://schemas.openxmlformats.org/officeDocument/2006/relationships/oleObject" Target="../embeddings/oleObject32.bin"/><Relationship Id="rId10" Type="http://schemas.openxmlformats.org/officeDocument/2006/relationships/image" Target="../media/image96.png"/><Relationship Id="rId4" Type="http://schemas.openxmlformats.org/officeDocument/2006/relationships/oleObject" Target="../embeddings/oleObject31.bin"/><Relationship Id="rId9" Type="http://schemas.openxmlformats.org/officeDocument/2006/relationships/oleObject" Target="../embeddings/oleObject35.bin"/></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2.xml"/><Relationship Id="rId7"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openxmlformats.org/officeDocument/2006/relationships/image" Target="../media/image19.png"/><Relationship Id="rId9" Type="http://schemas.openxmlformats.org/officeDocument/2006/relationships/oleObject" Target="../embeddings/oleObject4.bin"/></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notesSlide" Target="../notesSlides/notesSlide3.xml"/><Relationship Id="rId7" Type="http://schemas.openxmlformats.org/officeDocument/2006/relationships/image" Target="../media/image24.png"/><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7.bin"/><Relationship Id="rId5" Type="http://schemas.openxmlformats.org/officeDocument/2006/relationships/oleObject" Target="../embeddings/oleObject6.bin"/><Relationship Id="rId10" Type="http://schemas.openxmlformats.org/officeDocument/2006/relationships/oleObject" Target="../embeddings/oleObject9.bin"/><Relationship Id="rId4" Type="http://schemas.openxmlformats.org/officeDocument/2006/relationships/oleObject" Target="../embeddings/oleObject5.bin"/><Relationship Id="rId9" Type="http://schemas.openxmlformats.org/officeDocument/2006/relationships/oleObject" Target="../embeddings/oleObject8.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notesSlide" Target="../notesSlides/notesSlide4.xml"/><Relationship Id="rId7" Type="http://schemas.openxmlformats.org/officeDocument/2006/relationships/oleObject" Target="../embeddings/oleObject13.bin"/><Relationship Id="rId12" Type="http://schemas.openxmlformats.org/officeDocument/2006/relationships/oleObject" Target="../embeddings/oleObject16.bin"/><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oleObject" Target="../embeddings/oleObject12.bin"/><Relationship Id="rId11" Type="http://schemas.openxmlformats.org/officeDocument/2006/relationships/image" Target="../media/image32.png"/><Relationship Id="rId5" Type="http://schemas.openxmlformats.org/officeDocument/2006/relationships/oleObject" Target="../embeddings/oleObject11.bin"/><Relationship Id="rId10" Type="http://schemas.openxmlformats.org/officeDocument/2006/relationships/image" Target="../media/image31.png"/><Relationship Id="rId4" Type="http://schemas.openxmlformats.org/officeDocument/2006/relationships/oleObject" Target="../embeddings/oleObject10.bin"/><Relationship Id="rId9" Type="http://schemas.openxmlformats.org/officeDocument/2006/relationships/oleObject" Target="../embeddings/oleObject15.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oleObject" Target="../embeddings/oleObject18.bin"/><Relationship Id="rId5" Type="http://schemas.openxmlformats.org/officeDocument/2006/relationships/oleObject" Target="../embeddings/oleObject17.bin"/><Relationship Id="rId4" Type="http://schemas.openxmlformats.org/officeDocument/2006/relationships/image" Target="../media/image35.png"/></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notesSlide" Target="../notesSlides/notesSlide6.xml"/><Relationship Id="rId7" Type="http://schemas.openxmlformats.org/officeDocument/2006/relationships/oleObject" Target="../embeddings/oleObject21.bin"/><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oleObject" Target="../embeddings/oleObject20.bin"/><Relationship Id="rId5" Type="http://schemas.openxmlformats.org/officeDocument/2006/relationships/oleObject" Target="../embeddings/oleObject19.bin"/><Relationship Id="rId10" Type="http://schemas.openxmlformats.org/officeDocument/2006/relationships/oleObject" Target="../embeddings/oleObject24.bin"/><Relationship Id="rId4" Type="http://schemas.openxmlformats.org/officeDocument/2006/relationships/image" Target="../media/image40.png"/><Relationship Id="rId9" Type="http://schemas.openxmlformats.org/officeDocument/2006/relationships/oleObject" Target="../embeddings/oleObject23.bin"/></Relationships>
</file>

<file path=ppt/slides/_rels/slide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ChangeArrowheads="1"/>
          </p:cNvSpPr>
          <p:nvPr>
            <p:ph type="body" idx="1"/>
          </p:nvPr>
        </p:nvSpPr>
        <p:spPr>
          <a:xfrm>
            <a:off x="228600" y="2286000"/>
            <a:ext cx="7848600" cy="3962400"/>
          </a:xfrm>
        </p:spPr>
        <p:txBody>
          <a:bodyPr/>
          <a:lstStyle/>
          <a:p>
            <a:pPr eaLnBrk="1" hangingPunct="1">
              <a:tabLst>
                <a:tab pos="815975" algn="l"/>
                <a:tab pos="1192213" algn="l"/>
              </a:tabLst>
            </a:pPr>
            <a:r>
              <a:rPr lang="en-US" b="1" smtClean="0">
                <a:solidFill>
                  <a:srgbClr val="1C11FD"/>
                </a:solidFill>
              </a:rPr>
              <a:t>Introduction</a:t>
            </a:r>
          </a:p>
          <a:p>
            <a:pPr eaLnBrk="1" hangingPunct="1">
              <a:tabLst>
                <a:tab pos="815975" algn="l"/>
                <a:tab pos="1192213" algn="l"/>
              </a:tabLst>
            </a:pPr>
            <a:r>
              <a:rPr lang="en-US" b="1" smtClean="0">
                <a:solidFill>
                  <a:srgbClr val="1C11FD"/>
                </a:solidFill>
              </a:rPr>
              <a:t>SeaQuest: Fermilab Experiment E906</a:t>
            </a:r>
          </a:p>
          <a:p>
            <a:pPr lvl="1" eaLnBrk="1" hangingPunct="1">
              <a:tabLst>
                <a:tab pos="815975" algn="l"/>
                <a:tab pos="1192213" algn="l"/>
              </a:tabLst>
            </a:pPr>
            <a:r>
              <a:rPr lang="en-US" smtClean="0"/>
              <a:t> What will we learn?</a:t>
            </a:r>
          </a:p>
          <a:p>
            <a:pPr lvl="1" eaLnBrk="1" hangingPunct="1">
              <a:tabLst>
                <a:tab pos="815975" algn="l"/>
                <a:tab pos="1192213" algn="l"/>
              </a:tabLst>
            </a:pPr>
            <a:r>
              <a:rPr lang="en-US" smtClean="0"/>
              <a:t> What will we measure?</a:t>
            </a:r>
          </a:p>
          <a:p>
            <a:pPr lvl="1" eaLnBrk="1" hangingPunct="1">
              <a:tabLst>
                <a:tab pos="815975" algn="l"/>
                <a:tab pos="1192213" algn="l"/>
              </a:tabLst>
            </a:pPr>
            <a:r>
              <a:rPr lang="en-US" smtClean="0"/>
              <a:t> How will we measure it?</a:t>
            </a:r>
          </a:p>
          <a:p>
            <a:pPr eaLnBrk="1" hangingPunct="1">
              <a:tabLst>
                <a:tab pos="815975" algn="l"/>
                <a:tab pos="1192213" algn="l"/>
              </a:tabLst>
            </a:pPr>
            <a:r>
              <a:rPr lang="en-US" b="1" smtClean="0">
                <a:solidFill>
                  <a:srgbClr val="1C11FD"/>
                </a:solidFill>
              </a:rPr>
              <a:t>Beyond SeaQuest</a:t>
            </a:r>
          </a:p>
          <a:p>
            <a:pPr lvl="1" eaLnBrk="1" hangingPunct="1">
              <a:tabLst>
                <a:tab pos="815975" algn="l"/>
                <a:tab pos="1192213" algn="l"/>
              </a:tabLst>
            </a:pPr>
            <a:r>
              <a:rPr lang="en-US" smtClean="0"/>
              <a:t> </a:t>
            </a:r>
            <a:r>
              <a:rPr lang="en-US" smtClean="0">
                <a:solidFill>
                  <a:srgbClr val="7030A0"/>
                </a:solidFill>
              </a:rPr>
              <a:t>Polarized</a:t>
            </a:r>
            <a:r>
              <a:rPr lang="en-US" smtClean="0"/>
              <a:t> Drell-Yan at FNAL?</a:t>
            </a:r>
          </a:p>
          <a:p>
            <a:pPr lvl="1" eaLnBrk="1" hangingPunct="1">
              <a:tabLst>
                <a:tab pos="815975" algn="l"/>
                <a:tab pos="1192213" algn="l"/>
              </a:tabLst>
            </a:pPr>
            <a:r>
              <a:rPr lang="en-US" smtClean="0"/>
              <a:t> What would we learn?</a:t>
            </a:r>
          </a:p>
          <a:p>
            <a:pPr lvl="2" eaLnBrk="1" hangingPunct="1">
              <a:tabLst>
                <a:tab pos="815975" algn="l"/>
                <a:tab pos="1192213" algn="l"/>
              </a:tabLst>
            </a:pPr>
            <a:endParaRPr lang="en-US" smtClean="0"/>
          </a:p>
        </p:txBody>
      </p:sp>
      <p:pic>
        <p:nvPicPr>
          <p:cNvPr id="15363" name="Picture 11" descr="C:\Documents and Settings\lorenzon\My Documents\Michigan\UM Seals\wordmark.png"/>
          <p:cNvPicPr>
            <a:picLocks noChangeAspect="1" noChangeArrowheads="1"/>
          </p:cNvPicPr>
          <p:nvPr/>
        </p:nvPicPr>
        <p:blipFill>
          <a:blip r:embed="rId7" cstate="print"/>
          <a:srcRect/>
          <a:stretch>
            <a:fillRect/>
          </a:stretch>
        </p:blipFill>
        <p:spPr bwMode="auto">
          <a:xfrm>
            <a:off x="3505200" y="1552575"/>
            <a:ext cx="2057400" cy="381000"/>
          </a:xfrm>
          <a:prstGeom prst="rect">
            <a:avLst/>
          </a:prstGeom>
          <a:noFill/>
          <a:ln w="9525">
            <a:noFill/>
            <a:miter lim="800000"/>
            <a:headEnd/>
            <a:tailEnd/>
          </a:ln>
        </p:spPr>
      </p:pic>
      <p:sp>
        <p:nvSpPr>
          <p:cNvPr id="15364" name="Rectangle 1"/>
          <p:cNvSpPr>
            <a:spLocks/>
          </p:cNvSpPr>
          <p:nvPr/>
        </p:nvSpPr>
        <p:spPr bwMode="auto">
          <a:xfrm>
            <a:off x="3422650" y="1371600"/>
            <a:ext cx="2201863" cy="923925"/>
          </a:xfrm>
          <a:prstGeom prst="rect">
            <a:avLst/>
          </a:prstGeom>
          <a:noFill/>
          <a:ln w="12700">
            <a:noFill/>
            <a:miter lim="800000"/>
            <a:headEnd/>
            <a:tailEnd/>
          </a:ln>
        </p:spPr>
        <p:txBody>
          <a:bodyPr lIns="0" tIns="0" rIns="0" bIns="0">
            <a:spAutoFit/>
          </a:bodyPr>
          <a:lstStyle/>
          <a:p>
            <a:pPr>
              <a:tabLst>
                <a:tab pos="749300" algn="l"/>
              </a:tabLst>
            </a:pPr>
            <a:r>
              <a:rPr lang="en-US" sz="2000">
                <a:solidFill>
                  <a:srgbClr val="C00000"/>
                </a:solidFill>
                <a:latin typeface="Arial" pitchFamily="34" charset="0"/>
                <a:cs typeface="Arial" pitchFamily="34" charset="0"/>
                <a:sym typeface="Arial" pitchFamily="34" charset="0"/>
              </a:rPr>
              <a:t>Wolfgang Lorenzon</a:t>
            </a:r>
          </a:p>
          <a:p>
            <a:pPr>
              <a:tabLst>
                <a:tab pos="749300" algn="l"/>
              </a:tabLst>
            </a:pPr>
            <a:r>
              <a:rPr lang="en-US">
                <a:solidFill>
                  <a:srgbClr val="C00000"/>
                </a:solidFill>
                <a:latin typeface="Arial" pitchFamily="34" charset="0"/>
                <a:cs typeface="Arial" pitchFamily="34" charset="0"/>
                <a:sym typeface="Arial" pitchFamily="34" charset="0"/>
              </a:rPr>
              <a:t> </a:t>
            </a:r>
            <a:r>
              <a:rPr lang="en-US" sz="2000">
                <a:solidFill>
                  <a:srgbClr val="C00000"/>
                </a:solidFill>
                <a:latin typeface="Arial" pitchFamily="34" charset="0"/>
                <a:cs typeface="Arial" pitchFamily="34" charset="0"/>
                <a:sym typeface="Arial" pitchFamily="34" charset="0"/>
              </a:rPr>
              <a:t/>
            </a:r>
            <a:br>
              <a:rPr lang="en-US" sz="2000">
                <a:solidFill>
                  <a:srgbClr val="C00000"/>
                </a:solidFill>
                <a:latin typeface="Arial" pitchFamily="34" charset="0"/>
                <a:cs typeface="Arial" pitchFamily="34" charset="0"/>
                <a:sym typeface="Arial" pitchFamily="34" charset="0"/>
              </a:rPr>
            </a:br>
            <a:r>
              <a:rPr lang="en-US" sz="1000">
                <a:solidFill>
                  <a:srgbClr val="C00000"/>
                </a:solidFill>
                <a:latin typeface="Arial" pitchFamily="34" charset="0"/>
                <a:cs typeface="Arial" pitchFamily="34" charset="0"/>
                <a:sym typeface="Arial" pitchFamily="34" charset="0"/>
              </a:rPr>
              <a:t> (1-November-2010)</a:t>
            </a:r>
          </a:p>
          <a:p>
            <a:pPr>
              <a:tabLst>
                <a:tab pos="749300" algn="l"/>
              </a:tabLst>
            </a:pPr>
            <a:r>
              <a:rPr lang="en-US" sz="1000">
                <a:solidFill>
                  <a:srgbClr val="C00000"/>
                </a:solidFill>
                <a:latin typeface="Arial" pitchFamily="34" charset="0"/>
                <a:cs typeface="Arial" pitchFamily="34" charset="0"/>
                <a:sym typeface="Arial" pitchFamily="34" charset="0"/>
              </a:rPr>
              <a:t>Santa Fe Drell-Yan Workshop</a:t>
            </a:r>
          </a:p>
        </p:txBody>
      </p:sp>
      <p:sp>
        <p:nvSpPr>
          <p:cNvPr id="15365" name="Rectangle 6"/>
          <p:cNvSpPr>
            <a:spLocks noGrp="1" noChangeArrowheads="1"/>
          </p:cNvSpPr>
          <p:nvPr>
            <p:ph type="title"/>
          </p:nvPr>
        </p:nvSpPr>
        <p:spPr bwMode="auto">
          <a:xfrm>
            <a:off x="914400" y="241300"/>
            <a:ext cx="7239000" cy="901700"/>
          </a:xfrm>
          <a:ln>
            <a:miter lim="800000"/>
            <a:headEnd/>
            <a:tailEnd/>
          </a:ln>
        </p:spPr>
        <p:txBody>
          <a:bodyPr vert="horz" wrap="square" lIns="91440" tIns="45720" rIns="91440" bIns="45720" numCol="1" anchor="t" anchorCtr="0" compatLnSpc="1">
            <a:prstTxWarp prst="textNoShape">
              <a:avLst/>
            </a:prstTxWarp>
          </a:bodyPr>
          <a:lstStyle/>
          <a:p>
            <a:pPr eaLnBrk="1" hangingPunct="1">
              <a:tabLst>
                <a:tab pos="863600" algn="l"/>
              </a:tabLst>
            </a:pPr>
            <a:r>
              <a:rPr lang="en-US" sz="2800" smtClean="0"/>
              <a:t>Drell-Yan Scattering at Fermilab:</a:t>
            </a:r>
            <a:br>
              <a:rPr lang="en-US" sz="2800" smtClean="0"/>
            </a:br>
            <a:r>
              <a:rPr lang="en-US" sz="2400" smtClean="0"/>
              <a:t> SeaQuest and Beyond</a:t>
            </a:r>
            <a:r>
              <a:rPr lang="en-US" sz="2400" i="1" smtClean="0"/>
              <a:t> </a:t>
            </a:r>
            <a:endParaRPr lang="en-US" sz="2400" smtClean="0"/>
          </a:p>
        </p:txBody>
      </p:sp>
      <p:sp>
        <p:nvSpPr>
          <p:cNvPr id="16" name="TextBox 15"/>
          <p:cNvSpPr txBox="1"/>
          <p:nvPr/>
        </p:nvSpPr>
        <p:spPr>
          <a:xfrm>
            <a:off x="5181600" y="6092825"/>
            <a:ext cx="2362200" cy="307975"/>
          </a:xfrm>
          <a:prstGeom prst="rect">
            <a:avLst/>
          </a:prstGeom>
          <a:noFill/>
        </p:spPr>
        <p:txBody>
          <a:bodyPr>
            <a:spAutoFit/>
          </a:bodyPr>
          <a:lstStyle/>
          <a:p>
            <a:pPr algn="l">
              <a:defRPr/>
            </a:pPr>
            <a:r>
              <a:rPr lang="en-US" sz="1400" dirty="0">
                <a:solidFill>
                  <a:srgbClr val="7030A0"/>
                </a:solidFill>
                <a:latin typeface="+mn-lt"/>
              </a:rPr>
              <a:t>This work is supported by </a:t>
            </a:r>
          </a:p>
        </p:txBody>
      </p:sp>
      <p:pic>
        <p:nvPicPr>
          <p:cNvPr id="15367" name="Picture 35" descr="C:\Documents and Settings\lorenzon\My Documents\Personal-web\nsf.jpg"/>
          <p:cNvPicPr>
            <a:picLocks noChangeAspect="1" noChangeArrowheads="1"/>
          </p:cNvPicPr>
          <p:nvPr/>
        </p:nvPicPr>
        <p:blipFill>
          <a:blip r:embed="rId8" cstate="print"/>
          <a:srcRect/>
          <a:stretch>
            <a:fillRect/>
          </a:stretch>
        </p:blipFill>
        <p:spPr bwMode="auto">
          <a:xfrm>
            <a:off x="8183563" y="5867400"/>
            <a:ext cx="762000" cy="762000"/>
          </a:xfrm>
          <a:prstGeom prst="rect">
            <a:avLst/>
          </a:prstGeom>
          <a:noFill/>
          <a:ln w="9525">
            <a:noFill/>
            <a:miter lim="800000"/>
            <a:headEnd/>
            <a:tailEnd/>
          </a:ln>
        </p:spPr>
      </p:pic>
      <p:pic>
        <p:nvPicPr>
          <p:cNvPr id="15368" name="Picture 36" descr="C:\Documents and Settings\lorenzon\Desktop\doe_logo.jpg"/>
          <p:cNvPicPr>
            <a:picLocks noChangeAspect="1" noChangeArrowheads="1"/>
          </p:cNvPicPr>
          <p:nvPr/>
        </p:nvPicPr>
        <p:blipFill>
          <a:blip r:embed="rId9" cstate="print"/>
          <a:srcRect/>
          <a:stretch>
            <a:fillRect/>
          </a:stretch>
        </p:blipFill>
        <p:spPr bwMode="auto">
          <a:xfrm>
            <a:off x="7315200" y="5791200"/>
            <a:ext cx="868363" cy="858838"/>
          </a:xfrm>
          <a:prstGeom prst="rect">
            <a:avLst/>
          </a:prstGeom>
          <a:noFill/>
          <a:ln w="9525">
            <a:noFill/>
            <a:miter lim="800000"/>
            <a:headEnd/>
            <a:tailEnd/>
          </a:ln>
        </p:spPr>
      </p:pic>
      <p:grpSp>
        <p:nvGrpSpPr>
          <p:cNvPr id="15369" name="Group 59"/>
          <p:cNvGrpSpPr>
            <a:grpSpLocks noChangeAspect="1"/>
          </p:cNvGrpSpPr>
          <p:nvPr/>
        </p:nvGrpSpPr>
        <p:grpSpPr bwMode="auto">
          <a:xfrm>
            <a:off x="7315200" y="1219200"/>
            <a:ext cx="1647825" cy="914400"/>
            <a:chOff x="6627813" y="1106488"/>
            <a:chExt cx="2376487" cy="1319212"/>
          </a:xfrm>
        </p:grpSpPr>
        <p:grpSp>
          <p:nvGrpSpPr>
            <p:cNvPr id="15372" name="Group 13"/>
            <p:cNvGrpSpPr>
              <a:grpSpLocks/>
            </p:cNvGrpSpPr>
            <p:nvPr/>
          </p:nvGrpSpPr>
          <p:grpSpPr bwMode="auto">
            <a:xfrm>
              <a:off x="6704013" y="1106488"/>
              <a:ext cx="2055812" cy="1319212"/>
              <a:chOff x="483" y="953"/>
              <a:chExt cx="1890" cy="1050"/>
            </a:xfrm>
          </p:grpSpPr>
          <p:grpSp>
            <p:nvGrpSpPr>
              <p:cNvPr id="15377" name="Group 14"/>
              <p:cNvGrpSpPr>
                <a:grpSpLocks noChangeAspect="1"/>
              </p:cNvGrpSpPr>
              <p:nvPr/>
            </p:nvGrpSpPr>
            <p:grpSpPr bwMode="auto">
              <a:xfrm>
                <a:off x="1203" y="1362"/>
                <a:ext cx="464" cy="239"/>
                <a:chOff x="2707" y="2966"/>
                <a:chExt cx="864" cy="672"/>
              </a:xfrm>
            </p:grpSpPr>
            <p:sp>
              <p:nvSpPr>
                <p:cNvPr id="15390" name="Freeform 15"/>
                <p:cNvSpPr>
                  <a:spLocks noChangeAspect="1"/>
                </p:cNvSpPr>
                <p:nvPr/>
              </p:nvSpPr>
              <p:spPr bwMode="auto">
                <a:xfrm>
                  <a:off x="3053" y="2966"/>
                  <a:ext cx="173" cy="672"/>
                </a:xfrm>
                <a:custGeom>
                  <a:avLst/>
                  <a:gdLst>
                    <a:gd name="T0" fmla="*/ 0 w 173"/>
                    <a:gd name="T1" fmla="*/ 336 h 672"/>
                    <a:gd name="T2" fmla="*/ 58 w 173"/>
                    <a:gd name="T3" fmla="*/ 48 h 672"/>
                    <a:gd name="T4" fmla="*/ 115 w 173"/>
                    <a:gd name="T5" fmla="*/ 624 h 672"/>
                    <a:gd name="T6" fmla="*/ 173 w 173"/>
                    <a:gd name="T7" fmla="*/ 336 h 672"/>
                    <a:gd name="T8" fmla="*/ 0 60000 65536"/>
                    <a:gd name="T9" fmla="*/ 0 60000 65536"/>
                    <a:gd name="T10" fmla="*/ 0 60000 65536"/>
                    <a:gd name="T11" fmla="*/ 0 60000 65536"/>
                    <a:gd name="T12" fmla="*/ 0 w 173"/>
                    <a:gd name="T13" fmla="*/ 0 h 672"/>
                    <a:gd name="T14" fmla="*/ 173 w 173"/>
                    <a:gd name="T15" fmla="*/ 672 h 672"/>
                  </a:gdLst>
                  <a:ahLst/>
                  <a:cxnLst>
                    <a:cxn ang="T8">
                      <a:pos x="T0" y="T1"/>
                    </a:cxn>
                    <a:cxn ang="T9">
                      <a:pos x="T2" y="T3"/>
                    </a:cxn>
                    <a:cxn ang="T10">
                      <a:pos x="T4" y="T5"/>
                    </a:cxn>
                    <a:cxn ang="T11">
                      <a:pos x="T6" y="T7"/>
                    </a:cxn>
                  </a:cxnLst>
                  <a:rect l="T12" t="T13" r="T14" b="T15"/>
                  <a:pathLst>
                    <a:path w="173" h="672">
                      <a:moveTo>
                        <a:pt x="0" y="336"/>
                      </a:moveTo>
                      <a:cubicBezTo>
                        <a:pt x="19" y="168"/>
                        <a:pt x="39" y="0"/>
                        <a:pt x="58" y="48"/>
                      </a:cubicBezTo>
                      <a:cubicBezTo>
                        <a:pt x="77" y="96"/>
                        <a:pt x="96" y="576"/>
                        <a:pt x="115" y="624"/>
                      </a:cubicBezTo>
                      <a:cubicBezTo>
                        <a:pt x="134" y="672"/>
                        <a:pt x="163" y="384"/>
                        <a:pt x="173" y="336"/>
                      </a:cubicBezTo>
                    </a:path>
                  </a:pathLst>
                </a:custGeom>
                <a:noFill/>
                <a:ln w="28575" cap="flat" cmpd="sng">
                  <a:solidFill>
                    <a:srgbClr val="00CC00"/>
                  </a:solidFill>
                  <a:prstDash val="solid"/>
                  <a:round/>
                  <a:headEnd/>
                  <a:tailEnd/>
                </a:ln>
              </p:spPr>
              <p:txBody>
                <a:bodyPr anchor="ctr">
                  <a:spAutoFit/>
                </a:bodyPr>
                <a:lstStyle/>
                <a:p>
                  <a:endParaRPr lang="en-US"/>
                </a:p>
              </p:txBody>
            </p:sp>
            <p:sp>
              <p:nvSpPr>
                <p:cNvPr id="15391" name="Freeform 16"/>
                <p:cNvSpPr>
                  <a:spLocks noChangeAspect="1"/>
                </p:cNvSpPr>
                <p:nvPr/>
              </p:nvSpPr>
              <p:spPr bwMode="auto">
                <a:xfrm>
                  <a:off x="3225" y="2966"/>
                  <a:ext cx="173" cy="672"/>
                </a:xfrm>
                <a:custGeom>
                  <a:avLst/>
                  <a:gdLst>
                    <a:gd name="T0" fmla="*/ 0 w 173"/>
                    <a:gd name="T1" fmla="*/ 336 h 672"/>
                    <a:gd name="T2" fmla="*/ 58 w 173"/>
                    <a:gd name="T3" fmla="*/ 48 h 672"/>
                    <a:gd name="T4" fmla="*/ 115 w 173"/>
                    <a:gd name="T5" fmla="*/ 624 h 672"/>
                    <a:gd name="T6" fmla="*/ 173 w 173"/>
                    <a:gd name="T7" fmla="*/ 336 h 672"/>
                    <a:gd name="T8" fmla="*/ 0 60000 65536"/>
                    <a:gd name="T9" fmla="*/ 0 60000 65536"/>
                    <a:gd name="T10" fmla="*/ 0 60000 65536"/>
                    <a:gd name="T11" fmla="*/ 0 60000 65536"/>
                    <a:gd name="T12" fmla="*/ 0 w 173"/>
                    <a:gd name="T13" fmla="*/ 0 h 672"/>
                    <a:gd name="T14" fmla="*/ 173 w 173"/>
                    <a:gd name="T15" fmla="*/ 672 h 672"/>
                  </a:gdLst>
                  <a:ahLst/>
                  <a:cxnLst>
                    <a:cxn ang="T8">
                      <a:pos x="T0" y="T1"/>
                    </a:cxn>
                    <a:cxn ang="T9">
                      <a:pos x="T2" y="T3"/>
                    </a:cxn>
                    <a:cxn ang="T10">
                      <a:pos x="T4" y="T5"/>
                    </a:cxn>
                    <a:cxn ang="T11">
                      <a:pos x="T6" y="T7"/>
                    </a:cxn>
                  </a:cxnLst>
                  <a:rect l="T12" t="T13" r="T14" b="T15"/>
                  <a:pathLst>
                    <a:path w="173" h="672">
                      <a:moveTo>
                        <a:pt x="0" y="336"/>
                      </a:moveTo>
                      <a:cubicBezTo>
                        <a:pt x="19" y="168"/>
                        <a:pt x="39" y="0"/>
                        <a:pt x="58" y="48"/>
                      </a:cubicBezTo>
                      <a:cubicBezTo>
                        <a:pt x="77" y="96"/>
                        <a:pt x="96" y="576"/>
                        <a:pt x="115" y="624"/>
                      </a:cubicBezTo>
                      <a:cubicBezTo>
                        <a:pt x="134" y="672"/>
                        <a:pt x="163" y="384"/>
                        <a:pt x="173" y="336"/>
                      </a:cubicBezTo>
                    </a:path>
                  </a:pathLst>
                </a:custGeom>
                <a:noFill/>
                <a:ln w="28575" cap="flat" cmpd="sng">
                  <a:solidFill>
                    <a:srgbClr val="00CC00"/>
                  </a:solidFill>
                  <a:prstDash val="solid"/>
                  <a:round/>
                  <a:headEnd/>
                  <a:tailEnd/>
                </a:ln>
              </p:spPr>
              <p:txBody>
                <a:bodyPr anchor="ctr">
                  <a:spAutoFit/>
                </a:bodyPr>
                <a:lstStyle/>
                <a:p>
                  <a:endParaRPr lang="en-US"/>
                </a:p>
              </p:txBody>
            </p:sp>
            <p:sp>
              <p:nvSpPr>
                <p:cNvPr id="15392" name="Freeform 17"/>
                <p:cNvSpPr>
                  <a:spLocks noChangeAspect="1"/>
                </p:cNvSpPr>
                <p:nvPr/>
              </p:nvSpPr>
              <p:spPr bwMode="auto">
                <a:xfrm>
                  <a:off x="3398" y="2966"/>
                  <a:ext cx="173" cy="672"/>
                </a:xfrm>
                <a:custGeom>
                  <a:avLst/>
                  <a:gdLst>
                    <a:gd name="T0" fmla="*/ 0 w 173"/>
                    <a:gd name="T1" fmla="*/ 336 h 672"/>
                    <a:gd name="T2" fmla="*/ 58 w 173"/>
                    <a:gd name="T3" fmla="*/ 48 h 672"/>
                    <a:gd name="T4" fmla="*/ 115 w 173"/>
                    <a:gd name="T5" fmla="*/ 624 h 672"/>
                    <a:gd name="T6" fmla="*/ 173 w 173"/>
                    <a:gd name="T7" fmla="*/ 336 h 672"/>
                    <a:gd name="T8" fmla="*/ 0 60000 65536"/>
                    <a:gd name="T9" fmla="*/ 0 60000 65536"/>
                    <a:gd name="T10" fmla="*/ 0 60000 65536"/>
                    <a:gd name="T11" fmla="*/ 0 60000 65536"/>
                    <a:gd name="T12" fmla="*/ 0 w 173"/>
                    <a:gd name="T13" fmla="*/ 0 h 672"/>
                    <a:gd name="T14" fmla="*/ 173 w 173"/>
                    <a:gd name="T15" fmla="*/ 672 h 672"/>
                  </a:gdLst>
                  <a:ahLst/>
                  <a:cxnLst>
                    <a:cxn ang="T8">
                      <a:pos x="T0" y="T1"/>
                    </a:cxn>
                    <a:cxn ang="T9">
                      <a:pos x="T2" y="T3"/>
                    </a:cxn>
                    <a:cxn ang="T10">
                      <a:pos x="T4" y="T5"/>
                    </a:cxn>
                    <a:cxn ang="T11">
                      <a:pos x="T6" y="T7"/>
                    </a:cxn>
                  </a:cxnLst>
                  <a:rect l="T12" t="T13" r="T14" b="T15"/>
                  <a:pathLst>
                    <a:path w="173" h="672">
                      <a:moveTo>
                        <a:pt x="0" y="336"/>
                      </a:moveTo>
                      <a:cubicBezTo>
                        <a:pt x="19" y="168"/>
                        <a:pt x="39" y="0"/>
                        <a:pt x="58" y="48"/>
                      </a:cubicBezTo>
                      <a:cubicBezTo>
                        <a:pt x="77" y="96"/>
                        <a:pt x="96" y="576"/>
                        <a:pt x="115" y="624"/>
                      </a:cubicBezTo>
                      <a:cubicBezTo>
                        <a:pt x="134" y="672"/>
                        <a:pt x="163" y="384"/>
                        <a:pt x="173" y="336"/>
                      </a:cubicBezTo>
                    </a:path>
                  </a:pathLst>
                </a:custGeom>
                <a:noFill/>
                <a:ln w="28575" cap="flat" cmpd="sng">
                  <a:solidFill>
                    <a:srgbClr val="00CC00"/>
                  </a:solidFill>
                  <a:prstDash val="solid"/>
                  <a:round/>
                  <a:headEnd/>
                  <a:tailEnd/>
                </a:ln>
              </p:spPr>
              <p:txBody>
                <a:bodyPr anchor="ctr">
                  <a:spAutoFit/>
                </a:bodyPr>
                <a:lstStyle/>
                <a:p>
                  <a:endParaRPr lang="en-US"/>
                </a:p>
              </p:txBody>
            </p:sp>
            <p:sp>
              <p:nvSpPr>
                <p:cNvPr id="15393" name="Freeform 18"/>
                <p:cNvSpPr>
                  <a:spLocks noChangeAspect="1"/>
                </p:cNvSpPr>
                <p:nvPr/>
              </p:nvSpPr>
              <p:spPr bwMode="auto">
                <a:xfrm>
                  <a:off x="2880" y="2966"/>
                  <a:ext cx="173" cy="672"/>
                </a:xfrm>
                <a:custGeom>
                  <a:avLst/>
                  <a:gdLst>
                    <a:gd name="T0" fmla="*/ 0 w 173"/>
                    <a:gd name="T1" fmla="*/ 336 h 672"/>
                    <a:gd name="T2" fmla="*/ 58 w 173"/>
                    <a:gd name="T3" fmla="*/ 48 h 672"/>
                    <a:gd name="T4" fmla="*/ 115 w 173"/>
                    <a:gd name="T5" fmla="*/ 624 h 672"/>
                    <a:gd name="T6" fmla="*/ 173 w 173"/>
                    <a:gd name="T7" fmla="*/ 336 h 672"/>
                    <a:gd name="T8" fmla="*/ 0 60000 65536"/>
                    <a:gd name="T9" fmla="*/ 0 60000 65536"/>
                    <a:gd name="T10" fmla="*/ 0 60000 65536"/>
                    <a:gd name="T11" fmla="*/ 0 60000 65536"/>
                    <a:gd name="T12" fmla="*/ 0 w 173"/>
                    <a:gd name="T13" fmla="*/ 0 h 672"/>
                    <a:gd name="T14" fmla="*/ 173 w 173"/>
                    <a:gd name="T15" fmla="*/ 672 h 672"/>
                  </a:gdLst>
                  <a:ahLst/>
                  <a:cxnLst>
                    <a:cxn ang="T8">
                      <a:pos x="T0" y="T1"/>
                    </a:cxn>
                    <a:cxn ang="T9">
                      <a:pos x="T2" y="T3"/>
                    </a:cxn>
                    <a:cxn ang="T10">
                      <a:pos x="T4" y="T5"/>
                    </a:cxn>
                    <a:cxn ang="T11">
                      <a:pos x="T6" y="T7"/>
                    </a:cxn>
                  </a:cxnLst>
                  <a:rect l="T12" t="T13" r="T14" b="T15"/>
                  <a:pathLst>
                    <a:path w="173" h="672">
                      <a:moveTo>
                        <a:pt x="0" y="336"/>
                      </a:moveTo>
                      <a:cubicBezTo>
                        <a:pt x="19" y="168"/>
                        <a:pt x="39" y="0"/>
                        <a:pt x="58" y="48"/>
                      </a:cubicBezTo>
                      <a:cubicBezTo>
                        <a:pt x="77" y="96"/>
                        <a:pt x="96" y="576"/>
                        <a:pt x="115" y="624"/>
                      </a:cubicBezTo>
                      <a:cubicBezTo>
                        <a:pt x="134" y="672"/>
                        <a:pt x="163" y="384"/>
                        <a:pt x="173" y="336"/>
                      </a:cubicBezTo>
                    </a:path>
                  </a:pathLst>
                </a:custGeom>
                <a:noFill/>
                <a:ln w="28575" cap="flat" cmpd="sng">
                  <a:solidFill>
                    <a:srgbClr val="00CC00"/>
                  </a:solidFill>
                  <a:prstDash val="solid"/>
                  <a:round/>
                  <a:headEnd/>
                  <a:tailEnd/>
                </a:ln>
              </p:spPr>
              <p:txBody>
                <a:bodyPr anchor="ctr">
                  <a:spAutoFit/>
                </a:bodyPr>
                <a:lstStyle/>
                <a:p>
                  <a:endParaRPr lang="en-US"/>
                </a:p>
              </p:txBody>
            </p:sp>
            <p:sp>
              <p:nvSpPr>
                <p:cNvPr id="15394" name="Freeform 19"/>
                <p:cNvSpPr>
                  <a:spLocks noChangeAspect="1"/>
                </p:cNvSpPr>
                <p:nvPr/>
              </p:nvSpPr>
              <p:spPr bwMode="auto">
                <a:xfrm>
                  <a:off x="2707" y="2966"/>
                  <a:ext cx="173" cy="672"/>
                </a:xfrm>
                <a:custGeom>
                  <a:avLst/>
                  <a:gdLst>
                    <a:gd name="T0" fmla="*/ 0 w 173"/>
                    <a:gd name="T1" fmla="*/ 336 h 672"/>
                    <a:gd name="T2" fmla="*/ 58 w 173"/>
                    <a:gd name="T3" fmla="*/ 48 h 672"/>
                    <a:gd name="T4" fmla="*/ 115 w 173"/>
                    <a:gd name="T5" fmla="*/ 624 h 672"/>
                    <a:gd name="T6" fmla="*/ 173 w 173"/>
                    <a:gd name="T7" fmla="*/ 336 h 672"/>
                    <a:gd name="T8" fmla="*/ 0 60000 65536"/>
                    <a:gd name="T9" fmla="*/ 0 60000 65536"/>
                    <a:gd name="T10" fmla="*/ 0 60000 65536"/>
                    <a:gd name="T11" fmla="*/ 0 60000 65536"/>
                    <a:gd name="T12" fmla="*/ 0 w 173"/>
                    <a:gd name="T13" fmla="*/ 0 h 672"/>
                    <a:gd name="T14" fmla="*/ 173 w 173"/>
                    <a:gd name="T15" fmla="*/ 672 h 672"/>
                  </a:gdLst>
                  <a:ahLst/>
                  <a:cxnLst>
                    <a:cxn ang="T8">
                      <a:pos x="T0" y="T1"/>
                    </a:cxn>
                    <a:cxn ang="T9">
                      <a:pos x="T2" y="T3"/>
                    </a:cxn>
                    <a:cxn ang="T10">
                      <a:pos x="T4" y="T5"/>
                    </a:cxn>
                    <a:cxn ang="T11">
                      <a:pos x="T6" y="T7"/>
                    </a:cxn>
                  </a:cxnLst>
                  <a:rect l="T12" t="T13" r="T14" b="T15"/>
                  <a:pathLst>
                    <a:path w="173" h="672">
                      <a:moveTo>
                        <a:pt x="0" y="336"/>
                      </a:moveTo>
                      <a:cubicBezTo>
                        <a:pt x="19" y="168"/>
                        <a:pt x="39" y="0"/>
                        <a:pt x="58" y="48"/>
                      </a:cubicBezTo>
                      <a:cubicBezTo>
                        <a:pt x="77" y="96"/>
                        <a:pt x="96" y="576"/>
                        <a:pt x="115" y="624"/>
                      </a:cubicBezTo>
                      <a:cubicBezTo>
                        <a:pt x="134" y="672"/>
                        <a:pt x="163" y="384"/>
                        <a:pt x="173" y="336"/>
                      </a:cubicBezTo>
                    </a:path>
                  </a:pathLst>
                </a:custGeom>
                <a:noFill/>
                <a:ln w="28575" cap="flat" cmpd="sng">
                  <a:solidFill>
                    <a:srgbClr val="00CC00"/>
                  </a:solidFill>
                  <a:prstDash val="solid"/>
                  <a:round/>
                  <a:headEnd/>
                  <a:tailEnd/>
                </a:ln>
              </p:spPr>
              <p:txBody>
                <a:bodyPr anchor="ctr">
                  <a:spAutoFit/>
                </a:bodyPr>
                <a:lstStyle/>
                <a:p>
                  <a:endParaRPr lang="en-US"/>
                </a:p>
              </p:txBody>
            </p:sp>
          </p:grpSp>
          <p:grpSp>
            <p:nvGrpSpPr>
              <p:cNvPr id="15378" name="Group 20"/>
              <p:cNvGrpSpPr>
                <a:grpSpLocks noChangeAspect="1"/>
              </p:cNvGrpSpPr>
              <p:nvPr/>
            </p:nvGrpSpPr>
            <p:grpSpPr bwMode="auto">
              <a:xfrm>
                <a:off x="1659" y="969"/>
                <a:ext cx="709" cy="517"/>
                <a:chOff x="3818" y="1354"/>
                <a:chExt cx="1246" cy="432"/>
              </a:xfrm>
            </p:grpSpPr>
            <p:sp>
              <p:nvSpPr>
                <p:cNvPr id="15388" name="Line 21"/>
                <p:cNvSpPr>
                  <a:spLocks noChangeAspect="1" noChangeShapeType="1"/>
                </p:cNvSpPr>
                <p:nvPr/>
              </p:nvSpPr>
              <p:spPr bwMode="auto">
                <a:xfrm flipV="1">
                  <a:off x="4435" y="1354"/>
                  <a:ext cx="629" cy="218"/>
                </a:xfrm>
                <a:prstGeom prst="line">
                  <a:avLst/>
                </a:prstGeom>
                <a:noFill/>
                <a:ln w="28575">
                  <a:solidFill>
                    <a:schemeClr val="tx1"/>
                  </a:solidFill>
                  <a:round/>
                  <a:headEnd type="arrow" w="med" len="med"/>
                  <a:tailEnd/>
                </a:ln>
              </p:spPr>
              <p:txBody>
                <a:bodyPr anchor="ctr">
                  <a:spAutoFit/>
                </a:bodyPr>
                <a:lstStyle/>
                <a:p>
                  <a:endParaRPr lang="en-US"/>
                </a:p>
              </p:txBody>
            </p:sp>
            <p:sp>
              <p:nvSpPr>
                <p:cNvPr id="15389" name="Line 22"/>
                <p:cNvSpPr>
                  <a:spLocks noChangeAspect="1" noChangeShapeType="1"/>
                </p:cNvSpPr>
                <p:nvPr/>
              </p:nvSpPr>
              <p:spPr bwMode="auto">
                <a:xfrm flipV="1">
                  <a:off x="3818" y="1568"/>
                  <a:ext cx="629" cy="218"/>
                </a:xfrm>
                <a:prstGeom prst="line">
                  <a:avLst/>
                </a:prstGeom>
                <a:noFill/>
                <a:ln w="28575">
                  <a:solidFill>
                    <a:schemeClr val="tx1"/>
                  </a:solidFill>
                  <a:round/>
                  <a:headEnd/>
                  <a:tailEnd/>
                </a:ln>
              </p:spPr>
              <p:txBody>
                <a:bodyPr anchor="ctr">
                  <a:spAutoFit/>
                </a:bodyPr>
                <a:lstStyle/>
                <a:p>
                  <a:endParaRPr lang="en-US"/>
                </a:p>
              </p:txBody>
            </p:sp>
          </p:grpSp>
          <p:grpSp>
            <p:nvGrpSpPr>
              <p:cNvPr id="15379" name="Group 23"/>
              <p:cNvGrpSpPr>
                <a:grpSpLocks noChangeAspect="1"/>
              </p:cNvGrpSpPr>
              <p:nvPr/>
            </p:nvGrpSpPr>
            <p:grpSpPr bwMode="auto">
              <a:xfrm flipV="1">
                <a:off x="1662" y="1486"/>
                <a:ext cx="711" cy="517"/>
                <a:chOff x="3818" y="1354"/>
                <a:chExt cx="1246" cy="432"/>
              </a:xfrm>
            </p:grpSpPr>
            <p:sp>
              <p:nvSpPr>
                <p:cNvPr id="15386" name="Line 24"/>
                <p:cNvSpPr>
                  <a:spLocks noChangeAspect="1" noChangeShapeType="1"/>
                </p:cNvSpPr>
                <p:nvPr/>
              </p:nvSpPr>
              <p:spPr bwMode="auto">
                <a:xfrm flipV="1">
                  <a:off x="4435" y="1354"/>
                  <a:ext cx="629" cy="218"/>
                </a:xfrm>
                <a:prstGeom prst="line">
                  <a:avLst/>
                </a:prstGeom>
                <a:noFill/>
                <a:ln w="28575">
                  <a:solidFill>
                    <a:schemeClr val="tx1"/>
                  </a:solidFill>
                  <a:round/>
                  <a:headEnd/>
                  <a:tailEnd/>
                </a:ln>
              </p:spPr>
              <p:txBody>
                <a:bodyPr anchor="ctr">
                  <a:spAutoFit/>
                </a:bodyPr>
                <a:lstStyle/>
                <a:p>
                  <a:endParaRPr lang="en-US"/>
                </a:p>
              </p:txBody>
            </p:sp>
            <p:sp>
              <p:nvSpPr>
                <p:cNvPr id="15387" name="Line 25"/>
                <p:cNvSpPr>
                  <a:spLocks noChangeAspect="1" noChangeShapeType="1"/>
                </p:cNvSpPr>
                <p:nvPr/>
              </p:nvSpPr>
              <p:spPr bwMode="auto">
                <a:xfrm flipV="1">
                  <a:off x="3818" y="1568"/>
                  <a:ext cx="629" cy="218"/>
                </a:xfrm>
                <a:prstGeom prst="line">
                  <a:avLst/>
                </a:prstGeom>
                <a:noFill/>
                <a:ln w="28575">
                  <a:solidFill>
                    <a:schemeClr val="tx1"/>
                  </a:solidFill>
                  <a:round/>
                  <a:headEnd/>
                  <a:tailEnd type="arrow" w="med" len="med"/>
                </a:ln>
              </p:spPr>
              <p:txBody>
                <a:bodyPr anchor="ctr">
                  <a:spAutoFit/>
                </a:bodyPr>
                <a:lstStyle/>
                <a:p>
                  <a:endParaRPr lang="en-US"/>
                </a:p>
              </p:txBody>
            </p:sp>
          </p:grpSp>
          <p:grpSp>
            <p:nvGrpSpPr>
              <p:cNvPr id="15380" name="Group 26"/>
              <p:cNvGrpSpPr>
                <a:grpSpLocks noChangeAspect="1"/>
              </p:cNvGrpSpPr>
              <p:nvPr/>
            </p:nvGrpSpPr>
            <p:grpSpPr bwMode="auto">
              <a:xfrm flipH="1">
                <a:off x="488" y="953"/>
                <a:ext cx="709" cy="517"/>
                <a:chOff x="3818" y="1354"/>
                <a:chExt cx="1246" cy="432"/>
              </a:xfrm>
            </p:grpSpPr>
            <p:sp>
              <p:nvSpPr>
                <p:cNvPr id="15384" name="Line 27"/>
                <p:cNvSpPr>
                  <a:spLocks noChangeAspect="1" noChangeShapeType="1"/>
                </p:cNvSpPr>
                <p:nvPr/>
              </p:nvSpPr>
              <p:spPr bwMode="auto">
                <a:xfrm flipV="1">
                  <a:off x="4435" y="1354"/>
                  <a:ext cx="629" cy="218"/>
                </a:xfrm>
                <a:prstGeom prst="line">
                  <a:avLst/>
                </a:prstGeom>
                <a:noFill/>
                <a:ln w="28575">
                  <a:solidFill>
                    <a:srgbClr val="3333FF"/>
                  </a:solidFill>
                  <a:round/>
                  <a:headEnd type="arrow" w="med" len="med"/>
                  <a:tailEnd/>
                </a:ln>
              </p:spPr>
              <p:txBody>
                <a:bodyPr anchor="ctr">
                  <a:spAutoFit/>
                </a:bodyPr>
                <a:lstStyle/>
                <a:p>
                  <a:endParaRPr lang="en-US"/>
                </a:p>
              </p:txBody>
            </p:sp>
            <p:sp>
              <p:nvSpPr>
                <p:cNvPr id="15385" name="Line 28"/>
                <p:cNvSpPr>
                  <a:spLocks noChangeAspect="1" noChangeShapeType="1"/>
                </p:cNvSpPr>
                <p:nvPr/>
              </p:nvSpPr>
              <p:spPr bwMode="auto">
                <a:xfrm flipV="1">
                  <a:off x="3818" y="1568"/>
                  <a:ext cx="629" cy="218"/>
                </a:xfrm>
                <a:prstGeom prst="line">
                  <a:avLst/>
                </a:prstGeom>
                <a:noFill/>
                <a:ln w="28575">
                  <a:solidFill>
                    <a:srgbClr val="3333FF"/>
                  </a:solidFill>
                  <a:round/>
                  <a:headEnd/>
                  <a:tailEnd/>
                </a:ln>
              </p:spPr>
              <p:txBody>
                <a:bodyPr anchor="ctr">
                  <a:spAutoFit/>
                </a:bodyPr>
                <a:lstStyle/>
                <a:p>
                  <a:endParaRPr lang="en-US"/>
                </a:p>
              </p:txBody>
            </p:sp>
          </p:grpSp>
          <p:grpSp>
            <p:nvGrpSpPr>
              <p:cNvPr id="15381" name="Group 29"/>
              <p:cNvGrpSpPr>
                <a:grpSpLocks noChangeAspect="1"/>
              </p:cNvGrpSpPr>
              <p:nvPr/>
            </p:nvGrpSpPr>
            <p:grpSpPr bwMode="auto">
              <a:xfrm flipH="1" flipV="1">
                <a:off x="483" y="1470"/>
                <a:ext cx="711" cy="517"/>
                <a:chOff x="3818" y="1354"/>
                <a:chExt cx="1246" cy="432"/>
              </a:xfrm>
            </p:grpSpPr>
            <p:sp>
              <p:nvSpPr>
                <p:cNvPr id="15382" name="Line 30"/>
                <p:cNvSpPr>
                  <a:spLocks noChangeAspect="1" noChangeShapeType="1"/>
                </p:cNvSpPr>
                <p:nvPr/>
              </p:nvSpPr>
              <p:spPr bwMode="auto">
                <a:xfrm flipV="1">
                  <a:off x="4435" y="1354"/>
                  <a:ext cx="629" cy="218"/>
                </a:xfrm>
                <a:prstGeom prst="line">
                  <a:avLst/>
                </a:prstGeom>
                <a:noFill/>
                <a:ln w="28575">
                  <a:solidFill>
                    <a:srgbClr val="FF00FF"/>
                  </a:solidFill>
                  <a:round/>
                  <a:headEnd/>
                  <a:tailEnd/>
                </a:ln>
              </p:spPr>
              <p:txBody>
                <a:bodyPr anchor="ctr">
                  <a:spAutoFit/>
                </a:bodyPr>
                <a:lstStyle/>
                <a:p>
                  <a:endParaRPr lang="en-US"/>
                </a:p>
              </p:txBody>
            </p:sp>
            <p:sp>
              <p:nvSpPr>
                <p:cNvPr id="15383" name="Line 31"/>
                <p:cNvSpPr>
                  <a:spLocks noChangeAspect="1" noChangeShapeType="1"/>
                </p:cNvSpPr>
                <p:nvPr/>
              </p:nvSpPr>
              <p:spPr bwMode="auto">
                <a:xfrm flipV="1">
                  <a:off x="3818" y="1568"/>
                  <a:ext cx="629" cy="218"/>
                </a:xfrm>
                <a:prstGeom prst="line">
                  <a:avLst/>
                </a:prstGeom>
                <a:noFill/>
                <a:ln w="28575">
                  <a:solidFill>
                    <a:srgbClr val="FF00FF"/>
                  </a:solidFill>
                  <a:round/>
                  <a:headEnd/>
                  <a:tailEnd type="arrow" w="med" len="med"/>
                </a:ln>
              </p:spPr>
              <p:txBody>
                <a:bodyPr anchor="ctr">
                  <a:spAutoFit/>
                </a:bodyPr>
                <a:lstStyle/>
                <a:p>
                  <a:endParaRPr lang="en-US"/>
                </a:p>
              </p:txBody>
            </p:sp>
          </p:grpSp>
        </p:grpSp>
        <p:pic>
          <p:nvPicPr>
            <p:cNvPr id="15373" name="Picture 32" descr="txp_fig"/>
            <p:cNvPicPr>
              <a:picLocks noChangeAspect="1" noChangeArrowheads="1"/>
            </p:cNvPicPr>
            <p:nvPr>
              <p:custDataLst>
                <p:tags r:id="rId1"/>
              </p:custDataLst>
            </p:nvPr>
          </p:nvPicPr>
          <p:blipFill>
            <a:blip r:embed="rId10" cstate="print">
              <a:clrChange>
                <a:clrFrom>
                  <a:srgbClr val="FFFFFF"/>
                </a:clrFrom>
                <a:clrTo>
                  <a:srgbClr val="FFFFFF">
                    <a:alpha val="0"/>
                  </a:srgbClr>
                </a:clrTo>
              </a:clrChange>
            </a:blip>
            <a:srcRect/>
            <a:stretch>
              <a:fillRect/>
            </a:stretch>
          </p:blipFill>
          <p:spPr bwMode="auto">
            <a:xfrm>
              <a:off x="6627813" y="1898650"/>
              <a:ext cx="225425" cy="338137"/>
            </a:xfrm>
            <a:prstGeom prst="rect">
              <a:avLst/>
            </a:prstGeom>
            <a:noFill/>
            <a:ln w="9525">
              <a:noFill/>
              <a:miter lim="800000"/>
              <a:headEnd/>
              <a:tailEnd/>
            </a:ln>
          </p:spPr>
        </p:pic>
        <p:pic>
          <p:nvPicPr>
            <p:cNvPr id="15374" name="Picture 33" descr="txp_fig"/>
            <p:cNvPicPr>
              <a:picLocks noChangeAspect="1" noChangeArrowheads="1"/>
            </p:cNvPicPr>
            <p:nvPr>
              <p:custDataLst>
                <p:tags r:id="rId2"/>
              </p:custDataLst>
            </p:nvPr>
          </p:nvPicPr>
          <p:blipFill>
            <a:blip r:embed="rId11" cstate="print">
              <a:clrChange>
                <a:clrFrom>
                  <a:srgbClr val="FFFFFF"/>
                </a:clrFrom>
                <a:clrTo>
                  <a:srgbClr val="FFFFFF">
                    <a:alpha val="0"/>
                  </a:srgbClr>
                </a:clrTo>
              </a:clrChange>
            </a:blip>
            <a:srcRect/>
            <a:stretch>
              <a:fillRect/>
            </a:stretch>
          </p:blipFill>
          <p:spPr bwMode="auto">
            <a:xfrm>
              <a:off x="6654800" y="1325563"/>
              <a:ext cx="187325" cy="261937"/>
            </a:xfrm>
            <a:prstGeom prst="rect">
              <a:avLst/>
            </a:prstGeom>
            <a:noFill/>
            <a:ln w="9525">
              <a:noFill/>
              <a:miter lim="800000"/>
              <a:headEnd/>
              <a:tailEnd/>
            </a:ln>
          </p:spPr>
        </p:pic>
        <p:pic>
          <p:nvPicPr>
            <p:cNvPr id="15375" name="Picture 34" descr="txp_fig"/>
            <p:cNvPicPr>
              <a:picLocks noChangeAspect="1" noChangeArrowheads="1"/>
            </p:cNvPicPr>
            <p:nvPr>
              <p:custDataLst>
                <p:tags r:id="rId3"/>
              </p:custDataLst>
            </p:nvPr>
          </p:nvPicPr>
          <p:blipFill>
            <a:blip r:embed="rId12" cstate="print">
              <a:clrChange>
                <a:clrFrom>
                  <a:srgbClr val="FFFFFF"/>
                </a:clrFrom>
                <a:clrTo>
                  <a:srgbClr val="FFFFFF">
                    <a:alpha val="0"/>
                  </a:srgbClr>
                </a:clrTo>
              </a:clrChange>
            </a:blip>
            <a:srcRect/>
            <a:stretch>
              <a:fillRect/>
            </a:stretch>
          </p:blipFill>
          <p:spPr bwMode="auto">
            <a:xfrm>
              <a:off x="8497888" y="1176338"/>
              <a:ext cx="506412" cy="468312"/>
            </a:xfrm>
            <a:prstGeom prst="rect">
              <a:avLst/>
            </a:prstGeom>
            <a:noFill/>
            <a:ln w="9525">
              <a:noFill/>
              <a:miter lim="800000"/>
              <a:headEnd/>
              <a:tailEnd/>
            </a:ln>
          </p:spPr>
        </p:pic>
        <p:pic>
          <p:nvPicPr>
            <p:cNvPr id="15376" name="Picture 35" descr="txp_fig"/>
            <p:cNvPicPr>
              <a:picLocks noChangeAspect="1" noChangeArrowheads="1"/>
            </p:cNvPicPr>
            <p:nvPr>
              <p:custDataLst>
                <p:tags r:id="rId4"/>
              </p:custDataLst>
            </p:nvPr>
          </p:nvPicPr>
          <p:blipFill>
            <a:blip r:embed="rId13" cstate="print">
              <a:clrChange>
                <a:clrFrom>
                  <a:srgbClr val="FFFFFF"/>
                </a:clrFrom>
                <a:clrTo>
                  <a:srgbClr val="FFFFFF">
                    <a:alpha val="0"/>
                  </a:srgbClr>
                </a:clrTo>
              </a:clrChange>
            </a:blip>
            <a:srcRect/>
            <a:stretch>
              <a:fillRect/>
            </a:stretch>
          </p:blipFill>
          <p:spPr bwMode="auto">
            <a:xfrm>
              <a:off x="8474075" y="1858963"/>
              <a:ext cx="468312" cy="336550"/>
            </a:xfrm>
            <a:prstGeom prst="rect">
              <a:avLst/>
            </a:prstGeom>
            <a:noFill/>
            <a:ln w="9525">
              <a:noFill/>
              <a:miter lim="800000"/>
              <a:headEnd/>
              <a:tailEnd/>
            </a:ln>
          </p:spPr>
        </p:pic>
      </p:grpSp>
      <p:sp>
        <p:nvSpPr>
          <p:cNvPr id="35" name="Slide Number Placeholder 34"/>
          <p:cNvSpPr>
            <a:spLocks noGrp="1"/>
          </p:cNvSpPr>
          <p:nvPr>
            <p:ph type="sldNum" sz="quarter" idx="10"/>
          </p:nvPr>
        </p:nvSpPr>
        <p:spPr/>
        <p:txBody>
          <a:bodyPr/>
          <a:lstStyle/>
          <a:p>
            <a:pPr>
              <a:defRPr/>
            </a:pPr>
            <a:fld id="{B7904B64-8782-488E-B9CE-B57B49B52B68}" type="slidenum">
              <a:rPr lang="en-US" smtClean="0"/>
              <a:pPr>
                <a:defRPr/>
              </a:pPr>
              <a:t>1</a:t>
            </a:fld>
            <a:endParaRPr lang="en-US"/>
          </a:p>
        </p:txBody>
      </p:sp>
      <p:pic>
        <p:nvPicPr>
          <p:cNvPr id="15371" name="Picture 35"/>
          <p:cNvPicPr>
            <a:picLocks noChangeAspect="1" noChangeArrowheads="1"/>
          </p:cNvPicPr>
          <p:nvPr/>
        </p:nvPicPr>
        <p:blipFill>
          <a:blip r:embed="rId14" cstate="print"/>
          <a:srcRect/>
          <a:stretch>
            <a:fillRect/>
          </a:stretch>
        </p:blipFill>
        <p:spPr bwMode="auto">
          <a:xfrm>
            <a:off x="4648200" y="2890838"/>
            <a:ext cx="3756025" cy="18335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txBox="1">
            <a:spLocks noGrp="1"/>
          </p:cNvSpPr>
          <p:nvPr/>
        </p:nvSpPr>
        <p:spPr bwMode="auto">
          <a:xfrm>
            <a:off x="8901113" y="6618288"/>
            <a:ext cx="244475" cy="241300"/>
          </a:xfrm>
          <a:prstGeom prst="rect">
            <a:avLst/>
          </a:prstGeom>
          <a:noFill/>
          <a:ln w="12700">
            <a:noFill/>
            <a:miter lim="800000"/>
            <a:headEnd/>
            <a:tailEnd/>
          </a:ln>
        </p:spPr>
        <p:txBody>
          <a:bodyPr wrap="none"/>
          <a:lstStyle/>
          <a:p>
            <a:pPr>
              <a:tabLst>
                <a:tab pos="749300" algn="l"/>
              </a:tabLst>
            </a:pPr>
            <a:fld id="{99913D0D-BA63-4030-A413-FB06F0C965F9}" type="slidenum">
              <a:rPr lang="en-US" sz="1100">
                <a:cs typeface="Helvetica" charset="0"/>
              </a:rPr>
              <a:pPr>
                <a:tabLst>
                  <a:tab pos="749300" algn="l"/>
                </a:tabLst>
              </a:pPr>
              <a:t>10</a:t>
            </a:fld>
            <a:endParaRPr lang="en-US" sz="1100">
              <a:cs typeface="Helvetica" charset="0"/>
            </a:endParaRPr>
          </a:p>
        </p:txBody>
      </p:sp>
      <p:sp>
        <p:nvSpPr>
          <p:cNvPr id="19459" name="Rectangle 6"/>
          <p:cNvSpPr>
            <a:spLocks noGrp="1" noChangeArrowheads="1"/>
          </p:cNvSpPr>
          <p:nvPr>
            <p:ph type="title" idx="4294967295"/>
          </p:nvPr>
        </p:nvSpPr>
        <p:spPr bwMode="auto">
          <a:xfrm>
            <a:off x="1371600" y="241300"/>
            <a:ext cx="6172200" cy="466725"/>
          </a:xfrm>
          <a:prstGeom prst="rect">
            <a:avLst/>
          </a:prstGeom>
          <a:noFill/>
          <a:ln>
            <a:miter lim="800000"/>
            <a:headEnd/>
            <a:tailEnd/>
          </a:ln>
        </p:spPr>
        <p:txBody>
          <a:bodyPr/>
          <a:lstStyle/>
          <a:p>
            <a:pPr eaLnBrk="1" hangingPunct="1">
              <a:tabLst>
                <a:tab pos="863600" algn="l"/>
              </a:tabLst>
            </a:pPr>
            <a:r>
              <a:rPr lang="en-US" sz="2400" smtClean="0"/>
              <a:t>SeaQuest: Fermilab Experiment E906</a:t>
            </a:r>
            <a:endParaRPr lang="en-US" sz="2400" smtClean="0">
              <a:solidFill>
                <a:srgbClr val="1C11FD"/>
              </a:solidFill>
            </a:endParaRPr>
          </a:p>
        </p:txBody>
      </p:sp>
      <p:sp>
        <p:nvSpPr>
          <p:cNvPr id="9" name="Rectangle 4"/>
          <p:cNvSpPr txBox="1">
            <a:spLocks noChangeArrowheads="1"/>
          </p:cNvSpPr>
          <p:nvPr/>
        </p:nvSpPr>
        <p:spPr>
          <a:xfrm>
            <a:off x="228600" y="838200"/>
            <a:ext cx="7937500" cy="4025900"/>
          </a:xfrm>
          <a:prstGeom prst="rect">
            <a:avLst/>
          </a:prstGeom>
        </p:spPr>
        <p:txBody>
          <a:bodyPr/>
          <a:lstStyle/>
          <a:p>
            <a:pPr marL="334963" indent="-334963" algn="l">
              <a:spcBef>
                <a:spcPts val="1200"/>
              </a:spcBef>
              <a:buSzPct val="200000"/>
              <a:buFont typeface="Arial" pitchFamily="34" charset="0"/>
              <a:buChar char="•"/>
              <a:tabLst>
                <a:tab pos="815975" algn="l"/>
                <a:tab pos="1192213" algn="l"/>
              </a:tabLst>
              <a:defRPr/>
            </a:pPr>
            <a:r>
              <a:rPr lang="en-US" kern="0" dirty="0">
                <a:latin typeface="+mn-lt"/>
                <a:ea typeface="+mn-ea"/>
                <a:cs typeface="+mn-cs"/>
                <a:sym typeface="Arial" pitchFamily="34" charset="0"/>
              </a:rPr>
              <a:t>E906 will extend </a:t>
            </a:r>
            <a:r>
              <a:rPr lang="en-US" kern="0" dirty="0" err="1">
                <a:latin typeface="+mn-lt"/>
                <a:ea typeface="+mn-ea"/>
                <a:cs typeface="+mn-cs"/>
                <a:sym typeface="Arial" pitchFamily="34" charset="0"/>
              </a:rPr>
              <a:t>Drell</a:t>
            </a:r>
            <a:r>
              <a:rPr lang="en-US" kern="0" dirty="0">
                <a:latin typeface="+mn-lt"/>
                <a:ea typeface="+mn-ea"/>
                <a:cs typeface="+mn-cs"/>
                <a:sym typeface="Arial" pitchFamily="34" charset="0"/>
              </a:rPr>
              <a:t>-Yan measurements of E866 (with 800 </a:t>
            </a:r>
            <a:r>
              <a:rPr lang="en-US" kern="0" dirty="0" err="1">
                <a:latin typeface="+mn-lt"/>
                <a:ea typeface="+mn-ea"/>
                <a:cs typeface="+mn-cs"/>
                <a:sym typeface="Arial" pitchFamily="34" charset="0"/>
              </a:rPr>
              <a:t>GeV</a:t>
            </a:r>
            <a:r>
              <a:rPr lang="en-US" kern="0" dirty="0">
                <a:latin typeface="+mn-lt"/>
                <a:ea typeface="+mn-ea"/>
                <a:cs typeface="+mn-cs"/>
                <a:sym typeface="Arial" pitchFamily="34" charset="0"/>
              </a:rPr>
              <a:t> protons) using upgraded spectrometer and 120 </a:t>
            </a:r>
            <a:r>
              <a:rPr lang="en-US" kern="0" dirty="0" err="1">
                <a:latin typeface="+mn-lt"/>
                <a:ea typeface="+mn-ea"/>
                <a:cs typeface="+mn-cs"/>
                <a:sym typeface="Arial" pitchFamily="34" charset="0"/>
              </a:rPr>
              <a:t>GeV</a:t>
            </a:r>
            <a:r>
              <a:rPr lang="en-US" kern="0" dirty="0">
                <a:latin typeface="+mn-lt"/>
                <a:ea typeface="+mn-ea"/>
                <a:cs typeface="+mn-cs"/>
                <a:sym typeface="Arial" pitchFamily="34" charset="0"/>
              </a:rPr>
              <a:t> proton beam from Main Injector</a:t>
            </a:r>
          </a:p>
          <a:p>
            <a:pPr marL="334963" indent="-334963" algn="l">
              <a:spcBef>
                <a:spcPts val="1200"/>
              </a:spcBef>
              <a:buSzPct val="200000"/>
              <a:buFont typeface="Arial" pitchFamily="34" charset="0"/>
              <a:buChar char="•"/>
              <a:tabLst>
                <a:tab pos="815975" algn="l"/>
                <a:tab pos="1192213" algn="l"/>
              </a:tabLst>
              <a:defRPr/>
            </a:pPr>
            <a:r>
              <a:rPr lang="en-US" kern="0" dirty="0">
                <a:latin typeface="+mn-lt"/>
                <a:ea typeface="+mn-ea"/>
                <a:cs typeface="+mn-cs"/>
                <a:sym typeface="Arial" pitchFamily="34" charset="0"/>
              </a:rPr>
              <a:t>Lower beam energy gives factor 50 improvement “per proton” !</a:t>
            </a:r>
          </a:p>
          <a:p>
            <a:pPr marL="754063" lvl="1" indent="-334963" algn="l">
              <a:spcBef>
                <a:spcPts val="1200"/>
              </a:spcBef>
              <a:buClr>
                <a:srgbClr val="0000FF"/>
              </a:buClr>
              <a:buSzPct val="150000"/>
              <a:buFont typeface="Zapf Dingbats" charset="0"/>
              <a:buChar char="➡"/>
              <a:tabLst>
                <a:tab pos="815975" algn="l"/>
                <a:tab pos="1192213" algn="l"/>
              </a:tabLst>
              <a:defRPr/>
            </a:pPr>
            <a:r>
              <a:rPr lang="en-US" kern="0" dirty="0">
                <a:latin typeface="+mn-lt"/>
                <a:ea typeface="+mn-ea"/>
                <a:cs typeface="+mn-cs"/>
                <a:sym typeface="Arial" pitchFamily="34" charset="0"/>
              </a:rPr>
              <a:t> </a:t>
            </a:r>
            <a:r>
              <a:rPr lang="en-US" kern="0" dirty="0" err="1">
                <a:latin typeface="+mn-lt"/>
                <a:ea typeface="+mn-ea"/>
                <a:cs typeface="+mn-cs"/>
                <a:sym typeface="Arial" pitchFamily="34" charset="0"/>
              </a:rPr>
              <a:t>Drell</a:t>
            </a:r>
            <a:r>
              <a:rPr lang="en-US" kern="0" dirty="0">
                <a:latin typeface="+mn-lt"/>
                <a:ea typeface="+mn-ea"/>
                <a:cs typeface="+mn-cs"/>
                <a:sym typeface="Arial" pitchFamily="34" charset="0"/>
              </a:rPr>
              <a:t>-Yan cross section for given </a:t>
            </a:r>
            <a:r>
              <a:rPr lang="en-US" i="1" kern="0" dirty="0">
                <a:latin typeface="+mn-lt"/>
                <a:ea typeface="+mn-ea"/>
                <a:cs typeface="+mn-cs"/>
                <a:sym typeface="Arial" pitchFamily="34" charset="0"/>
              </a:rPr>
              <a:t>x </a:t>
            </a:r>
            <a:r>
              <a:rPr lang="en-US" kern="0" dirty="0">
                <a:latin typeface="+mn-lt"/>
                <a:ea typeface="+mn-ea"/>
                <a:cs typeface="+mn-cs"/>
                <a:sym typeface="Arial" pitchFamily="34" charset="0"/>
              </a:rPr>
              <a:t>increases as 1/</a:t>
            </a:r>
            <a:r>
              <a:rPr lang="en-US" i="1" kern="0" dirty="0">
                <a:latin typeface="+mn-lt"/>
                <a:ea typeface="+mn-ea"/>
                <a:cs typeface="+mn-cs"/>
                <a:sym typeface="Arial" pitchFamily="34" charset="0"/>
              </a:rPr>
              <a:t>s</a:t>
            </a:r>
          </a:p>
          <a:p>
            <a:pPr marL="754063" lvl="1" indent="-334963" algn="l">
              <a:spcBef>
                <a:spcPts val="1200"/>
              </a:spcBef>
              <a:buClr>
                <a:srgbClr val="0000FF"/>
              </a:buClr>
              <a:buSzPct val="150000"/>
              <a:buFont typeface="Zapf Dingbats" charset="0"/>
              <a:buChar char="➡"/>
              <a:tabLst>
                <a:tab pos="815975" algn="l"/>
                <a:tab pos="1192213" algn="l"/>
              </a:tabLst>
              <a:defRPr/>
            </a:pPr>
            <a:r>
              <a:rPr lang="en-US" kern="0" dirty="0">
                <a:latin typeface="+mn-lt"/>
                <a:ea typeface="+mn-ea"/>
                <a:cs typeface="+mn-cs"/>
                <a:sym typeface="Arial" pitchFamily="34" charset="0"/>
              </a:rPr>
              <a:t> Backgrounds from J/</a:t>
            </a:r>
            <a:r>
              <a:rPr lang="en-US" kern="0" dirty="0">
                <a:latin typeface="Symbol" pitchFamily="18" charset="2"/>
                <a:ea typeface="+mn-ea"/>
                <a:cs typeface="+mn-cs"/>
                <a:sym typeface="Symbol" pitchFamily="18" charset="2"/>
              </a:rPr>
              <a:t>Y</a:t>
            </a:r>
            <a:r>
              <a:rPr lang="en-US" kern="0" dirty="0">
                <a:latin typeface="+mn-lt"/>
                <a:ea typeface="+mn-ea"/>
                <a:cs typeface="+mn-cs"/>
                <a:sym typeface="Arial" pitchFamily="34" charset="0"/>
              </a:rPr>
              <a:t> and similar resonances decreases as </a:t>
            </a:r>
            <a:r>
              <a:rPr lang="en-US" i="1" kern="0" dirty="0">
                <a:latin typeface="+mn-lt"/>
                <a:ea typeface="+mn-ea"/>
                <a:cs typeface="+mn-cs"/>
                <a:sym typeface="Arial" pitchFamily="34" charset="0"/>
              </a:rPr>
              <a:t>s</a:t>
            </a:r>
          </a:p>
          <a:p>
            <a:pPr marL="334963" indent="-334963" algn="l">
              <a:spcBef>
                <a:spcPts val="1200"/>
              </a:spcBef>
              <a:buSzPct val="200000"/>
              <a:buFont typeface="Arial" pitchFamily="34" charset="0"/>
              <a:buChar char="•"/>
              <a:tabLst>
                <a:tab pos="815975" algn="l"/>
                <a:tab pos="1192213" algn="l"/>
              </a:tabLst>
              <a:defRPr/>
            </a:pPr>
            <a:r>
              <a:rPr lang="en-US" kern="0" dirty="0">
                <a:latin typeface="+mn-lt"/>
                <a:ea typeface="+mn-ea"/>
                <a:cs typeface="+mn-cs"/>
                <a:sym typeface="Arial" pitchFamily="34" charset="0"/>
              </a:rPr>
              <a:t>Use many components from E866 to save money/time, in NM4 Hall</a:t>
            </a:r>
          </a:p>
          <a:p>
            <a:pPr marL="334963" indent="-334963" algn="l">
              <a:spcBef>
                <a:spcPts val="1200"/>
              </a:spcBef>
              <a:buSzPct val="200000"/>
              <a:buFont typeface="Arial" pitchFamily="34" charset="0"/>
              <a:buChar char="•"/>
              <a:tabLst>
                <a:tab pos="815975" algn="l"/>
                <a:tab pos="1192213" algn="l"/>
              </a:tabLst>
              <a:defRPr/>
            </a:pPr>
            <a:r>
              <a:rPr lang="en-US" kern="0" dirty="0">
                <a:latin typeface="+mn-lt"/>
                <a:ea typeface="+mn-ea"/>
                <a:cs typeface="+mn-cs"/>
                <a:sym typeface="Arial" pitchFamily="34" charset="0"/>
              </a:rPr>
              <a:t>Hydrogen, Deuterium </a:t>
            </a:r>
            <a:br>
              <a:rPr lang="en-US" kern="0" dirty="0">
                <a:latin typeface="+mn-lt"/>
                <a:ea typeface="+mn-ea"/>
                <a:cs typeface="+mn-cs"/>
                <a:sym typeface="Arial" pitchFamily="34" charset="0"/>
              </a:rPr>
            </a:br>
            <a:r>
              <a:rPr lang="en-US" kern="0" dirty="0">
                <a:latin typeface="+mn-lt"/>
                <a:ea typeface="+mn-ea"/>
                <a:cs typeface="+mn-cs"/>
                <a:sym typeface="Arial" pitchFamily="34" charset="0"/>
              </a:rPr>
              <a:t>and Nuclear Targets</a:t>
            </a:r>
          </a:p>
        </p:txBody>
      </p:sp>
      <p:grpSp>
        <p:nvGrpSpPr>
          <p:cNvPr id="19461" name="Group 12"/>
          <p:cNvGrpSpPr>
            <a:grpSpLocks/>
          </p:cNvGrpSpPr>
          <p:nvPr/>
        </p:nvGrpSpPr>
        <p:grpSpPr bwMode="auto">
          <a:xfrm>
            <a:off x="3276600" y="3657600"/>
            <a:ext cx="5489575" cy="3030538"/>
            <a:chOff x="4035425" y="3962400"/>
            <a:chExt cx="4575175" cy="2573338"/>
          </a:xfrm>
        </p:grpSpPr>
        <p:pic>
          <p:nvPicPr>
            <p:cNvPr id="19463" name="Picture 6"/>
            <p:cNvPicPr>
              <a:picLocks noChangeArrowheads="1"/>
            </p:cNvPicPr>
            <p:nvPr/>
          </p:nvPicPr>
          <p:blipFill>
            <a:blip r:embed="rId2" cstate="print"/>
            <a:srcRect b="12984"/>
            <a:stretch>
              <a:fillRect/>
            </a:stretch>
          </p:blipFill>
          <p:spPr bwMode="auto">
            <a:xfrm>
              <a:off x="4035425" y="3962400"/>
              <a:ext cx="4575175" cy="2573338"/>
            </a:xfrm>
            <a:prstGeom prst="rect">
              <a:avLst/>
            </a:prstGeom>
            <a:noFill/>
            <a:ln w="12700">
              <a:noFill/>
              <a:miter lim="800000"/>
              <a:headEnd/>
              <a:tailEnd/>
            </a:ln>
          </p:spPr>
        </p:pic>
        <p:grpSp>
          <p:nvGrpSpPr>
            <p:cNvPr id="19464" name="Group 7"/>
            <p:cNvGrpSpPr>
              <a:grpSpLocks/>
            </p:cNvGrpSpPr>
            <p:nvPr/>
          </p:nvGrpSpPr>
          <p:grpSpPr bwMode="auto">
            <a:xfrm>
              <a:off x="6599238" y="4225927"/>
              <a:ext cx="1995487" cy="1500188"/>
              <a:chOff x="0" y="0"/>
              <a:chExt cx="1256" cy="945"/>
            </a:xfrm>
          </p:grpSpPr>
          <p:sp>
            <p:nvSpPr>
              <p:cNvPr id="19471" name="Rectangle 8"/>
              <p:cNvSpPr>
                <a:spLocks/>
              </p:cNvSpPr>
              <p:nvPr/>
            </p:nvSpPr>
            <p:spPr bwMode="auto">
              <a:xfrm>
                <a:off x="470" y="355"/>
                <a:ext cx="554" cy="376"/>
              </a:xfrm>
              <a:prstGeom prst="rect">
                <a:avLst/>
              </a:prstGeom>
              <a:noFill/>
              <a:ln w="12700">
                <a:noFill/>
                <a:miter lim="800000"/>
                <a:headEnd/>
                <a:tailEnd/>
              </a:ln>
            </p:spPr>
            <p:txBody>
              <a:bodyPr lIns="0" tIns="0" rIns="0" bIns="0"/>
              <a:lstStyle/>
              <a:p>
                <a:pPr>
                  <a:spcBef>
                    <a:spcPts val="900"/>
                  </a:spcBef>
                  <a:tabLst>
                    <a:tab pos="749300" algn="l"/>
                  </a:tabLst>
                </a:pPr>
                <a:r>
                  <a:rPr lang="en-US" sz="1600">
                    <a:solidFill>
                      <a:srgbClr val="FF00FF"/>
                    </a:solidFill>
                    <a:cs typeface="Helvetica" charset="0"/>
                  </a:rPr>
                  <a:t>Tevatron 800 GeV</a:t>
                </a:r>
              </a:p>
            </p:txBody>
          </p:sp>
          <p:sp>
            <p:nvSpPr>
              <p:cNvPr id="19472" name="AutoShape 9"/>
              <p:cNvSpPr>
                <a:spLocks/>
              </p:cNvSpPr>
              <p:nvPr/>
            </p:nvSpPr>
            <p:spPr bwMode="auto">
              <a:xfrm>
                <a:off x="0" y="272"/>
                <a:ext cx="1256" cy="673"/>
              </a:xfrm>
              <a:custGeom>
                <a:avLst/>
                <a:gdLst>
                  <a:gd name="T0" fmla="*/ 0 w 21487"/>
                  <a:gd name="T1" fmla="*/ 0 h 21488"/>
                  <a:gd name="T2" fmla="*/ 0 w 21487"/>
                  <a:gd name="T3" fmla="*/ 0 h 21488"/>
                  <a:gd name="T4" fmla="*/ 0 w 21487"/>
                  <a:gd name="T5" fmla="*/ 0 h 21488"/>
                  <a:gd name="T6" fmla="*/ 0 w 21487"/>
                  <a:gd name="T7" fmla="*/ 0 h 21488"/>
                  <a:gd name="T8" fmla="*/ 0 w 21487"/>
                  <a:gd name="T9" fmla="*/ 0 h 21488"/>
                  <a:gd name="T10" fmla="*/ 0 w 21487"/>
                  <a:gd name="T11" fmla="*/ 0 h 21488"/>
                  <a:gd name="T12" fmla="*/ 0 w 21487"/>
                  <a:gd name="T13" fmla="*/ 0 h 21488"/>
                  <a:gd name="T14" fmla="*/ 0 w 21487"/>
                  <a:gd name="T15" fmla="*/ 0 h 21488"/>
                  <a:gd name="T16" fmla="*/ 0 w 21487"/>
                  <a:gd name="T17" fmla="*/ 0 h 21488"/>
                  <a:gd name="T18" fmla="*/ 0 w 21487"/>
                  <a:gd name="T19" fmla="*/ 0 h 21488"/>
                  <a:gd name="T20" fmla="*/ 0 w 21487"/>
                  <a:gd name="T21" fmla="*/ 0 h 21488"/>
                  <a:gd name="T22" fmla="*/ 0 w 21487"/>
                  <a:gd name="T23" fmla="*/ 0 h 21488"/>
                  <a:gd name="T24" fmla="*/ 0 w 21487"/>
                  <a:gd name="T25" fmla="*/ 0 h 21488"/>
                  <a:gd name="T26" fmla="*/ 0 w 21487"/>
                  <a:gd name="T27" fmla="*/ 0 h 21488"/>
                  <a:gd name="T28" fmla="*/ 0 w 21487"/>
                  <a:gd name="T29" fmla="*/ 0 h 2148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487"/>
                  <a:gd name="T46" fmla="*/ 0 h 21488"/>
                  <a:gd name="T47" fmla="*/ 21487 w 21487"/>
                  <a:gd name="T48" fmla="*/ 21488 h 2148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487" h="21488">
                    <a:moveTo>
                      <a:pt x="21487" y="23"/>
                    </a:moveTo>
                    <a:cubicBezTo>
                      <a:pt x="20142" y="23"/>
                      <a:pt x="18796" y="23"/>
                      <a:pt x="17324" y="23"/>
                    </a:cubicBezTo>
                    <a:cubicBezTo>
                      <a:pt x="15852" y="23"/>
                      <a:pt x="14236" y="-28"/>
                      <a:pt x="12647" y="23"/>
                    </a:cubicBezTo>
                    <a:cubicBezTo>
                      <a:pt x="11057" y="73"/>
                      <a:pt x="9170" y="90"/>
                      <a:pt x="7761" y="343"/>
                    </a:cubicBezTo>
                    <a:cubicBezTo>
                      <a:pt x="6353" y="596"/>
                      <a:pt x="5170" y="1052"/>
                      <a:pt x="4212" y="1525"/>
                    </a:cubicBezTo>
                    <a:cubicBezTo>
                      <a:pt x="3255" y="1997"/>
                      <a:pt x="2677" y="2419"/>
                      <a:pt x="2009" y="3145"/>
                    </a:cubicBezTo>
                    <a:cubicBezTo>
                      <a:pt x="1341" y="3870"/>
                      <a:pt x="501" y="4832"/>
                      <a:pt x="194" y="5929"/>
                    </a:cubicBezTo>
                    <a:cubicBezTo>
                      <a:pt x="-113" y="7026"/>
                      <a:pt x="-5" y="8781"/>
                      <a:pt x="167" y="9743"/>
                    </a:cubicBezTo>
                    <a:cubicBezTo>
                      <a:pt x="339" y="10704"/>
                      <a:pt x="600" y="10890"/>
                      <a:pt x="1205" y="11700"/>
                    </a:cubicBezTo>
                    <a:cubicBezTo>
                      <a:pt x="1810" y="12510"/>
                      <a:pt x="2939" y="13793"/>
                      <a:pt x="3806" y="14603"/>
                    </a:cubicBezTo>
                    <a:cubicBezTo>
                      <a:pt x="4673" y="15413"/>
                      <a:pt x="5368" y="15919"/>
                      <a:pt x="6407" y="16560"/>
                    </a:cubicBezTo>
                    <a:cubicBezTo>
                      <a:pt x="7445" y="17201"/>
                      <a:pt x="8583" y="17843"/>
                      <a:pt x="10046" y="18501"/>
                    </a:cubicBezTo>
                    <a:cubicBezTo>
                      <a:pt x="11509" y="19159"/>
                      <a:pt x="13604" y="20020"/>
                      <a:pt x="15166" y="20509"/>
                    </a:cubicBezTo>
                    <a:cubicBezTo>
                      <a:pt x="16728" y="20998"/>
                      <a:pt x="18354" y="21268"/>
                      <a:pt x="19410" y="21420"/>
                    </a:cubicBezTo>
                    <a:cubicBezTo>
                      <a:pt x="20467" y="21572"/>
                      <a:pt x="21144" y="21420"/>
                      <a:pt x="21487" y="21420"/>
                    </a:cubicBezTo>
                  </a:path>
                </a:pathLst>
              </a:custGeom>
              <a:noFill/>
              <a:ln w="63500">
                <a:solidFill>
                  <a:srgbClr val="FF00FF"/>
                </a:solidFill>
                <a:miter lim="800000"/>
                <a:headEnd/>
                <a:tailEnd/>
              </a:ln>
            </p:spPr>
            <p:txBody>
              <a:bodyPr lIns="0" tIns="0" rIns="0" bIns="0"/>
              <a:lstStyle/>
              <a:p>
                <a:endParaRPr lang="en-US"/>
              </a:p>
            </p:txBody>
          </p:sp>
          <p:sp>
            <p:nvSpPr>
              <p:cNvPr id="19473" name="Line 10"/>
              <p:cNvSpPr>
                <a:spLocks noChangeShapeType="1"/>
              </p:cNvSpPr>
              <p:nvPr/>
            </p:nvSpPr>
            <p:spPr bwMode="auto">
              <a:xfrm rot="10800000" flipH="1">
                <a:off x="146" y="98"/>
                <a:ext cx="532" cy="257"/>
              </a:xfrm>
              <a:prstGeom prst="line">
                <a:avLst/>
              </a:prstGeom>
              <a:noFill/>
              <a:ln w="63500">
                <a:solidFill>
                  <a:srgbClr val="FF00FF"/>
                </a:solidFill>
                <a:round/>
                <a:headEnd/>
                <a:tailEnd/>
              </a:ln>
            </p:spPr>
            <p:txBody>
              <a:bodyPr/>
              <a:lstStyle/>
              <a:p>
                <a:endParaRPr lang="en-US"/>
              </a:p>
            </p:txBody>
          </p:sp>
          <p:sp>
            <p:nvSpPr>
              <p:cNvPr id="19474" name="Line 11"/>
              <p:cNvSpPr>
                <a:spLocks noChangeShapeType="1"/>
              </p:cNvSpPr>
              <p:nvPr/>
            </p:nvSpPr>
            <p:spPr bwMode="auto">
              <a:xfrm rot="10800000" flipH="1">
                <a:off x="146" y="0"/>
                <a:ext cx="928" cy="355"/>
              </a:xfrm>
              <a:prstGeom prst="line">
                <a:avLst/>
              </a:prstGeom>
              <a:noFill/>
              <a:ln w="63500">
                <a:solidFill>
                  <a:srgbClr val="FF00FF"/>
                </a:solidFill>
                <a:round/>
                <a:headEnd/>
                <a:tailEnd/>
              </a:ln>
            </p:spPr>
            <p:txBody>
              <a:bodyPr/>
              <a:lstStyle/>
              <a:p>
                <a:endParaRPr lang="en-US"/>
              </a:p>
            </p:txBody>
          </p:sp>
          <p:sp>
            <p:nvSpPr>
              <p:cNvPr id="19475" name="Line 12"/>
              <p:cNvSpPr>
                <a:spLocks noChangeShapeType="1"/>
              </p:cNvSpPr>
              <p:nvPr/>
            </p:nvSpPr>
            <p:spPr bwMode="auto">
              <a:xfrm rot="10800000" flipH="1">
                <a:off x="146" y="99"/>
                <a:ext cx="928" cy="256"/>
              </a:xfrm>
              <a:prstGeom prst="line">
                <a:avLst/>
              </a:prstGeom>
              <a:noFill/>
              <a:ln w="63500">
                <a:solidFill>
                  <a:srgbClr val="FF00FF"/>
                </a:solidFill>
                <a:round/>
                <a:headEnd/>
                <a:tailEnd/>
              </a:ln>
            </p:spPr>
            <p:txBody>
              <a:bodyPr/>
              <a:lstStyle/>
              <a:p>
                <a:endParaRPr lang="en-US"/>
              </a:p>
            </p:txBody>
          </p:sp>
        </p:grpSp>
        <p:grpSp>
          <p:nvGrpSpPr>
            <p:cNvPr id="19465" name="Group 13"/>
            <p:cNvGrpSpPr>
              <a:grpSpLocks/>
            </p:cNvGrpSpPr>
            <p:nvPr/>
          </p:nvGrpSpPr>
          <p:grpSpPr bwMode="auto">
            <a:xfrm>
              <a:off x="4151312" y="4364038"/>
              <a:ext cx="3559176" cy="1781090"/>
              <a:chOff x="21" y="0"/>
              <a:chExt cx="2242" cy="1121"/>
            </a:xfrm>
          </p:grpSpPr>
          <p:sp>
            <p:nvSpPr>
              <p:cNvPr id="19466" name="Rectangle 14"/>
              <p:cNvSpPr>
                <a:spLocks/>
              </p:cNvSpPr>
              <p:nvPr/>
            </p:nvSpPr>
            <p:spPr bwMode="auto">
              <a:xfrm>
                <a:off x="568" y="591"/>
                <a:ext cx="540" cy="419"/>
              </a:xfrm>
              <a:prstGeom prst="rect">
                <a:avLst/>
              </a:prstGeom>
              <a:noFill/>
              <a:ln w="12700">
                <a:noFill/>
                <a:miter lim="800000"/>
                <a:headEnd/>
                <a:tailEnd/>
              </a:ln>
            </p:spPr>
            <p:txBody>
              <a:bodyPr lIns="0" tIns="0" rIns="0" bIns="0"/>
              <a:lstStyle/>
              <a:p>
                <a:pPr>
                  <a:lnSpc>
                    <a:spcPct val="80000"/>
                  </a:lnSpc>
                  <a:spcBef>
                    <a:spcPts val="900"/>
                  </a:spcBef>
                  <a:tabLst>
                    <a:tab pos="749300" algn="l"/>
                  </a:tabLst>
                </a:pPr>
                <a:r>
                  <a:rPr lang="en-US" sz="1600">
                    <a:solidFill>
                      <a:srgbClr val="FFFF00"/>
                    </a:solidFill>
                    <a:cs typeface="Helvetica" charset="0"/>
                  </a:rPr>
                  <a:t>Main Injector 120 GeV</a:t>
                </a:r>
              </a:p>
            </p:txBody>
          </p:sp>
          <p:grpSp>
            <p:nvGrpSpPr>
              <p:cNvPr id="19467" name="Group 15"/>
              <p:cNvGrpSpPr>
                <a:grpSpLocks/>
              </p:cNvGrpSpPr>
              <p:nvPr/>
            </p:nvGrpSpPr>
            <p:grpSpPr bwMode="auto">
              <a:xfrm>
                <a:off x="21" y="0"/>
                <a:ext cx="2242" cy="1121"/>
                <a:chOff x="21" y="0"/>
                <a:chExt cx="2242" cy="1121"/>
              </a:xfrm>
            </p:grpSpPr>
            <p:sp>
              <p:nvSpPr>
                <p:cNvPr id="19468" name="Oval 16"/>
                <p:cNvSpPr>
                  <a:spLocks/>
                </p:cNvSpPr>
                <p:nvPr/>
              </p:nvSpPr>
              <p:spPr bwMode="auto">
                <a:xfrm rot="239999">
                  <a:off x="21" y="452"/>
                  <a:ext cx="1825" cy="669"/>
                </a:xfrm>
                <a:prstGeom prst="ellipse">
                  <a:avLst/>
                </a:prstGeom>
                <a:noFill/>
                <a:ln w="63500">
                  <a:solidFill>
                    <a:srgbClr val="FFFF00"/>
                  </a:solidFill>
                  <a:round/>
                  <a:headEnd/>
                  <a:tailEnd/>
                </a:ln>
              </p:spPr>
              <p:txBody>
                <a:bodyPr lIns="0" tIns="0" rIns="0" bIns="0"/>
                <a:lstStyle/>
                <a:p>
                  <a:endParaRPr lang="en-US"/>
                </a:p>
              </p:txBody>
            </p:sp>
            <p:sp>
              <p:nvSpPr>
                <p:cNvPr id="19469" name="AutoShape 17"/>
                <p:cNvSpPr>
                  <a:spLocks/>
                </p:cNvSpPr>
                <p:nvPr/>
              </p:nvSpPr>
              <p:spPr bwMode="auto">
                <a:xfrm>
                  <a:off x="1558" y="251"/>
                  <a:ext cx="206" cy="455"/>
                </a:xfrm>
                <a:custGeom>
                  <a:avLst/>
                  <a:gdLst>
                    <a:gd name="T0" fmla="*/ 0 w 21272"/>
                    <a:gd name="T1" fmla="*/ 0 h 21600"/>
                    <a:gd name="T2" fmla="*/ 0 w 21272"/>
                    <a:gd name="T3" fmla="*/ 0 h 21600"/>
                    <a:gd name="T4" fmla="*/ 0 w 21272"/>
                    <a:gd name="T5" fmla="*/ 0 h 21600"/>
                    <a:gd name="T6" fmla="*/ 0 w 21272"/>
                    <a:gd name="T7" fmla="*/ 0 h 21600"/>
                    <a:gd name="T8" fmla="*/ 0 w 21272"/>
                    <a:gd name="T9" fmla="*/ 0 h 21600"/>
                    <a:gd name="T10" fmla="*/ 0 w 21272"/>
                    <a:gd name="T11" fmla="*/ 0 h 21600"/>
                    <a:gd name="T12" fmla="*/ 0 60000 65536"/>
                    <a:gd name="T13" fmla="*/ 0 60000 65536"/>
                    <a:gd name="T14" fmla="*/ 0 60000 65536"/>
                    <a:gd name="T15" fmla="*/ 0 60000 65536"/>
                    <a:gd name="T16" fmla="*/ 0 60000 65536"/>
                    <a:gd name="T17" fmla="*/ 0 60000 65536"/>
                    <a:gd name="T18" fmla="*/ 0 w 21272"/>
                    <a:gd name="T19" fmla="*/ 0 h 21600"/>
                    <a:gd name="T20" fmla="*/ 21272 w 21272"/>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272" h="21600">
                      <a:moveTo>
                        <a:pt x="21272" y="21600"/>
                      </a:moveTo>
                      <a:cubicBezTo>
                        <a:pt x="18811" y="20270"/>
                        <a:pt x="16350" y="18966"/>
                        <a:pt x="13288" y="17360"/>
                      </a:cubicBezTo>
                      <a:cubicBezTo>
                        <a:pt x="10226" y="15755"/>
                        <a:pt x="4922" y="13622"/>
                        <a:pt x="2734" y="11891"/>
                      </a:cubicBezTo>
                      <a:cubicBezTo>
                        <a:pt x="547" y="10160"/>
                        <a:pt x="-328" y="8429"/>
                        <a:pt x="109" y="7024"/>
                      </a:cubicBezTo>
                      <a:cubicBezTo>
                        <a:pt x="547" y="5620"/>
                        <a:pt x="2406" y="4566"/>
                        <a:pt x="5359" y="3387"/>
                      </a:cubicBezTo>
                      <a:cubicBezTo>
                        <a:pt x="8312" y="2208"/>
                        <a:pt x="15257" y="702"/>
                        <a:pt x="17882" y="0"/>
                      </a:cubicBezTo>
                    </a:path>
                  </a:pathLst>
                </a:custGeom>
                <a:noFill/>
                <a:ln w="63500">
                  <a:solidFill>
                    <a:srgbClr val="FFFF00"/>
                  </a:solidFill>
                  <a:miter lim="800000"/>
                  <a:headEnd/>
                  <a:tailEnd/>
                </a:ln>
              </p:spPr>
              <p:txBody>
                <a:bodyPr lIns="0" tIns="0" rIns="0" bIns="0"/>
                <a:lstStyle/>
                <a:p>
                  <a:endParaRPr lang="en-US"/>
                </a:p>
              </p:txBody>
            </p:sp>
            <p:sp>
              <p:nvSpPr>
                <p:cNvPr id="19470" name="Line 18"/>
                <p:cNvSpPr>
                  <a:spLocks noChangeShapeType="1"/>
                </p:cNvSpPr>
                <p:nvPr/>
              </p:nvSpPr>
              <p:spPr bwMode="auto">
                <a:xfrm rot="10800000" flipH="1">
                  <a:off x="1730" y="0"/>
                  <a:ext cx="533" cy="255"/>
                </a:xfrm>
                <a:prstGeom prst="line">
                  <a:avLst/>
                </a:prstGeom>
                <a:noFill/>
                <a:ln w="63500">
                  <a:solidFill>
                    <a:srgbClr val="FFFF00"/>
                  </a:solidFill>
                  <a:round/>
                  <a:headEnd/>
                  <a:tailEnd/>
                </a:ln>
              </p:spPr>
              <p:txBody>
                <a:bodyPr/>
                <a:lstStyle/>
                <a:p>
                  <a:endParaRPr lang="en-US"/>
                </a:p>
              </p:txBody>
            </p:sp>
          </p:grpSp>
        </p:grpSp>
      </p:grpSp>
      <p:sp>
        <p:nvSpPr>
          <p:cNvPr id="20" name="Slide Number Placeholder 19"/>
          <p:cNvSpPr>
            <a:spLocks noGrp="1"/>
          </p:cNvSpPr>
          <p:nvPr>
            <p:ph type="sldNum" sz="quarter" idx="10"/>
          </p:nvPr>
        </p:nvSpPr>
        <p:spPr/>
        <p:txBody>
          <a:bodyPr/>
          <a:lstStyle/>
          <a:p>
            <a:pPr>
              <a:defRPr/>
            </a:pPr>
            <a:fld id="{73C7B1AD-12CA-4E3A-B32D-1F45B62CD8BB}" type="slidenum">
              <a:rPr lang="en-US" smtClean="0"/>
              <a:pPr>
                <a:defRPr/>
              </a:pPr>
              <a:t>10</a:t>
            </a:fld>
            <a:endParaRPr lang="en-US"/>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6"/>
          <p:cNvSpPr>
            <a:spLocks/>
          </p:cNvSpPr>
          <p:nvPr/>
        </p:nvSpPr>
        <p:spPr bwMode="auto">
          <a:xfrm>
            <a:off x="3635375" y="1016000"/>
            <a:ext cx="2159000" cy="4927600"/>
          </a:xfrm>
          <a:prstGeom prst="rect">
            <a:avLst/>
          </a:prstGeom>
          <a:noFill/>
          <a:ln w="12700">
            <a:noFill/>
            <a:miter lim="800000"/>
            <a:headEnd/>
            <a:tailEnd/>
          </a:ln>
        </p:spPr>
        <p:txBody>
          <a:bodyPr lIns="0" tIns="0" rIns="0" bIns="0"/>
          <a:lstStyle/>
          <a:p>
            <a:pPr>
              <a:lnSpc>
                <a:spcPct val="90000"/>
              </a:lnSpc>
              <a:tabLst>
                <a:tab pos="749300" algn="l"/>
              </a:tabLst>
            </a:pPr>
            <a:r>
              <a:rPr lang="en-US" sz="1400">
                <a:solidFill>
                  <a:srgbClr val="CC0099"/>
                </a:solidFill>
                <a:cs typeface="Helvetica" charset="0"/>
              </a:rPr>
              <a:t>KEK</a:t>
            </a:r>
            <a:endParaRPr lang="en-US" sz="1400" u="sng">
              <a:cs typeface="Helvetica" charset="0"/>
            </a:endParaRPr>
          </a:p>
          <a:p>
            <a:pPr>
              <a:lnSpc>
                <a:spcPct val="90000"/>
              </a:lnSpc>
              <a:tabLst>
                <a:tab pos="749300" algn="l"/>
              </a:tabLst>
            </a:pPr>
            <a:r>
              <a:rPr lang="en-US" sz="1400">
                <a:cs typeface="Helvetica" charset="0"/>
              </a:rPr>
              <a:t>Shinya Sawada</a:t>
            </a:r>
            <a:endParaRPr lang="en-US" sz="1400">
              <a:solidFill>
                <a:srgbClr val="CC0099"/>
              </a:solidFill>
              <a:cs typeface="Helvetica" charset="0"/>
            </a:endParaRPr>
          </a:p>
          <a:p>
            <a:pPr>
              <a:lnSpc>
                <a:spcPct val="90000"/>
              </a:lnSpc>
              <a:tabLst>
                <a:tab pos="749300" algn="l"/>
              </a:tabLst>
            </a:pPr>
            <a:endParaRPr lang="en-US" sz="1400">
              <a:cs typeface="Helvetica" charset="0"/>
            </a:endParaRPr>
          </a:p>
          <a:p>
            <a:pPr>
              <a:lnSpc>
                <a:spcPct val="90000"/>
              </a:lnSpc>
              <a:tabLst>
                <a:tab pos="749300" algn="l"/>
              </a:tabLst>
            </a:pPr>
            <a:r>
              <a:rPr lang="en-US" sz="1400">
                <a:solidFill>
                  <a:srgbClr val="CC0099"/>
                </a:solidFill>
                <a:cs typeface="Helvetica" charset="0"/>
              </a:rPr>
              <a:t>Ling-Tung University</a:t>
            </a:r>
          </a:p>
          <a:p>
            <a:pPr>
              <a:lnSpc>
                <a:spcPct val="90000"/>
              </a:lnSpc>
              <a:tabLst>
                <a:tab pos="749300" algn="l"/>
              </a:tabLst>
            </a:pPr>
            <a:r>
              <a:rPr lang="en-US" sz="1400">
                <a:cs typeface="Helvetica" charset="0"/>
              </a:rPr>
              <a:t>Ting-Hua Chang</a:t>
            </a:r>
          </a:p>
          <a:p>
            <a:pPr>
              <a:lnSpc>
                <a:spcPct val="90000"/>
              </a:lnSpc>
              <a:tabLst>
                <a:tab pos="749300" algn="l"/>
              </a:tabLst>
            </a:pPr>
            <a:endParaRPr lang="en-US" sz="1400">
              <a:cs typeface="Helvetica" charset="0"/>
            </a:endParaRPr>
          </a:p>
          <a:p>
            <a:pPr>
              <a:lnSpc>
                <a:spcPct val="90000"/>
              </a:lnSpc>
              <a:tabLst>
                <a:tab pos="749300" algn="l"/>
              </a:tabLst>
            </a:pPr>
            <a:r>
              <a:rPr lang="en-US" sz="1400">
                <a:solidFill>
                  <a:srgbClr val="CC0099"/>
                </a:solidFill>
                <a:cs typeface="Helvetica" charset="0"/>
              </a:rPr>
              <a:t>Los Alamos National Laboratory</a:t>
            </a:r>
          </a:p>
          <a:p>
            <a:pPr>
              <a:lnSpc>
                <a:spcPct val="90000"/>
              </a:lnSpc>
              <a:tabLst>
                <a:tab pos="749300" algn="l"/>
              </a:tabLst>
            </a:pPr>
            <a:r>
              <a:rPr lang="en-US" sz="1400">
                <a:cs typeface="Helvetica" charset="0"/>
              </a:rPr>
              <a:t>Gerry Garvey,  Mike </a:t>
            </a:r>
            <a:br>
              <a:rPr lang="en-US" sz="1400">
                <a:cs typeface="Helvetica" charset="0"/>
              </a:rPr>
            </a:br>
            <a:r>
              <a:rPr lang="en-US" sz="1400">
                <a:cs typeface="Helvetica" charset="0"/>
              </a:rPr>
              <a:t>Leitch, Ming Liu, Pat McGaughey</a:t>
            </a:r>
          </a:p>
          <a:p>
            <a:pPr>
              <a:lnSpc>
                <a:spcPct val="90000"/>
              </a:lnSpc>
              <a:tabLst>
                <a:tab pos="749300" algn="l"/>
              </a:tabLst>
            </a:pPr>
            <a:endParaRPr lang="en-US" sz="1400">
              <a:cs typeface="Helvetica" charset="0"/>
            </a:endParaRPr>
          </a:p>
          <a:p>
            <a:pPr>
              <a:lnSpc>
                <a:spcPct val="90000"/>
              </a:lnSpc>
              <a:tabLst>
                <a:tab pos="749300" algn="l"/>
              </a:tabLst>
            </a:pPr>
            <a:r>
              <a:rPr lang="en-US" sz="1400">
                <a:solidFill>
                  <a:srgbClr val="CC0099"/>
                </a:solidFill>
                <a:cs typeface="Helvetica" charset="0"/>
              </a:rPr>
              <a:t>University of  Maryland</a:t>
            </a:r>
          </a:p>
          <a:p>
            <a:pPr>
              <a:lnSpc>
                <a:spcPct val="90000"/>
              </a:lnSpc>
              <a:tabLst>
                <a:tab pos="749300" algn="l"/>
              </a:tabLst>
            </a:pPr>
            <a:r>
              <a:rPr lang="en-US" sz="1400">
                <a:cs typeface="Helvetica" charset="0"/>
              </a:rPr>
              <a:t>Betsy Beise, Kaz Nakahara</a:t>
            </a:r>
          </a:p>
          <a:p>
            <a:pPr>
              <a:lnSpc>
                <a:spcPct val="90000"/>
              </a:lnSpc>
              <a:tabLst>
                <a:tab pos="749300" algn="l"/>
              </a:tabLst>
            </a:pPr>
            <a:endParaRPr lang="en-US" sz="1400">
              <a:solidFill>
                <a:srgbClr val="CC0099"/>
              </a:solidFill>
              <a:cs typeface="Helvetica" charset="0"/>
            </a:endParaRPr>
          </a:p>
          <a:p>
            <a:pPr>
              <a:lnSpc>
                <a:spcPct val="90000"/>
              </a:lnSpc>
              <a:tabLst>
                <a:tab pos="749300" algn="l"/>
              </a:tabLst>
            </a:pPr>
            <a:r>
              <a:rPr lang="en-US" sz="1400">
                <a:solidFill>
                  <a:srgbClr val="CC0099"/>
                </a:solidFill>
                <a:cs typeface="Helvetica" charset="0"/>
              </a:rPr>
              <a:t>University of Michigan</a:t>
            </a:r>
          </a:p>
          <a:p>
            <a:pPr>
              <a:lnSpc>
                <a:spcPct val="90000"/>
              </a:lnSpc>
              <a:tabLst>
                <a:tab pos="749300" algn="l"/>
              </a:tabLst>
            </a:pPr>
            <a:r>
              <a:rPr lang="en-US" sz="1400">
                <a:cs typeface="Helvetica" charset="0"/>
              </a:rPr>
              <a:t>Wolfgang Lorenzon, </a:t>
            </a:r>
          </a:p>
          <a:p>
            <a:pPr>
              <a:lnSpc>
                <a:spcPct val="90000"/>
              </a:lnSpc>
              <a:tabLst>
                <a:tab pos="749300" algn="l"/>
              </a:tabLst>
            </a:pPr>
            <a:r>
              <a:rPr lang="en-US" sz="1400">
                <a:cs typeface="Helvetica" charset="0"/>
              </a:rPr>
              <a:t>Richard Raymond</a:t>
            </a:r>
          </a:p>
          <a:p>
            <a:pPr>
              <a:lnSpc>
                <a:spcPct val="90000"/>
              </a:lnSpc>
              <a:tabLst>
                <a:tab pos="749300" algn="l"/>
              </a:tabLst>
            </a:pPr>
            <a:r>
              <a:rPr lang="en-US" sz="1400">
                <a:cs typeface="Helvetica" charset="0"/>
              </a:rPr>
              <a:t>Chiranjib Dutta</a:t>
            </a:r>
          </a:p>
          <a:p>
            <a:pPr>
              <a:lnSpc>
                <a:spcPct val="90000"/>
              </a:lnSpc>
              <a:tabLst>
                <a:tab pos="749300" algn="l"/>
              </a:tabLst>
            </a:pPr>
            <a:endParaRPr lang="en-US" sz="1400">
              <a:cs typeface="Helvetica" charset="0"/>
            </a:endParaRPr>
          </a:p>
          <a:p>
            <a:pPr>
              <a:lnSpc>
                <a:spcPct val="90000"/>
              </a:lnSpc>
              <a:tabLst>
                <a:tab pos="749300" algn="l"/>
              </a:tabLst>
            </a:pPr>
            <a:endParaRPr lang="en-US" sz="1400">
              <a:cs typeface="Helvetica" charset="0"/>
            </a:endParaRPr>
          </a:p>
          <a:p>
            <a:pPr>
              <a:lnSpc>
                <a:spcPct val="90000"/>
              </a:lnSpc>
              <a:tabLst>
                <a:tab pos="749300" algn="l"/>
              </a:tabLst>
            </a:pPr>
            <a:endParaRPr lang="en-US" sz="1400">
              <a:cs typeface="Helvetica" charset="0"/>
            </a:endParaRPr>
          </a:p>
          <a:p>
            <a:pPr>
              <a:lnSpc>
                <a:spcPct val="90000"/>
              </a:lnSpc>
              <a:tabLst>
                <a:tab pos="749300" algn="l"/>
              </a:tabLst>
            </a:pPr>
            <a:endParaRPr lang="en-US" sz="1400">
              <a:cs typeface="Helvetica" charset="0"/>
            </a:endParaRPr>
          </a:p>
          <a:p>
            <a:pPr>
              <a:lnSpc>
                <a:spcPct val="90000"/>
              </a:lnSpc>
              <a:tabLst>
                <a:tab pos="749300" algn="l"/>
              </a:tabLst>
            </a:pPr>
            <a:r>
              <a:rPr lang="en-US" sz="1400" baseline="30000">
                <a:solidFill>
                  <a:srgbClr val="1C11FD"/>
                </a:solidFill>
                <a:cs typeface="Helvetica" charset="0"/>
              </a:rPr>
              <a:t>*</a:t>
            </a:r>
            <a:r>
              <a:rPr lang="en-US" sz="1400">
                <a:solidFill>
                  <a:srgbClr val="1C11FD"/>
                </a:solidFill>
                <a:cs typeface="Helvetica" charset="0"/>
              </a:rPr>
              <a:t>Co-Spokespersons</a:t>
            </a:r>
          </a:p>
          <a:p>
            <a:pPr>
              <a:lnSpc>
                <a:spcPct val="90000"/>
              </a:lnSpc>
              <a:tabLst>
                <a:tab pos="749300" algn="l"/>
              </a:tabLst>
            </a:pPr>
            <a:endParaRPr lang="en-US" sz="1400">
              <a:cs typeface="Helvetica" charset="0"/>
            </a:endParaRPr>
          </a:p>
        </p:txBody>
      </p:sp>
      <p:sp>
        <p:nvSpPr>
          <p:cNvPr id="20483" name="Rectangle 4"/>
          <p:cNvSpPr>
            <a:spLocks/>
          </p:cNvSpPr>
          <p:nvPr/>
        </p:nvSpPr>
        <p:spPr bwMode="auto">
          <a:xfrm>
            <a:off x="0" y="1003300"/>
            <a:ext cx="3924300" cy="4787900"/>
          </a:xfrm>
          <a:prstGeom prst="rect">
            <a:avLst/>
          </a:prstGeom>
          <a:noFill/>
          <a:ln w="12700">
            <a:noFill/>
            <a:miter lim="800000"/>
            <a:headEnd/>
            <a:tailEnd/>
          </a:ln>
        </p:spPr>
        <p:txBody>
          <a:bodyPr lIns="0" tIns="0" rIns="0" bIns="0"/>
          <a:lstStyle/>
          <a:p>
            <a:pPr>
              <a:lnSpc>
                <a:spcPct val="90000"/>
              </a:lnSpc>
              <a:tabLst>
                <a:tab pos="749300" algn="l"/>
              </a:tabLst>
            </a:pPr>
            <a:r>
              <a:rPr lang="en-US" sz="1400">
                <a:solidFill>
                  <a:srgbClr val="CC0099"/>
                </a:solidFill>
                <a:cs typeface="Helvetica" charset="0"/>
              </a:rPr>
              <a:t>Abilene Christian University</a:t>
            </a:r>
          </a:p>
          <a:p>
            <a:pPr>
              <a:lnSpc>
                <a:spcPct val="90000"/>
              </a:lnSpc>
              <a:tabLst>
                <a:tab pos="749300" algn="l"/>
              </a:tabLst>
            </a:pPr>
            <a:r>
              <a:rPr lang="en-US" sz="1400">
                <a:cs typeface="Helvetica" charset="0"/>
              </a:rPr>
              <a:t>Donald Isenhower</a:t>
            </a:r>
          </a:p>
          <a:p>
            <a:pPr>
              <a:lnSpc>
                <a:spcPct val="90000"/>
              </a:lnSpc>
              <a:tabLst>
                <a:tab pos="749300" algn="l"/>
              </a:tabLst>
            </a:pPr>
            <a:r>
              <a:rPr lang="en-US" sz="1400">
                <a:cs typeface="Helvetica" charset="0"/>
              </a:rPr>
              <a:t>Rusty Towell, S. Watson</a:t>
            </a:r>
          </a:p>
          <a:p>
            <a:pPr>
              <a:lnSpc>
                <a:spcPct val="90000"/>
              </a:lnSpc>
              <a:tabLst>
                <a:tab pos="749300" algn="l"/>
              </a:tabLst>
            </a:pPr>
            <a:endParaRPr lang="en-US" sz="1400" u="sng">
              <a:cs typeface="Helvetica" charset="0"/>
            </a:endParaRPr>
          </a:p>
          <a:p>
            <a:pPr>
              <a:lnSpc>
                <a:spcPct val="90000"/>
              </a:lnSpc>
              <a:tabLst>
                <a:tab pos="749300" algn="l"/>
              </a:tabLst>
            </a:pPr>
            <a:r>
              <a:rPr lang="en-US" sz="1400">
                <a:solidFill>
                  <a:srgbClr val="CC0099"/>
                </a:solidFill>
                <a:cs typeface="Helvetica" charset="0"/>
              </a:rPr>
              <a:t>Academia Sinica</a:t>
            </a:r>
          </a:p>
          <a:p>
            <a:pPr>
              <a:lnSpc>
                <a:spcPct val="90000"/>
              </a:lnSpc>
              <a:tabLst>
                <a:tab pos="749300" algn="l"/>
              </a:tabLst>
            </a:pPr>
            <a:r>
              <a:rPr lang="en-US" sz="1400">
                <a:cs typeface="Helvetica" charset="0"/>
              </a:rPr>
              <a:t>Wen-Chen Chang, Yen-Chu Chen, </a:t>
            </a:r>
          </a:p>
          <a:p>
            <a:pPr>
              <a:lnSpc>
                <a:spcPct val="90000"/>
              </a:lnSpc>
              <a:tabLst>
                <a:tab pos="749300" algn="l"/>
              </a:tabLst>
            </a:pPr>
            <a:r>
              <a:rPr lang="en-US" sz="1400">
                <a:cs typeface="Helvetica" charset="0"/>
              </a:rPr>
              <a:t>Da-Shung Su</a:t>
            </a:r>
          </a:p>
          <a:p>
            <a:pPr>
              <a:lnSpc>
                <a:spcPct val="90000"/>
              </a:lnSpc>
              <a:tabLst>
                <a:tab pos="749300" algn="l"/>
              </a:tabLst>
            </a:pPr>
            <a:endParaRPr lang="en-US" sz="1400">
              <a:cs typeface="Helvetica" charset="0"/>
            </a:endParaRPr>
          </a:p>
          <a:p>
            <a:pPr>
              <a:lnSpc>
                <a:spcPct val="90000"/>
              </a:lnSpc>
              <a:tabLst>
                <a:tab pos="749300" algn="l"/>
              </a:tabLst>
            </a:pPr>
            <a:r>
              <a:rPr lang="en-US" sz="1400">
                <a:solidFill>
                  <a:srgbClr val="CC0099"/>
                </a:solidFill>
                <a:cs typeface="Helvetica" charset="0"/>
              </a:rPr>
              <a:t>Argonne National Laboratory</a:t>
            </a:r>
          </a:p>
          <a:p>
            <a:pPr>
              <a:lnSpc>
                <a:spcPct val="90000"/>
              </a:lnSpc>
              <a:tabLst>
                <a:tab pos="749300" algn="l"/>
              </a:tabLst>
            </a:pPr>
            <a:r>
              <a:rPr lang="en-US" sz="1400">
                <a:cs typeface="Helvetica" charset="0"/>
              </a:rPr>
              <a:t>John Arrington, </a:t>
            </a:r>
            <a:r>
              <a:rPr lang="en-US" sz="1400" u="sng">
                <a:solidFill>
                  <a:srgbClr val="3333FF"/>
                </a:solidFill>
                <a:cs typeface="Helvetica" charset="0"/>
              </a:rPr>
              <a:t>Don Geesaman</a:t>
            </a:r>
            <a:r>
              <a:rPr lang="en-US" sz="1400" baseline="30000">
                <a:solidFill>
                  <a:srgbClr val="3333FF"/>
                </a:solidFill>
                <a:cs typeface="Helvetica" charset="0"/>
              </a:rPr>
              <a:t>*</a:t>
            </a:r>
            <a:r>
              <a:rPr lang="en-US" sz="1400">
                <a:cs typeface="Helvetica" charset="0"/>
              </a:rPr>
              <a:t>, </a:t>
            </a:r>
          </a:p>
          <a:p>
            <a:pPr>
              <a:lnSpc>
                <a:spcPct val="90000"/>
              </a:lnSpc>
              <a:tabLst>
                <a:tab pos="749300" algn="l"/>
              </a:tabLst>
            </a:pPr>
            <a:r>
              <a:rPr lang="en-US" sz="1400">
                <a:cs typeface="Helvetica" charset="0"/>
              </a:rPr>
              <a:t>Kawtar Hafidi, Roy Holt, Harold Jackson, </a:t>
            </a:r>
          </a:p>
          <a:p>
            <a:pPr>
              <a:lnSpc>
                <a:spcPct val="90000"/>
              </a:lnSpc>
              <a:tabLst>
                <a:tab pos="749300" algn="l"/>
              </a:tabLst>
            </a:pPr>
            <a:r>
              <a:rPr lang="en-US" sz="1400">
                <a:cs typeface="Helvetica" charset="0"/>
              </a:rPr>
              <a:t>David Potterveld, </a:t>
            </a:r>
            <a:r>
              <a:rPr lang="en-US" sz="1400" u="sng">
                <a:solidFill>
                  <a:srgbClr val="3333FF"/>
                </a:solidFill>
                <a:cs typeface="Helvetica" charset="0"/>
              </a:rPr>
              <a:t>Paul E. Reimer</a:t>
            </a:r>
            <a:r>
              <a:rPr lang="en-US" sz="1400" baseline="30000">
                <a:solidFill>
                  <a:srgbClr val="3333FF"/>
                </a:solidFill>
                <a:cs typeface="Helvetica" charset="0"/>
              </a:rPr>
              <a:t>*</a:t>
            </a:r>
            <a:r>
              <a:rPr lang="en-US" sz="1400">
                <a:cs typeface="Helvetica" charset="0"/>
              </a:rPr>
              <a:t>,  </a:t>
            </a:r>
          </a:p>
          <a:p>
            <a:pPr>
              <a:lnSpc>
                <a:spcPct val="90000"/>
              </a:lnSpc>
              <a:tabLst>
                <a:tab pos="749300" algn="l"/>
              </a:tabLst>
            </a:pPr>
            <a:r>
              <a:rPr lang="en-US" sz="1400">
                <a:cs typeface="Helvetica" charset="0"/>
              </a:rPr>
              <a:t>Josh Rubin</a:t>
            </a:r>
          </a:p>
          <a:p>
            <a:pPr>
              <a:lnSpc>
                <a:spcPct val="90000"/>
              </a:lnSpc>
              <a:tabLst>
                <a:tab pos="749300" algn="l"/>
              </a:tabLst>
            </a:pPr>
            <a:endParaRPr lang="en-US" sz="1400">
              <a:cs typeface="Helvetica" charset="0"/>
            </a:endParaRPr>
          </a:p>
          <a:p>
            <a:pPr>
              <a:lnSpc>
                <a:spcPct val="90000"/>
              </a:lnSpc>
              <a:tabLst>
                <a:tab pos="749300" algn="l"/>
              </a:tabLst>
            </a:pPr>
            <a:r>
              <a:rPr lang="en-US" sz="1400">
                <a:solidFill>
                  <a:srgbClr val="CC0099"/>
                </a:solidFill>
                <a:cs typeface="Helvetica" charset="0"/>
              </a:rPr>
              <a:t>University of Colorado</a:t>
            </a:r>
          </a:p>
          <a:p>
            <a:pPr>
              <a:lnSpc>
                <a:spcPct val="90000"/>
              </a:lnSpc>
              <a:tabLst>
                <a:tab pos="749300" algn="l"/>
              </a:tabLst>
            </a:pPr>
            <a:r>
              <a:rPr lang="en-US" sz="1400">
                <a:cs typeface="Helvetica" charset="0"/>
              </a:rPr>
              <a:t>Ed Kinney, Po-Ju Lin</a:t>
            </a:r>
          </a:p>
          <a:p>
            <a:pPr>
              <a:lnSpc>
                <a:spcPct val="90000"/>
              </a:lnSpc>
              <a:tabLst>
                <a:tab pos="749300" algn="l"/>
              </a:tabLst>
            </a:pPr>
            <a:endParaRPr lang="en-US" sz="1400">
              <a:cs typeface="Helvetica" charset="0"/>
            </a:endParaRPr>
          </a:p>
          <a:p>
            <a:pPr>
              <a:lnSpc>
                <a:spcPct val="90000"/>
              </a:lnSpc>
              <a:tabLst>
                <a:tab pos="749300" algn="l"/>
              </a:tabLst>
            </a:pPr>
            <a:r>
              <a:rPr lang="en-US" sz="1400">
                <a:solidFill>
                  <a:srgbClr val="CC0099"/>
                </a:solidFill>
                <a:cs typeface="Helvetica" charset="0"/>
              </a:rPr>
              <a:t>Fermi National Accelerator Laboratory</a:t>
            </a:r>
          </a:p>
          <a:p>
            <a:pPr>
              <a:lnSpc>
                <a:spcPct val="90000"/>
              </a:lnSpc>
              <a:tabLst>
                <a:tab pos="749300" algn="l"/>
              </a:tabLst>
            </a:pPr>
            <a:r>
              <a:rPr lang="en-US" sz="1400">
                <a:cs typeface="Helvetica" charset="0"/>
              </a:rPr>
              <a:t>Chuck Brown, David Christian</a:t>
            </a:r>
          </a:p>
          <a:p>
            <a:pPr>
              <a:lnSpc>
                <a:spcPct val="90000"/>
              </a:lnSpc>
              <a:tabLst>
                <a:tab pos="749300" algn="l"/>
              </a:tabLst>
            </a:pPr>
            <a:endParaRPr lang="en-US" sz="1400">
              <a:cs typeface="Helvetica" charset="0"/>
            </a:endParaRPr>
          </a:p>
          <a:p>
            <a:pPr>
              <a:lnSpc>
                <a:spcPct val="90000"/>
              </a:lnSpc>
              <a:tabLst>
                <a:tab pos="749300" algn="l"/>
              </a:tabLst>
            </a:pPr>
            <a:r>
              <a:rPr lang="en-US" sz="1400">
                <a:solidFill>
                  <a:srgbClr val="CC0099"/>
                </a:solidFill>
                <a:cs typeface="Helvetica" charset="0"/>
              </a:rPr>
              <a:t>University of Illinois</a:t>
            </a:r>
          </a:p>
          <a:p>
            <a:pPr>
              <a:lnSpc>
                <a:spcPct val="90000"/>
              </a:lnSpc>
              <a:tabLst>
                <a:tab pos="749300" algn="l"/>
              </a:tabLst>
            </a:pPr>
            <a:r>
              <a:rPr lang="en-US" sz="1400">
                <a:cs typeface="Helvetica" charset="0"/>
              </a:rPr>
              <a:t>Naomi C.R Makins, Jen-Chieh Peng</a:t>
            </a:r>
          </a:p>
          <a:p>
            <a:pPr>
              <a:lnSpc>
                <a:spcPct val="90000"/>
              </a:lnSpc>
              <a:tabLst>
                <a:tab pos="749300" algn="l"/>
              </a:tabLst>
            </a:pPr>
            <a:endParaRPr lang="en-US" sz="1400">
              <a:cs typeface="Helvetica" charset="0"/>
            </a:endParaRPr>
          </a:p>
          <a:p>
            <a:pPr>
              <a:lnSpc>
                <a:spcPct val="90000"/>
              </a:lnSpc>
              <a:tabLst>
                <a:tab pos="749300" algn="l"/>
              </a:tabLst>
            </a:pPr>
            <a:endParaRPr lang="en-US" sz="1400">
              <a:cs typeface="Helvetica" charset="0"/>
            </a:endParaRPr>
          </a:p>
          <a:p>
            <a:pPr>
              <a:lnSpc>
                <a:spcPct val="90000"/>
              </a:lnSpc>
              <a:tabLst>
                <a:tab pos="749300" algn="l"/>
              </a:tabLst>
            </a:pPr>
            <a:endParaRPr lang="en-US" sz="1400">
              <a:cs typeface="Helvetica" charset="0"/>
            </a:endParaRPr>
          </a:p>
        </p:txBody>
      </p:sp>
      <p:sp>
        <p:nvSpPr>
          <p:cNvPr id="20484" name="Rectangle 5"/>
          <p:cNvSpPr>
            <a:spLocks/>
          </p:cNvSpPr>
          <p:nvPr/>
        </p:nvSpPr>
        <p:spPr bwMode="auto">
          <a:xfrm>
            <a:off x="5765800" y="1003300"/>
            <a:ext cx="3378200" cy="5397500"/>
          </a:xfrm>
          <a:prstGeom prst="rect">
            <a:avLst/>
          </a:prstGeom>
          <a:noFill/>
          <a:ln w="12700">
            <a:noFill/>
            <a:miter lim="800000"/>
            <a:headEnd/>
            <a:tailEnd/>
          </a:ln>
        </p:spPr>
        <p:txBody>
          <a:bodyPr lIns="0" tIns="0" rIns="0" bIns="0"/>
          <a:lstStyle/>
          <a:p>
            <a:pPr>
              <a:lnSpc>
                <a:spcPct val="90000"/>
              </a:lnSpc>
              <a:tabLst>
                <a:tab pos="749300" algn="l"/>
              </a:tabLst>
            </a:pPr>
            <a:r>
              <a:rPr lang="en-US" sz="1400">
                <a:solidFill>
                  <a:srgbClr val="CC0099"/>
                </a:solidFill>
                <a:cs typeface="Helvetica" charset="0"/>
              </a:rPr>
              <a:t>National Kaohsiung Normal University</a:t>
            </a:r>
          </a:p>
          <a:p>
            <a:pPr>
              <a:lnSpc>
                <a:spcPct val="90000"/>
              </a:lnSpc>
              <a:tabLst>
                <a:tab pos="749300" algn="l"/>
              </a:tabLst>
            </a:pPr>
            <a:r>
              <a:rPr lang="en-US" sz="1400"/>
              <a:t>Rurngsheng Guo, Su-Yin Wang</a:t>
            </a:r>
            <a:endParaRPr lang="en-US" sz="1400">
              <a:cs typeface="Helvetica" charset="0"/>
            </a:endParaRPr>
          </a:p>
          <a:p>
            <a:pPr>
              <a:lnSpc>
                <a:spcPct val="90000"/>
              </a:lnSpc>
              <a:tabLst>
                <a:tab pos="749300" algn="l"/>
              </a:tabLst>
            </a:pPr>
            <a:endParaRPr lang="en-US" sz="1400">
              <a:solidFill>
                <a:srgbClr val="CC0099"/>
              </a:solidFill>
              <a:cs typeface="Helvetica" charset="0"/>
            </a:endParaRPr>
          </a:p>
          <a:p>
            <a:pPr>
              <a:lnSpc>
                <a:spcPct val="90000"/>
              </a:lnSpc>
              <a:tabLst>
                <a:tab pos="749300" algn="l"/>
              </a:tabLst>
            </a:pPr>
            <a:r>
              <a:rPr lang="en-US" sz="1400">
                <a:solidFill>
                  <a:srgbClr val="CC0099"/>
                </a:solidFill>
                <a:cs typeface="Helvetica" charset="0"/>
              </a:rPr>
              <a:t>University of New Mexico</a:t>
            </a:r>
          </a:p>
          <a:p>
            <a:pPr>
              <a:lnSpc>
                <a:spcPct val="90000"/>
              </a:lnSpc>
              <a:tabLst>
                <a:tab pos="749300" algn="l"/>
              </a:tabLst>
            </a:pPr>
            <a:r>
              <a:rPr lang="en-US" sz="1400"/>
              <a:t>Imran Younus</a:t>
            </a:r>
            <a:br>
              <a:rPr lang="en-US" sz="1400"/>
            </a:br>
            <a:endParaRPr lang="en-US" sz="1400">
              <a:cs typeface="Helvetica" charset="0"/>
            </a:endParaRPr>
          </a:p>
          <a:p>
            <a:pPr>
              <a:lnSpc>
                <a:spcPct val="90000"/>
              </a:lnSpc>
              <a:tabLst>
                <a:tab pos="749300" algn="l"/>
              </a:tabLst>
            </a:pPr>
            <a:r>
              <a:rPr lang="en-US" sz="1400">
                <a:solidFill>
                  <a:srgbClr val="CC0099"/>
                </a:solidFill>
                <a:cs typeface="Helvetica" charset="0"/>
              </a:rPr>
              <a:t>RIKEN</a:t>
            </a:r>
            <a:endParaRPr lang="en-US" sz="1400">
              <a:solidFill>
                <a:srgbClr val="00A650"/>
              </a:solidFill>
              <a:cs typeface="Helvetica" charset="0"/>
            </a:endParaRPr>
          </a:p>
          <a:p>
            <a:pPr>
              <a:lnSpc>
                <a:spcPct val="90000"/>
              </a:lnSpc>
              <a:tabLst>
                <a:tab pos="749300" algn="l"/>
              </a:tabLst>
            </a:pPr>
            <a:r>
              <a:rPr lang="en-US" sz="1400">
                <a:cs typeface="Helvetica" charset="0"/>
              </a:rPr>
              <a:t>  Yuji Goto, Atsushi Taketani, Yoshinori Fukao, Manabu Togawa</a:t>
            </a:r>
          </a:p>
          <a:p>
            <a:pPr>
              <a:lnSpc>
                <a:spcPct val="90000"/>
              </a:lnSpc>
              <a:tabLst>
                <a:tab pos="749300" algn="l"/>
              </a:tabLst>
            </a:pPr>
            <a:endParaRPr lang="en-US" sz="1400">
              <a:solidFill>
                <a:srgbClr val="CC0099"/>
              </a:solidFill>
              <a:cs typeface="Helvetica" charset="0"/>
            </a:endParaRPr>
          </a:p>
          <a:p>
            <a:pPr>
              <a:lnSpc>
                <a:spcPct val="90000"/>
              </a:lnSpc>
              <a:tabLst>
                <a:tab pos="749300" algn="l"/>
              </a:tabLst>
            </a:pPr>
            <a:r>
              <a:rPr lang="en-US" sz="1400">
                <a:solidFill>
                  <a:srgbClr val="CC0099"/>
                </a:solidFill>
                <a:cs typeface="Helvetica" charset="0"/>
              </a:rPr>
              <a:t>Rutgers University</a:t>
            </a:r>
          </a:p>
          <a:p>
            <a:pPr>
              <a:lnSpc>
                <a:spcPct val="90000"/>
              </a:lnSpc>
              <a:tabLst>
                <a:tab pos="749300" algn="l"/>
              </a:tabLst>
            </a:pPr>
            <a:r>
              <a:rPr lang="en-US" sz="1400">
                <a:cs typeface="Helvetica" charset="0"/>
              </a:rPr>
              <a:t>Ron Gilman,  L. El Fassi</a:t>
            </a:r>
          </a:p>
          <a:p>
            <a:pPr>
              <a:lnSpc>
                <a:spcPct val="90000"/>
              </a:lnSpc>
              <a:tabLst>
                <a:tab pos="749300" algn="l"/>
              </a:tabLst>
            </a:pPr>
            <a:r>
              <a:rPr lang="en-US" sz="1400">
                <a:cs typeface="Helvetica" charset="0"/>
              </a:rPr>
              <a:t>Ron Ransome, Elaine Schulte</a:t>
            </a:r>
          </a:p>
          <a:p>
            <a:pPr>
              <a:lnSpc>
                <a:spcPct val="90000"/>
              </a:lnSpc>
              <a:tabLst>
                <a:tab pos="749300" algn="l"/>
              </a:tabLst>
            </a:pPr>
            <a:endParaRPr lang="en-US" sz="1400">
              <a:cs typeface="Helvetica" charset="0"/>
            </a:endParaRPr>
          </a:p>
          <a:p>
            <a:pPr>
              <a:lnSpc>
                <a:spcPct val="90000"/>
              </a:lnSpc>
              <a:tabLst>
                <a:tab pos="749300" algn="l"/>
              </a:tabLst>
            </a:pPr>
            <a:r>
              <a:rPr lang="en-US" sz="1400">
                <a:solidFill>
                  <a:srgbClr val="CC0099"/>
                </a:solidFill>
                <a:cs typeface="Helvetica" charset="0"/>
              </a:rPr>
              <a:t>Thomas Jefferson National </a:t>
            </a:r>
          </a:p>
          <a:p>
            <a:pPr>
              <a:lnSpc>
                <a:spcPct val="90000"/>
              </a:lnSpc>
              <a:tabLst>
                <a:tab pos="749300" algn="l"/>
              </a:tabLst>
            </a:pPr>
            <a:r>
              <a:rPr lang="en-US" sz="1400">
                <a:solidFill>
                  <a:srgbClr val="CC0099"/>
                </a:solidFill>
                <a:cs typeface="Helvetica" charset="0"/>
              </a:rPr>
              <a:t>Accelerator Facility</a:t>
            </a:r>
          </a:p>
          <a:p>
            <a:pPr>
              <a:lnSpc>
                <a:spcPct val="90000"/>
              </a:lnSpc>
              <a:tabLst>
                <a:tab pos="749300" algn="l"/>
              </a:tabLst>
            </a:pPr>
            <a:r>
              <a:rPr lang="en-US" sz="1400">
                <a:cs typeface="Helvetica" charset="0"/>
              </a:rPr>
              <a:t>Dave Gaskell, </a:t>
            </a:r>
            <a:r>
              <a:rPr lang="en-US" sz="1400"/>
              <a:t>Patricia Solvignon</a:t>
            </a:r>
            <a:endParaRPr lang="en-US" sz="1400">
              <a:cs typeface="Helvetica" charset="0"/>
            </a:endParaRPr>
          </a:p>
          <a:p>
            <a:pPr>
              <a:lnSpc>
                <a:spcPct val="90000"/>
              </a:lnSpc>
              <a:tabLst>
                <a:tab pos="749300" algn="l"/>
              </a:tabLst>
            </a:pPr>
            <a:endParaRPr lang="en-US" sz="1400" u="sng">
              <a:cs typeface="Helvetica" charset="0"/>
            </a:endParaRPr>
          </a:p>
          <a:p>
            <a:pPr>
              <a:lnSpc>
                <a:spcPct val="90000"/>
              </a:lnSpc>
              <a:tabLst>
                <a:tab pos="749300" algn="l"/>
              </a:tabLst>
            </a:pPr>
            <a:r>
              <a:rPr lang="en-US" sz="1400">
                <a:solidFill>
                  <a:srgbClr val="CC0099"/>
                </a:solidFill>
                <a:cs typeface="Helvetica" charset="0"/>
              </a:rPr>
              <a:t>Tokyo Institute of Technology</a:t>
            </a:r>
            <a:endParaRPr lang="en-US" sz="1400">
              <a:solidFill>
                <a:srgbClr val="00A650"/>
              </a:solidFill>
              <a:cs typeface="Helvetica" charset="0"/>
            </a:endParaRPr>
          </a:p>
          <a:p>
            <a:pPr>
              <a:lnSpc>
                <a:spcPct val="90000"/>
              </a:lnSpc>
              <a:tabLst>
                <a:tab pos="749300" algn="l"/>
              </a:tabLst>
            </a:pPr>
            <a:r>
              <a:rPr lang="en-US" sz="1400">
                <a:cs typeface="Helvetica" charset="0"/>
              </a:rPr>
              <a:t>  Toshi-Aki Shibata</a:t>
            </a:r>
          </a:p>
          <a:p>
            <a:pPr>
              <a:lnSpc>
                <a:spcPct val="90000"/>
              </a:lnSpc>
              <a:tabLst>
                <a:tab pos="749300" algn="l"/>
              </a:tabLst>
            </a:pPr>
            <a:endParaRPr lang="en-US" sz="1400" u="sng">
              <a:cs typeface="Helvetica" charset="0"/>
            </a:endParaRPr>
          </a:p>
          <a:p>
            <a:pPr>
              <a:lnSpc>
                <a:spcPct val="90000"/>
              </a:lnSpc>
              <a:tabLst>
                <a:tab pos="749300" algn="l"/>
              </a:tabLst>
            </a:pPr>
            <a:r>
              <a:rPr lang="en-US" sz="1400">
                <a:solidFill>
                  <a:srgbClr val="CC0099"/>
                </a:solidFill>
                <a:cs typeface="Helvetica" charset="0"/>
              </a:rPr>
              <a:t>Yamagata University</a:t>
            </a:r>
            <a:endParaRPr lang="en-US" sz="1400">
              <a:solidFill>
                <a:srgbClr val="00A650"/>
              </a:solidFill>
              <a:cs typeface="Helvetica" charset="0"/>
            </a:endParaRPr>
          </a:p>
          <a:p>
            <a:pPr>
              <a:lnSpc>
                <a:spcPct val="90000"/>
              </a:lnSpc>
              <a:tabLst>
                <a:tab pos="749300" algn="l"/>
              </a:tabLst>
            </a:pPr>
            <a:r>
              <a:rPr lang="en-US" sz="1400">
                <a:cs typeface="Helvetica" charset="0"/>
              </a:rPr>
              <a:t>  Yoshiyuki Miyachi</a:t>
            </a:r>
          </a:p>
          <a:p>
            <a:pPr>
              <a:lnSpc>
                <a:spcPct val="90000"/>
              </a:lnSpc>
              <a:tabLst>
                <a:tab pos="749300" algn="l"/>
              </a:tabLst>
            </a:pPr>
            <a:endParaRPr lang="en-US" sz="1400">
              <a:cs typeface="Helvetica" charset="0"/>
            </a:endParaRPr>
          </a:p>
          <a:p>
            <a:pPr>
              <a:lnSpc>
                <a:spcPct val="90000"/>
              </a:lnSpc>
              <a:tabLst>
                <a:tab pos="749300" algn="l"/>
              </a:tabLst>
            </a:pPr>
            <a:endParaRPr lang="en-US" sz="1400">
              <a:cs typeface="Helvetica" charset="0"/>
            </a:endParaRPr>
          </a:p>
          <a:p>
            <a:pPr>
              <a:lnSpc>
                <a:spcPct val="90000"/>
              </a:lnSpc>
              <a:tabLst>
                <a:tab pos="749300" algn="l"/>
              </a:tabLst>
            </a:pPr>
            <a:endParaRPr lang="en-US" sz="1400">
              <a:cs typeface="Helvetica" charset="0"/>
            </a:endParaRPr>
          </a:p>
        </p:txBody>
      </p:sp>
      <p:sp>
        <p:nvSpPr>
          <p:cNvPr id="20485" name="Slide Number Placeholder 3"/>
          <p:cNvSpPr txBox="1">
            <a:spLocks noGrp="1"/>
          </p:cNvSpPr>
          <p:nvPr/>
        </p:nvSpPr>
        <p:spPr bwMode="auto">
          <a:xfrm>
            <a:off x="8901113" y="6618288"/>
            <a:ext cx="244475" cy="241300"/>
          </a:xfrm>
          <a:prstGeom prst="rect">
            <a:avLst/>
          </a:prstGeom>
          <a:noFill/>
          <a:ln w="12700">
            <a:noFill/>
            <a:miter lim="800000"/>
            <a:headEnd/>
            <a:tailEnd/>
          </a:ln>
        </p:spPr>
        <p:txBody>
          <a:bodyPr wrap="none"/>
          <a:lstStyle/>
          <a:p>
            <a:pPr>
              <a:tabLst>
                <a:tab pos="749300" algn="l"/>
              </a:tabLst>
            </a:pPr>
            <a:fld id="{22024FB7-C4F8-492C-BCDF-BB930C0F2F70}" type="slidenum">
              <a:rPr lang="en-US" sz="1100">
                <a:cs typeface="Helvetica" charset="0"/>
              </a:rPr>
              <a:pPr>
                <a:tabLst>
                  <a:tab pos="749300" algn="l"/>
                </a:tabLst>
              </a:pPr>
              <a:t>11</a:t>
            </a:fld>
            <a:endParaRPr lang="en-US" sz="1100">
              <a:cs typeface="Helvetica" charset="0"/>
            </a:endParaRPr>
          </a:p>
        </p:txBody>
      </p:sp>
      <p:sp>
        <p:nvSpPr>
          <p:cNvPr id="20486" name="Rectangle 6"/>
          <p:cNvSpPr>
            <a:spLocks noGrp="1" noChangeArrowheads="1"/>
          </p:cNvSpPr>
          <p:nvPr>
            <p:ph type="title" idx="4294967295"/>
          </p:nvPr>
        </p:nvSpPr>
        <p:spPr bwMode="auto">
          <a:xfrm>
            <a:off x="1447800" y="241300"/>
            <a:ext cx="6324600" cy="466725"/>
          </a:xfrm>
          <a:prstGeom prst="rect">
            <a:avLst/>
          </a:prstGeom>
          <a:noFill/>
          <a:ln>
            <a:miter lim="800000"/>
            <a:headEnd/>
            <a:tailEnd/>
          </a:ln>
        </p:spPr>
        <p:txBody>
          <a:bodyPr/>
          <a:lstStyle/>
          <a:p>
            <a:pPr eaLnBrk="1" hangingPunct="1">
              <a:tabLst>
                <a:tab pos="863600" algn="l"/>
              </a:tabLst>
            </a:pPr>
            <a:r>
              <a:rPr lang="en-US" sz="2400" smtClean="0"/>
              <a:t>Fermilab E906/Drell-Yan Collaboration</a:t>
            </a:r>
            <a:endParaRPr lang="en-US" sz="2400" smtClean="0">
              <a:solidFill>
                <a:srgbClr val="1C11FD"/>
              </a:solidFill>
            </a:endParaRPr>
          </a:p>
        </p:txBody>
      </p:sp>
      <p:pic>
        <p:nvPicPr>
          <p:cNvPr id="30" name="Picture 1" descr="E906GroupB.JPG"/>
          <p:cNvPicPr>
            <a:picLocks noChangeAspect="1"/>
          </p:cNvPicPr>
          <p:nvPr/>
        </p:nvPicPr>
        <p:blipFill>
          <a:blip r:embed="rId2" cstate="print"/>
          <a:srcRect l="5206" t="42824" r="8339" b="33882"/>
          <a:stretch>
            <a:fillRect/>
          </a:stretch>
        </p:blipFill>
        <p:spPr bwMode="auto">
          <a:xfrm>
            <a:off x="155575" y="3657600"/>
            <a:ext cx="8877300" cy="1793875"/>
          </a:xfrm>
          <a:prstGeom prst="rect">
            <a:avLst/>
          </a:prstGeom>
          <a:noFill/>
          <a:ln w="25400">
            <a:solidFill>
              <a:srgbClr val="000080"/>
            </a:solidFill>
            <a:miter lim="800000"/>
            <a:headEnd/>
            <a:tailEnd/>
          </a:ln>
        </p:spPr>
      </p:pic>
      <p:sp>
        <p:nvSpPr>
          <p:cNvPr id="31" name="TextBox 30"/>
          <p:cNvSpPr txBox="1">
            <a:spLocks noChangeArrowheads="1"/>
          </p:cNvSpPr>
          <p:nvPr/>
        </p:nvSpPr>
        <p:spPr bwMode="auto">
          <a:xfrm>
            <a:off x="7620000" y="5562600"/>
            <a:ext cx="1219200" cy="338138"/>
          </a:xfrm>
          <a:prstGeom prst="rect">
            <a:avLst/>
          </a:prstGeom>
          <a:noFill/>
          <a:ln w="9525">
            <a:solidFill>
              <a:srgbClr val="1C11FD"/>
            </a:solidFill>
            <a:miter lim="800000"/>
            <a:headEnd/>
            <a:tailEnd/>
          </a:ln>
        </p:spPr>
        <p:txBody>
          <a:bodyPr>
            <a:spAutoFit/>
          </a:bodyPr>
          <a:lstStyle/>
          <a:p>
            <a:r>
              <a:rPr lang="en-US" sz="1600">
                <a:solidFill>
                  <a:srgbClr val="1C11FD"/>
                </a:solidFill>
              </a:rPr>
              <a:t>Jan, 2009</a:t>
            </a:r>
          </a:p>
        </p:txBody>
      </p:sp>
      <p:cxnSp>
        <p:nvCxnSpPr>
          <p:cNvPr id="35" name="Straight Arrow Connector 34"/>
          <p:cNvCxnSpPr/>
          <p:nvPr/>
        </p:nvCxnSpPr>
        <p:spPr bwMode="auto">
          <a:xfrm rot="16200000" flipV="1">
            <a:off x="2705100" y="4305300"/>
            <a:ext cx="1295400" cy="1219200"/>
          </a:xfrm>
          <a:prstGeom prst="straightConnector1">
            <a:avLst/>
          </a:prstGeom>
          <a:solidFill>
            <a:srgbClr val="FFFFFF"/>
          </a:solidFill>
          <a:ln w="25400" cap="flat" cmpd="sng" algn="ctr">
            <a:solidFill>
              <a:schemeClr val="accent6">
                <a:lumMod val="20000"/>
                <a:lumOff val="80000"/>
              </a:schemeClr>
            </a:solidFill>
            <a:prstDash val="solid"/>
            <a:round/>
            <a:headEnd type="none" w="med" len="med"/>
            <a:tailEnd type="arrow"/>
          </a:ln>
          <a:effectLst/>
        </p:spPr>
      </p:cxnSp>
      <p:cxnSp>
        <p:nvCxnSpPr>
          <p:cNvPr id="36" name="Straight Arrow Connector 35"/>
          <p:cNvCxnSpPr/>
          <p:nvPr/>
        </p:nvCxnSpPr>
        <p:spPr bwMode="auto">
          <a:xfrm rot="5400000" flipH="1" flipV="1">
            <a:off x="4229101" y="4991100"/>
            <a:ext cx="1143000" cy="3175"/>
          </a:xfrm>
          <a:prstGeom prst="straightConnector1">
            <a:avLst/>
          </a:prstGeom>
          <a:solidFill>
            <a:srgbClr val="FFFFFF"/>
          </a:solidFill>
          <a:ln w="25400" cap="flat" cmpd="sng" algn="ctr">
            <a:solidFill>
              <a:schemeClr val="accent6">
                <a:lumMod val="20000"/>
                <a:lumOff val="80000"/>
              </a:schemeClr>
            </a:solidFill>
            <a:prstDash val="solid"/>
            <a:round/>
            <a:headEnd type="none" w="med" len="med"/>
            <a:tailEnd type="arrow"/>
          </a:ln>
          <a:effectLst/>
        </p:spPr>
      </p:cxnSp>
      <p:sp>
        <p:nvSpPr>
          <p:cNvPr id="38" name="Rectangle 37"/>
          <p:cNvSpPr/>
          <p:nvPr/>
        </p:nvSpPr>
        <p:spPr>
          <a:xfrm>
            <a:off x="685800" y="6019800"/>
            <a:ext cx="7086600" cy="646113"/>
          </a:xfrm>
          <a:prstGeom prst="rect">
            <a:avLst/>
          </a:prstGeom>
        </p:spPr>
        <p:txBody>
          <a:bodyPr>
            <a:spAutoFit/>
          </a:bodyPr>
          <a:lstStyle/>
          <a:p>
            <a:pPr marL="231775" indent="-231775" algn="l">
              <a:defRPr/>
            </a:pPr>
            <a:r>
              <a:rPr lang="en-US" b="1" dirty="0">
                <a:solidFill>
                  <a:srgbClr val="A50021"/>
                </a:solidFill>
                <a:effectLst>
                  <a:outerShdw blurRad="38100" dist="38100" dir="2700000" algn="tl">
                    <a:srgbClr val="C0C0C0"/>
                  </a:outerShdw>
                </a:effectLst>
              </a:rPr>
              <a:t>    </a:t>
            </a:r>
            <a:r>
              <a:rPr lang="en-US" dirty="0">
                <a:solidFill>
                  <a:srgbClr val="A50021"/>
                </a:solidFill>
                <a:effectLst>
                  <a:outerShdw blurRad="38100" dist="38100" dir="2700000" algn="tl">
                    <a:srgbClr val="C0C0C0"/>
                  </a:outerShdw>
                </a:effectLst>
                <a:latin typeface="+mn-lt"/>
              </a:rPr>
              <a:t>Collaboration contains many of the E-866/</a:t>
            </a:r>
            <a:r>
              <a:rPr lang="en-US" dirty="0" err="1">
                <a:solidFill>
                  <a:srgbClr val="A50021"/>
                </a:solidFill>
                <a:effectLst>
                  <a:outerShdw blurRad="38100" dist="38100" dir="2700000" algn="tl">
                    <a:srgbClr val="C0C0C0"/>
                  </a:outerShdw>
                </a:effectLst>
                <a:latin typeface="+mn-lt"/>
              </a:rPr>
              <a:t>NuSea</a:t>
            </a:r>
            <a:r>
              <a:rPr lang="en-US" dirty="0">
                <a:solidFill>
                  <a:srgbClr val="A50021"/>
                </a:solidFill>
                <a:effectLst>
                  <a:outerShdw blurRad="38100" dist="38100" dir="2700000" algn="tl">
                    <a:srgbClr val="C0C0C0"/>
                  </a:outerShdw>
                </a:effectLst>
                <a:latin typeface="+mn-lt"/>
              </a:rPr>
              <a:t> groups and several new groups (total 19 groups as of Aug 2010)</a:t>
            </a:r>
          </a:p>
        </p:txBody>
      </p:sp>
      <p:sp>
        <p:nvSpPr>
          <p:cNvPr id="13" name="Slide Number Placeholder 12"/>
          <p:cNvSpPr>
            <a:spLocks noGrp="1"/>
          </p:cNvSpPr>
          <p:nvPr>
            <p:ph type="sldNum" sz="quarter" idx="10"/>
          </p:nvPr>
        </p:nvSpPr>
        <p:spPr/>
        <p:txBody>
          <a:bodyPr/>
          <a:lstStyle/>
          <a:p>
            <a:pPr>
              <a:defRPr/>
            </a:pPr>
            <a:fld id="{12425D24-0E34-4F33-8824-9B7A4A0CEDE7}" type="slidenum">
              <a:rPr lang="en-US" smtClean="0"/>
              <a:pPr>
                <a:defRPr/>
              </a:pPr>
              <a:t>11</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7"/>
          <p:cNvPicPr>
            <a:picLocks noChangeAspect="1" noChangeArrowheads="1"/>
          </p:cNvPicPr>
          <p:nvPr/>
        </p:nvPicPr>
        <p:blipFill>
          <a:blip r:embed="rId2" cstate="print"/>
          <a:srcRect/>
          <a:stretch>
            <a:fillRect/>
          </a:stretch>
        </p:blipFill>
        <p:spPr bwMode="auto">
          <a:xfrm>
            <a:off x="0" y="1255713"/>
            <a:ext cx="9144000" cy="4465637"/>
          </a:xfrm>
          <a:prstGeom prst="rect">
            <a:avLst/>
          </a:prstGeom>
          <a:noFill/>
          <a:ln w="9525">
            <a:noFill/>
            <a:miter lim="800000"/>
            <a:headEnd/>
            <a:tailEnd/>
          </a:ln>
        </p:spPr>
      </p:pic>
      <p:sp>
        <p:nvSpPr>
          <p:cNvPr id="16389" name="Text Box 8"/>
          <p:cNvSpPr txBox="1">
            <a:spLocks noChangeArrowheads="1"/>
          </p:cNvSpPr>
          <p:nvPr/>
        </p:nvSpPr>
        <p:spPr bwMode="auto">
          <a:xfrm>
            <a:off x="2286000" y="5827713"/>
            <a:ext cx="1981200" cy="984250"/>
          </a:xfrm>
          <a:prstGeom prst="rect">
            <a:avLst/>
          </a:prstGeom>
          <a:noFill/>
          <a:ln w="28575">
            <a:noFill/>
            <a:miter lim="800000"/>
            <a:headEnd/>
            <a:tailEnd/>
          </a:ln>
        </p:spPr>
        <p:txBody>
          <a:bodyPr>
            <a:spAutoFit/>
          </a:bodyPr>
          <a:lstStyle/>
          <a:p>
            <a:pPr>
              <a:defRPr/>
            </a:pPr>
            <a:r>
              <a:rPr lang="en-US" sz="1600" b="1" dirty="0">
                <a:solidFill>
                  <a:srgbClr val="FF0000"/>
                </a:solidFill>
                <a:latin typeface="+mn-lt"/>
              </a:rPr>
              <a:t>Solid Iron Magnet</a:t>
            </a:r>
          </a:p>
          <a:p>
            <a:pPr>
              <a:defRPr/>
            </a:pPr>
            <a:r>
              <a:rPr lang="en-US" sz="1400" dirty="0">
                <a:latin typeface="+mn-lt"/>
              </a:rPr>
              <a:t>(focusing magnet, </a:t>
            </a:r>
            <a:r>
              <a:rPr lang="en-US" sz="1400" dirty="0" err="1">
                <a:latin typeface="+mn-lt"/>
              </a:rPr>
              <a:t>hadron</a:t>
            </a:r>
            <a:r>
              <a:rPr lang="en-US" sz="1400" dirty="0">
                <a:latin typeface="+mn-lt"/>
              </a:rPr>
              <a:t> absorber and beam dump)</a:t>
            </a:r>
          </a:p>
        </p:txBody>
      </p:sp>
      <p:grpSp>
        <p:nvGrpSpPr>
          <p:cNvPr id="21508" name="Group 15"/>
          <p:cNvGrpSpPr>
            <a:grpSpLocks/>
          </p:cNvGrpSpPr>
          <p:nvPr/>
        </p:nvGrpSpPr>
        <p:grpSpPr bwMode="auto">
          <a:xfrm rot="587356">
            <a:off x="1017588" y="3803650"/>
            <a:ext cx="1517650" cy="450850"/>
            <a:chOff x="858" y="1507"/>
            <a:chExt cx="874" cy="240"/>
          </a:xfrm>
        </p:grpSpPr>
        <p:sp>
          <p:nvSpPr>
            <p:cNvPr id="21528" name="Text Box 9"/>
            <p:cNvSpPr txBox="1">
              <a:spLocks noChangeArrowheads="1"/>
            </p:cNvSpPr>
            <p:nvPr/>
          </p:nvSpPr>
          <p:spPr bwMode="auto">
            <a:xfrm rot="-1370607">
              <a:off x="1113" y="1547"/>
              <a:ext cx="369" cy="180"/>
            </a:xfrm>
            <a:prstGeom prst="rect">
              <a:avLst/>
            </a:prstGeom>
            <a:noFill/>
            <a:ln w="9525">
              <a:noFill/>
              <a:miter lim="800000"/>
              <a:headEnd/>
              <a:tailEnd/>
            </a:ln>
          </p:spPr>
          <p:txBody>
            <a:bodyPr wrap="none">
              <a:spAutoFit/>
            </a:bodyPr>
            <a:lstStyle/>
            <a:p>
              <a:r>
                <a:rPr lang="en-US" sz="1600">
                  <a:solidFill>
                    <a:srgbClr val="7030A0"/>
                  </a:solidFill>
                </a:rPr>
                <a:t>4.9m</a:t>
              </a:r>
            </a:p>
          </p:txBody>
        </p:sp>
        <p:sp>
          <p:nvSpPr>
            <p:cNvPr id="21519" name="Line 10"/>
            <p:cNvSpPr>
              <a:spLocks noChangeShapeType="1"/>
            </p:cNvSpPr>
            <p:nvPr/>
          </p:nvSpPr>
          <p:spPr bwMode="auto">
            <a:xfrm rot="20340000" flipV="1">
              <a:off x="1487" y="1507"/>
              <a:ext cx="245" cy="0"/>
            </a:xfrm>
            <a:prstGeom prst="line">
              <a:avLst/>
            </a:prstGeom>
            <a:noFill/>
            <a:ln w="9525">
              <a:solidFill>
                <a:srgbClr val="7030A0"/>
              </a:solidFill>
              <a:round/>
              <a:headEnd/>
              <a:tailEnd type="triangle" w="med" len="med"/>
            </a:ln>
          </p:spPr>
          <p:txBody>
            <a:bodyPr/>
            <a:lstStyle/>
            <a:p>
              <a:pPr>
                <a:defRPr/>
              </a:pPr>
              <a:endParaRPr lang="en-US">
                <a:ln>
                  <a:solidFill>
                    <a:srgbClr val="7030A0"/>
                  </a:solidFill>
                </a:ln>
              </a:endParaRPr>
            </a:p>
          </p:txBody>
        </p:sp>
        <p:sp>
          <p:nvSpPr>
            <p:cNvPr id="21530" name="Line 11"/>
            <p:cNvSpPr>
              <a:spLocks noChangeShapeType="1"/>
            </p:cNvSpPr>
            <p:nvPr/>
          </p:nvSpPr>
          <p:spPr bwMode="auto">
            <a:xfrm rot="20340000" flipV="1">
              <a:off x="858" y="1747"/>
              <a:ext cx="283" cy="0"/>
            </a:xfrm>
            <a:prstGeom prst="line">
              <a:avLst/>
            </a:prstGeom>
            <a:noFill/>
            <a:ln w="9525">
              <a:solidFill>
                <a:srgbClr val="7030A0"/>
              </a:solidFill>
              <a:round/>
              <a:headEnd type="triangle" w="med" len="med"/>
              <a:tailEnd/>
            </a:ln>
          </p:spPr>
          <p:txBody>
            <a:bodyPr/>
            <a:lstStyle/>
            <a:p>
              <a:endParaRPr lang="en-US"/>
            </a:p>
          </p:txBody>
        </p:sp>
      </p:grpSp>
      <p:sp>
        <p:nvSpPr>
          <p:cNvPr id="16393" name="Text Box 17"/>
          <p:cNvSpPr txBox="1">
            <a:spLocks noChangeArrowheads="1"/>
          </p:cNvSpPr>
          <p:nvPr/>
        </p:nvSpPr>
        <p:spPr bwMode="auto">
          <a:xfrm>
            <a:off x="1524000" y="1865313"/>
            <a:ext cx="1612900" cy="769937"/>
          </a:xfrm>
          <a:prstGeom prst="rect">
            <a:avLst/>
          </a:prstGeom>
          <a:noFill/>
          <a:ln w="9525">
            <a:noFill/>
            <a:miter lim="800000"/>
            <a:headEnd/>
            <a:tailEnd/>
          </a:ln>
        </p:spPr>
        <p:txBody>
          <a:bodyPr wrap="none">
            <a:spAutoFit/>
          </a:bodyPr>
          <a:lstStyle/>
          <a:p>
            <a:pPr>
              <a:defRPr/>
            </a:pPr>
            <a:r>
              <a:rPr lang="en-US" sz="1600" b="1" dirty="0">
                <a:solidFill>
                  <a:srgbClr val="FF0000"/>
                </a:solidFill>
                <a:latin typeface="+mn-lt"/>
              </a:rPr>
              <a:t>Station 1</a:t>
            </a:r>
          </a:p>
          <a:p>
            <a:pPr>
              <a:defRPr/>
            </a:pPr>
            <a:r>
              <a:rPr lang="en-US" sz="1400" dirty="0">
                <a:latin typeface="+mn-lt"/>
              </a:rPr>
              <a:t>(</a:t>
            </a:r>
            <a:r>
              <a:rPr lang="en-US" sz="1400" dirty="0" err="1">
                <a:latin typeface="+mn-lt"/>
              </a:rPr>
              <a:t>hodoscope</a:t>
            </a:r>
            <a:r>
              <a:rPr lang="en-US" sz="1400" dirty="0">
                <a:latin typeface="+mn-lt"/>
              </a:rPr>
              <a:t> array,</a:t>
            </a:r>
          </a:p>
          <a:p>
            <a:pPr>
              <a:defRPr/>
            </a:pPr>
            <a:r>
              <a:rPr lang="en-US" sz="1400" dirty="0">
                <a:latin typeface="+mn-lt"/>
              </a:rPr>
              <a:t>MWPC track.)</a:t>
            </a:r>
          </a:p>
        </p:txBody>
      </p:sp>
      <p:sp>
        <p:nvSpPr>
          <p:cNvPr id="16398" name="Text Box 22"/>
          <p:cNvSpPr txBox="1">
            <a:spLocks noChangeArrowheads="1"/>
          </p:cNvSpPr>
          <p:nvPr/>
        </p:nvSpPr>
        <p:spPr bwMode="auto">
          <a:xfrm>
            <a:off x="7848600" y="4876800"/>
            <a:ext cx="1168400" cy="984250"/>
          </a:xfrm>
          <a:prstGeom prst="rect">
            <a:avLst/>
          </a:prstGeom>
          <a:noFill/>
          <a:ln w="9525">
            <a:noFill/>
            <a:miter lim="800000"/>
            <a:headEnd/>
            <a:tailEnd/>
          </a:ln>
        </p:spPr>
        <p:txBody>
          <a:bodyPr wrap="none">
            <a:spAutoFit/>
          </a:bodyPr>
          <a:lstStyle/>
          <a:p>
            <a:pPr>
              <a:defRPr/>
            </a:pPr>
            <a:r>
              <a:rPr lang="en-US" sz="1600" b="1" dirty="0">
                <a:solidFill>
                  <a:srgbClr val="FF0000"/>
                </a:solidFill>
                <a:latin typeface="+mn-lt"/>
              </a:rPr>
              <a:t>Station 4</a:t>
            </a:r>
            <a:endParaRPr lang="en-US" sz="1600" dirty="0">
              <a:latin typeface="+mn-lt"/>
            </a:endParaRPr>
          </a:p>
          <a:p>
            <a:pPr>
              <a:defRPr/>
            </a:pPr>
            <a:r>
              <a:rPr lang="en-US" sz="1400" dirty="0">
                <a:latin typeface="+mn-lt"/>
              </a:rPr>
              <a:t>(</a:t>
            </a:r>
            <a:r>
              <a:rPr lang="en-US" sz="1400" dirty="0" err="1">
                <a:latin typeface="+mn-lt"/>
              </a:rPr>
              <a:t>hodoscope</a:t>
            </a:r>
            <a:r>
              <a:rPr lang="en-US" sz="1400" dirty="0">
                <a:latin typeface="+mn-lt"/>
              </a:rPr>
              <a:t> </a:t>
            </a:r>
            <a:br>
              <a:rPr lang="en-US" sz="1400" dirty="0">
                <a:latin typeface="+mn-lt"/>
              </a:rPr>
            </a:br>
            <a:r>
              <a:rPr lang="en-US" sz="1400" dirty="0">
                <a:latin typeface="+mn-lt"/>
              </a:rPr>
              <a:t>array, prop </a:t>
            </a:r>
            <a:br>
              <a:rPr lang="en-US" sz="1400" dirty="0">
                <a:latin typeface="+mn-lt"/>
              </a:rPr>
            </a:br>
            <a:r>
              <a:rPr lang="en-US" sz="1400" dirty="0">
                <a:latin typeface="+mn-lt"/>
              </a:rPr>
              <a:t>tube track.)</a:t>
            </a:r>
          </a:p>
        </p:txBody>
      </p:sp>
      <p:sp>
        <p:nvSpPr>
          <p:cNvPr id="16399" name="Text Box 24"/>
          <p:cNvSpPr txBox="1">
            <a:spLocks noChangeArrowheads="1"/>
          </p:cNvSpPr>
          <p:nvPr/>
        </p:nvSpPr>
        <p:spPr bwMode="auto">
          <a:xfrm>
            <a:off x="0" y="5903913"/>
            <a:ext cx="1600200" cy="769937"/>
          </a:xfrm>
          <a:prstGeom prst="rect">
            <a:avLst/>
          </a:prstGeom>
          <a:noFill/>
          <a:ln w="9525">
            <a:noFill/>
            <a:miter lim="800000"/>
            <a:headEnd/>
            <a:tailEnd/>
          </a:ln>
        </p:spPr>
        <p:txBody>
          <a:bodyPr>
            <a:spAutoFit/>
          </a:bodyPr>
          <a:lstStyle/>
          <a:p>
            <a:pPr>
              <a:defRPr/>
            </a:pPr>
            <a:r>
              <a:rPr lang="en-US" sz="1600" b="1" dirty="0">
                <a:solidFill>
                  <a:srgbClr val="FF0000"/>
                </a:solidFill>
                <a:latin typeface="+mn-lt"/>
              </a:rPr>
              <a:t>Targets</a:t>
            </a:r>
          </a:p>
          <a:p>
            <a:pPr>
              <a:defRPr/>
            </a:pPr>
            <a:r>
              <a:rPr lang="en-US" sz="1400" dirty="0">
                <a:latin typeface="+mn-lt"/>
              </a:rPr>
              <a:t>(liquid H</a:t>
            </a:r>
            <a:r>
              <a:rPr lang="en-US" sz="1400" baseline="-25000" dirty="0">
                <a:latin typeface="+mn-lt"/>
              </a:rPr>
              <a:t>2</a:t>
            </a:r>
            <a:r>
              <a:rPr lang="en-US" sz="1400" dirty="0">
                <a:latin typeface="+mn-lt"/>
              </a:rPr>
              <a:t>, D</a:t>
            </a:r>
            <a:r>
              <a:rPr lang="en-US" sz="1400" baseline="-25000" dirty="0">
                <a:latin typeface="+mn-lt"/>
              </a:rPr>
              <a:t>2</a:t>
            </a:r>
            <a:r>
              <a:rPr lang="en-US" sz="1400" dirty="0">
                <a:latin typeface="+mn-lt"/>
              </a:rPr>
              <a:t>, </a:t>
            </a:r>
            <a:br>
              <a:rPr lang="en-US" sz="1400" dirty="0">
                <a:latin typeface="+mn-lt"/>
              </a:rPr>
            </a:br>
            <a:r>
              <a:rPr lang="en-US" sz="1400" dirty="0">
                <a:latin typeface="+mn-lt"/>
              </a:rPr>
              <a:t>and solid targets)</a:t>
            </a:r>
          </a:p>
        </p:txBody>
      </p:sp>
      <p:sp>
        <p:nvSpPr>
          <p:cNvPr id="27" name="Rectangle 6"/>
          <p:cNvSpPr txBox="1">
            <a:spLocks noChangeArrowheads="1"/>
          </p:cNvSpPr>
          <p:nvPr/>
        </p:nvSpPr>
        <p:spPr bwMode="auto">
          <a:xfrm>
            <a:off x="1752600" y="241300"/>
            <a:ext cx="5449888" cy="466725"/>
          </a:xfrm>
          <a:prstGeom prst="rect">
            <a:avLst/>
          </a:prstGeom>
          <a:noFill/>
          <a:ln>
            <a:miter lim="800000"/>
            <a:headEnd/>
            <a:tailEnd/>
          </a:ln>
        </p:spPr>
        <p:txBody>
          <a:bodyPr/>
          <a:lstStyle/>
          <a:p>
            <a:pPr>
              <a:spcBef>
                <a:spcPts val="200"/>
              </a:spcBef>
              <a:tabLst>
                <a:tab pos="863600" algn="l"/>
              </a:tabLst>
              <a:defRPr/>
            </a:pPr>
            <a:r>
              <a:rPr lang="en-US" sz="2400" b="1" kern="0" dirty="0" err="1">
                <a:solidFill>
                  <a:srgbClr val="190EFF"/>
                </a:solidFill>
                <a:latin typeface="+mj-lt"/>
                <a:ea typeface="+mj-ea"/>
                <a:cs typeface="+mj-cs"/>
                <a:sym typeface="Arial" charset="0"/>
              </a:rPr>
              <a:t>Drell</a:t>
            </a:r>
            <a:r>
              <a:rPr lang="en-US" sz="2400" b="1" kern="0" dirty="0">
                <a:solidFill>
                  <a:srgbClr val="190EFF"/>
                </a:solidFill>
                <a:latin typeface="+mj-lt"/>
                <a:ea typeface="+mj-ea"/>
                <a:cs typeface="+mj-cs"/>
                <a:sym typeface="Arial" charset="0"/>
              </a:rPr>
              <a:t>-Yan Spectrometer for E906</a:t>
            </a:r>
            <a:endParaRPr lang="en-US" sz="2400" b="1" kern="0" dirty="0">
              <a:solidFill>
                <a:srgbClr val="1C11FD"/>
              </a:solidFill>
              <a:latin typeface="+mj-lt"/>
              <a:ea typeface="+mj-ea"/>
              <a:cs typeface="+mj-cs"/>
              <a:sym typeface="Arial" pitchFamily="34" charset="0"/>
            </a:endParaRPr>
          </a:p>
        </p:txBody>
      </p:sp>
      <p:sp>
        <p:nvSpPr>
          <p:cNvPr id="21513" name="Title 28"/>
          <p:cNvSpPr>
            <a:spLocks noGrp="1"/>
          </p:cNvSpPr>
          <p:nvPr>
            <p:ph type="title"/>
          </p:nvPr>
        </p:nvSpPr>
        <p:spPr bwMode="auto">
          <a:ln>
            <a:miter lim="800000"/>
            <a:headEnd/>
            <a:tailEnd/>
          </a:ln>
        </p:spPr>
        <p:txBody>
          <a:bodyPr vert="horz" wrap="square" lIns="91440" tIns="45720" rIns="91440" bIns="45720" numCol="1" anchor="t" anchorCtr="0" compatLnSpc="1">
            <a:prstTxWarp prst="textNoShape">
              <a:avLst/>
            </a:prstTxWarp>
          </a:bodyPr>
          <a:lstStyle/>
          <a:p>
            <a:r>
              <a:rPr lang="en-US" sz="2400" smtClean="0"/>
              <a:t>Drell-Yan Spectrometer for E-906 (25m long)</a:t>
            </a:r>
          </a:p>
        </p:txBody>
      </p:sp>
      <p:sp>
        <p:nvSpPr>
          <p:cNvPr id="24" name="Text Box 22"/>
          <p:cNvSpPr txBox="1">
            <a:spLocks noChangeArrowheads="1"/>
          </p:cNvSpPr>
          <p:nvPr/>
        </p:nvSpPr>
        <p:spPr bwMode="auto">
          <a:xfrm>
            <a:off x="5715000" y="5715000"/>
            <a:ext cx="1828800" cy="769938"/>
          </a:xfrm>
          <a:prstGeom prst="rect">
            <a:avLst/>
          </a:prstGeom>
          <a:noFill/>
          <a:ln w="9525">
            <a:noFill/>
            <a:miter lim="800000"/>
            <a:headEnd/>
            <a:tailEnd/>
          </a:ln>
        </p:spPr>
        <p:txBody>
          <a:bodyPr>
            <a:spAutoFit/>
          </a:bodyPr>
          <a:lstStyle/>
          <a:p>
            <a:pPr>
              <a:defRPr/>
            </a:pPr>
            <a:r>
              <a:rPr lang="en-US" sz="1600" b="1" dirty="0">
                <a:solidFill>
                  <a:srgbClr val="FF0000"/>
                </a:solidFill>
                <a:latin typeface="+mn-lt"/>
              </a:rPr>
              <a:t>Station 2</a:t>
            </a:r>
          </a:p>
          <a:p>
            <a:pPr>
              <a:defRPr/>
            </a:pPr>
            <a:r>
              <a:rPr lang="en-US" sz="1400" dirty="0">
                <a:latin typeface="+mn-lt"/>
              </a:rPr>
              <a:t>(</a:t>
            </a:r>
            <a:r>
              <a:rPr lang="en-US" sz="1400" dirty="0" err="1">
                <a:latin typeface="+mn-lt"/>
              </a:rPr>
              <a:t>hodoscope</a:t>
            </a:r>
            <a:r>
              <a:rPr lang="en-US" sz="1400" dirty="0">
                <a:latin typeface="+mn-lt"/>
              </a:rPr>
              <a:t>  array, </a:t>
            </a:r>
            <a:r>
              <a:rPr lang="en-US" sz="1400" dirty="0"/>
              <a:t>drift chamber </a:t>
            </a:r>
            <a:r>
              <a:rPr lang="en-US" sz="1400" dirty="0">
                <a:latin typeface="+mn-lt"/>
              </a:rPr>
              <a:t>track.)</a:t>
            </a:r>
          </a:p>
        </p:txBody>
      </p:sp>
      <p:sp>
        <p:nvSpPr>
          <p:cNvPr id="25" name="Text Box 22"/>
          <p:cNvSpPr txBox="1">
            <a:spLocks noChangeArrowheads="1"/>
          </p:cNvSpPr>
          <p:nvPr/>
        </p:nvSpPr>
        <p:spPr bwMode="auto">
          <a:xfrm>
            <a:off x="5029200" y="990600"/>
            <a:ext cx="1828800" cy="769938"/>
          </a:xfrm>
          <a:prstGeom prst="rect">
            <a:avLst/>
          </a:prstGeom>
          <a:noFill/>
          <a:ln w="9525">
            <a:noFill/>
            <a:miter lim="800000"/>
            <a:headEnd/>
            <a:tailEnd/>
          </a:ln>
        </p:spPr>
        <p:txBody>
          <a:bodyPr>
            <a:spAutoFit/>
          </a:bodyPr>
          <a:lstStyle/>
          <a:p>
            <a:pPr>
              <a:defRPr/>
            </a:pPr>
            <a:r>
              <a:rPr lang="en-US" sz="1600" b="1" dirty="0">
                <a:solidFill>
                  <a:srgbClr val="FF0000"/>
                </a:solidFill>
                <a:latin typeface="+mn-lt"/>
              </a:rPr>
              <a:t>Station 3</a:t>
            </a:r>
            <a:endParaRPr lang="en-US" sz="1600" dirty="0">
              <a:latin typeface="+mn-lt"/>
            </a:endParaRPr>
          </a:p>
          <a:p>
            <a:pPr>
              <a:defRPr/>
            </a:pPr>
            <a:r>
              <a:rPr lang="en-US" sz="1400" dirty="0">
                <a:latin typeface="+mn-lt"/>
              </a:rPr>
              <a:t>(</a:t>
            </a:r>
            <a:r>
              <a:rPr lang="en-US" sz="1400" dirty="0" err="1">
                <a:latin typeface="+mn-lt"/>
              </a:rPr>
              <a:t>Hodoscope</a:t>
            </a:r>
            <a:r>
              <a:rPr lang="en-US" sz="1400" dirty="0">
                <a:latin typeface="+mn-lt"/>
              </a:rPr>
              <a:t> array, </a:t>
            </a:r>
            <a:r>
              <a:rPr lang="en-US" sz="1400" dirty="0"/>
              <a:t>drift chamber </a:t>
            </a:r>
            <a:r>
              <a:rPr lang="en-US" sz="1400" dirty="0">
                <a:latin typeface="+mn-lt"/>
              </a:rPr>
              <a:t>track.)</a:t>
            </a:r>
          </a:p>
        </p:txBody>
      </p:sp>
      <p:sp>
        <p:nvSpPr>
          <p:cNvPr id="17" name="Slide Number Placeholder 16"/>
          <p:cNvSpPr>
            <a:spLocks noGrp="1"/>
          </p:cNvSpPr>
          <p:nvPr>
            <p:ph type="sldNum" sz="quarter" idx="10"/>
          </p:nvPr>
        </p:nvSpPr>
        <p:spPr/>
        <p:txBody>
          <a:bodyPr/>
          <a:lstStyle/>
          <a:p>
            <a:pPr>
              <a:defRPr/>
            </a:pPr>
            <a:fld id="{F84E8D09-8DAA-41CF-96AF-D920BED5C995}" type="slidenum">
              <a:rPr lang="en-US" smtClean="0"/>
              <a:pPr>
                <a:defRPr/>
              </a:pPr>
              <a:t>12</a:t>
            </a:fld>
            <a:endParaRPr lang="en-US"/>
          </a:p>
        </p:txBody>
      </p:sp>
      <p:cxnSp>
        <p:nvCxnSpPr>
          <p:cNvPr id="21517" name="Straight Arrow Connector 21"/>
          <p:cNvCxnSpPr>
            <a:cxnSpLocks noChangeShapeType="1"/>
          </p:cNvCxnSpPr>
          <p:nvPr/>
        </p:nvCxnSpPr>
        <p:spPr bwMode="auto">
          <a:xfrm rot="16200000" flipV="1">
            <a:off x="-190500" y="4951413"/>
            <a:ext cx="1295400" cy="457200"/>
          </a:xfrm>
          <a:prstGeom prst="straightConnector1">
            <a:avLst/>
          </a:prstGeom>
          <a:noFill/>
          <a:ln w="25400" algn="ctr">
            <a:solidFill>
              <a:srgbClr val="FF0000"/>
            </a:solidFill>
            <a:round/>
            <a:headEnd/>
            <a:tailEnd type="arrow" w="med" len="med"/>
          </a:ln>
        </p:spPr>
      </p:cxnSp>
      <p:cxnSp>
        <p:nvCxnSpPr>
          <p:cNvPr id="21518" name="Straight Arrow Connector 25"/>
          <p:cNvCxnSpPr>
            <a:cxnSpLocks noChangeShapeType="1"/>
          </p:cNvCxnSpPr>
          <p:nvPr/>
        </p:nvCxnSpPr>
        <p:spPr bwMode="auto">
          <a:xfrm rot="16200000" flipV="1">
            <a:off x="2095500" y="4722813"/>
            <a:ext cx="1143000" cy="1066800"/>
          </a:xfrm>
          <a:prstGeom prst="straightConnector1">
            <a:avLst/>
          </a:prstGeom>
          <a:noFill/>
          <a:ln w="25400" algn="ctr">
            <a:solidFill>
              <a:srgbClr val="FF0000"/>
            </a:solidFill>
            <a:round/>
            <a:headEnd/>
            <a:tailEnd type="arrow" w="med" len="med"/>
          </a:ln>
        </p:spPr>
      </p:cxnSp>
      <p:sp>
        <p:nvSpPr>
          <p:cNvPr id="31" name="Text Box 8"/>
          <p:cNvSpPr txBox="1">
            <a:spLocks noChangeArrowheads="1"/>
          </p:cNvSpPr>
          <p:nvPr/>
        </p:nvSpPr>
        <p:spPr bwMode="auto">
          <a:xfrm>
            <a:off x="4038600" y="5105400"/>
            <a:ext cx="1600200" cy="554038"/>
          </a:xfrm>
          <a:prstGeom prst="rect">
            <a:avLst/>
          </a:prstGeom>
          <a:noFill/>
          <a:ln w="28575">
            <a:noFill/>
            <a:miter lim="800000"/>
            <a:headEnd/>
            <a:tailEnd/>
          </a:ln>
        </p:spPr>
        <p:txBody>
          <a:bodyPr>
            <a:spAutoFit/>
          </a:bodyPr>
          <a:lstStyle/>
          <a:p>
            <a:pPr>
              <a:defRPr/>
            </a:pPr>
            <a:r>
              <a:rPr lang="en-US" sz="1600" b="1" dirty="0" err="1">
                <a:solidFill>
                  <a:srgbClr val="FF0000"/>
                </a:solidFill>
                <a:latin typeface="+mn-lt"/>
              </a:rPr>
              <a:t>KTeV</a:t>
            </a:r>
            <a:r>
              <a:rPr lang="en-US" sz="1600" b="1" dirty="0">
                <a:solidFill>
                  <a:srgbClr val="FF0000"/>
                </a:solidFill>
                <a:latin typeface="+mn-lt"/>
              </a:rPr>
              <a:t> Magnet</a:t>
            </a:r>
          </a:p>
          <a:p>
            <a:pPr>
              <a:defRPr/>
            </a:pPr>
            <a:r>
              <a:rPr lang="en-US" sz="1400" dirty="0">
                <a:latin typeface="+mn-lt"/>
              </a:rPr>
              <a:t>(Mom. Meas.)</a:t>
            </a:r>
          </a:p>
        </p:txBody>
      </p:sp>
      <p:cxnSp>
        <p:nvCxnSpPr>
          <p:cNvPr id="21520" name="Straight Arrow Connector 31"/>
          <p:cNvCxnSpPr>
            <a:cxnSpLocks noChangeShapeType="1"/>
          </p:cNvCxnSpPr>
          <p:nvPr/>
        </p:nvCxnSpPr>
        <p:spPr bwMode="auto">
          <a:xfrm rot="16200000" flipV="1">
            <a:off x="4191000" y="4419600"/>
            <a:ext cx="914400" cy="304800"/>
          </a:xfrm>
          <a:prstGeom prst="straightConnector1">
            <a:avLst/>
          </a:prstGeom>
          <a:noFill/>
          <a:ln w="25400" algn="ctr">
            <a:solidFill>
              <a:srgbClr val="FF0000"/>
            </a:solidFill>
            <a:round/>
            <a:headEnd/>
            <a:tailEnd type="arrow" w="med" len="med"/>
          </a:ln>
        </p:spPr>
      </p:cxnSp>
      <p:cxnSp>
        <p:nvCxnSpPr>
          <p:cNvPr id="21521" name="Straight Arrow Connector 34"/>
          <p:cNvCxnSpPr>
            <a:cxnSpLocks noChangeShapeType="1"/>
          </p:cNvCxnSpPr>
          <p:nvPr/>
        </p:nvCxnSpPr>
        <p:spPr bwMode="auto">
          <a:xfrm rot="16200000" flipV="1">
            <a:off x="5009356" y="4171157"/>
            <a:ext cx="1944687" cy="1143000"/>
          </a:xfrm>
          <a:prstGeom prst="straightConnector1">
            <a:avLst/>
          </a:prstGeom>
          <a:noFill/>
          <a:ln w="25400" algn="ctr">
            <a:solidFill>
              <a:srgbClr val="FF0000"/>
            </a:solidFill>
            <a:round/>
            <a:headEnd/>
            <a:tailEnd type="arrow" w="med" len="med"/>
          </a:ln>
        </p:spPr>
      </p:cxnSp>
      <p:cxnSp>
        <p:nvCxnSpPr>
          <p:cNvPr id="21522" name="Straight Arrow Connector 37"/>
          <p:cNvCxnSpPr>
            <a:cxnSpLocks noChangeShapeType="1"/>
            <a:stCxn id="16398" idx="0"/>
          </p:cNvCxnSpPr>
          <p:nvPr/>
        </p:nvCxnSpPr>
        <p:spPr bwMode="auto">
          <a:xfrm rot="16200000" flipV="1">
            <a:off x="7378700" y="3822700"/>
            <a:ext cx="1752600" cy="355600"/>
          </a:xfrm>
          <a:prstGeom prst="straightConnector1">
            <a:avLst/>
          </a:prstGeom>
          <a:noFill/>
          <a:ln w="25400" algn="ctr">
            <a:solidFill>
              <a:srgbClr val="FF0000"/>
            </a:solidFill>
            <a:round/>
            <a:headEnd/>
            <a:tailEnd type="arrow" w="med" len="med"/>
          </a:ln>
        </p:spPr>
      </p:cxnSp>
      <p:sp>
        <p:nvSpPr>
          <p:cNvPr id="43" name="Text Box 8"/>
          <p:cNvSpPr txBox="1">
            <a:spLocks noChangeArrowheads="1"/>
          </p:cNvSpPr>
          <p:nvPr/>
        </p:nvSpPr>
        <p:spPr bwMode="auto">
          <a:xfrm>
            <a:off x="6324600" y="4343400"/>
            <a:ext cx="1981200" cy="523875"/>
          </a:xfrm>
          <a:prstGeom prst="rect">
            <a:avLst/>
          </a:prstGeom>
          <a:noFill/>
          <a:ln w="28575">
            <a:noFill/>
            <a:miter lim="800000"/>
            <a:headEnd/>
            <a:tailEnd/>
          </a:ln>
        </p:spPr>
        <p:txBody>
          <a:bodyPr>
            <a:spAutoFit/>
          </a:bodyPr>
          <a:lstStyle/>
          <a:p>
            <a:pPr>
              <a:defRPr/>
            </a:pPr>
            <a:r>
              <a:rPr lang="en-US" sz="1400" b="1" dirty="0">
                <a:solidFill>
                  <a:srgbClr val="FF0000"/>
                </a:solidFill>
                <a:latin typeface="+mn-lt"/>
              </a:rPr>
              <a:t>Iron Wall</a:t>
            </a:r>
          </a:p>
          <a:p>
            <a:pPr>
              <a:defRPr/>
            </a:pPr>
            <a:r>
              <a:rPr lang="en-US" sz="1400" dirty="0">
                <a:latin typeface="+mn-lt"/>
              </a:rPr>
              <a:t>(</a:t>
            </a:r>
            <a:r>
              <a:rPr lang="en-US" sz="1400" dirty="0" err="1">
                <a:latin typeface="+mn-lt"/>
              </a:rPr>
              <a:t>Hadron</a:t>
            </a:r>
            <a:r>
              <a:rPr lang="en-US" sz="1400" dirty="0">
                <a:latin typeface="+mn-lt"/>
              </a:rPr>
              <a:t> absorber)</a:t>
            </a:r>
          </a:p>
        </p:txBody>
      </p:sp>
      <p:cxnSp>
        <p:nvCxnSpPr>
          <p:cNvPr id="21524" name="Straight Arrow Connector 43"/>
          <p:cNvCxnSpPr>
            <a:cxnSpLocks noChangeShapeType="1"/>
            <a:stCxn id="43" idx="0"/>
          </p:cNvCxnSpPr>
          <p:nvPr/>
        </p:nvCxnSpPr>
        <p:spPr bwMode="auto">
          <a:xfrm rot="5400000" flipH="1" flipV="1">
            <a:off x="6908800" y="3759200"/>
            <a:ext cx="990600" cy="177800"/>
          </a:xfrm>
          <a:prstGeom prst="straightConnector1">
            <a:avLst/>
          </a:prstGeom>
          <a:noFill/>
          <a:ln w="25400" algn="ctr">
            <a:solidFill>
              <a:srgbClr val="FF0000"/>
            </a:solidFill>
            <a:round/>
            <a:headEnd/>
            <a:tailEnd type="arrow" w="med" len="med"/>
          </a:ln>
        </p:spPr>
      </p:cxnSp>
      <p:cxnSp>
        <p:nvCxnSpPr>
          <p:cNvPr id="21525" name="Straight Arrow Connector 45"/>
          <p:cNvCxnSpPr>
            <a:cxnSpLocks noChangeShapeType="1"/>
            <a:stCxn id="16393" idx="2"/>
          </p:cNvCxnSpPr>
          <p:nvPr/>
        </p:nvCxnSpPr>
        <p:spPr bwMode="auto">
          <a:xfrm rot="16200000" flipH="1">
            <a:off x="1949450" y="3016250"/>
            <a:ext cx="1022350" cy="260350"/>
          </a:xfrm>
          <a:prstGeom prst="straightConnector1">
            <a:avLst/>
          </a:prstGeom>
          <a:noFill/>
          <a:ln w="25400" algn="ctr">
            <a:solidFill>
              <a:srgbClr val="FF0000"/>
            </a:solidFill>
            <a:round/>
            <a:headEnd/>
            <a:tailEnd type="arrow" w="med" len="med"/>
          </a:ln>
        </p:spPr>
      </p:cxnSp>
      <p:cxnSp>
        <p:nvCxnSpPr>
          <p:cNvPr id="21526" name="Straight Arrow Connector 47"/>
          <p:cNvCxnSpPr>
            <a:cxnSpLocks noChangeShapeType="1"/>
          </p:cNvCxnSpPr>
          <p:nvPr/>
        </p:nvCxnSpPr>
        <p:spPr bwMode="auto">
          <a:xfrm rot="16200000" flipH="1">
            <a:off x="6003925" y="1844675"/>
            <a:ext cx="1022350" cy="838200"/>
          </a:xfrm>
          <a:prstGeom prst="straightConnector1">
            <a:avLst/>
          </a:prstGeom>
          <a:noFill/>
          <a:ln w="25400" algn="ctr">
            <a:solidFill>
              <a:srgbClr val="FF0000"/>
            </a:solidFill>
            <a:round/>
            <a:headEnd/>
            <a:tailEnd type="arrow" w="med" len="med"/>
          </a:ln>
        </p:spPr>
      </p:cxnSp>
      <p:cxnSp>
        <p:nvCxnSpPr>
          <p:cNvPr id="21527" name="Straight Arrow Connector 49"/>
          <p:cNvCxnSpPr>
            <a:cxnSpLocks noChangeShapeType="1"/>
          </p:cNvCxnSpPr>
          <p:nvPr/>
        </p:nvCxnSpPr>
        <p:spPr bwMode="auto">
          <a:xfrm rot="16200000" flipH="1">
            <a:off x="5829300" y="2019300"/>
            <a:ext cx="1295400" cy="762000"/>
          </a:xfrm>
          <a:prstGeom prst="straightConnector1">
            <a:avLst/>
          </a:prstGeom>
          <a:noFill/>
          <a:ln w="25400" algn="ctr">
            <a:solidFill>
              <a:srgbClr val="FF0000"/>
            </a:solidFill>
            <a:round/>
            <a:headEnd/>
            <a:tailEnd type="arrow" w="med" len="med"/>
          </a:ln>
        </p:spPr>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9"/>
          <p:cNvGrpSpPr>
            <a:grpSpLocks noChangeAspect="1"/>
          </p:cNvGrpSpPr>
          <p:nvPr/>
        </p:nvGrpSpPr>
        <p:grpSpPr bwMode="auto">
          <a:xfrm>
            <a:off x="6327775" y="3962400"/>
            <a:ext cx="2674938" cy="2667000"/>
            <a:chOff x="6172200" y="3806825"/>
            <a:chExt cx="2830513" cy="2822575"/>
          </a:xfrm>
        </p:grpSpPr>
        <p:pic>
          <p:nvPicPr>
            <p:cNvPr id="22567" name="Picture 2" descr="x1x2_accept"/>
            <p:cNvPicPr>
              <a:picLocks noChangeAspect="1" noChangeArrowheads="1"/>
            </p:cNvPicPr>
            <p:nvPr/>
          </p:nvPicPr>
          <p:blipFill>
            <a:blip r:embed="rId8" cstate="print"/>
            <a:srcRect/>
            <a:stretch>
              <a:fillRect/>
            </a:stretch>
          </p:blipFill>
          <p:spPr bwMode="auto">
            <a:xfrm>
              <a:off x="6172200" y="3806825"/>
              <a:ext cx="2830513" cy="2822575"/>
            </a:xfrm>
            <a:prstGeom prst="rect">
              <a:avLst/>
            </a:prstGeom>
            <a:noFill/>
            <a:ln w="9525">
              <a:noFill/>
              <a:miter lim="800000"/>
              <a:headEnd/>
              <a:tailEnd/>
            </a:ln>
          </p:spPr>
        </p:pic>
        <p:sp>
          <p:nvSpPr>
            <p:cNvPr id="22568" name="Text Box 36"/>
            <p:cNvSpPr txBox="1">
              <a:spLocks noChangeArrowheads="1"/>
            </p:cNvSpPr>
            <p:nvPr/>
          </p:nvSpPr>
          <p:spPr bwMode="auto">
            <a:xfrm rot="-2852075">
              <a:off x="6810724" y="4756161"/>
              <a:ext cx="1126822" cy="488596"/>
            </a:xfrm>
            <a:prstGeom prst="rect">
              <a:avLst/>
            </a:prstGeom>
            <a:noFill/>
            <a:ln w="9525">
              <a:noFill/>
              <a:miter lim="800000"/>
              <a:headEnd/>
              <a:tailEnd/>
            </a:ln>
          </p:spPr>
          <p:txBody>
            <a:bodyPr wrap="none">
              <a:spAutoFit/>
            </a:bodyPr>
            <a:lstStyle/>
            <a:p>
              <a:r>
                <a:rPr lang="en-US" sz="1200">
                  <a:ea typeface="MS PGothic" pitchFamily="34" charset="-128"/>
                </a:rPr>
                <a:t>E906 Spect. </a:t>
              </a:r>
            </a:p>
            <a:p>
              <a:r>
                <a:rPr lang="en-US" sz="1200">
                  <a:ea typeface="MS PGothic" pitchFamily="34" charset="-128"/>
                </a:rPr>
                <a:t>Monte Carlo</a:t>
              </a:r>
            </a:p>
          </p:txBody>
        </p:sp>
      </p:grpSp>
      <p:sp>
        <p:nvSpPr>
          <p:cNvPr id="27" name="Rectangle 6"/>
          <p:cNvSpPr txBox="1">
            <a:spLocks noChangeArrowheads="1"/>
          </p:cNvSpPr>
          <p:nvPr/>
        </p:nvSpPr>
        <p:spPr bwMode="auto">
          <a:xfrm>
            <a:off x="1752600" y="241300"/>
            <a:ext cx="5449888" cy="466725"/>
          </a:xfrm>
          <a:prstGeom prst="rect">
            <a:avLst/>
          </a:prstGeom>
          <a:noFill/>
          <a:ln>
            <a:miter lim="800000"/>
            <a:headEnd/>
            <a:tailEnd/>
          </a:ln>
        </p:spPr>
        <p:txBody>
          <a:bodyPr/>
          <a:lstStyle/>
          <a:p>
            <a:pPr>
              <a:spcBef>
                <a:spcPts val="200"/>
              </a:spcBef>
              <a:tabLst>
                <a:tab pos="863600" algn="l"/>
              </a:tabLst>
              <a:defRPr/>
            </a:pPr>
            <a:r>
              <a:rPr lang="en-US" sz="2400" b="1" kern="0" dirty="0" err="1">
                <a:solidFill>
                  <a:srgbClr val="190EFF"/>
                </a:solidFill>
                <a:latin typeface="+mj-lt"/>
                <a:ea typeface="+mj-ea"/>
                <a:cs typeface="+mj-cs"/>
                <a:sym typeface="Arial" charset="0"/>
              </a:rPr>
              <a:t>Drell</a:t>
            </a:r>
            <a:r>
              <a:rPr lang="en-US" sz="2400" b="1" kern="0" dirty="0">
                <a:solidFill>
                  <a:srgbClr val="190EFF"/>
                </a:solidFill>
                <a:latin typeface="+mj-lt"/>
                <a:ea typeface="+mj-ea"/>
                <a:cs typeface="+mj-cs"/>
                <a:sym typeface="Arial" charset="0"/>
              </a:rPr>
              <a:t>-Yan Spectrometer for E906</a:t>
            </a:r>
            <a:endParaRPr lang="en-US" sz="2400" b="1" kern="0" dirty="0">
              <a:solidFill>
                <a:srgbClr val="1C11FD"/>
              </a:solidFill>
              <a:latin typeface="+mj-lt"/>
              <a:ea typeface="+mj-ea"/>
              <a:cs typeface="+mj-cs"/>
              <a:sym typeface="Arial" pitchFamily="34" charset="0"/>
            </a:endParaRPr>
          </a:p>
        </p:txBody>
      </p:sp>
      <p:sp>
        <p:nvSpPr>
          <p:cNvPr id="22532" name="Title 28"/>
          <p:cNvSpPr>
            <a:spLocks noGrp="1"/>
          </p:cNvSpPr>
          <p:nvPr>
            <p:ph type="title"/>
          </p:nvPr>
        </p:nvSpPr>
        <p:spPr bwMode="auto">
          <a:xfrm>
            <a:off x="533400" y="241300"/>
            <a:ext cx="8001000" cy="469900"/>
          </a:xfrm>
          <a:ln>
            <a:miter lim="800000"/>
            <a:headEnd/>
            <a:tailEnd/>
          </a:ln>
        </p:spPr>
        <p:txBody>
          <a:bodyPr vert="horz" wrap="square" lIns="91440" tIns="45720" rIns="91440" bIns="45720" numCol="1" anchor="t" anchorCtr="0" compatLnSpc="1">
            <a:prstTxWarp prst="textNoShape">
              <a:avLst/>
            </a:prstTxWarp>
          </a:bodyPr>
          <a:lstStyle/>
          <a:p>
            <a:r>
              <a:rPr lang="en-US" sz="2400" smtClean="0"/>
              <a:t>Fixed Target Drell-Yan:  What we really measure</a:t>
            </a:r>
          </a:p>
        </p:txBody>
      </p:sp>
      <p:sp>
        <p:nvSpPr>
          <p:cNvPr id="55" name="Rectangle 3"/>
          <p:cNvSpPr txBox="1">
            <a:spLocks noChangeArrowheads="1"/>
          </p:cNvSpPr>
          <p:nvPr/>
        </p:nvSpPr>
        <p:spPr bwMode="auto">
          <a:xfrm>
            <a:off x="152400" y="1905000"/>
            <a:ext cx="5257800" cy="4724400"/>
          </a:xfrm>
          <a:prstGeom prst="rect">
            <a:avLst/>
          </a:prstGeom>
          <a:noFill/>
          <a:ln w="12700">
            <a:noFill/>
            <a:miter lim="800000"/>
            <a:headEnd/>
            <a:tailEnd/>
          </a:ln>
        </p:spPr>
        <p:txBody>
          <a:bodyPr lIns="50800" tIns="50800" rIns="50800" bIns="50800"/>
          <a:lstStyle/>
          <a:p>
            <a:pPr marL="334963" indent="-334963" algn="l" eaLnBrk="0" hangingPunct="0">
              <a:spcBef>
                <a:spcPts val="1200"/>
              </a:spcBef>
              <a:buSzPct val="200000"/>
              <a:buFont typeface="Arial" pitchFamily="34" charset="0"/>
              <a:buChar char="•"/>
              <a:defRPr/>
            </a:pPr>
            <a:r>
              <a:rPr lang="en-US" dirty="0"/>
              <a:t>Measure yields of </a:t>
            </a:r>
            <a:r>
              <a:rPr lang="en-US" dirty="0">
                <a:latin typeface="Symbol" pitchFamily="18" charset="2"/>
                <a:sym typeface="Symbol" pitchFamily="18" charset="2"/>
              </a:rPr>
              <a:t></a:t>
            </a:r>
            <a:r>
              <a:rPr lang="en-US" baseline="30000" dirty="0">
                <a:sym typeface="Symbol" pitchFamily="18" charset="2"/>
              </a:rPr>
              <a:t>+</a:t>
            </a:r>
            <a:r>
              <a:rPr lang="en-US" dirty="0">
                <a:latin typeface="Symbol" pitchFamily="18" charset="2"/>
                <a:sym typeface="Symbol" pitchFamily="18" charset="2"/>
              </a:rPr>
              <a:t></a:t>
            </a:r>
            <a:r>
              <a:rPr lang="en-US" baseline="30000" dirty="0">
                <a:sym typeface="Symbol" pitchFamily="18" charset="2"/>
              </a:rPr>
              <a:t>-</a:t>
            </a:r>
            <a:r>
              <a:rPr lang="en-US" dirty="0"/>
              <a:t> pairs from </a:t>
            </a:r>
            <a:br>
              <a:rPr lang="en-US" dirty="0"/>
            </a:br>
            <a:r>
              <a:rPr lang="en-US" dirty="0"/>
              <a:t>different  targets</a:t>
            </a:r>
            <a:endParaRPr lang="en-US" kern="0" dirty="0">
              <a:latin typeface="+mn-lt"/>
              <a:ea typeface="+mn-ea"/>
              <a:cs typeface="+mn-cs"/>
              <a:sym typeface="Arial" pitchFamily="34" charset="0"/>
            </a:endParaRPr>
          </a:p>
          <a:p>
            <a:pPr marL="334963" indent="-334963" algn="l" eaLnBrk="0" hangingPunct="0">
              <a:spcBef>
                <a:spcPts val="1200"/>
              </a:spcBef>
              <a:buSzPct val="200000"/>
              <a:buFont typeface="Arial" pitchFamily="34" charset="0"/>
              <a:buChar char="•"/>
              <a:defRPr/>
            </a:pPr>
            <a:r>
              <a:rPr lang="en-US" kern="0" dirty="0">
                <a:latin typeface="+mn-lt"/>
                <a:ea typeface="+mn-ea"/>
                <a:cs typeface="+mn-cs"/>
                <a:sym typeface="Arial" pitchFamily="34" charset="0"/>
              </a:rPr>
              <a:t>Reconstruct p</a:t>
            </a:r>
            <a:r>
              <a:rPr lang="en-US" kern="0" baseline="-25000" dirty="0">
                <a:latin typeface="Symbol" pitchFamily="18" charset="2"/>
                <a:ea typeface="+mn-ea"/>
                <a:cs typeface="+mn-cs"/>
                <a:sym typeface="Symbol" pitchFamily="18" charset="2"/>
              </a:rPr>
              <a:t> </a:t>
            </a:r>
            <a:r>
              <a:rPr lang="en-US" kern="0" dirty="0">
                <a:latin typeface="+mn-lt"/>
                <a:ea typeface="+mn-ea"/>
                <a:cs typeface="+mn-cs"/>
                <a:sym typeface="Arial" pitchFamily="34" charset="0"/>
              </a:rPr>
              <a:t>, M</a:t>
            </a:r>
            <a:r>
              <a:rPr lang="en-US" kern="0" baseline="30000" dirty="0">
                <a:latin typeface="+mn-lt"/>
                <a:ea typeface="+mn-ea"/>
                <a:cs typeface="+mn-cs"/>
                <a:sym typeface="Arial" pitchFamily="34" charset="0"/>
              </a:rPr>
              <a:t>2</a:t>
            </a:r>
            <a:r>
              <a:rPr lang="en-US" kern="0" baseline="-25000" dirty="0">
                <a:latin typeface="Symbol" pitchFamily="18" charset="2"/>
                <a:ea typeface="+mn-ea"/>
                <a:cs typeface="+mn-cs"/>
                <a:sym typeface="Symbol" pitchFamily="18" charset="2"/>
              </a:rPr>
              <a:t></a:t>
            </a:r>
            <a:r>
              <a:rPr lang="en-US" kern="0" dirty="0">
                <a:latin typeface="+mn-lt"/>
                <a:ea typeface="+mn-ea"/>
                <a:cs typeface="+mn-cs"/>
                <a:sym typeface="Arial" pitchFamily="34" charset="0"/>
              </a:rPr>
              <a:t>= </a:t>
            </a:r>
            <a:r>
              <a:rPr lang="en-US" kern="0" dirty="0" err="1">
                <a:latin typeface="+mn-lt"/>
                <a:ea typeface="+mn-ea"/>
                <a:cs typeface="+mn-cs"/>
                <a:sym typeface="Arial" pitchFamily="34" charset="0"/>
              </a:rPr>
              <a:t>x</a:t>
            </a:r>
            <a:r>
              <a:rPr lang="en-US" kern="0" baseline="-25000" dirty="0" err="1">
                <a:latin typeface="+mn-lt"/>
                <a:ea typeface="+mn-ea"/>
                <a:cs typeface="+mn-cs"/>
                <a:sym typeface="Arial" pitchFamily="34" charset="0"/>
              </a:rPr>
              <a:t>b</a:t>
            </a:r>
            <a:r>
              <a:rPr lang="en-US" kern="0" dirty="0" err="1">
                <a:latin typeface="+mn-lt"/>
                <a:ea typeface="+mn-ea"/>
                <a:cs typeface="+mn-cs"/>
                <a:sym typeface="Arial" pitchFamily="34" charset="0"/>
              </a:rPr>
              <a:t>x</a:t>
            </a:r>
            <a:r>
              <a:rPr lang="en-US" kern="0" baseline="-25000" dirty="0" err="1">
                <a:latin typeface="+mn-lt"/>
                <a:ea typeface="+mn-ea"/>
                <a:cs typeface="+mn-cs"/>
                <a:sym typeface="Arial" pitchFamily="34" charset="0"/>
              </a:rPr>
              <a:t>t</a:t>
            </a:r>
            <a:r>
              <a:rPr lang="en-US" kern="0" dirty="0" err="1">
                <a:latin typeface="+mn-lt"/>
                <a:ea typeface="+mn-ea"/>
                <a:cs typeface="+mn-cs"/>
                <a:sym typeface="Arial" pitchFamily="34" charset="0"/>
              </a:rPr>
              <a:t>s</a:t>
            </a:r>
            <a:endParaRPr lang="en-US" kern="0" dirty="0">
              <a:latin typeface="+mn-lt"/>
              <a:ea typeface="+mn-ea"/>
              <a:cs typeface="+mn-cs"/>
              <a:sym typeface="Arial" pitchFamily="34" charset="0"/>
            </a:endParaRPr>
          </a:p>
          <a:p>
            <a:pPr marL="334963" indent="-334963" algn="l" eaLnBrk="0" hangingPunct="0">
              <a:spcBef>
                <a:spcPts val="1200"/>
              </a:spcBef>
              <a:buSzPct val="200000"/>
              <a:buFont typeface="Arial" pitchFamily="34" charset="0"/>
              <a:buChar char="•"/>
              <a:defRPr/>
            </a:pPr>
            <a:r>
              <a:rPr lang="en-US" kern="0" dirty="0">
                <a:latin typeface="+mn-lt"/>
                <a:ea typeface="+mn-ea"/>
                <a:cs typeface="+mn-cs"/>
                <a:sym typeface="Arial" pitchFamily="34" charset="0"/>
              </a:rPr>
              <a:t>Determine </a:t>
            </a:r>
            <a:r>
              <a:rPr lang="en-US" kern="0" dirty="0" err="1">
                <a:sym typeface="Arial" pitchFamily="34" charset="0"/>
              </a:rPr>
              <a:t>x</a:t>
            </a:r>
            <a:r>
              <a:rPr lang="en-US" kern="0" baseline="-25000" dirty="0" err="1">
                <a:sym typeface="Arial" pitchFamily="34" charset="0"/>
              </a:rPr>
              <a:t>b</a:t>
            </a:r>
            <a:r>
              <a:rPr lang="en-US" kern="0" dirty="0">
                <a:sym typeface="Arial" pitchFamily="34" charset="0"/>
              </a:rPr>
              <a:t>, </a:t>
            </a:r>
            <a:r>
              <a:rPr lang="en-US" kern="0" dirty="0" err="1">
                <a:sym typeface="Arial" pitchFamily="34" charset="0"/>
              </a:rPr>
              <a:t>x</a:t>
            </a:r>
            <a:r>
              <a:rPr lang="en-US" kern="0" baseline="-25000" dirty="0" err="1">
                <a:sym typeface="Arial" pitchFamily="34" charset="0"/>
              </a:rPr>
              <a:t>t</a:t>
            </a:r>
            <a:endParaRPr lang="en-US" kern="0" dirty="0">
              <a:latin typeface="+mn-lt"/>
              <a:ea typeface="+mn-ea"/>
              <a:cs typeface="+mn-cs"/>
              <a:sym typeface="Arial" pitchFamily="34" charset="0"/>
            </a:endParaRPr>
          </a:p>
          <a:p>
            <a:pPr marL="334963" indent="-334963" algn="l" eaLnBrk="0" hangingPunct="0">
              <a:spcBef>
                <a:spcPts val="1200"/>
              </a:spcBef>
              <a:buSzPct val="200000"/>
              <a:buFont typeface="Arial" pitchFamily="34" charset="0"/>
              <a:buChar char="•"/>
              <a:defRPr/>
            </a:pPr>
            <a:r>
              <a:rPr lang="en-US" kern="0" dirty="0">
                <a:latin typeface="+mn-lt"/>
                <a:ea typeface="+mn-ea"/>
                <a:cs typeface="+mn-cs"/>
                <a:sym typeface="Arial" pitchFamily="34" charset="0"/>
              </a:rPr>
              <a:t>Measure differential cross section</a:t>
            </a:r>
          </a:p>
          <a:p>
            <a:pPr marL="334963" indent="-334963" algn="l" eaLnBrk="0" hangingPunct="0">
              <a:spcBef>
                <a:spcPts val="1200"/>
              </a:spcBef>
              <a:buSzPct val="200000"/>
              <a:buFont typeface="Arial" pitchFamily="34" charset="0"/>
              <a:buChar char="•"/>
              <a:defRPr/>
            </a:pPr>
            <a:endParaRPr lang="en-US" kern="0" dirty="0">
              <a:latin typeface="+mn-lt"/>
              <a:ea typeface="+mn-ea"/>
              <a:cs typeface="+mn-cs"/>
              <a:sym typeface="Arial" pitchFamily="34" charset="0"/>
            </a:endParaRPr>
          </a:p>
          <a:p>
            <a:pPr marL="334963" indent="-334963" algn="l" eaLnBrk="0" hangingPunct="0">
              <a:spcBef>
                <a:spcPts val="1200"/>
              </a:spcBef>
              <a:buSzPct val="200000"/>
              <a:buFont typeface="Arial" pitchFamily="34" charset="0"/>
              <a:buChar char="•"/>
              <a:defRPr/>
            </a:pPr>
            <a:endParaRPr lang="en-US" kern="0" dirty="0">
              <a:latin typeface="+mn-lt"/>
              <a:ea typeface="+mn-ea"/>
              <a:cs typeface="+mn-cs"/>
              <a:sym typeface="Arial" pitchFamily="34" charset="0"/>
            </a:endParaRPr>
          </a:p>
          <a:p>
            <a:pPr marL="334963" indent="-334963" algn="l">
              <a:spcBef>
                <a:spcPts val="1200"/>
              </a:spcBef>
              <a:buSzPct val="200000"/>
              <a:buFont typeface="Arial" pitchFamily="34" charset="0"/>
              <a:buChar char="•"/>
              <a:tabLst>
                <a:tab pos="815975" algn="l"/>
                <a:tab pos="1192213" algn="l"/>
              </a:tabLst>
              <a:defRPr/>
            </a:pPr>
            <a:r>
              <a:rPr lang="en-US" kern="0" dirty="0">
                <a:latin typeface="+mn-lt"/>
                <a:ea typeface="+mn-ea"/>
                <a:cs typeface="+mn-cs"/>
                <a:sym typeface="Arial" pitchFamily="34" charset="0"/>
              </a:rPr>
              <a:t>Fixed target kinematics and detector acceptance give </a:t>
            </a:r>
            <a:r>
              <a:rPr lang="en-US" kern="0" dirty="0" err="1">
                <a:sym typeface="Arial" pitchFamily="34" charset="0"/>
              </a:rPr>
              <a:t>x</a:t>
            </a:r>
            <a:r>
              <a:rPr lang="en-US" kern="0" baseline="-25000" dirty="0" err="1">
                <a:sym typeface="Arial" pitchFamily="34" charset="0"/>
              </a:rPr>
              <a:t>b</a:t>
            </a:r>
            <a:r>
              <a:rPr lang="en-US" kern="0" dirty="0">
                <a:sym typeface="Arial" pitchFamily="34" charset="0"/>
              </a:rPr>
              <a:t> &gt; </a:t>
            </a:r>
            <a:r>
              <a:rPr lang="en-US" kern="0" dirty="0" err="1">
                <a:sym typeface="Arial" pitchFamily="34" charset="0"/>
              </a:rPr>
              <a:t>x</a:t>
            </a:r>
            <a:r>
              <a:rPr lang="en-US" kern="0" baseline="-25000" dirty="0" err="1">
                <a:sym typeface="Arial" pitchFamily="34" charset="0"/>
              </a:rPr>
              <a:t>t</a:t>
            </a:r>
            <a:endParaRPr lang="en-US" kern="0" dirty="0">
              <a:sym typeface="Arial" pitchFamily="34" charset="0"/>
            </a:endParaRPr>
          </a:p>
          <a:p>
            <a:pPr marL="754063" lvl="1" indent="-334963" algn="l">
              <a:spcBef>
                <a:spcPts val="1200"/>
              </a:spcBef>
              <a:buClr>
                <a:srgbClr val="0000FF"/>
              </a:buClr>
              <a:buSzPct val="150000"/>
              <a:buFont typeface="Zapf Dingbats" charset="0"/>
              <a:buChar char="➡"/>
              <a:tabLst>
                <a:tab pos="815975" algn="l"/>
                <a:tab pos="1192213" algn="l"/>
              </a:tabLst>
              <a:defRPr/>
            </a:pPr>
            <a:r>
              <a:rPr lang="en-US" sz="1600" kern="0" dirty="0" err="1">
                <a:latin typeface="+mn-lt"/>
                <a:ea typeface="+mn-ea"/>
                <a:cs typeface="+mn-cs"/>
                <a:sym typeface="Arial" pitchFamily="34" charset="0"/>
              </a:rPr>
              <a:t>x</a:t>
            </a:r>
            <a:r>
              <a:rPr lang="en-US" sz="1600" kern="0" baseline="-25000" dirty="0" err="1">
                <a:latin typeface="+mn-lt"/>
                <a:ea typeface="+mn-ea"/>
                <a:cs typeface="+mn-cs"/>
                <a:sym typeface="Arial" pitchFamily="34" charset="0"/>
              </a:rPr>
              <a:t>F</a:t>
            </a:r>
            <a:r>
              <a:rPr lang="en-US" sz="1600" kern="0" dirty="0">
                <a:latin typeface="+mn-lt"/>
                <a:ea typeface="+mn-ea"/>
                <a:cs typeface="+mn-cs"/>
                <a:sym typeface="Arial" pitchFamily="34" charset="0"/>
              </a:rPr>
              <a:t> = 2p</a:t>
            </a:r>
            <a:r>
              <a:rPr lang="en-US" sz="1600" kern="0" baseline="-25000" dirty="0">
                <a:latin typeface="+mn-lt"/>
                <a:ea typeface="+mn-ea"/>
                <a:cs typeface="+mn-cs"/>
                <a:sym typeface="Arial" pitchFamily="34" charset="0"/>
              </a:rPr>
              <a:t>||</a:t>
            </a:r>
            <a:r>
              <a:rPr lang="en-US" sz="1600" kern="0" baseline="30000" dirty="0">
                <a:latin typeface="Symbol" pitchFamily="18" charset="2"/>
                <a:ea typeface="+mn-ea"/>
                <a:cs typeface="+mn-cs"/>
                <a:sym typeface="Symbol" pitchFamily="18" charset="2"/>
              </a:rPr>
              <a:t></a:t>
            </a:r>
            <a:r>
              <a:rPr lang="en-US" sz="1600" kern="0" dirty="0">
                <a:latin typeface="+mn-lt"/>
                <a:ea typeface="+mn-ea"/>
                <a:cs typeface="+mn-cs"/>
                <a:sym typeface="Arial" pitchFamily="34" charset="0"/>
              </a:rPr>
              <a:t>/s</a:t>
            </a:r>
            <a:r>
              <a:rPr lang="en-US" sz="1600" kern="0" baseline="30000" dirty="0">
                <a:latin typeface="+mn-lt"/>
                <a:ea typeface="+mn-ea"/>
                <a:cs typeface="+mn-cs"/>
                <a:sym typeface="Arial" pitchFamily="34" charset="0"/>
              </a:rPr>
              <a:t>1/2</a:t>
            </a:r>
            <a:r>
              <a:rPr lang="en-US" sz="1600" kern="0" dirty="0">
                <a:latin typeface="+mn-lt"/>
                <a:ea typeface="+mn-ea"/>
                <a:cs typeface="+mn-cs"/>
                <a:sym typeface="Arial" pitchFamily="34" charset="0"/>
              </a:rPr>
              <a:t> </a:t>
            </a:r>
            <a:r>
              <a:rPr lang="en-US" sz="1600" kern="0" dirty="0">
                <a:latin typeface="+mn-lt"/>
                <a:ea typeface="+mn-ea"/>
                <a:cs typeface="Arial" pitchFamily="34" charset="0"/>
                <a:sym typeface="Arial" pitchFamily="34" charset="0"/>
              </a:rPr>
              <a:t>≈</a:t>
            </a:r>
            <a:r>
              <a:rPr lang="en-US" sz="1600" kern="0" dirty="0">
                <a:latin typeface="+mn-lt"/>
                <a:ea typeface="+mn-ea"/>
                <a:cs typeface="+mn-cs"/>
                <a:sym typeface="Arial" pitchFamily="34" charset="0"/>
              </a:rPr>
              <a:t> x</a:t>
            </a:r>
            <a:r>
              <a:rPr lang="en-US" sz="1600" kern="0" baseline="-25000" dirty="0">
                <a:latin typeface="+mn-lt"/>
                <a:ea typeface="+mn-ea"/>
                <a:cs typeface="+mn-cs"/>
                <a:sym typeface="Arial" pitchFamily="34" charset="0"/>
              </a:rPr>
              <a:t>b</a:t>
            </a:r>
            <a:r>
              <a:rPr lang="en-US" sz="1600" kern="0" dirty="0">
                <a:latin typeface="+mn-lt"/>
                <a:ea typeface="+mn-ea"/>
                <a:cs typeface="+mn-cs"/>
                <a:sym typeface="Arial" pitchFamily="34" charset="0"/>
              </a:rPr>
              <a:t> – x</a:t>
            </a:r>
            <a:r>
              <a:rPr lang="en-US" sz="1600" kern="0" baseline="-25000" dirty="0">
                <a:latin typeface="+mn-lt"/>
                <a:ea typeface="+mn-ea"/>
                <a:cs typeface="+mn-cs"/>
                <a:sym typeface="Arial" pitchFamily="34" charset="0"/>
              </a:rPr>
              <a:t>t</a:t>
            </a:r>
          </a:p>
          <a:p>
            <a:pPr marL="754063" lvl="1" indent="-334963" algn="l">
              <a:spcBef>
                <a:spcPts val="1200"/>
              </a:spcBef>
              <a:buClr>
                <a:srgbClr val="0000FF"/>
              </a:buClr>
              <a:buSzPct val="150000"/>
              <a:buFont typeface="Zapf Dingbats" charset="0"/>
              <a:buChar char="➡"/>
              <a:tabLst>
                <a:tab pos="815975" algn="l"/>
                <a:tab pos="1192213" algn="l"/>
              </a:tabLst>
              <a:defRPr/>
            </a:pPr>
            <a:r>
              <a:rPr lang="en-US" sz="1600" kern="0" dirty="0">
                <a:latin typeface="+mn-lt"/>
                <a:ea typeface="+mn-ea"/>
                <a:cs typeface="+mn-cs"/>
                <a:sym typeface="Arial" pitchFamily="34" charset="0"/>
              </a:rPr>
              <a:t>Beam valence quarks probed at </a:t>
            </a:r>
            <a:r>
              <a:rPr lang="en-US" sz="1600" kern="0" dirty="0">
                <a:sym typeface="Arial" pitchFamily="34" charset="0"/>
              </a:rPr>
              <a:t>high </a:t>
            </a:r>
            <a:r>
              <a:rPr lang="en-US" sz="1600" kern="0" dirty="0">
                <a:latin typeface="+mn-lt"/>
                <a:ea typeface="+mn-ea"/>
                <a:cs typeface="+mn-cs"/>
                <a:sym typeface="Arial" pitchFamily="34" charset="0"/>
              </a:rPr>
              <a:t>x</a:t>
            </a:r>
          </a:p>
          <a:p>
            <a:pPr marL="754063" lvl="1" indent="-334963" algn="l">
              <a:spcBef>
                <a:spcPts val="1200"/>
              </a:spcBef>
              <a:buClr>
                <a:srgbClr val="0000FF"/>
              </a:buClr>
              <a:buSzPct val="150000"/>
              <a:buFont typeface="Zapf Dingbats" charset="0"/>
              <a:buChar char="➡"/>
              <a:tabLst>
                <a:tab pos="815975" algn="l"/>
                <a:tab pos="1192213" algn="l"/>
              </a:tabLst>
              <a:defRPr/>
            </a:pPr>
            <a:r>
              <a:rPr lang="en-US" sz="1600" kern="0" dirty="0">
                <a:latin typeface="+mn-lt"/>
                <a:ea typeface="+mn-ea"/>
                <a:cs typeface="+mn-cs"/>
                <a:sym typeface="Arial" pitchFamily="34" charset="0"/>
              </a:rPr>
              <a:t>Target sea quarks </a:t>
            </a:r>
            <a:r>
              <a:rPr lang="en-US" sz="1600" kern="0" dirty="0">
                <a:sym typeface="Arial" pitchFamily="34" charset="0"/>
              </a:rPr>
              <a:t>probed </a:t>
            </a:r>
            <a:r>
              <a:rPr lang="en-US" sz="1600" kern="0" dirty="0">
                <a:latin typeface="+mn-lt"/>
                <a:ea typeface="+mn-ea"/>
                <a:cs typeface="+mn-cs"/>
                <a:sym typeface="Arial" pitchFamily="34" charset="0"/>
              </a:rPr>
              <a:t>at low/</a:t>
            </a:r>
            <a:r>
              <a:rPr lang="en-US" sz="1600" kern="0" dirty="0">
                <a:sym typeface="Arial" pitchFamily="34" charset="0"/>
              </a:rPr>
              <a:t>intermediate </a:t>
            </a:r>
            <a:r>
              <a:rPr lang="en-US" sz="1600" kern="0" dirty="0">
                <a:latin typeface="+mn-lt"/>
                <a:ea typeface="+mn-ea"/>
                <a:cs typeface="+mn-cs"/>
                <a:sym typeface="Arial" pitchFamily="34" charset="0"/>
              </a:rPr>
              <a:t>x</a:t>
            </a:r>
          </a:p>
          <a:p>
            <a:pPr marL="754063" lvl="1" indent="-334963" algn="l">
              <a:spcBef>
                <a:spcPts val="1200"/>
              </a:spcBef>
              <a:buClr>
                <a:srgbClr val="0000FF"/>
              </a:buClr>
              <a:buSzPct val="150000"/>
              <a:buFont typeface="Zapf Dingbats" charset="0"/>
              <a:buChar char="➡"/>
              <a:tabLst>
                <a:tab pos="815975" algn="l"/>
                <a:tab pos="1192213" algn="l"/>
              </a:tabLst>
              <a:defRPr/>
            </a:pPr>
            <a:endParaRPr lang="en-US" sz="1600" kern="0" dirty="0">
              <a:latin typeface="+mn-lt"/>
              <a:ea typeface="+mn-ea"/>
              <a:cs typeface="+mn-cs"/>
              <a:sym typeface="Arial" pitchFamily="34" charset="0"/>
            </a:endParaRPr>
          </a:p>
        </p:txBody>
      </p:sp>
      <p:pic>
        <p:nvPicPr>
          <p:cNvPr id="22534" name="Picture 34" descr="txp_fig"/>
          <p:cNvPicPr>
            <a:picLocks noChangeAspect="1" noChangeArrowheads="1"/>
          </p:cNvPicPr>
          <p:nvPr>
            <p:custDataLst>
              <p:tags r:id="rId1"/>
            </p:custDataLst>
          </p:nvPr>
        </p:nvPicPr>
        <p:blipFill>
          <a:blip r:embed="rId9" cstate="print"/>
          <a:srcRect/>
          <a:stretch>
            <a:fillRect/>
          </a:stretch>
        </p:blipFill>
        <p:spPr bwMode="auto">
          <a:xfrm>
            <a:off x="304800" y="3886200"/>
            <a:ext cx="5875338" cy="619125"/>
          </a:xfrm>
          <a:prstGeom prst="rect">
            <a:avLst/>
          </a:prstGeom>
          <a:noFill/>
          <a:ln w="12700">
            <a:noFill/>
            <a:miter lim="800000"/>
            <a:headEnd/>
            <a:tailEnd/>
          </a:ln>
        </p:spPr>
      </p:pic>
      <p:sp>
        <p:nvSpPr>
          <p:cNvPr id="57" name="AutoShape 37"/>
          <p:cNvSpPr>
            <a:spLocks noChangeArrowheads="1"/>
          </p:cNvSpPr>
          <p:nvPr/>
        </p:nvSpPr>
        <p:spPr bwMode="auto">
          <a:xfrm>
            <a:off x="4822825" y="3986213"/>
            <a:ext cx="1433513" cy="519112"/>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noFill/>
          <a:ln w="38100">
            <a:solidFill>
              <a:srgbClr val="FD220B"/>
            </a:solidFill>
            <a:miter lim="800000"/>
            <a:headEnd/>
            <a:tailEnd/>
          </a:ln>
        </p:spPr>
        <p:txBody>
          <a:bodyPr wrap="none" anchor="ctr"/>
          <a:lstStyle/>
          <a:p>
            <a:endParaRPr lang="en-US"/>
          </a:p>
        </p:txBody>
      </p:sp>
      <p:grpSp>
        <p:nvGrpSpPr>
          <p:cNvPr id="22536" name="Group 71"/>
          <p:cNvGrpSpPr>
            <a:grpSpLocks noChangeAspect="1"/>
          </p:cNvGrpSpPr>
          <p:nvPr/>
        </p:nvGrpSpPr>
        <p:grpSpPr bwMode="auto">
          <a:xfrm>
            <a:off x="4648200" y="914400"/>
            <a:ext cx="4413250" cy="2779713"/>
            <a:chOff x="3987800" y="306388"/>
            <a:chExt cx="5156200" cy="3247891"/>
          </a:xfrm>
        </p:grpSpPr>
        <p:pic>
          <p:nvPicPr>
            <p:cNvPr id="22562" name="Picture 4" descr="mrst"/>
            <p:cNvPicPr>
              <a:picLocks noChangeAspect="1" noChangeArrowheads="1"/>
            </p:cNvPicPr>
            <p:nvPr/>
          </p:nvPicPr>
          <p:blipFill>
            <a:blip r:embed="rId10" cstate="print"/>
            <a:srcRect/>
            <a:stretch>
              <a:fillRect/>
            </a:stretch>
          </p:blipFill>
          <p:spPr bwMode="auto">
            <a:xfrm>
              <a:off x="3987800" y="306388"/>
              <a:ext cx="5156200" cy="2749550"/>
            </a:xfrm>
            <a:prstGeom prst="rect">
              <a:avLst/>
            </a:prstGeom>
            <a:noFill/>
            <a:ln w="9525">
              <a:noFill/>
              <a:miter lim="800000"/>
              <a:headEnd/>
              <a:tailEnd/>
            </a:ln>
          </p:spPr>
        </p:pic>
        <p:sp>
          <p:nvSpPr>
            <p:cNvPr id="22563" name="Text Box 5"/>
            <p:cNvSpPr txBox="1">
              <a:spLocks noChangeArrowheads="1"/>
            </p:cNvSpPr>
            <p:nvPr/>
          </p:nvSpPr>
          <p:spPr bwMode="auto">
            <a:xfrm>
              <a:off x="5466034" y="2947734"/>
              <a:ext cx="1127687" cy="606545"/>
            </a:xfrm>
            <a:prstGeom prst="rect">
              <a:avLst/>
            </a:prstGeom>
            <a:noFill/>
            <a:ln w="9525">
              <a:noFill/>
              <a:miter lim="800000"/>
              <a:headEnd/>
              <a:tailEnd/>
            </a:ln>
          </p:spPr>
          <p:txBody>
            <a:bodyPr>
              <a:spAutoFit/>
            </a:bodyPr>
            <a:lstStyle/>
            <a:p>
              <a:r>
                <a:rPr lang="en-US" sz="2800">
                  <a:solidFill>
                    <a:srgbClr val="CC3399"/>
                  </a:solidFill>
                  <a:latin typeface="Times New Roman" pitchFamily="18" charset="0"/>
                  <a:ea typeface="MS PGothic" pitchFamily="34" charset="-128"/>
                </a:rPr>
                <a:t>x</a:t>
              </a:r>
              <a:r>
                <a:rPr lang="en-US" sz="2800" baseline="-25000">
                  <a:solidFill>
                    <a:srgbClr val="CC3399"/>
                  </a:solidFill>
                  <a:latin typeface="Times New Roman" pitchFamily="18" charset="0"/>
                  <a:ea typeface="MS PGothic" pitchFamily="34" charset="-128"/>
                </a:rPr>
                <a:t>target</a:t>
              </a:r>
            </a:p>
          </p:txBody>
        </p:sp>
        <p:sp>
          <p:nvSpPr>
            <p:cNvPr id="22564" name="Text Box 6"/>
            <p:cNvSpPr txBox="1">
              <a:spLocks noChangeArrowheads="1"/>
            </p:cNvSpPr>
            <p:nvPr/>
          </p:nvSpPr>
          <p:spPr bwMode="auto">
            <a:xfrm>
              <a:off x="7443196" y="2947734"/>
              <a:ext cx="1031240" cy="606545"/>
            </a:xfrm>
            <a:prstGeom prst="rect">
              <a:avLst/>
            </a:prstGeom>
            <a:noFill/>
            <a:ln w="9525">
              <a:noFill/>
              <a:miter lim="800000"/>
              <a:headEnd/>
              <a:tailEnd/>
            </a:ln>
          </p:spPr>
          <p:txBody>
            <a:bodyPr wrap="none">
              <a:spAutoFit/>
            </a:bodyPr>
            <a:lstStyle/>
            <a:p>
              <a:r>
                <a:rPr lang="en-US" sz="2800">
                  <a:solidFill>
                    <a:srgbClr val="3333FF"/>
                  </a:solidFill>
                  <a:latin typeface="Times New Roman" pitchFamily="18" charset="0"/>
                  <a:ea typeface="MS PGothic" pitchFamily="34" charset="-128"/>
                </a:rPr>
                <a:t>x</a:t>
              </a:r>
              <a:r>
                <a:rPr lang="en-US" sz="2800" baseline="-25000">
                  <a:solidFill>
                    <a:srgbClr val="3333FF"/>
                  </a:solidFill>
                  <a:latin typeface="Times New Roman" pitchFamily="18" charset="0"/>
                  <a:ea typeface="MS PGothic" pitchFamily="34" charset="-128"/>
                </a:rPr>
                <a:t>beam</a:t>
              </a:r>
            </a:p>
          </p:txBody>
        </p:sp>
        <p:sp>
          <p:nvSpPr>
            <p:cNvPr id="22565" name="AutoShape 7"/>
            <p:cNvSpPr>
              <a:spLocks/>
            </p:cNvSpPr>
            <p:nvPr/>
          </p:nvSpPr>
          <p:spPr bwMode="auto">
            <a:xfrm rot="-5400000">
              <a:off x="5630863" y="1993900"/>
              <a:ext cx="425450" cy="1812925"/>
            </a:xfrm>
            <a:prstGeom prst="leftBrace">
              <a:avLst>
                <a:gd name="adj1" fmla="val 35510"/>
                <a:gd name="adj2" fmla="val 46542"/>
              </a:avLst>
            </a:prstGeom>
            <a:noFill/>
            <a:ln w="28575">
              <a:solidFill>
                <a:srgbClr val="CC3399"/>
              </a:solidFill>
              <a:round/>
              <a:headEnd/>
              <a:tailEnd/>
            </a:ln>
          </p:spPr>
          <p:txBody>
            <a:bodyPr rot="10800000" wrap="none" anchor="ctr"/>
            <a:lstStyle/>
            <a:p>
              <a:endParaRPr lang="en-US">
                <a:solidFill>
                  <a:srgbClr val="CC3399"/>
                </a:solidFill>
                <a:latin typeface="Times New Roman" pitchFamily="18" charset="0"/>
                <a:ea typeface="MS PGothic" pitchFamily="34" charset="-128"/>
              </a:endParaRPr>
            </a:p>
          </p:txBody>
        </p:sp>
        <p:sp>
          <p:nvSpPr>
            <p:cNvPr id="22566" name="AutoShape 8"/>
            <p:cNvSpPr>
              <a:spLocks/>
            </p:cNvSpPr>
            <p:nvPr/>
          </p:nvSpPr>
          <p:spPr bwMode="auto">
            <a:xfrm rot="-5400000">
              <a:off x="7705725" y="2116138"/>
              <a:ext cx="425450" cy="1566863"/>
            </a:xfrm>
            <a:prstGeom prst="leftBrace">
              <a:avLst>
                <a:gd name="adj1" fmla="val 30690"/>
                <a:gd name="adj2" fmla="val 46542"/>
              </a:avLst>
            </a:prstGeom>
            <a:noFill/>
            <a:ln w="28575">
              <a:solidFill>
                <a:srgbClr val="3333FF"/>
              </a:solidFill>
              <a:round/>
              <a:headEnd/>
              <a:tailEnd/>
            </a:ln>
          </p:spPr>
          <p:txBody>
            <a:bodyPr rot="10800000" wrap="none" anchor="ctr"/>
            <a:lstStyle/>
            <a:p>
              <a:endParaRPr lang="en-US">
                <a:solidFill>
                  <a:srgbClr val="33CC33"/>
                </a:solidFill>
                <a:latin typeface="Times New Roman" pitchFamily="18" charset="0"/>
                <a:ea typeface="MS PGothic" pitchFamily="34" charset="-128"/>
              </a:endParaRPr>
            </a:p>
          </p:txBody>
        </p:sp>
      </p:grpSp>
      <p:grpSp>
        <p:nvGrpSpPr>
          <p:cNvPr id="22537" name="Group 73"/>
          <p:cNvGrpSpPr>
            <a:grpSpLocks noChangeAspect="1"/>
          </p:cNvGrpSpPr>
          <p:nvPr/>
        </p:nvGrpSpPr>
        <p:grpSpPr bwMode="auto">
          <a:xfrm>
            <a:off x="228600" y="914400"/>
            <a:ext cx="1752600" cy="914400"/>
            <a:chOff x="6627813" y="1106489"/>
            <a:chExt cx="2527602" cy="1319213"/>
          </a:xfrm>
        </p:grpSpPr>
        <p:grpSp>
          <p:nvGrpSpPr>
            <p:cNvPr id="22539" name="Group 13"/>
            <p:cNvGrpSpPr>
              <a:grpSpLocks/>
            </p:cNvGrpSpPr>
            <p:nvPr/>
          </p:nvGrpSpPr>
          <p:grpSpPr bwMode="auto">
            <a:xfrm>
              <a:off x="6704011" y="1106489"/>
              <a:ext cx="2055811" cy="1319213"/>
              <a:chOff x="483" y="953"/>
              <a:chExt cx="1890" cy="1050"/>
            </a:xfrm>
          </p:grpSpPr>
          <p:grpSp>
            <p:nvGrpSpPr>
              <p:cNvPr id="22544" name="Group 14"/>
              <p:cNvGrpSpPr>
                <a:grpSpLocks noChangeAspect="1"/>
              </p:cNvGrpSpPr>
              <p:nvPr/>
            </p:nvGrpSpPr>
            <p:grpSpPr bwMode="auto">
              <a:xfrm>
                <a:off x="1199" y="1362"/>
                <a:ext cx="464" cy="239"/>
                <a:chOff x="2707" y="2966"/>
                <a:chExt cx="864" cy="672"/>
              </a:xfrm>
            </p:grpSpPr>
            <p:sp>
              <p:nvSpPr>
                <p:cNvPr id="22557" name="Freeform 15"/>
                <p:cNvSpPr>
                  <a:spLocks noChangeAspect="1"/>
                </p:cNvSpPr>
                <p:nvPr/>
              </p:nvSpPr>
              <p:spPr bwMode="auto">
                <a:xfrm>
                  <a:off x="3053" y="2966"/>
                  <a:ext cx="173" cy="672"/>
                </a:xfrm>
                <a:custGeom>
                  <a:avLst/>
                  <a:gdLst>
                    <a:gd name="T0" fmla="*/ 0 w 173"/>
                    <a:gd name="T1" fmla="*/ 336 h 672"/>
                    <a:gd name="T2" fmla="*/ 58 w 173"/>
                    <a:gd name="T3" fmla="*/ 48 h 672"/>
                    <a:gd name="T4" fmla="*/ 115 w 173"/>
                    <a:gd name="T5" fmla="*/ 624 h 672"/>
                    <a:gd name="T6" fmla="*/ 173 w 173"/>
                    <a:gd name="T7" fmla="*/ 336 h 672"/>
                    <a:gd name="T8" fmla="*/ 0 60000 65536"/>
                    <a:gd name="T9" fmla="*/ 0 60000 65536"/>
                    <a:gd name="T10" fmla="*/ 0 60000 65536"/>
                    <a:gd name="T11" fmla="*/ 0 60000 65536"/>
                    <a:gd name="T12" fmla="*/ 0 w 173"/>
                    <a:gd name="T13" fmla="*/ 0 h 672"/>
                    <a:gd name="T14" fmla="*/ 173 w 173"/>
                    <a:gd name="T15" fmla="*/ 672 h 672"/>
                  </a:gdLst>
                  <a:ahLst/>
                  <a:cxnLst>
                    <a:cxn ang="T8">
                      <a:pos x="T0" y="T1"/>
                    </a:cxn>
                    <a:cxn ang="T9">
                      <a:pos x="T2" y="T3"/>
                    </a:cxn>
                    <a:cxn ang="T10">
                      <a:pos x="T4" y="T5"/>
                    </a:cxn>
                    <a:cxn ang="T11">
                      <a:pos x="T6" y="T7"/>
                    </a:cxn>
                  </a:cxnLst>
                  <a:rect l="T12" t="T13" r="T14" b="T15"/>
                  <a:pathLst>
                    <a:path w="173" h="672">
                      <a:moveTo>
                        <a:pt x="0" y="336"/>
                      </a:moveTo>
                      <a:cubicBezTo>
                        <a:pt x="19" y="168"/>
                        <a:pt x="39" y="0"/>
                        <a:pt x="58" y="48"/>
                      </a:cubicBezTo>
                      <a:cubicBezTo>
                        <a:pt x="77" y="96"/>
                        <a:pt x="96" y="576"/>
                        <a:pt x="115" y="624"/>
                      </a:cubicBezTo>
                      <a:cubicBezTo>
                        <a:pt x="134" y="672"/>
                        <a:pt x="163" y="384"/>
                        <a:pt x="173" y="336"/>
                      </a:cubicBezTo>
                    </a:path>
                  </a:pathLst>
                </a:custGeom>
                <a:noFill/>
                <a:ln w="28575" cap="flat" cmpd="sng">
                  <a:solidFill>
                    <a:srgbClr val="00CC00"/>
                  </a:solidFill>
                  <a:prstDash val="solid"/>
                  <a:round/>
                  <a:headEnd/>
                  <a:tailEnd/>
                </a:ln>
              </p:spPr>
              <p:txBody>
                <a:bodyPr anchor="ctr">
                  <a:spAutoFit/>
                </a:bodyPr>
                <a:lstStyle/>
                <a:p>
                  <a:endParaRPr lang="en-US"/>
                </a:p>
              </p:txBody>
            </p:sp>
            <p:sp>
              <p:nvSpPr>
                <p:cNvPr id="22558" name="Freeform 16"/>
                <p:cNvSpPr>
                  <a:spLocks noChangeAspect="1"/>
                </p:cNvSpPr>
                <p:nvPr/>
              </p:nvSpPr>
              <p:spPr bwMode="auto">
                <a:xfrm>
                  <a:off x="3225" y="2966"/>
                  <a:ext cx="173" cy="672"/>
                </a:xfrm>
                <a:custGeom>
                  <a:avLst/>
                  <a:gdLst>
                    <a:gd name="T0" fmla="*/ 0 w 173"/>
                    <a:gd name="T1" fmla="*/ 336 h 672"/>
                    <a:gd name="T2" fmla="*/ 58 w 173"/>
                    <a:gd name="T3" fmla="*/ 48 h 672"/>
                    <a:gd name="T4" fmla="*/ 115 w 173"/>
                    <a:gd name="T5" fmla="*/ 624 h 672"/>
                    <a:gd name="T6" fmla="*/ 173 w 173"/>
                    <a:gd name="T7" fmla="*/ 336 h 672"/>
                    <a:gd name="T8" fmla="*/ 0 60000 65536"/>
                    <a:gd name="T9" fmla="*/ 0 60000 65536"/>
                    <a:gd name="T10" fmla="*/ 0 60000 65536"/>
                    <a:gd name="T11" fmla="*/ 0 60000 65536"/>
                    <a:gd name="T12" fmla="*/ 0 w 173"/>
                    <a:gd name="T13" fmla="*/ 0 h 672"/>
                    <a:gd name="T14" fmla="*/ 173 w 173"/>
                    <a:gd name="T15" fmla="*/ 672 h 672"/>
                  </a:gdLst>
                  <a:ahLst/>
                  <a:cxnLst>
                    <a:cxn ang="T8">
                      <a:pos x="T0" y="T1"/>
                    </a:cxn>
                    <a:cxn ang="T9">
                      <a:pos x="T2" y="T3"/>
                    </a:cxn>
                    <a:cxn ang="T10">
                      <a:pos x="T4" y="T5"/>
                    </a:cxn>
                    <a:cxn ang="T11">
                      <a:pos x="T6" y="T7"/>
                    </a:cxn>
                  </a:cxnLst>
                  <a:rect l="T12" t="T13" r="T14" b="T15"/>
                  <a:pathLst>
                    <a:path w="173" h="672">
                      <a:moveTo>
                        <a:pt x="0" y="336"/>
                      </a:moveTo>
                      <a:cubicBezTo>
                        <a:pt x="19" y="168"/>
                        <a:pt x="39" y="0"/>
                        <a:pt x="58" y="48"/>
                      </a:cubicBezTo>
                      <a:cubicBezTo>
                        <a:pt x="77" y="96"/>
                        <a:pt x="96" y="576"/>
                        <a:pt x="115" y="624"/>
                      </a:cubicBezTo>
                      <a:cubicBezTo>
                        <a:pt x="134" y="672"/>
                        <a:pt x="163" y="384"/>
                        <a:pt x="173" y="336"/>
                      </a:cubicBezTo>
                    </a:path>
                  </a:pathLst>
                </a:custGeom>
                <a:noFill/>
                <a:ln w="28575" cap="flat" cmpd="sng">
                  <a:solidFill>
                    <a:srgbClr val="00CC00"/>
                  </a:solidFill>
                  <a:prstDash val="solid"/>
                  <a:round/>
                  <a:headEnd/>
                  <a:tailEnd/>
                </a:ln>
              </p:spPr>
              <p:txBody>
                <a:bodyPr anchor="ctr">
                  <a:spAutoFit/>
                </a:bodyPr>
                <a:lstStyle/>
                <a:p>
                  <a:endParaRPr lang="en-US"/>
                </a:p>
              </p:txBody>
            </p:sp>
            <p:sp>
              <p:nvSpPr>
                <p:cNvPr id="22559" name="Freeform 17"/>
                <p:cNvSpPr>
                  <a:spLocks noChangeAspect="1"/>
                </p:cNvSpPr>
                <p:nvPr/>
              </p:nvSpPr>
              <p:spPr bwMode="auto">
                <a:xfrm>
                  <a:off x="3398" y="2966"/>
                  <a:ext cx="173" cy="672"/>
                </a:xfrm>
                <a:custGeom>
                  <a:avLst/>
                  <a:gdLst>
                    <a:gd name="T0" fmla="*/ 0 w 173"/>
                    <a:gd name="T1" fmla="*/ 336 h 672"/>
                    <a:gd name="T2" fmla="*/ 58 w 173"/>
                    <a:gd name="T3" fmla="*/ 48 h 672"/>
                    <a:gd name="T4" fmla="*/ 115 w 173"/>
                    <a:gd name="T5" fmla="*/ 624 h 672"/>
                    <a:gd name="T6" fmla="*/ 173 w 173"/>
                    <a:gd name="T7" fmla="*/ 336 h 672"/>
                    <a:gd name="T8" fmla="*/ 0 60000 65536"/>
                    <a:gd name="T9" fmla="*/ 0 60000 65536"/>
                    <a:gd name="T10" fmla="*/ 0 60000 65536"/>
                    <a:gd name="T11" fmla="*/ 0 60000 65536"/>
                    <a:gd name="T12" fmla="*/ 0 w 173"/>
                    <a:gd name="T13" fmla="*/ 0 h 672"/>
                    <a:gd name="T14" fmla="*/ 173 w 173"/>
                    <a:gd name="T15" fmla="*/ 672 h 672"/>
                  </a:gdLst>
                  <a:ahLst/>
                  <a:cxnLst>
                    <a:cxn ang="T8">
                      <a:pos x="T0" y="T1"/>
                    </a:cxn>
                    <a:cxn ang="T9">
                      <a:pos x="T2" y="T3"/>
                    </a:cxn>
                    <a:cxn ang="T10">
                      <a:pos x="T4" y="T5"/>
                    </a:cxn>
                    <a:cxn ang="T11">
                      <a:pos x="T6" y="T7"/>
                    </a:cxn>
                  </a:cxnLst>
                  <a:rect l="T12" t="T13" r="T14" b="T15"/>
                  <a:pathLst>
                    <a:path w="173" h="672">
                      <a:moveTo>
                        <a:pt x="0" y="336"/>
                      </a:moveTo>
                      <a:cubicBezTo>
                        <a:pt x="19" y="168"/>
                        <a:pt x="39" y="0"/>
                        <a:pt x="58" y="48"/>
                      </a:cubicBezTo>
                      <a:cubicBezTo>
                        <a:pt x="77" y="96"/>
                        <a:pt x="96" y="576"/>
                        <a:pt x="115" y="624"/>
                      </a:cubicBezTo>
                      <a:cubicBezTo>
                        <a:pt x="134" y="672"/>
                        <a:pt x="163" y="384"/>
                        <a:pt x="173" y="336"/>
                      </a:cubicBezTo>
                    </a:path>
                  </a:pathLst>
                </a:custGeom>
                <a:noFill/>
                <a:ln w="28575" cap="flat" cmpd="sng">
                  <a:solidFill>
                    <a:srgbClr val="00CC00"/>
                  </a:solidFill>
                  <a:prstDash val="solid"/>
                  <a:round/>
                  <a:headEnd/>
                  <a:tailEnd/>
                </a:ln>
              </p:spPr>
              <p:txBody>
                <a:bodyPr anchor="ctr">
                  <a:spAutoFit/>
                </a:bodyPr>
                <a:lstStyle/>
                <a:p>
                  <a:endParaRPr lang="en-US"/>
                </a:p>
              </p:txBody>
            </p:sp>
            <p:sp>
              <p:nvSpPr>
                <p:cNvPr id="22560" name="Freeform 18"/>
                <p:cNvSpPr>
                  <a:spLocks noChangeAspect="1"/>
                </p:cNvSpPr>
                <p:nvPr/>
              </p:nvSpPr>
              <p:spPr bwMode="auto">
                <a:xfrm>
                  <a:off x="2880" y="2966"/>
                  <a:ext cx="173" cy="672"/>
                </a:xfrm>
                <a:custGeom>
                  <a:avLst/>
                  <a:gdLst>
                    <a:gd name="T0" fmla="*/ 0 w 173"/>
                    <a:gd name="T1" fmla="*/ 336 h 672"/>
                    <a:gd name="T2" fmla="*/ 58 w 173"/>
                    <a:gd name="T3" fmla="*/ 48 h 672"/>
                    <a:gd name="T4" fmla="*/ 115 w 173"/>
                    <a:gd name="T5" fmla="*/ 624 h 672"/>
                    <a:gd name="T6" fmla="*/ 173 w 173"/>
                    <a:gd name="T7" fmla="*/ 336 h 672"/>
                    <a:gd name="T8" fmla="*/ 0 60000 65536"/>
                    <a:gd name="T9" fmla="*/ 0 60000 65536"/>
                    <a:gd name="T10" fmla="*/ 0 60000 65536"/>
                    <a:gd name="T11" fmla="*/ 0 60000 65536"/>
                    <a:gd name="T12" fmla="*/ 0 w 173"/>
                    <a:gd name="T13" fmla="*/ 0 h 672"/>
                    <a:gd name="T14" fmla="*/ 173 w 173"/>
                    <a:gd name="T15" fmla="*/ 672 h 672"/>
                  </a:gdLst>
                  <a:ahLst/>
                  <a:cxnLst>
                    <a:cxn ang="T8">
                      <a:pos x="T0" y="T1"/>
                    </a:cxn>
                    <a:cxn ang="T9">
                      <a:pos x="T2" y="T3"/>
                    </a:cxn>
                    <a:cxn ang="T10">
                      <a:pos x="T4" y="T5"/>
                    </a:cxn>
                    <a:cxn ang="T11">
                      <a:pos x="T6" y="T7"/>
                    </a:cxn>
                  </a:cxnLst>
                  <a:rect l="T12" t="T13" r="T14" b="T15"/>
                  <a:pathLst>
                    <a:path w="173" h="672">
                      <a:moveTo>
                        <a:pt x="0" y="336"/>
                      </a:moveTo>
                      <a:cubicBezTo>
                        <a:pt x="19" y="168"/>
                        <a:pt x="39" y="0"/>
                        <a:pt x="58" y="48"/>
                      </a:cubicBezTo>
                      <a:cubicBezTo>
                        <a:pt x="77" y="96"/>
                        <a:pt x="96" y="576"/>
                        <a:pt x="115" y="624"/>
                      </a:cubicBezTo>
                      <a:cubicBezTo>
                        <a:pt x="134" y="672"/>
                        <a:pt x="163" y="384"/>
                        <a:pt x="173" y="336"/>
                      </a:cubicBezTo>
                    </a:path>
                  </a:pathLst>
                </a:custGeom>
                <a:noFill/>
                <a:ln w="28575" cap="flat" cmpd="sng">
                  <a:solidFill>
                    <a:srgbClr val="00CC00"/>
                  </a:solidFill>
                  <a:prstDash val="solid"/>
                  <a:round/>
                  <a:headEnd/>
                  <a:tailEnd/>
                </a:ln>
              </p:spPr>
              <p:txBody>
                <a:bodyPr anchor="ctr">
                  <a:spAutoFit/>
                </a:bodyPr>
                <a:lstStyle/>
                <a:p>
                  <a:endParaRPr lang="en-US"/>
                </a:p>
              </p:txBody>
            </p:sp>
            <p:sp>
              <p:nvSpPr>
                <p:cNvPr id="22561" name="Freeform 19"/>
                <p:cNvSpPr>
                  <a:spLocks noChangeAspect="1"/>
                </p:cNvSpPr>
                <p:nvPr/>
              </p:nvSpPr>
              <p:spPr bwMode="auto">
                <a:xfrm>
                  <a:off x="2707" y="2966"/>
                  <a:ext cx="173" cy="672"/>
                </a:xfrm>
                <a:custGeom>
                  <a:avLst/>
                  <a:gdLst>
                    <a:gd name="T0" fmla="*/ 0 w 173"/>
                    <a:gd name="T1" fmla="*/ 336 h 672"/>
                    <a:gd name="T2" fmla="*/ 58 w 173"/>
                    <a:gd name="T3" fmla="*/ 48 h 672"/>
                    <a:gd name="T4" fmla="*/ 115 w 173"/>
                    <a:gd name="T5" fmla="*/ 624 h 672"/>
                    <a:gd name="T6" fmla="*/ 173 w 173"/>
                    <a:gd name="T7" fmla="*/ 336 h 672"/>
                    <a:gd name="T8" fmla="*/ 0 60000 65536"/>
                    <a:gd name="T9" fmla="*/ 0 60000 65536"/>
                    <a:gd name="T10" fmla="*/ 0 60000 65536"/>
                    <a:gd name="T11" fmla="*/ 0 60000 65536"/>
                    <a:gd name="T12" fmla="*/ 0 w 173"/>
                    <a:gd name="T13" fmla="*/ 0 h 672"/>
                    <a:gd name="T14" fmla="*/ 173 w 173"/>
                    <a:gd name="T15" fmla="*/ 672 h 672"/>
                  </a:gdLst>
                  <a:ahLst/>
                  <a:cxnLst>
                    <a:cxn ang="T8">
                      <a:pos x="T0" y="T1"/>
                    </a:cxn>
                    <a:cxn ang="T9">
                      <a:pos x="T2" y="T3"/>
                    </a:cxn>
                    <a:cxn ang="T10">
                      <a:pos x="T4" y="T5"/>
                    </a:cxn>
                    <a:cxn ang="T11">
                      <a:pos x="T6" y="T7"/>
                    </a:cxn>
                  </a:cxnLst>
                  <a:rect l="T12" t="T13" r="T14" b="T15"/>
                  <a:pathLst>
                    <a:path w="173" h="672">
                      <a:moveTo>
                        <a:pt x="0" y="336"/>
                      </a:moveTo>
                      <a:cubicBezTo>
                        <a:pt x="19" y="168"/>
                        <a:pt x="39" y="0"/>
                        <a:pt x="58" y="48"/>
                      </a:cubicBezTo>
                      <a:cubicBezTo>
                        <a:pt x="77" y="96"/>
                        <a:pt x="96" y="576"/>
                        <a:pt x="115" y="624"/>
                      </a:cubicBezTo>
                      <a:cubicBezTo>
                        <a:pt x="134" y="672"/>
                        <a:pt x="163" y="384"/>
                        <a:pt x="173" y="336"/>
                      </a:cubicBezTo>
                    </a:path>
                  </a:pathLst>
                </a:custGeom>
                <a:noFill/>
                <a:ln w="28575" cap="flat" cmpd="sng">
                  <a:solidFill>
                    <a:srgbClr val="00CC00"/>
                  </a:solidFill>
                  <a:prstDash val="solid"/>
                  <a:round/>
                  <a:headEnd/>
                  <a:tailEnd/>
                </a:ln>
              </p:spPr>
              <p:txBody>
                <a:bodyPr anchor="ctr">
                  <a:spAutoFit/>
                </a:bodyPr>
                <a:lstStyle/>
                <a:p>
                  <a:endParaRPr lang="en-US"/>
                </a:p>
              </p:txBody>
            </p:sp>
          </p:grpSp>
          <p:grpSp>
            <p:nvGrpSpPr>
              <p:cNvPr id="22545" name="Group 20"/>
              <p:cNvGrpSpPr>
                <a:grpSpLocks noChangeAspect="1"/>
              </p:cNvGrpSpPr>
              <p:nvPr/>
            </p:nvGrpSpPr>
            <p:grpSpPr bwMode="auto">
              <a:xfrm>
                <a:off x="1659" y="969"/>
                <a:ext cx="709" cy="517"/>
                <a:chOff x="3818" y="1354"/>
                <a:chExt cx="1246" cy="432"/>
              </a:xfrm>
            </p:grpSpPr>
            <p:sp>
              <p:nvSpPr>
                <p:cNvPr id="22555" name="Line 21"/>
                <p:cNvSpPr>
                  <a:spLocks noChangeAspect="1" noChangeShapeType="1"/>
                </p:cNvSpPr>
                <p:nvPr/>
              </p:nvSpPr>
              <p:spPr bwMode="auto">
                <a:xfrm flipV="1">
                  <a:off x="4435" y="1354"/>
                  <a:ext cx="629" cy="218"/>
                </a:xfrm>
                <a:prstGeom prst="line">
                  <a:avLst/>
                </a:prstGeom>
                <a:noFill/>
                <a:ln w="28575">
                  <a:solidFill>
                    <a:schemeClr val="tx1"/>
                  </a:solidFill>
                  <a:round/>
                  <a:headEnd type="arrow" w="med" len="med"/>
                  <a:tailEnd/>
                </a:ln>
              </p:spPr>
              <p:txBody>
                <a:bodyPr anchor="ctr">
                  <a:spAutoFit/>
                </a:bodyPr>
                <a:lstStyle/>
                <a:p>
                  <a:endParaRPr lang="en-US"/>
                </a:p>
              </p:txBody>
            </p:sp>
            <p:sp>
              <p:nvSpPr>
                <p:cNvPr id="22556" name="Line 22"/>
                <p:cNvSpPr>
                  <a:spLocks noChangeAspect="1" noChangeShapeType="1"/>
                </p:cNvSpPr>
                <p:nvPr/>
              </p:nvSpPr>
              <p:spPr bwMode="auto">
                <a:xfrm flipV="1">
                  <a:off x="3818" y="1568"/>
                  <a:ext cx="629" cy="218"/>
                </a:xfrm>
                <a:prstGeom prst="line">
                  <a:avLst/>
                </a:prstGeom>
                <a:noFill/>
                <a:ln w="28575">
                  <a:solidFill>
                    <a:schemeClr val="tx1"/>
                  </a:solidFill>
                  <a:round/>
                  <a:headEnd/>
                  <a:tailEnd/>
                </a:ln>
              </p:spPr>
              <p:txBody>
                <a:bodyPr anchor="ctr">
                  <a:spAutoFit/>
                </a:bodyPr>
                <a:lstStyle/>
                <a:p>
                  <a:endParaRPr lang="en-US"/>
                </a:p>
              </p:txBody>
            </p:sp>
          </p:grpSp>
          <p:grpSp>
            <p:nvGrpSpPr>
              <p:cNvPr id="22546" name="Group 23"/>
              <p:cNvGrpSpPr>
                <a:grpSpLocks noChangeAspect="1"/>
              </p:cNvGrpSpPr>
              <p:nvPr/>
            </p:nvGrpSpPr>
            <p:grpSpPr bwMode="auto">
              <a:xfrm flipV="1">
                <a:off x="1662" y="1486"/>
                <a:ext cx="711" cy="517"/>
                <a:chOff x="3818" y="1354"/>
                <a:chExt cx="1246" cy="432"/>
              </a:xfrm>
            </p:grpSpPr>
            <p:sp>
              <p:nvSpPr>
                <p:cNvPr id="22553" name="Line 24"/>
                <p:cNvSpPr>
                  <a:spLocks noChangeAspect="1" noChangeShapeType="1"/>
                </p:cNvSpPr>
                <p:nvPr/>
              </p:nvSpPr>
              <p:spPr bwMode="auto">
                <a:xfrm flipV="1">
                  <a:off x="4435" y="1354"/>
                  <a:ext cx="629" cy="218"/>
                </a:xfrm>
                <a:prstGeom prst="line">
                  <a:avLst/>
                </a:prstGeom>
                <a:noFill/>
                <a:ln w="28575">
                  <a:solidFill>
                    <a:schemeClr val="tx1"/>
                  </a:solidFill>
                  <a:round/>
                  <a:headEnd/>
                  <a:tailEnd/>
                </a:ln>
              </p:spPr>
              <p:txBody>
                <a:bodyPr anchor="ctr">
                  <a:spAutoFit/>
                </a:bodyPr>
                <a:lstStyle/>
                <a:p>
                  <a:endParaRPr lang="en-US"/>
                </a:p>
              </p:txBody>
            </p:sp>
            <p:sp>
              <p:nvSpPr>
                <p:cNvPr id="22554" name="Line 25"/>
                <p:cNvSpPr>
                  <a:spLocks noChangeAspect="1" noChangeShapeType="1"/>
                </p:cNvSpPr>
                <p:nvPr/>
              </p:nvSpPr>
              <p:spPr bwMode="auto">
                <a:xfrm flipV="1">
                  <a:off x="3818" y="1568"/>
                  <a:ext cx="629" cy="218"/>
                </a:xfrm>
                <a:prstGeom prst="line">
                  <a:avLst/>
                </a:prstGeom>
                <a:noFill/>
                <a:ln w="28575">
                  <a:solidFill>
                    <a:schemeClr val="tx1"/>
                  </a:solidFill>
                  <a:round/>
                  <a:headEnd/>
                  <a:tailEnd type="arrow" w="med" len="med"/>
                </a:ln>
              </p:spPr>
              <p:txBody>
                <a:bodyPr anchor="ctr">
                  <a:spAutoFit/>
                </a:bodyPr>
                <a:lstStyle/>
                <a:p>
                  <a:endParaRPr lang="en-US"/>
                </a:p>
              </p:txBody>
            </p:sp>
          </p:grpSp>
          <p:grpSp>
            <p:nvGrpSpPr>
              <p:cNvPr id="22547" name="Group 26"/>
              <p:cNvGrpSpPr>
                <a:grpSpLocks noChangeAspect="1"/>
              </p:cNvGrpSpPr>
              <p:nvPr/>
            </p:nvGrpSpPr>
            <p:grpSpPr bwMode="auto">
              <a:xfrm flipH="1">
                <a:off x="488" y="953"/>
                <a:ext cx="709" cy="517"/>
                <a:chOff x="3818" y="1354"/>
                <a:chExt cx="1246" cy="432"/>
              </a:xfrm>
            </p:grpSpPr>
            <p:sp>
              <p:nvSpPr>
                <p:cNvPr id="22551" name="Line 27"/>
                <p:cNvSpPr>
                  <a:spLocks noChangeAspect="1" noChangeShapeType="1"/>
                </p:cNvSpPr>
                <p:nvPr/>
              </p:nvSpPr>
              <p:spPr bwMode="auto">
                <a:xfrm flipV="1">
                  <a:off x="4435" y="1354"/>
                  <a:ext cx="629" cy="218"/>
                </a:xfrm>
                <a:prstGeom prst="line">
                  <a:avLst/>
                </a:prstGeom>
                <a:noFill/>
                <a:ln w="28575">
                  <a:solidFill>
                    <a:srgbClr val="3333FF"/>
                  </a:solidFill>
                  <a:round/>
                  <a:headEnd type="arrow" w="med" len="med"/>
                  <a:tailEnd/>
                </a:ln>
              </p:spPr>
              <p:txBody>
                <a:bodyPr anchor="ctr">
                  <a:spAutoFit/>
                </a:bodyPr>
                <a:lstStyle/>
                <a:p>
                  <a:endParaRPr lang="en-US"/>
                </a:p>
              </p:txBody>
            </p:sp>
            <p:sp>
              <p:nvSpPr>
                <p:cNvPr id="22552" name="Line 28"/>
                <p:cNvSpPr>
                  <a:spLocks noChangeAspect="1" noChangeShapeType="1"/>
                </p:cNvSpPr>
                <p:nvPr/>
              </p:nvSpPr>
              <p:spPr bwMode="auto">
                <a:xfrm flipV="1">
                  <a:off x="3818" y="1568"/>
                  <a:ext cx="629" cy="218"/>
                </a:xfrm>
                <a:prstGeom prst="line">
                  <a:avLst/>
                </a:prstGeom>
                <a:noFill/>
                <a:ln w="28575">
                  <a:solidFill>
                    <a:srgbClr val="3333FF"/>
                  </a:solidFill>
                  <a:round/>
                  <a:headEnd/>
                  <a:tailEnd/>
                </a:ln>
              </p:spPr>
              <p:txBody>
                <a:bodyPr anchor="ctr">
                  <a:spAutoFit/>
                </a:bodyPr>
                <a:lstStyle/>
                <a:p>
                  <a:endParaRPr lang="en-US"/>
                </a:p>
              </p:txBody>
            </p:sp>
          </p:grpSp>
          <p:grpSp>
            <p:nvGrpSpPr>
              <p:cNvPr id="22548" name="Group 29"/>
              <p:cNvGrpSpPr>
                <a:grpSpLocks noChangeAspect="1"/>
              </p:cNvGrpSpPr>
              <p:nvPr/>
            </p:nvGrpSpPr>
            <p:grpSpPr bwMode="auto">
              <a:xfrm flipH="1" flipV="1">
                <a:off x="483" y="1470"/>
                <a:ext cx="711" cy="517"/>
                <a:chOff x="3818" y="1354"/>
                <a:chExt cx="1246" cy="432"/>
              </a:xfrm>
            </p:grpSpPr>
            <p:sp>
              <p:nvSpPr>
                <p:cNvPr id="22549" name="Line 30"/>
                <p:cNvSpPr>
                  <a:spLocks noChangeAspect="1" noChangeShapeType="1"/>
                </p:cNvSpPr>
                <p:nvPr/>
              </p:nvSpPr>
              <p:spPr bwMode="auto">
                <a:xfrm flipV="1">
                  <a:off x="4435" y="1354"/>
                  <a:ext cx="629" cy="218"/>
                </a:xfrm>
                <a:prstGeom prst="line">
                  <a:avLst/>
                </a:prstGeom>
                <a:noFill/>
                <a:ln w="28575">
                  <a:solidFill>
                    <a:srgbClr val="FF00FF"/>
                  </a:solidFill>
                  <a:round/>
                  <a:headEnd/>
                  <a:tailEnd/>
                </a:ln>
              </p:spPr>
              <p:txBody>
                <a:bodyPr anchor="ctr">
                  <a:spAutoFit/>
                </a:bodyPr>
                <a:lstStyle/>
                <a:p>
                  <a:endParaRPr lang="en-US"/>
                </a:p>
              </p:txBody>
            </p:sp>
            <p:sp>
              <p:nvSpPr>
                <p:cNvPr id="22550" name="Line 31"/>
                <p:cNvSpPr>
                  <a:spLocks noChangeAspect="1" noChangeShapeType="1"/>
                </p:cNvSpPr>
                <p:nvPr/>
              </p:nvSpPr>
              <p:spPr bwMode="auto">
                <a:xfrm flipV="1">
                  <a:off x="3818" y="1568"/>
                  <a:ext cx="629" cy="218"/>
                </a:xfrm>
                <a:prstGeom prst="line">
                  <a:avLst/>
                </a:prstGeom>
                <a:noFill/>
                <a:ln w="28575">
                  <a:solidFill>
                    <a:srgbClr val="FF00FF"/>
                  </a:solidFill>
                  <a:round/>
                  <a:headEnd/>
                  <a:tailEnd type="arrow" w="med" len="med"/>
                </a:ln>
              </p:spPr>
              <p:txBody>
                <a:bodyPr anchor="ctr">
                  <a:spAutoFit/>
                </a:bodyPr>
                <a:lstStyle/>
                <a:p>
                  <a:endParaRPr lang="en-US"/>
                </a:p>
              </p:txBody>
            </p:sp>
          </p:grpSp>
        </p:grpSp>
        <p:pic>
          <p:nvPicPr>
            <p:cNvPr id="22540" name="Picture 75" descr="txp_fig"/>
            <p:cNvPicPr>
              <a:picLocks noChangeAspect="1" noChangeArrowheads="1"/>
            </p:cNvPicPr>
            <p:nvPr>
              <p:custDataLst>
                <p:tags r:id="rId2"/>
              </p:custDataLst>
            </p:nvPr>
          </p:nvPicPr>
          <p:blipFill>
            <a:blip r:embed="rId11" cstate="print">
              <a:clrChange>
                <a:clrFrom>
                  <a:srgbClr val="FFFFFF"/>
                </a:clrFrom>
                <a:clrTo>
                  <a:srgbClr val="FFFFFF">
                    <a:alpha val="0"/>
                  </a:srgbClr>
                </a:clrTo>
              </a:clrChange>
            </a:blip>
            <a:srcRect/>
            <a:stretch>
              <a:fillRect/>
            </a:stretch>
          </p:blipFill>
          <p:spPr bwMode="auto">
            <a:xfrm>
              <a:off x="6627813" y="1898650"/>
              <a:ext cx="225425" cy="338137"/>
            </a:xfrm>
            <a:prstGeom prst="rect">
              <a:avLst/>
            </a:prstGeom>
            <a:noFill/>
            <a:ln w="9525">
              <a:noFill/>
              <a:miter lim="800000"/>
              <a:headEnd/>
              <a:tailEnd/>
            </a:ln>
          </p:spPr>
        </p:pic>
        <p:pic>
          <p:nvPicPr>
            <p:cNvPr id="22541" name="Picture 76" descr="txp_fig"/>
            <p:cNvPicPr>
              <a:picLocks noChangeAspect="1" noChangeArrowheads="1"/>
            </p:cNvPicPr>
            <p:nvPr>
              <p:custDataLst>
                <p:tags r:id="rId3"/>
              </p:custDataLst>
            </p:nvPr>
          </p:nvPicPr>
          <p:blipFill>
            <a:blip r:embed="rId12" cstate="print">
              <a:clrChange>
                <a:clrFrom>
                  <a:srgbClr val="FFFFFF"/>
                </a:clrFrom>
                <a:clrTo>
                  <a:srgbClr val="FFFFFF">
                    <a:alpha val="0"/>
                  </a:srgbClr>
                </a:clrTo>
              </a:clrChange>
            </a:blip>
            <a:srcRect/>
            <a:stretch>
              <a:fillRect/>
            </a:stretch>
          </p:blipFill>
          <p:spPr bwMode="auto">
            <a:xfrm>
              <a:off x="6654800" y="1325563"/>
              <a:ext cx="187325" cy="261937"/>
            </a:xfrm>
            <a:prstGeom prst="rect">
              <a:avLst/>
            </a:prstGeom>
            <a:noFill/>
            <a:ln w="9525">
              <a:noFill/>
              <a:miter lim="800000"/>
              <a:headEnd/>
              <a:tailEnd/>
            </a:ln>
          </p:spPr>
        </p:pic>
        <p:pic>
          <p:nvPicPr>
            <p:cNvPr id="22542" name="Picture 77" descr="txp_fig"/>
            <p:cNvPicPr>
              <a:picLocks noChangeAspect="1" noChangeArrowheads="1"/>
            </p:cNvPicPr>
            <p:nvPr>
              <p:custDataLst>
                <p:tags r:id="rId4"/>
              </p:custDataLst>
            </p:nvPr>
          </p:nvPicPr>
          <p:blipFill>
            <a:blip r:embed="rId13" cstate="print">
              <a:clrChange>
                <a:clrFrom>
                  <a:srgbClr val="FFFFFF"/>
                </a:clrFrom>
                <a:clrTo>
                  <a:srgbClr val="FFFFFF">
                    <a:alpha val="0"/>
                  </a:srgbClr>
                </a:clrTo>
              </a:clrChange>
            </a:blip>
            <a:srcRect/>
            <a:stretch>
              <a:fillRect/>
            </a:stretch>
          </p:blipFill>
          <p:spPr bwMode="auto">
            <a:xfrm>
              <a:off x="8648997" y="1176338"/>
              <a:ext cx="506412" cy="468311"/>
            </a:xfrm>
            <a:prstGeom prst="rect">
              <a:avLst/>
            </a:prstGeom>
            <a:noFill/>
            <a:ln w="9525">
              <a:noFill/>
              <a:miter lim="800000"/>
              <a:headEnd/>
              <a:tailEnd/>
            </a:ln>
          </p:spPr>
        </p:pic>
        <p:pic>
          <p:nvPicPr>
            <p:cNvPr id="22543" name="Picture 78" descr="txp_fig"/>
            <p:cNvPicPr>
              <a:picLocks noChangeAspect="1" noChangeArrowheads="1"/>
            </p:cNvPicPr>
            <p:nvPr>
              <p:custDataLst>
                <p:tags r:id="rId5"/>
              </p:custDataLst>
            </p:nvPr>
          </p:nvPicPr>
          <p:blipFill>
            <a:blip r:embed="rId14" cstate="print">
              <a:clrChange>
                <a:clrFrom>
                  <a:srgbClr val="FFFFFF"/>
                </a:clrFrom>
                <a:clrTo>
                  <a:srgbClr val="FFFFFF">
                    <a:alpha val="0"/>
                  </a:srgbClr>
                </a:clrTo>
              </a:clrChange>
            </a:blip>
            <a:srcRect/>
            <a:stretch>
              <a:fillRect/>
            </a:stretch>
          </p:blipFill>
          <p:spPr bwMode="auto">
            <a:xfrm>
              <a:off x="8687103" y="1876028"/>
              <a:ext cx="468312" cy="336550"/>
            </a:xfrm>
            <a:prstGeom prst="rect">
              <a:avLst/>
            </a:prstGeom>
            <a:noFill/>
            <a:ln w="9525">
              <a:noFill/>
              <a:miter lim="800000"/>
              <a:headEnd/>
              <a:tailEnd/>
            </a:ln>
          </p:spPr>
        </p:pic>
      </p:grpSp>
      <p:sp>
        <p:nvSpPr>
          <p:cNvPr id="41" name="Slide Number Placeholder 40"/>
          <p:cNvSpPr>
            <a:spLocks noGrp="1"/>
          </p:cNvSpPr>
          <p:nvPr>
            <p:ph type="sldNum" sz="quarter" idx="10"/>
          </p:nvPr>
        </p:nvSpPr>
        <p:spPr/>
        <p:txBody>
          <a:bodyPr/>
          <a:lstStyle/>
          <a:p>
            <a:pPr>
              <a:defRPr/>
            </a:pPr>
            <a:fld id="{A63C0492-FDFD-4BD8-A9E9-DFEDE7699DE0}" type="slidenum">
              <a:rPr lang="en-US" smtClean="0"/>
              <a:pPr>
                <a:defRPr/>
              </a:pPr>
              <a:t>13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10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5" descr="sigrat_e866_slide"/>
          <p:cNvPicPr>
            <a:picLocks noChangeAspect="1" noChangeArrowheads="1"/>
          </p:cNvPicPr>
          <p:nvPr/>
        </p:nvPicPr>
        <p:blipFill>
          <a:blip r:embed="rId8" cstate="print"/>
          <a:srcRect/>
          <a:stretch>
            <a:fillRect/>
          </a:stretch>
        </p:blipFill>
        <p:spPr bwMode="auto">
          <a:xfrm>
            <a:off x="3951288" y="1022350"/>
            <a:ext cx="5192712" cy="5183188"/>
          </a:xfrm>
          <a:prstGeom prst="rect">
            <a:avLst/>
          </a:prstGeom>
          <a:noFill/>
          <a:ln w="9525">
            <a:noFill/>
            <a:miter lim="800000"/>
            <a:headEnd/>
            <a:tailEnd/>
          </a:ln>
        </p:spPr>
      </p:pic>
      <p:pic>
        <p:nvPicPr>
          <p:cNvPr id="23555" name="Picture 6" descr="txp_fig"/>
          <p:cNvPicPr>
            <a:picLocks noChangeAspect="1" noChangeArrowheads="1"/>
          </p:cNvPicPr>
          <p:nvPr>
            <p:custDataLst>
              <p:tags r:id="rId1"/>
            </p:custDataLst>
          </p:nvPr>
        </p:nvPicPr>
        <p:blipFill>
          <a:blip r:embed="rId9" cstate="print"/>
          <a:srcRect/>
          <a:stretch>
            <a:fillRect/>
          </a:stretch>
        </p:blipFill>
        <p:spPr bwMode="auto">
          <a:xfrm>
            <a:off x="228600" y="4191000"/>
            <a:ext cx="3246438" cy="744538"/>
          </a:xfrm>
          <a:prstGeom prst="rect">
            <a:avLst/>
          </a:prstGeom>
          <a:noFill/>
          <a:ln w="9525">
            <a:noFill/>
            <a:miter lim="800000"/>
            <a:headEnd/>
            <a:tailEnd/>
          </a:ln>
        </p:spPr>
      </p:pic>
      <p:sp>
        <p:nvSpPr>
          <p:cNvPr id="23556" name="Rectangle 3"/>
          <p:cNvSpPr>
            <a:spLocks noGrp="1" noChangeArrowheads="1"/>
          </p:cNvSpPr>
          <p:nvPr>
            <p:ph type="body" idx="1"/>
          </p:nvPr>
        </p:nvSpPr>
        <p:spPr>
          <a:xfrm>
            <a:off x="228600" y="2667000"/>
            <a:ext cx="3657600" cy="990600"/>
          </a:xfrm>
        </p:spPr>
        <p:txBody>
          <a:bodyPr/>
          <a:lstStyle/>
          <a:p>
            <a:r>
              <a:rPr lang="en-US" smtClean="0"/>
              <a:t>Measure cross section ratios on Hydrogen, Deuterium </a:t>
            </a:r>
            <a:br>
              <a:rPr lang="en-US" smtClean="0"/>
            </a:br>
            <a:r>
              <a:rPr lang="en-US" smtClean="0"/>
              <a:t>(and Nuclear) Targets</a:t>
            </a:r>
          </a:p>
          <a:p>
            <a:endParaRPr lang="en-US" smtClean="0"/>
          </a:p>
        </p:txBody>
      </p:sp>
      <p:pic>
        <p:nvPicPr>
          <p:cNvPr id="145439" name="Picture 31" descr="dbub_e866_slide"/>
          <p:cNvPicPr>
            <a:picLocks noChangeAspect="1" noChangeArrowheads="1"/>
          </p:cNvPicPr>
          <p:nvPr/>
        </p:nvPicPr>
        <p:blipFill>
          <a:blip r:embed="rId10" cstate="print"/>
          <a:srcRect/>
          <a:stretch>
            <a:fillRect/>
          </a:stretch>
        </p:blipFill>
        <p:spPr bwMode="auto">
          <a:xfrm>
            <a:off x="3949700" y="1022350"/>
            <a:ext cx="5186363" cy="5175250"/>
          </a:xfrm>
          <a:prstGeom prst="rect">
            <a:avLst/>
          </a:prstGeom>
          <a:noFill/>
          <a:ln w="9525">
            <a:noFill/>
            <a:miter lim="800000"/>
            <a:headEnd/>
            <a:tailEnd/>
          </a:ln>
        </p:spPr>
      </p:pic>
      <p:grpSp>
        <p:nvGrpSpPr>
          <p:cNvPr id="23558" name="Group 31"/>
          <p:cNvGrpSpPr>
            <a:grpSpLocks noChangeAspect="1"/>
          </p:cNvGrpSpPr>
          <p:nvPr/>
        </p:nvGrpSpPr>
        <p:grpSpPr bwMode="auto">
          <a:xfrm>
            <a:off x="1143000" y="1371600"/>
            <a:ext cx="1647825" cy="914400"/>
            <a:chOff x="6627813" y="1106488"/>
            <a:chExt cx="2376487" cy="1319212"/>
          </a:xfrm>
        </p:grpSpPr>
        <p:grpSp>
          <p:nvGrpSpPr>
            <p:cNvPr id="23561" name="Group 13"/>
            <p:cNvGrpSpPr>
              <a:grpSpLocks/>
            </p:cNvGrpSpPr>
            <p:nvPr/>
          </p:nvGrpSpPr>
          <p:grpSpPr bwMode="auto">
            <a:xfrm>
              <a:off x="6704011" y="1106489"/>
              <a:ext cx="2055811" cy="1319213"/>
              <a:chOff x="483" y="953"/>
              <a:chExt cx="1890" cy="1050"/>
            </a:xfrm>
          </p:grpSpPr>
          <p:grpSp>
            <p:nvGrpSpPr>
              <p:cNvPr id="23566" name="Group 14"/>
              <p:cNvGrpSpPr>
                <a:grpSpLocks noChangeAspect="1"/>
              </p:cNvGrpSpPr>
              <p:nvPr/>
            </p:nvGrpSpPr>
            <p:grpSpPr bwMode="auto">
              <a:xfrm>
                <a:off x="1199" y="1362"/>
                <a:ext cx="464" cy="239"/>
                <a:chOff x="2707" y="2966"/>
                <a:chExt cx="864" cy="672"/>
              </a:xfrm>
            </p:grpSpPr>
            <p:sp>
              <p:nvSpPr>
                <p:cNvPr id="23579" name="Freeform 15"/>
                <p:cNvSpPr>
                  <a:spLocks noChangeAspect="1"/>
                </p:cNvSpPr>
                <p:nvPr/>
              </p:nvSpPr>
              <p:spPr bwMode="auto">
                <a:xfrm>
                  <a:off x="3053" y="2966"/>
                  <a:ext cx="173" cy="672"/>
                </a:xfrm>
                <a:custGeom>
                  <a:avLst/>
                  <a:gdLst>
                    <a:gd name="T0" fmla="*/ 0 w 173"/>
                    <a:gd name="T1" fmla="*/ 336 h 672"/>
                    <a:gd name="T2" fmla="*/ 58 w 173"/>
                    <a:gd name="T3" fmla="*/ 48 h 672"/>
                    <a:gd name="T4" fmla="*/ 115 w 173"/>
                    <a:gd name="T5" fmla="*/ 624 h 672"/>
                    <a:gd name="T6" fmla="*/ 173 w 173"/>
                    <a:gd name="T7" fmla="*/ 336 h 672"/>
                    <a:gd name="T8" fmla="*/ 0 60000 65536"/>
                    <a:gd name="T9" fmla="*/ 0 60000 65536"/>
                    <a:gd name="T10" fmla="*/ 0 60000 65536"/>
                    <a:gd name="T11" fmla="*/ 0 60000 65536"/>
                    <a:gd name="T12" fmla="*/ 0 w 173"/>
                    <a:gd name="T13" fmla="*/ 0 h 672"/>
                    <a:gd name="T14" fmla="*/ 173 w 173"/>
                    <a:gd name="T15" fmla="*/ 672 h 672"/>
                  </a:gdLst>
                  <a:ahLst/>
                  <a:cxnLst>
                    <a:cxn ang="T8">
                      <a:pos x="T0" y="T1"/>
                    </a:cxn>
                    <a:cxn ang="T9">
                      <a:pos x="T2" y="T3"/>
                    </a:cxn>
                    <a:cxn ang="T10">
                      <a:pos x="T4" y="T5"/>
                    </a:cxn>
                    <a:cxn ang="T11">
                      <a:pos x="T6" y="T7"/>
                    </a:cxn>
                  </a:cxnLst>
                  <a:rect l="T12" t="T13" r="T14" b="T15"/>
                  <a:pathLst>
                    <a:path w="173" h="672">
                      <a:moveTo>
                        <a:pt x="0" y="336"/>
                      </a:moveTo>
                      <a:cubicBezTo>
                        <a:pt x="19" y="168"/>
                        <a:pt x="39" y="0"/>
                        <a:pt x="58" y="48"/>
                      </a:cubicBezTo>
                      <a:cubicBezTo>
                        <a:pt x="77" y="96"/>
                        <a:pt x="96" y="576"/>
                        <a:pt x="115" y="624"/>
                      </a:cubicBezTo>
                      <a:cubicBezTo>
                        <a:pt x="134" y="672"/>
                        <a:pt x="163" y="384"/>
                        <a:pt x="173" y="336"/>
                      </a:cubicBezTo>
                    </a:path>
                  </a:pathLst>
                </a:custGeom>
                <a:noFill/>
                <a:ln w="28575" cap="flat" cmpd="sng">
                  <a:solidFill>
                    <a:srgbClr val="00CC00"/>
                  </a:solidFill>
                  <a:prstDash val="solid"/>
                  <a:round/>
                  <a:headEnd/>
                  <a:tailEnd/>
                </a:ln>
              </p:spPr>
              <p:txBody>
                <a:bodyPr anchor="ctr">
                  <a:spAutoFit/>
                </a:bodyPr>
                <a:lstStyle/>
                <a:p>
                  <a:endParaRPr lang="en-US"/>
                </a:p>
              </p:txBody>
            </p:sp>
            <p:sp>
              <p:nvSpPr>
                <p:cNvPr id="23580" name="Freeform 16"/>
                <p:cNvSpPr>
                  <a:spLocks noChangeAspect="1"/>
                </p:cNvSpPr>
                <p:nvPr/>
              </p:nvSpPr>
              <p:spPr bwMode="auto">
                <a:xfrm>
                  <a:off x="3225" y="2966"/>
                  <a:ext cx="173" cy="672"/>
                </a:xfrm>
                <a:custGeom>
                  <a:avLst/>
                  <a:gdLst>
                    <a:gd name="T0" fmla="*/ 0 w 173"/>
                    <a:gd name="T1" fmla="*/ 336 h 672"/>
                    <a:gd name="T2" fmla="*/ 58 w 173"/>
                    <a:gd name="T3" fmla="*/ 48 h 672"/>
                    <a:gd name="T4" fmla="*/ 115 w 173"/>
                    <a:gd name="T5" fmla="*/ 624 h 672"/>
                    <a:gd name="T6" fmla="*/ 173 w 173"/>
                    <a:gd name="T7" fmla="*/ 336 h 672"/>
                    <a:gd name="T8" fmla="*/ 0 60000 65536"/>
                    <a:gd name="T9" fmla="*/ 0 60000 65536"/>
                    <a:gd name="T10" fmla="*/ 0 60000 65536"/>
                    <a:gd name="T11" fmla="*/ 0 60000 65536"/>
                    <a:gd name="T12" fmla="*/ 0 w 173"/>
                    <a:gd name="T13" fmla="*/ 0 h 672"/>
                    <a:gd name="T14" fmla="*/ 173 w 173"/>
                    <a:gd name="T15" fmla="*/ 672 h 672"/>
                  </a:gdLst>
                  <a:ahLst/>
                  <a:cxnLst>
                    <a:cxn ang="T8">
                      <a:pos x="T0" y="T1"/>
                    </a:cxn>
                    <a:cxn ang="T9">
                      <a:pos x="T2" y="T3"/>
                    </a:cxn>
                    <a:cxn ang="T10">
                      <a:pos x="T4" y="T5"/>
                    </a:cxn>
                    <a:cxn ang="T11">
                      <a:pos x="T6" y="T7"/>
                    </a:cxn>
                  </a:cxnLst>
                  <a:rect l="T12" t="T13" r="T14" b="T15"/>
                  <a:pathLst>
                    <a:path w="173" h="672">
                      <a:moveTo>
                        <a:pt x="0" y="336"/>
                      </a:moveTo>
                      <a:cubicBezTo>
                        <a:pt x="19" y="168"/>
                        <a:pt x="39" y="0"/>
                        <a:pt x="58" y="48"/>
                      </a:cubicBezTo>
                      <a:cubicBezTo>
                        <a:pt x="77" y="96"/>
                        <a:pt x="96" y="576"/>
                        <a:pt x="115" y="624"/>
                      </a:cubicBezTo>
                      <a:cubicBezTo>
                        <a:pt x="134" y="672"/>
                        <a:pt x="163" y="384"/>
                        <a:pt x="173" y="336"/>
                      </a:cubicBezTo>
                    </a:path>
                  </a:pathLst>
                </a:custGeom>
                <a:noFill/>
                <a:ln w="28575" cap="flat" cmpd="sng">
                  <a:solidFill>
                    <a:srgbClr val="00CC00"/>
                  </a:solidFill>
                  <a:prstDash val="solid"/>
                  <a:round/>
                  <a:headEnd/>
                  <a:tailEnd/>
                </a:ln>
              </p:spPr>
              <p:txBody>
                <a:bodyPr anchor="ctr">
                  <a:spAutoFit/>
                </a:bodyPr>
                <a:lstStyle/>
                <a:p>
                  <a:endParaRPr lang="en-US"/>
                </a:p>
              </p:txBody>
            </p:sp>
            <p:sp>
              <p:nvSpPr>
                <p:cNvPr id="23581" name="Freeform 17"/>
                <p:cNvSpPr>
                  <a:spLocks noChangeAspect="1"/>
                </p:cNvSpPr>
                <p:nvPr/>
              </p:nvSpPr>
              <p:spPr bwMode="auto">
                <a:xfrm>
                  <a:off x="3398" y="2966"/>
                  <a:ext cx="173" cy="672"/>
                </a:xfrm>
                <a:custGeom>
                  <a:avLst/>
                  <a:gdLst>
                    <a:gd name="T0" fmla="*/ 0 w 173"/>
                    <a:gd name="T1" fmla="*/ 336 h 672"/>
                    <a:gd name="T2" fmla="*/ 58 w 173"/>
                    <a:gd name="T3" fmla="*/ 48 h 672"/>
                    <a:gd name="T4" fmla="*/ 115 w 173"/>
                    <a:gd name="T5" fmla="*/ 624 h 672"/>
                    <a:gd name="T6" fmla="*/ 173 w 173"/>
                    <a:gd name="T7" fmla="*/ 336 h 672"/>
                    <a:gd name="T8" fmla="*/ 0 60000 65536"/>
                    <a:gd name="T9" fmla="*/ 0 60000 65536"/>
                    <a:gd name="T10" fmla="*/ 0 60000 65536"/>
                    <a:gd name="T11" fmla="*/ 0 60000 65536"/>
                    <a:gd name="T12" fmla="*/ 0 w 173"/>
                    <a:gd name="T13" fmla="*/ 0 h 672"/>
                    <a:gd name="T14" fmla="*/ 173 w 173"/>
                    <a:gd name="T15" fmla="*/ 672 h 672"/>
                  </a:gdLst>
                  <a:ahLst/>
                  <a:cxnLst>
                    <a:cxn ang="T8">
                      <a:pos x="T0" y="T1"/>
                    </a:cxn>
                    <a:cxn ang="T9">
                      <a:pos x="T2" y="T3"/>
                    </a:cxn>
                    <a:cxn ang="T10">
                      <a:pos x="T4" y="T5"/>
                    </a:cxn>
                    <a:cxn ang="T11">
                      <a:pos x="T6" y="T7"/>
                    </a:cxn>
                  </a:cxnLst>
                  <a:rect l="T12" t="T13" r="T14" b="T15"/>
                  <a:pathLst>
                    <a:path w="173" h="672">
                      <a:moveTo>
                        <a:pt x="0" y="336"/>
                      </a:moveTo>
                      <a:cubicBezTo>
                        <a:pt x="19" y="168"/>
                        <a:pt x="39" y="0"/>
                        <a:pt x="58" y="48"/>
                      </a:cubicBezTo>
                      <a:cubicBezTo>
                        <a:pt x="77" y="96"/>
                        <a:pt x="96" y="576"/>
                        <a:pt x="115" y="624"/>
                      </a:cubicBezTo>
                      <a:cubicBezTo>
                        <a:pt x="134" y="672"/>
                        <a:pt x="163" y="384"/>
                        <a:pt x="173" y="336"/>
                      </a:cubicBezTo>
                    </a:path>
                  </a:pathLst>
                </a:custGeom>
                <a:noFill/>
                <a:ln w="28575" cap="flat" cmpd="sng">
                  <a:solidFill>
                    <a:srgbClr val="00CC00"/>
                  </a:solidFill>
                  <a:prstDash val="solid"/>
                  <a:round/>
                  <a:headEnd/>
                  <a:tailEnd/>
                </a:ln>
              </p:spPr>
              <p:txBody>
                <a:bodyPr anchor="ctr">
                  <a:spAutoFit/>
                </a:bodyPr>
                <a:lstStyle/>
                <a:p>
                  <a:endParaRPr lang="en-US"/>
                </a:p>
              </p:txBody>
            </p:sp>
            <p:sp>
              <p:nvSpPr>
                <p:cNvPr id="23582" name="Freeform 18"/>
                <p:cNvSpPr>
                  <a:spLocks noChangeAspect="1"/>
                </p:cNvSpPr>
                <p:nvPr/>
              </p:nvSpPr>
              <p:spPr bwMode="auto">
                <a:xfrm>
                  <a:off x="2880" y="2966"/>
                  <a:ext cx="173" cy="672"/>
                </a:xfrm>
                <a:custGeom>
                  <a:avLst/>
                  <a:gdLst>
                    <a:gd name="T0" fmla="*/ 0 w 173"/>
                    <a:gd name="T1" fmla="*/ 336 h 672"/>
                    <a:gd name="T2" fmla="*/ 58 w 173"/>
                    <a:gd name="T3" fmla="*/ 48 h 672"/>
                    <a:gd name="T4" fmla="*/ 115 w 173"/>
                    <a:gd name="T5" fmla="*/ 624 h 672"/>
                    <a:gd name="T6" fmla="*/ 173 w 173"/>
                    <a:gd name="T7" fmla="*/ 336 h 672"/>
                    <a:gd name="T8" fmla="*/ 0 60000 65536"/>
                    <a:gd name="T9" fmla="*/ 0 60000 65536"/>
                    <a:gd name="T10" fmla="*/ 0 60000 65536"/>
                    <a:gd name="T11" fmla="*/ 0 60000 65536"/>
                    <a:gd name="T12" fmla="*/ 0 w 173"/>
                    <a:gd name="T13" fmla="*/ 0 h 672"/>
                    <a:gd name="T14" fmla="*/ 173 w 173"/>
                    <a:gd name="T15" fmla="*/ 672 h 672"/>
                  </a:gdLst>
                  <a:ahLst/>
                  <a:cxnLst>
                    <a:cxn ang="T8">
                      <a:pos x="T0" y="T1"/>
                    </a:cxn>
                    <a:cxn ang="T9">
                      <a:pos x="T2" y="T3"/>
                    </a:cxn>
                    <a:cxn ang="T10">
                      <a:pos x="T4" y="T5"/>
                    </a:cxn>
                    <a:cxn ang="T11">
                      <a:pos x="T6" y="T7"/>
                    </a:cxn>
                  </a:cxnLst>
                  <a:rect l="T12" t="T13" r="T14" b="T15"/>
                  <a:pathLst>
                    <a:path w="173" h="672">
                      <a:moveTo>
                        <a:pt x="0" y="336"/>
                      </a:moveTo>
                      <a:cubicBezTo>
                        <a:pt x="19" y="168"/>
                        <a:pt x="39" y="0"/>
                        <a:pt x="58" y="48"/>
                      </a:cubicBezTo>
                      <a:cubicBezTo>
                        <a:pt x="77" y="96"/>
                        <a:pt x="96" y="576"/>
                        <a:pt x="115" y="624"/>
                      </a:cubicBezTo>
                      <a:cubicBezTo>
                        <a:pt x="134" y="672"/>
                        <a:pt x="163" y="384"/>
                        <a:pt x="173" y="336"/>
                      </a:cubicBezTo>
                    </a:path>
                  </a:pathLst>
                </a:custGeom>
                <a:noFill/>
                <a:ln w="28575" cap="flat" cmpd="sng">
                  <a:solidFill>
                    <a:srgbClr val="00CC00"/>
                  </a:solidFill>
                  <a:prstDash val="solid"/>
                  <a:round/>
                  <a:headEnd/>
                  <a:tailEnd/>
                </a:ln>
              </p:spPr>
              <p:txBody>
                <a:bodyPr anchor="ctr">
                  <a:spAutoFit/>
                </a:bodyPr>
                <a:lstStyle/>
                <a:p>
                  <a:endParaRPr lang="en-US"/>
                </a:p>
              </p:txBody>
            </p:sp>
            <p:sp>
              <p:nvSpPr>
                <p:cNvPr id="23583" name="Freeform 19"/>
                <p:cNvSpPr>
                  <a:spLocks noChangeAspect="1"/>
                </p:cNvSpPr>
                <p:nvPr/>
              </p:nvSpPr>
              <p:spPr bwMode="auto">
                <a:xfrm>
                  <a:off x="2707" y="2966"/>
                  <a:ext cx="173" cy="672"/>
                </a:xfrm>
                <a:custGeom>
                  <a:avLst/>
                  <a:gdLst>
                    <a:gd name="T0" fmla="*/ 0 w 173"/>
                    <a:gd name="T1" fmla="*/ 336 h 672"/>
                    <a:gd name="T2" fmla="*/ 58 w 173"/>
                    <a:gd name="T3" fmla="*/ 48 h 672"/>
                    <a:gd name="T4" fmla="*/ 115 w 173"/>
                    <a:gd name="T5" fmla="*/ 624 h 672"/>
                    <a:gd name="T6" fmla="*/ 173 w 173"/>
                    <a:gd name="T7" fmla="*/ 336 h 672"/>
                    <a:gd name="T8" fmla="*/ 0 60000 65536"/>
                    <a:gd name="T9" fmla="*/ 0 60000 65536"/>
                    <a:gd name="T10" fmla="*/ 0 60000 65536"/>
                    <a:gd name="T11" fmla="*/ 0 60000 65536"/>
                    <a:gd name="T12" fmla="*/ 0 w 173"/>
                    <a:gd name="T13" fmla="*/ 0 h 672"/>
                    <a:gd name="T14" fmla="*/ 173 w 173"/>
                    <a:gd name="T15" fmla="*/ 672 h 672"/>
                  </a:gdLst>
                  <a:ahLst/>
                  <a:cxnLst>
                    <a:cxn ang="T8">
                      <a:pos x="T0" y="T1"/>
                    </a:cxn>
                    <a:cxn ang="T9">
                      <a:pos x="T2" y="T3"/>
                    </a:cxn>
                    <a:cxn ang="T10">
                      <a:pos x="T4" y="T5"/>
                    </a:cxn>
                    <a:cxn ang="T11">
                      <a:pos x="T6" y="T7"/>
                    </a:cxn>
                  </a:cxnLst>
                  <a:rect l="T12" t="T13" r="T14" b="T15"/>
                  <a:pathLst>
                    <a:path w="173" h="672">
                      <a:moveTo>
                        <a:pt x="0" y="336"/>
                      </a:moveTo>
                      <a:cubicBezTo>
                        <a:pt x="19" y="168"/>
                        <a:pt x="39" y="0"/>
                        <a:pt x="58" y="48"/>
                      </a:cubicBezTo>
                      <a:cubicBezTo>
                        <a:pt x="77" y="96"/>
                        <a:pt x="96" y="576"/>
                        <a:pt x="115" y="624"/>
                      </a:cubicBezTo>
                      <a:cubicBezTo>
                        <a:pt x="134" y="672"/>
                        <a:pt x="163" y="384"/>
                        <a:pt x="173" y="336"/>
                      </a:cubicBezTo>
                    </a:path>
                  </a:pathLst>
                </a:custGeom>
                <a:noFill/>
                <a:ln w="28575" cap="flat" cmpd="sng">
                  <a:solidFill>
                    <a:srgbClr val="00CC00"/>
                  </a:solidFill>
                  <a:prstDash val="solid"/>
                  <a:round/>
                  <a:headEnd/>
                  <a:tailEnd/>
                </a:ln>
              </p:spPr>
              <p:txBody>
                <a:bodyPr anchor="ctr">
                  <a:spAutoFit/>
                </a:bodyPr>
                <a:lstStyle/>
                <a:p>
                  <a:endParaRPr lang="en-US"/>
                </a:p>
              </p:txBody>
            </p:sp>
          </p:grpSp>
          <p:grpSp>
            <p:nvGrpSpPr>
              <p:cNvPr id="23567" name="Group 20"/>
              <p:cNvGrpSpPr>
                <a:grpSpLocks noChangeAspect="1"/>
              </p:cNvGrpSpPr>
              <p:nvPr/>
            </p:nvGrpSpPr>
            <p:grpSpPr bwMode="auto">
              <a:xfrm>
                <a:off x="1659" y="969"/>
                <a:ext cx="709" cy="517"/>
                <a:chOff x="3818" y="1354"/>
                <a:chExt cx="1246" cy="432"/>
              </a:xfrm>
            </p:grpSpPr>
            <p:sp>
              <p:nvSpPr>
                <p:cNvPr id="23577" name="Line 21"/>
                <p:cNvSpPr>
                  <a:spLocks noChangeAspect="1" noChangeShapeType="1"/>
                </p:cNvSpPr>
                <p:nvPr/>
              </p:nvSpPr>
              <p:spPr bwMode="auto">
                <a:xfrm flipV="1">
                  <a:off x="4435" y="1354"/>
                  <a:ext cx="629" cy="218"/>
                </a:xfrm>
                <a:prstGeom prst="line">
                  <a:avLst/>
                </a:prstGeom>
                <a:noFill/>
                <a:ln w="28575">
                  <a:solidFill>
                    <a:schemeClr val="tx1"/>
                  </a:solidFill>
                  <a:round/>
                  <a:headEnd type="arrow" w="med" len="med"/>
                  <a:tailEnd/>
                </a:ln>
              </p:spPr>
              <p:txBody>
                <a:bodyPr anchor="ctr">
                  <a:spAutoFit/>
                </a:bodyPr>
                <a:lstStyle/>
                <a:p>
                  <a:endParaRPr lang="en-US"/>
                </a:p>
              </p:txBody>
            </p:sp>
            <p:sp>
              <p:nvSpPr>
                <p:cNvPr id="23578" name="Line 22"/>
                <p:cNvSpPr>
                  <a:spLocks noChangeAspect="1" noChangeShapeType="1"/>
                </p:cNvSpPr>
                <p:nvPr/>
              </p:nvSpPr>
              <p:spPr bwMode="auto">
                <a:xfrm flipV="1">
                  <a:off x="3818" y="1568"/>
                  <a:ext cx="629" cy="218"/>
                </a:xfrm>
                <a:prstGeom prst="line">
                  <a:avLst/>
                </a:prstGeom>
                <a:noFill/>
                <a:ln w="28575">
                  <a:solidFill>
                    <a:schemeClr val="tx1"/>
                  </a:solidFill>
                  <a:round/>
                  <a:headEnd/>
                  <a:tailEnd/>
                </a:ln>
              </p:spPr>
              <p:txBody>
                <a:bodyPr anchor="ctr">
                  <a:spAutoFit/>
                </a:bodyPr>
                <a:lstStyle/>
                <a:p>
                  <a:endParaRPr lang="en-US"/>
                </a:p>
              </p:txBody>
            </p:sp>
          </p:grpSp>
          <p:grpSp>
            <p:nvGrpSpPr>
              <p:cNvPr id="23568" name="Group 23"/>
              <p:cNvGrpSpPr>
                <a:grpSpLocks noChangeAspect="1"/>
              </p:cNvGrpSpPr>
              <p:nvPr/>
            </p:nvGrpSpPr>
            <p:grpSpPr bwMode="auto">
              <a:xfrm flipV="1">
                <a:off x="1662" y="1486"/>
                <a:ext cx="711" cy="517"/>
                <a:chOff x="3818" y="1354"/>
                <a:chExt cx="1246" cy="432"/>
              </a:xfrm>
            </p:grpSpPr>
            <p:sp>
              <p:nvSpPr>
                <p:cNvPr id="23575" name="Line 24"/>
                <p:cNvSpPr>
                  <a:spLocks noChangeAspect="1" noChangeShapeType="1"/>
                </p:cNvSpPr>
                <p:nvPr/>
              </p:nvSpPr>
              <p:spPr bwMode="auto">
                <a:xfrm flipV="1">
                  <a:off x="4435" y="1354"/>
                  <a:ext cx="629" cy="218"/>
                </a:xfrm>
                <a:prstGeom prst="line">
                  <a:avLst/>
                </a:prstGeom>
                <a:noFill/>
                <a:ln w="28575">
                  <a:solidFill>
                    <a:schemeClr val="tx1"/>
                  </a:solidFill>
                  <a:round/>
                  <a:headEnd/>
                  <a:tailEnd/>
                </a:ln>
              </p:spPr>
              <p:txBody>
                <a:bodyPr anchor="ctr">
                  <a:spAutoFit/>
                </a:bodyPr>
                <a:lstStyle/>
                <a:p>
                  <a:endParaRPr lang="en-US"/>
                </a:p>
              </p:txBody>
            </p:sp>
            <p:sp>
              <p:nvSpPr>
                <p:cNvPr id="23576" name="Line 25"/>
                <p:cNvSpPr>
                  <a:spLocks noChangeAspect="1" noChangeShapeType="1"/>
                </p:cNvSpPr>
                <p:nvPr/>
              </p:nvSpPr>
              <p:spPr bwMode="auto">
                <a:xfrm flipV="1">
                  <a:off x="3818" y="1568"/>
                  <a:ext cx="629" cy="218"/>
                </a:xfrm>
                <a:prstGeom prst="line">
                  <a:avLst/>
                </a:prstGeom>
                <a:noFill/>
                <a:ln w="28575">
                  <a:solidFill>
                    <a:schemeClr val="tx1"/>
                  </a:solidFill>
                  <a:round/>
                  <a:headEnd/>
                  <a:tailEnd type="arrow" w="med" len="med"/>
                </a:ln>
              </p:spPr>
              <p:txBody>
                <a:bodyPr anchor="ctr">
                  <a:spAutoFit/>
                </a:bodyPr>
                <a:lstStyle/>
                <a:p>
                  <a:endParaRPr lang="en-US"/>
                </a:p>
              </p:txBody>
            </p:sp>
          </p:grpSp>
          <p:grpSp>
            <p:nvGrpSpPr>
              <p:cNvPr id="23569" name="Group 26"/>
              <p:cNvGrpSpPr>
                <a:grpSpLocks noChangeAspect="1"/>
              </p:cNvGrpSpPr>
              <p:nvPr/>
            </p:nvGrpSpPr>
            <p:grpSpPr bwMode="auto">
              <a:xfrm flipH="1">
                <a:off x="488" y="953"/>
                <a:ext cx="709" cy="517"/>
                <a:chOff x="3818" y="1354"/>
                <a:chExt cx="1246" cy="432"/>
              </a:xfrm>
            </p:grpSpPr>
            <p:sp>
              <p:nvSpPr>
                <p:cNvPr id="23573" name="Line 27"/>
                <p:cNvSpPr>
                  <a:spLocks noChangeAspect="1" noChangeShapeType="1"/>
                </p:cNvSpPr>
                <p:nvPr/>
              </p:nvSpPr>
              <p:spPr bwMode="auto">
                <a:xfrm flipV="1">
                  <a:off x="4435" y="1354"/>
                  <a:ext cx="629" cy="218"/>
                </a:xfrm>
                <a:prstGeom prst="line">
                  <a:avLst/>
                </a:prstGeom>
                <a:noFill/>
                <a:ln w="28575">
                  <a:solidFill>
                    <a:srgbClr val="3333FF"/>
                  </a:solidFill>
                  <a:round/>
                  <a:headEnd type="arrow" w="med" len="med"/>
                  <a:tailEnd/>
                </a:ln>
              </p:spPr>
              <p:txBody>
                <a:bodyPr anchor="ctr">
                  <a:spAutoFit/>
                </a:bodyPr>
                <a:lstStyle/>
                <a:p>
                  <a:endParaRPr lang="en-US"/>
                </a:p>
              </p:txBody>
            </p:sp>
            <p:sp>
              <p:nvSpPr>
                <p:cNvPr id="23574" name="Line 28"/>
                <p:cNvSpPr>
                  <a:spLocks noChangeAspect="1" noChangeShapeType="1"/>
                </p:cNvSpPr>
                <p:nvPr/>
              </p:nvSpPr>
              <p:spPr bwMode="auto">
                <a:xfrm flipV="1">
                  <a:off x="3818" y="1568"/>
                  <a:ext cx="629" cy="218"/>
                </a:xfrm>
                <a:prstGeom prst="line">
                  <a:avLst/>
                </a:prstGeom>
                <a:noFill/>
                <a:ln w="28575">
                  <a:solidFill>
                    <a:srgbClr val="3333FF"/>
                  </a:solidFill>
                  <a:round/>
                  <a:headEnd/>
                  <a:tailEnd/>
                </a:ln>
              </p:spPr>
              <p:txBody>
                <a:bodyPr anchor="ctr">
                  <a:spAutoFit/>
                </a:bodyPr>
                <a:lstStyle/>
                <a:p>
                  <a:endParaRPr lang="en-US"/>
                </a:p>
              </p:txBody>
            </p:sp>
          </p:grpSp>
          <p:grpSp>
            <p:nvGrpSpPr>
              <p:cNvPr id="23570" name="Group 29"/>
              <p:cNvGrpSpPr>
                <a:grpSpLocks noChangeAspect="1"/>
              </p:cNvGrpSpPr>
              <p:nvPr/>
            </p:nvGrpSpPr>
            <p:grpSpPr bwMode="auto">
              <a:xfrm flipH="1" flipV="1">
                <a:off x="483" y="1470"/>
                <a:ext cx="711" cy="517"/>
                <a:chOff x="3818" y="1354"/>
                <a:chExt cx="1246" cy="432"/>
              </a:xfrm>
            </p:grpSpPr>
            <p:sp>
              <p:nvSpPr>
                <p:cNvPr id="23571" name="Line 30"/>
                <p:cNvSpPr>
                  <a:spLocks noChangeAspect="1" noChangeShapeType="1"/>
                </p:cNvSpPr>
                <p:nvPr/>
              </p:nvSpPr>
              <p:spPr bwMode="auto">
                <a:xfrm flipV="1">
                  <a:off x="4435" y="1354"/>
                  <a:ext cx="629" cy="218"/>
                </a:xfrm>
                <a:prstGeom prst="line">
                  <a:avLst/>
                </a:prstGeom>
                <a:noFill/>
                <a:ln w="28575">
                  <a:solidFill>
                    <a:srgbClr val="FF00FF"/>
                  </a:solidFill>
                  <a:round/>
                  <a:headEnd/>
                  <a:tailEnd/>
                </a:ln>
              </p:spPr>
              <p:txBody>
                <a:bodyPr anchor="ctr">
                  <a:spAutoFit/>
                </a:bodyPr>
                <a:lstStyle/>
                <a:p>
                  <a:endParaRPr lang="en-US"/>
                </a:p>
              </p:txBody>
            </p:sp>
            <p:sp>
              <p:nvSpPr>
                <p:cNvPr id="23572" name="Line 31"/>
                <p:cNvSpPr>
                  <a:spLocks noChangeAspect="1" noChangeShapeType="1"/>
                </p:cNvSpPr>
                <p:nvPr/>
              </p:nvSpPr>
              <p:spPr bwMode="auto">
                <a:xfrm flipV="1">
                  <a:off x="3818" y="1568"/>
                  <a:ext cx="629" cy="218"/>
                </a:xfrm>
                <a:prstGeom prst="line">
                  <a:avLst/>
                </a:prstGeom>
                <a:noFill/>
                <a:ln w="28575">
                  <a:solidFill>
                    <a:srgbClr val="FF00FF"/>
                  </a:solidFill>
                  <a:round/>
                  <a:headEnd/>
                  <a:tailEnd type="arrow" w="med" len="med"/>
                </a:ln>
              </p:spPr>
              <p:txBody>
                <a:bodyPr anchor="ctr">
                  <a:spAutoFit/>
                </a:bodyPr>
                <a:lstStyle/>
                <a:p>
                  <a:endParaRPr lang="en-US"/>
                </a:p>
              </p:txBody>
            </p:sp>
          </p:grpSp>
        </p:grpSp>
        <p:pic>
          <p:nvPicPr>
            <p:cNvPr id="23562" name="Picture 33" descr="txp_fig"/>
            <p:cNvPicPr>
              <a:picLocks noChangeAspect="1" noChangeArrowheads="1"/>
            </p:cNvPicPr>
            <p:nvPr>
              <p:custDataLst>
                <p:tags r:id="rId2"/>
              </p:custDataLst>
            </p:nvPr>
          </p:nvPicPr>
          <p:blipFill>
            <a:blip r:embed="rId11" cstate="print">
              <a:clrChange>
                <a:clrFrom>
                  <a:srgbClr val="FFFFFF"/>
                </a:clrFrom>
                <a:clrTo>
                  <a:srgbClr val="FFFFFF">
                    <a:alpha val="0"/>
                  </a:srgbClr>
                </a:clrTo>
              </a:clrChange>
            </a:blip>
            <a:srcRect/>
            <a:stretch>
              <a:fillRect/>
            </a:stretch>
          </p:blipFill>
          <p:spPr bwMode="auto">
            <a:xfrm>
              <a:off x="6627813" y="1898650"/>
              <a:ext cx="225425" cy="338137"/>
            </a:xfrm>
            <a:prstGeom prst="rect">
              <a:avLst/>
            </a:prstGeom>
            <a:noFill/>
            <a:ln w="9525">
              <a:noFill/>
              <a:miter lim="800000"/>
              <a:headEnd/>
              <a:tailEnd/>
            </a:ln>
          </p:spPr>
        </p:pic>
        <p:pic>
          <p:nvPicPr>
            <p:cNvPr id="23563" name="Picture 34" descr="txp_fig"/>
            <p:cNvPicPr>
              <a:picLocks noChangeAspect="1" noChangeArrowheads="1"/>
            </p:cNvPicPr>
            <p:nvPr>
              <p:custDataLst>
                <p:tags r:id="rId3"/>
              </p:custDataLst>
            </p:nvPr>
          </p:nvPicPr>
          <p:blipFill>
            <a:blip r:embed="rId12" cstate="print">
              <a:clrChange>
                <a:clrFrom>
                  <a:srgbClr val="FFFFFF"/>
                </a:clrFrom>
                <a:clrTo>
                  <a:srgbClr val="FFFFFF">
                    <a:alpha val="0"/>
                  </a:srgbClr>
                </a:clrTo>
              </a:clrChange>
            </a:blip>
            <a:srcRect/>
            <a:stretch>
              <a:fillRect/>
            </a:stretch>
          </p:blipFill>
          <p:spPr bwMode="auto">
            <a:xfrm>
              <a:off x="6654800" y="1325563"/>
              <a:ext cx="187325" cy="261937"/>
            </a:xfrm>
            <a:prstGeom prst="rect">
              <a:avLst/>
            </a:prstGeom>
            <a:noFill/>
            <a:ln w="9525">
              <a:noFill/>
              <a:miter lim="800000"/>
              <a:headEnd/>
              <a:tailEnd/>
            </a:ln>
          </p:spPr>
        </p:pic>
        <p:pic>
          <p:nvPicPr>
            <p:cNvPr id="23564" name="Picture 35" descr="txp_fig"/>
            <p:cNvPicPr>
              <a:picLocks noChangeAspect="1" noChangeArrowheads="1"/>
            </p:cNvPicPr>
            <p:nvPr>
              <p:custDataLst>
                <p:tags r:id="rId4"/>
              </p:custDataLst>
            </p:nvPr>
          </p:nvPicPr>
          <p:blipFill>
            <a:blip r:embed="rId13" cstate="print">
              <a:clrChange>
                <a:clrFrom>
                  <a:srgbClr val="FFFFFF"/>
                </a:clrFrom>
                <a:clrTo>
                  <a:srgbClr val="FFFFFF">
                    <a:alpha val="0"/>
                  </a:srgbClr>
                </a:clrTo>
              </a:clrChange>
            </a:blip>
            <a:srcRect/>
            <a:stretch>
              <a:fillRect/>
            </a:stretch>
          </p:blipFill>
          <p:spPr bwMode="auto">
            <a:xfrm>
              <a:off x="8497888" y="1176338"/>
              <a:ext cx="506412" cy="468312"/>
            </a:xfrm>
            <a:prstGeom prst="rect">
              <a:avLst/>
            </a:prstGeom>
            <a:noFill/>
            <a:ln w="9525">
              <a:noFill/>
              <a:miter lim="800000"/>
              <a:headEnd/>
              <a:tailEnd/>
            </a:ln>
          </p:spPr>
        </p:pic>
        <p:pic>
          <p:nvPicPr>
            <p:cNvPr id="23565" name="Picture 36" descr="txp_fig"/>
            <p:cNvPicPr>
              <a:picLocks noChangeAspect="1" noChangeArrowheads="1"/>
            </p:cNvPicPr>
            <p:nvPr>
              <p:custDataLst>
                <p:tags r:id="rId5"/>
              </p:custDataLst>
            </p:nvPr>
          </p:nvPicPr>
          <p:blipFill>
            <a:blip r:embed="rId14" cstate="print">
              <a:clrChange>
                <a:clrFrom>
                  <a:srgbClr val="FFFFFF"/>
                </a:clrFrom>
                <a:clrTo>
                  <a:srgbClr val="FFFFFF">
                    <a:alpha val="0"/>
                  </a:srgbClr>
                </a:clrTo>
              </a:clrChange>
            </a:blip>
            <a:srcRect/>
            <a:stretch>
              <a:fillRect/>
            </a:stretch>
          </p:blipFill>
          <p:spPr bwMode="auto">
            <a:xfrm>
              <a:off x="8474075" y="1858963"/>
              <a:ext cx="468312" cy="336550"/>
            </a:xfrm>
            <a:prstGeom prst="rect">
              <a:avLst/>
            </a:prstGeom>
            <a:noFill/>
            <a:ln w="9525">
              <a:noFill/>
              <a:miter lim="800000"/>
              <a:headEnd/>
              <a:tailEnd/>
            </a:ln>
          </p:spPr>
        </p:pic>
      </p:grpSp>
      <p:sp>
        <p:nvSpPr>
          <p:cNvPr id="57" name="Title 28"/>
          <p:cNvSpPr txBox="1">
            <a:spLocks/>
          </p:cNvSpPr>
          <p:nvPr/>
        </p:nvSpPr>
        <p:spPr>
          <a:xfrm>
            <a:off x="533400" y="241300"/>
            <a:ext cx="8001000" cy="469900"/>
          </a:xfrm>
          <a:prstGeom prst="rect">
            <a:avLst/>
          </a:prstGeom>
        </p:spPr>
        <p:txBody>
          <a:bodyPr/>
          <a:lstStyle/>
          <a:p>
            <a:pPr eaLnBrk="0" hangingPunct="0">
              <a:spcBef>
                <a:spcPts val="200"/>
              </a:spcBef>
              <a:defRPr/>
            </a:pPr>
            <a:r>
              <a:rPr lang="en-US" sz="2400" b="1" kern="0" dirty="0">
                <a:solidFill>
                  <a:srgbClr val="190EFF"/>
                </a:solidFill>
                <a:latin typeface="+mj-lt"/>
                <a:ea typeface="+mj-ea"/>
                <a:cs typeface="+mj-cs"/>
                <a:sym typeface="Arial" charset="0"/>
              </a:rPr>
              <a:t>Fixed Target </a:t>
            </a:r>
            <a:r>
              <a:rPr lang="en-US" sz="2400" b="1" kern="0" dirty="0" err="1">
                <a:solidFill>
                  <a:srgbClr val="190EFF"/>
                </a:solidFill>
                <a:latin typeface="+mj-lt"/>
                <a:ea typeface="+mj-ea"/>
                <a:cs typeface="+mj-cs"/>
                <a:sym typeface="Arial" charset="0"/>
              </a:rPr>
              <a:t>Drell</a:t>
            </a:r>
            <a:r>
              <a:rPr lang="en-US" sz="2400" b="1" kern="0" dirty="0">
                <a:solidFill>
                  <a:srgbClr val="190EFF"/>
                </a:solidFill>
                <a:latin typeface="+mj-lt"/>
                <a:ea typeface="+mj-ea"/>
                <a:cs typeface="+mj-cs"/>
                <a:sym typeface="Arial" charset="0"/>
              </a:rPr>
              <a:t>-Yan:  What we really measure - II</a:t>
            </a:r>
            <a:endParaRPr lang="en-US" sz="2400" b="1" kern="0" dirty="0">
              <a:solidFill>
                <a:srgbClr val="190EFF"/>
              </a:solidFill>
              <a:latin typeface="+mj-lt"/>
              <a:ea typeface="+mj-ea"/>
              <a:cs typeface="+mj-cs"/>
              <a:sym typeface="Arial" pitchFamily="34" charset="0"/>
            </a:endParaRPr>
          </a:p>
        </p:txBody>
      </p:sp>
      <p:sp>
        <p:nvSpPr>
          <p:cNvPr id="32" name="Slide Number Placeholder 31"/>
          <p:cNvSpPr>
            <a:spLocks noGrp="1"/>
          </p:cNvSpPr>
          <p:nvPr>
            <p:ph type="sldNum" sz="quarter" idx="10"/>
          </p:nvPr>
        </p:nvSpPr>
        <p:spPr/>
        <p:txBody>
          <a:bodyPr/>
          <a:lstStyle/>
          <a:p>
            <a:pPr>
              <a:defRPr/>
            </a:pPr>
            <a:fld id="{12942EC1-EE70-4530-B617-E3C22A366D9A}" type="slidenum">
              <a:rPr lang="en-US" smtClean="0"/>
              <a:pPr>
                <a:defRPr/>
              </a:pPr>
              <a:t>14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5439"/>
                                        </p:tgtEl>
                                        <p:attrNameLst>
                                          <p:attrName>style.visibility</p:attrName>
                                        </p:attrNameLst>
                                      </p:cBhvr>
                                      <p:to>
                                        <p:strVal val="visible"/>
                                      </p:to>
                                    </p:set>
                                    <p:animEffect transition="in" filter="fade">
                                      <p:cBhvr>
                                        <p:cTn id="7" dur="1000"/>
                                        <p:tgtEl>
                                          <p:spTgt spid="1454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itle 28"/>
          <p:cNvSpPr txBox="1">
            <a:spLocks/>
          </p:cNvSpPr>
          <p:nvPr/>
        </p:nvSpPr>
        <p:spPr>
          <a:xfrm>
            <a:off x="533400" y="241300"/>
            <a:ext cx="8001000" cy="469900"/>
          </a:xfrm>
          <a:prstGeom prst="rect">
            <a:avLst/>
          </a:prstGeom>
        </p:spPr>
        <p:txBody>
          <a:bodyPr/>
          <a:lstStyle/>
          <a:p>
            <a:pPr eaLnBrk="0" hangingPunct="0">
              <a:spcBef>
                <a:spcPts val="200"/>
              </a:spcBef>
              <a:defRPr/>
            </a:pPr>
            <a:r>
              <a:rPr lang="en-US" sz="2400" b="1" kern="0" dirty="0" err="1">
                <a:solidFill>
                  <a:srgbClr val="190EFF"/>
                </a:solidFill>
                <a:latin typeface="+mj-lt"/>
                <a:ea typeface="+mj-ea"/>
                <a:cs typeface="+mj-cs"/>
                <a:sym typeface="Arial" charset="0"/>
              </a:rPr>
              <a:t>SeaQuest</a:t>
            </a:r>
            <a:r>
              <a:rPr lang="en-US" sz="2400" b="1" kern="0" dirty="0">
                <a:solidFill>
                  <a:srgbClr val="190EFF"/>
                </a:solidFill>
                <a:latin typeface="+mj-lt"/>
                <a:ea typeface="+mj-ea"/>
                <a:cs typeface="+mj-cs"/>
                <a:sym typeface="Arial" charset="0"/>
              </a:rPr>
              <a:t> Projections for d-bar/u-bar Ratio</a:t>
            </a:r>
            <a:endParaRPr lang="en-US" sz="2400" b="1" kern="0" dirty="0">
              <a:solidFill>
                <a:srgbClr val="190EFF"/>
              </a:solidFill>
              <a:latin typeface="+mj-lt"/>
              <a:ea typeface="+mj-ea"/>
              <a:cs typeface="+mj-cs"/>
              <a:sym typeface="Arial" pitchFamily="34" charset="0"/>
            </a:endParaRPr>
          </a:p>
        </p:txBody>
      </p:sp>
      <p:pic>
        <p:nvPicPr>
          <p:cNvPr id="24579" name="Picture 2" descr="dbub_e906_slide"/>
          <p:cNvPicPr>
            <a:picLocks noChangeAspect="1" noChangeArrowheads="1"/>
          </p:cNvPicPr>
          <p:nvPr/>
        </p:nvPicPr>
        <p:blipFill>
          <a:blip r:embed="rId3" cstate="print"/>
          <a:srcRect/>
          <a:stretch>
            <a:fillRect/>
          </a:stretch>
        </p:blipFill>
        <p:spPr bwMode="auto">
          <a:xfrm>
            <a:off x="3514725" y="863600"/>
            <a:ext cx="5548313" cy="5537200"/>
          </a:xfrm>
          <a:prstGeom prst="rect">
            <a:avLst/>
          </a:prstGeom>
          <a:noFill/>
          <a:ln w="9525">
            <a:noFill/>
            <a:miter lim="800000"/>
            <a:headEnd/>
            <a:tailEnd/>
          </a:ln>
        </p:spPr>
      </p:pic>
      <p:sp>
        <p:nvSpPr>
          <p:cNvPr id="24580" name="Rectangle 4"/>
          <p:cNvSpPr txBox="1">
            <a:spLocks noChangeArrowheads="1"/>
          </p:cNvSpPr>
          <p:nvPr/>
        </p:nvSpPr>
        <p:spPr bwMode="auto">
          <a:xfrm>
            <a:off x="152400" y="1371600"/>
            <a:ext cx="3733800" cy="4038600"/>
          </a:xfrm>
          <a:prstGeom prst="rect">
            <a:avLst/>
          </a:prstGeom>
          <a:noFill/>
          <a:ln w="12700">
            <a:noFill/>
            <a:miter lim="800000"/>
            <a:headEnd/>
            <a:tailEnd/>
          </a:ln>
        </p:spPr>
        <p:txBody>
          <a:bodyPr lIns="50800" tIns="50800" rIns="50800" bIns="50800"/>
          <a:lstStyle/>
          <a:p>
            <a:pPr marL="334963" indent="-334963" algn="l" eaLnBrk="0" hangingPunct="0">
              <a:spcBef>
                <a:spcPts val="1200"/>
              </a:spcBef>
              <a:buSzPct val="200000"/>
              <a:buFont typeface="Arial" pitchFamily="34" charset="0"/>
              <a:buChar char="•"/>
            </a:pPr>
            <a:r>
              <a:rPr lang="en-US">
                <a:latin typeface="Arial" pitchFamily="34" charset="0"/>
                <a:sym typeface="Arial" pitchFamily="34" charset="0"/>
              </a:rPr>
              <a:t>SeaQuest will extend these measurements and reduce  statistical uncertainty</a:t>
            </a:r>
          </a:p>
          <a:p>
            <a:pPr marL="334963" indent="-334963" algn="l" eaLnBrk="0" hangingPunct="0">
              <a:spcBef>
                <a:spcPts val="1200"/>
              </a:spcBef>
              <a:buSzPct val="200000"/>
              <a:buFont typeface="Arial" pitchFamily="34" charset="0"/>
              <a:buChar char="•"/>
            </a:pPr>
            <a:r>
              <a:rPr lang="en-US">
                <a:sym typeface="Arial" pitchFamily="34" charset="0"/>
              </a:rPr>
              <a:t>SeaQuest </a:t>
            </a:r>
            <a:r>
              <a:rPr lang="en-US">
                <a:latin typeface="Arial" pitchFamily="34" charset="0"/>
                <a:sym typeface="Arial" pitchFamily="34" charset="0"/>
              </a:rPr>
              <a:t>expects systematic uncertainty to remain at </a:t>
            </a:r>
            <a:r>
              <a:rPr lang="en-US">
                <a:cs typeface="Arial" pitchFamily="34" charset="0"/>
                <a:sym typeface="Arial" pitchFamily="34" charset="0"/>
              </a:rPr>
              <a:t>≈1</a:t>
            </a:r>
            <a:r>
              <a:rPr lang="en-US">
                <a:latin typeface="Arial" pitchFamily="34" charset="0"/>
                <a:sym typeface="Arial" pitchFamily="34" charset="0"/>
              </a:rPr>
              <a:t>% in cross section ratio</a:t>
            </a:r>
          </a:p>
          <a:p>
            <a:pPr marL="334963" indent="-334963" algn="l" eaLnBrk="0" hangingPunct="0">
              <a:spcBef>
                <a:spcPts val="1200"/>
              </a:spcBef>
              <a:buSzPct val="200000"/>
              <a:buFont typeface="Arial" pitchFamily="34" charset="0"/>
              <a:buChar char="•"/>
            </a:pPr>
            <a:r>
              <a:rPr lang="en-US">
                <a:latin typeface="Arial" pitchFamily="34" charset="0"/>
                <a:sym typeface="Arial" pitchFamily="34" charset="0"/>
              </a:rPr>
              <a:t>5 s slow extraction spill each minute</a:t>
            </a:r>
          </a:p>
          <a:p>
            <a:pPr marL="334963" indent="-334963" algn="l" eaLnBrk="0" hangingPunct="0">
              <a:spcBef>
                <a:spcPts val="1200"/>
              </a:spcBef>
              <a:buSzPct val="200000"/>
              <a:buFont typeface="Arial" pitchFamily="34" charset="0"/>
              <a:buChar char="•"/>
            </a:pPr>
            <a:r>
              <a:rPr lang="en-US">
                <a:latin typeface="Arial" pitchFamily="34" charset="0"/>
                <a:sym typeface="Arial" pitchFamily="34" charset="0"/>
              </a:rPr>
              <a:t>Intensity:</a:t>
            </a:r>
          </a:p>
          <a:p>
            <a:pPr marL="792163" lvl="1" indent="-334963" algn="l" eaLnBrk="0" hangingPunct="0">
              <a:spcBef>
                <a:spcPts val="1200"/>
              </a:spcBef>
              <a:buSzPct val="200000"/>
              <a:buFontTx/>
              <a:buChar char="-"/>
            </a:pPr>
            <a:r>
              <a:rPr lang="en-US">
                <a:latin typeface="Arial" pitchFamily="34" charset="0"/>
                <a:sym typeface="Arial" pitchFamily="34" charset="0"/>
              </a:rPr>
              <a:t>2 x 10</a:t>
            </a:r>
            <a:r>
              <a:rPr lang="en-US" baseline="30000">
                <a:latin typeface="Arial" pitchFamily="34" charset="0"/>
                <a:sym typeface="Arial" pitchFamily="34" charset="0"/>
              </a:rPr>
              <a:t>12 </a:t>
            </a:r>
            <a:r>
              <a:rPr lang="en-US">
                <a:latin typeface="Arial" pitchFamily="34" charset="0"/>
                <a:sym typeface="Arial" pitchFamily="34" charset="0"/>
              </a:rPr>
              <a:t>protons/s </a:t>
            </a:r>
            <a:r>
              <a:rPr lang="en-US" sz="1600">
                <a:latin typeface="Arial" pitchFamily="34" charset="0"/>
                <a:sym typeface="Arial" pitchFamily="34" charset="0"/>
              </a:rPr>
              <a:t>(=320 nA)</a:t>
            </a:r>
          </a:p>
          <a:p>
            <a:pPr marL="792163" lvl="1" indent="-334963" algn="l" eaLnBrk="0" hangingPunct="0">
              <a:spcBef>
                <a:spcPts val="1200"/>
              </a:spcBef>
              <a:buSzPct val="200000"/>
              <a:buFontTx/>
              <a:buChar char="-"/>
            </a:pPr>
            <a:r>
              <a:rPr lang="en-US">
                <a:sym typeface="Arial" pitchFamily="34" charset="0"/>
              </a:rPr>
              <a:t>1 x 10</a:t>
            </a:r>
            <a:r>
              <a:rPr lang="en-US" baseline="30000">
                <a:sym typeface="Arial" pitchFamily="34" charset="0"/>
              </a:rPr>
              <a:t>13 </a:t>
            </a:r>
            <a:r>
              <a:rPr lang="en-US">
                <a:sym typeface="Arial" pitchFamily="34" charset="0"/>
              </a:rPr>
              <a:t>protons/spill</a:t>
            </a:r>
          </a:p>
          <a:p>
            <a:pPr marL="792163" lvl="1" indent="-334963" algn="l" eaLnBrk="0" hangingPunct="0">
              <a:spcBef>
                <a:spcPts val="1200"/>
              </a:spcBef>
              <a:buSzPct val="200000"/>
              <a:buFontTx/>
              <a:buChar char="-"/>
            </a:pPr>
            <a:endParaRPr lang="en-US">
              <a:latin typeface="Arial" pitchFamily="34" charset="0"/>
              <a:sym typeface="Arial" pitchFamily="34" charset="0"/>
            </a:endParaRPr>
          </a:p>
          <a:p>
            <a:pPr marL="334963" indent="-334963" algn="l" eaLnBrk="0" hangingPunct="0">
              <a:spcBef>
                <a:spcPts val="1200"/>
              </a:spcBef>
              <a:buSzPct val="200000"/>
              <a:buFont typeface="Arial" pitchFamily="34" charset="0"/>
              <a:buChar char="•"/>
            </a:pPr>
            <a:endParaRPr lang="en-US">
              <a:latin typeface="Arial" pitchFamily="34" charset="0"/>
              <a:sym typeface="Arial" pitchFamily="34" charset="0"/>
            </a:endParaRPr>
          </a:p>
        </p:txBody>
      </p:sp>
      <p:sp>
        <p:nvSpPr>
          <p:cNvPr id="6" name="Slide Number Placeholder 5"/>
          <p:cNvSpPr>
            <a:spLocks noGrp="1"/>
          </p:cNvSpPr>
          <p:nvPr>
            <p:ph type="sldNum" sz="quarter" idx="10"/>
          </p:nvPr>
        </p:nvSpPr>
        <p:spPr/>
        <p:txBody>
          <a:bodyPr/>
          <a:lstStyle/>
          <a:p>
            <a:pPr>
              <a:defRPr/>
            </a:pPr>
            <a:fld id="{2027A2A6-DB9D-4CAB-8855-6428647179B4}" type="slidenum">
              <a:rPr lang="en-US" smtClean="0"/>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itle 28"/>
          <p:cNvSpPr txBox="1">
            <a:spLocks/>
          </p:cNvSpPr>
          <p:nvPr/>
        </p:nvSpPr>
        <p:spPr>
          <a:xfrm>
            <a:off x="533400" y="241300"/>
            <a:ext cx="8001000" cy="469900"/>
          </a:xfrm>
          <a:prstGeom prst="rect">
            <a:avLst/>
          </a:prstGeom>
        </p:spPr>
        <p:txBody>
          <a:bodyPr/>
          <a:lstStyle/>
          <a:p>
            <a:pPr eaLnBrk="0" hangingPunct="0">
              <a:spcBef>
                <a:spcPts val="200"/>
              </a:spcBef>
              <a:defRPr/>
            </a:pPr>
            <a:r>
              <a:rPr lang="en-US" sz="2400" b="1" kern="0" dirty="0">
                <a:solidFill>
                  <a:srgbClr val="190EFF"/>
                </a:solidFill>
                <a:latin typeface="+mj-lt"/>
                <a:ea typeface="+mj-ea"/>
                <a:cs typeface="+mj-cs"/>
                <a:sym typeface="Arial" charset="0"/>
              </a:rPr>
              <a:t>Sea quark distributions in Nuclei</a:t>
            </a:r>
            <a:endParaRPr lang="en-US" sz="2400" b="1" kern="0" dirty="0">
              <a:solidFill>
                <a:srgbClr val="190EFF"/>
              </a:solidFill>
              <a:latin typeface="+mj-lt"/>
              <a:ea typeface="+mj-ea"/>
              <a:cs typeface="+mj-cs"/>
              <a:sym typeface="Arial" pitchFamily="34" charset="0"/>
            </a:endParaRPr>
          </a:p>
        </p:txBody>
      </p:sp>
      <p:pic>
        <p:nvPicPr>
          <p:cNvPr id="25603" name="Picture 7" descr="cady-dis-slide"/>
          <p:cNvPicPr>
            <a:picLocks noChangeAspect="1" noChangeArrowheads="1"/>
          </p:cNvPicPr>
          <p:nvPr/>
        </p:nvPicPr>
        <p:blipFill>
          <a:blip r:embed="rId3" cstate="print"/>
          <a:srcRect/>
          <a:stretch>
            <a:fillRect/>
          </a:stretch>
        </p:blipFill>
        <p:spPr bwMode="auto">
          <a:xfrm>
            <a:off x="152400" y="3048000"/>
            <a:ext cx="3506788" cy="3497263"/>
          </a:xfrm>
          <a:prstGeom prst="rect">
            <a:avLst/>
          </a:prstGeom>
          <a:noFill/>
          <a:ln w="9525">
            <a:noFill/>
            <a:miter lim="800000"/>
            <a:headEnd/>
            <a:tailEnd/>
          </a:ln>
        </p:spPr>
      </p:pic>
      <p:sp>
        <p:nvSpPr>
          <p:cNvPr id="25604" name="Rectangle 4"/>
          <p:cNvSpPr txBox="1">
            <a:spLocks noChangeArrowheads="1"/>
          </p:cNvSpPr>
          <p:nvPr/>
        </p:nvSpPr>
        <p:spPr bwMode="auto">
          <a:xfrm>
            <a:off x="0" y="990600"/>
            <a:ext cx="5029200" cy="1752600"/>
          </a:xfrm>
          <a:prstGeom prst="rect">
            <a:avLst/>
          </a:prstGeom>
          <a:noFill/>
          <a:ln w="9525">
            <a:noFill/>
            <a:miter lim="800000"/>
            <a:headEnd/>
            <a:tailEnd/>
          </a:ln>
        </p:spPr>
        <p:txBody>
          <a:bodyPr/>
          <a:lstStyle/>
          <a:p>
            <a:pPr marL="334963" indent="-334963" algn="l">
              <a:spcBef>
                <a:spcPts val="1200"/>
              </a:spcBef>
              <a:buSzPct val="200000"/>
              <a:buFont typeface="Arial" pitchFamily="34" charset="0"/>
              <a:buChar char="•"/>
              <a:tabLst>
                <a:tab pos="815975" algn="l"/>
                <a:tab pos="1192213" algn="l"/>
              </a:tabLst>
            </a:pPr>
            <a:r>
              <a:rPr lang="en-US">
                <a:latin typeface="Arial" pitchFamily="34" charset="0"/>
                <a:sym typeface="Arial" pitchFamily="34" charset="0"/>
              </a:rPr>
              <a:t>EMC effect from DIS is well established</a:t>
            </a:r>
          </a:p>
          <a:p>
            <a:pPr marL="334963" indent="-334963" algn="l">
              <a:spcBef>
                <a:spcPts val="1200"/>
              </a:spcBef>
              <a:buSzPct val="200000"/>
              <a:buFont typeface="Arial" pitchFamily="34" charset="0"/>
              <a:buChar char="•"/>
              <a:tabLst>
                <a:tab pos="815975" algn="l"/>
                <a:tab pos="1192213" algn="l"/>
              </a:tabLst>
            </a:pPr>
            <a:r>
              <a:rPr lang="en-US">
                <a:latin typeface="Arial" pitchFamily="34" charset="0"/>
                <a:sym typeface="Arial" pitchFamily="34" charset="0"/>
              </a:rPr>
              <a:t>Nuclear effects in sea quark distributions may be different from valence sector</a:t>
            </a:r>
          </a:p>
          <a:p>
            <a:pPr marL="334963" indent="-334963" algn="l">
              <a:spcBef>
                <a:spcPts val="1200"/>
              </a:spcBef>
              <a:buSzPct val="200000"/>
              <a:buFont typeface="Arial" pitchFamily="34" charset="0"/>
              <a:buChar char="•"/>
              <a:tabLst>
                <a:tab pos="815975" algn="l"/>
                <a:tab pos="1192213" algn="l"/>
              </a:tabLst>
            </a:pPr>
            <a:r>
              <a:rPr lang="en-US">
                <a:latin typeface="Arial" pitchFamily="34" charset="0"/>
                <a:sym typeface="Arial" pitchFamily="34" charset="0"/>
              </a:rPr>
              <a:t>Indeed, Drell-Yan apparently sees no Anti-shadowing effect (valence only effect)</a:t>
            </a:r>
          </a:p>
        </p:txBody>
      </p:sp>
      <p:sp>
        <p:nvSpPr>
          <p:cNvPr id="8" name="Slide Number Placeholder 7"/>
          <p:cNvSpPr>
            <a:spLocks noGrp="1"/>
          </p:cNvSpPr>
          <p:nvPr>
            <p:ph type="sldNum" sz="quarter" idx="10"/>
          </p:nvPr>
        </p:nvSpPr>
        <p:spPr/>
        <p:txBody>
          <a:bodyPr/>
          <a:lstStyle/>
          <a:p>
            <a:pPr>
              <a:defRPr/>
            </a:pPr>
            <a:fld id="{6D5EA28F-682F-4EC4-A492-5CB0FD80F6C8}" type="slidenum">
              <a:rPr lang="en-US" smtClean="0"/>
              <a:pPr>
                <a:defRPr/>
              </a:pPr>
              <a:t>16</a:t>
            </a:fld>
            <a:endParaRPr lang="en-US"/>
          </a:p>
        </p:txBody>
      </p:sp>
      <p:grpSp>
        <p:nvGrpSpPr>
          <p:cNvPr id="2" name="Group 46"/>
          <p:cNvGrpSpPr>
            <a:grpSpLocks/>
          </p:cNvGrpSpPr>
          <p:nvPr/>
        </p:nvGrpSpPr>
        <p:grpSpPr bwMode="auto">
          <a:xfrm>
            <a:off x="784225" y="3200400"/>
            <a:ext cx="2644775" cy="2590800"/>
            <a:chOff x="784225" y="3200400"/>
            <a:chExt cx="2644775" cy="2590800"/>
          </a:xfrm>
        </p:grpSpPr>
        <p:grpSp>
          <p:nvGrpSpPr>
            <p:cNvPr id="25611" name="Group 24"/>
            <p:cNvGrpSpPr>
              <a:grpSpLocks/>
            </p:cNvGrpSpPr>
            <p:nvPr/>
          </p:nvGrpSpPr>
          <p:grpSpPr bwMode="auto">
            <a:xfrm>
              <a:off x="990600" y="4191000"/>
              <a:ext cx="558800" cy="1600200"/>
              <a:chOff x="720" y="2544"/>
              <a:chExt cx="264" cy="816"/>
            </a:xfrm>
          </p:grpSpPr>
          <p:sp>
            <p:nvSpPr>
              <p:cNvPr id="25618" name="AutoShape 9"/>
              <p:cNvSpPr>
                <a:spLocks/>
              </p:cNvSpPr>
              <p:nvPr/>
            </p:nvSpPr>
            <p:spPr bwMode="auto">
              <a:xfrm rot="676947">
                <a:off x="720" y="2544"/>
                <a:ext cx="144" cy="816"/>
              </a:xfrm>
              <a:prstGeom prst="rightBrace">
                <a:avLst>
                  <a:gd name="adj1" fmla="val 47222"/>
                  <a:gd name="adj2" fmla="val 50000"/>
                </a:avLst>
              </a:prstGeom>
              <a:noFill/>
              <a:ln w="9525">
                <a:solidFill>
                  <a:srgbClr val="92D050"/>
                </a:solidFill>
                <a:round/>
                <a:headEnd/>
                <a:tailEnd/>
              </a:ln>
            </p:spPr>
            <p:txBody>
              <a:bodyPr wrap="none" anchor="ctr"/>
              <a:lstStyle/>
              <a:p>
                <a:endParaRPr lang="en-US"/>
              </a:p>
            </p:txBody>
          </p:sp>
          <p:sp>
            <p:nvSpPr>
              <p:cNvPr id="25619" name="Text Box 10"/>
              <p:cNvSpPr txBox="1">
                <a:spLocks noChangeArrowheads="1"/>
              </p:cNvSpPr>
              <p:nvPr/>
            </p:nvSpPr>
            <p:spPr bwMode="auto">
              <a:xfrm rot="-4679312">
                <a:off x="639" y="2923"/>
                <a:ext cx="546" cy="145"/>
              </a:xfrm>
              <a:prstGeom prst="rect">
                <a:avLst/>
              </a:prstGeom>
              <a:noFill/>
              <a:ln w="9525" algn="ctr">
                <a:noFill/>
                <a:miter lim="800000"/>
                <a:headEnd/>
                <a:tailEnd/>
              </a:ln>
            </p:spPr>
            <p:txBody>
              <a:bodyPr wrap="none">
                <a:spAutoFit/>
              </a:bodyPr>
              <a:lstStyle/>
              <a:p>
                <a:r>
                  <a:rPr lang="en-US" sz="1400">
                    <a:solidFill>
                      <a:srgbClr val="92D050"/>
                    </a:solidFill>
                  </a:rPr>
                  <a:t>Shadowing</a:t>
                </a:r>
              </a:p>
            </p:txBody>
          </p:sp>
        </p:grpSp>
        <p:grpSp>
          <p:nvGrpSpPr>
            <p:cNvPr id="25612" name="Group 25"/>
            <p:cNvGrpSpPr>
              <a:grpSpLocks/>
            </p:cNvGrpSpPr>
            <p:nvPr/>
          </p:nvGrpSpPr>
          <p:grpSpPr bwMode="auto">
            <a:xfrm>
              <a:off x="784225" y="3200400"/>
              <a:ext cx="1439863" cy="381000"/>
              <a:chOff x="494" y="2016"/>
              <a:chExt cx="907" cy="240"/>
            </a:xfrm>
          </p:grpSpPr>
          <p:sp>
            <p:nvSpPr>
              <p:cNvPr id="25616" name="AutoShape 11"/>
              <p:cNvSpPr>
                <a:spLocks/>
              </p:cNvSpPr>
              <p:nvPr/>
            </p:nvSpPr>
            <p:spPr bwMode="auto">
              <a:xfrm rot="-5400000">
                <a:off x="912" y="1920"/>
                <a:ext cx="96" cy="576"/>
              </a:xfrm>
              <a:prstGeom prst="rightBrace">
                <a:avLst>
                  <a:gd name="adj1" fmla="val 41667"/>
                  <a:gd name="adj2" fmla="val 50000"/>
                </a:avLst>
              </a:prstGeom>
              <a:noFill/>
              <a:ln w="9525">
                <a:solidFill>
                  <a:srgbClr val="92D050"/>
                </a:solidFill>
                <a:round/>
                <a:headEnd/>
                <a:tailEnd/>
              </a:ln>
            </p:spPr>
            <p:txBody>
              <a:bodyPr wrap="none" anchor="ctr"/>
              <a:lstStyle/>
              <a:p>
                <a:endParaRPr lang="en-US"/>
              </a:p>
            </p:txBody>
          </p:sp>
          <p:sp>
            <p:nvSpPr>
              <p:cNvPr id="25617" name="Text Box 13"/>
              <p:cNvSpPr txBox="1">
                <a:spLocks noChangeArrowheads="1"/>
              </p:cNvSpPr>
              <p:nvPr/>
            </p:nvSpPr>
            <p:spPr bwMode="auto">
              <a:xfrm>
                <a:off x="494" y="2016"/>
                <a:ext cx="907" cy="194"/>
              </a:xfrm>
              <a:prstGeom prst="rect">
                <a:avLst/>
              </a:prstGeom>
              <a:noFill/>
              <a:ln w="9525" algn="ctr">
                <a:noFill/>
                <a:miter lim="800000"/>
                <a:headEnd/>
                <a:tailEnd/>
              </a:ln>
            </p:spPr>
            <p:txBody>
              <a:bodyPr wrap="none">
                <a:spAutoFit/>
              </a:bodyPr>
              <a:lstStyle/>
              <a:p>
                <a:r>
                  <a:rPr lang="en-US" sz="1400">
                    <a:solidFill>
                      <a:srgbClr val="92D050"/>
                    </a:solidFill>
                  </a:rPr>
                  <a:t>Anti-Shadowing</a:t>
                </a:r>
              </a:p>
            </p:txBody>
          </p:sp>
        </p:grpSp>
        <p:grpSp>
          <p:nvGrpSpPr>
            <p:cNvPr id="25613" name="Group 17"/>
            <p:cNvGrpSpPr>
              <a:grpSpLocks/>
            </p:cNvGrpSpPr>
            <p:nvPr/>
          </p:nvGrpSpPr>
          <p:grpSpPr bwMode="auto">
            <a:xfrm>
              <a:off x="1752600" y="4724406"/>
              <a:ext cx="1676400" cy="382588"/>
              <a:chOff x="960" y="2784"/>
              <a:chExt cx="1056" cy="241"/>
            </a:xfrm>
          </p:grpSpPr>
          <p:sp>
            <p:nvSpPr>
              <p:cNvPr id="25614" name="AutoShape 12"/>
              <p:cNvSpPr>
                <a:spLocks/>
              </p:cNvSpPr>
              <p:nvPr/>
            </p:nvSpPr>
            <p:spPr bwMode="auto">
              <a:xfrm rot="7889904">
                <a:off x="1416" y="2328"/>
                <a:ext cx="144" cy="1056"/>
              </a:xfrm>
              <a:prstGeom prst="rightBrace">
                <a:avLst>
                  <a:gd name="adj1" fmla="val 61111"/>
                  <a:gd name="adj2" fmla="val 50000"/>
                </a:avLst>
              </a:prstGeom>
              <a:noFill/>
              <a:ln w="9525">
                <a:solidFill>
                  <a:srgbClr val="92D050"/>
                </a:solidFill>
                <a:round/>
                <a:headEnd/>
                <a:tailEnd/>
              </a:ln>
            </p:spPr>
            <p:txBody>
              <a:bodyPr wrap="none" anchor="ctr"/>
              <a:lstStyle/>
              <a:p>
                <a:endParaRPr lang="en-US"/>
              </a:p>
            </p:txBody>
          </p:sp>
          <p:sp>
            <p:nvSpPr>
              <p:cNvPr id="25615" name="Text Box 14"/>
              <p:cNvSpPr txBox="1">
                <a:spLocks noChangeArrowheads="1"/>
              </p:cNvSpPr>
              <p:nvPr/>
            </p:nvSpPr>
            <p:spPr bwMode="auto">
              <a:xfrm rot="2411610">
                <a:off x="1077" y="2831"/>
                <a:ext cx="686" cy="194"/>
              </a:xfrm>
              <a:prstGeom prst="rect">
                <a:avLst/>
              </a:prstGeom>
              <a:noFill/>
              <a:ln w="9525" algn="ctr">
                <a:noFill/>
                <a:miter lim="800000"/>
                <a:headEnd/>
                <a:tailEnd/>
              </a:ln>
            </p:spPr>
            <p:txBody>
              <a:bodyPr wrap="none">
                <a:spAutoFit/>
              </a:bodyPr>
              <a:lstStyle/>
              <a:p>
                <a:r>
                  <a:rPr lang="en-US" sz="1400">
                    <a:solidFill>
                      <a:srgbClr val="92D050"/>
                    </a:solidFill>
                  </a:rPr>
                  <a:t>EMC</a:t>
                </a:r>
                <a:r>
                  <a:rPr lang="en-US" sz="1400"/>
                  <a:t> </a:t>
                </a:r>
                <a:r>
                  <a:rPr lang="en-US" sz="1400">
                    <a:solidFill>
                      <a:srgbClr val="92D050"/>
                    </a:solidFill>
                  </a:rPr>
                  <a:t>Effect</a:t>
                </a:r>
              </a:p>
            </p:txBody>
          </p:sp>
        </p:grpSp>
      </p:grpSp>
      <p:grpSp>
        <p:nvGrpSpPr>
          <p:cNvPr id="25607" name="Group 5"/>
          <p:cNvGrpSpPr>
            <a:grpSpLocks/>
          </p:cNvGrpSpPr>
          <p:nvPr/>
        </p:nvGrpSpPr>
        <p:grpSpPr bwMode="auto">
          <a:xfrm>
            <a:off x="4648200" y="1066800"/>
            <a:ext cx="4297363" cy="5049838"/>
            <a:chOff x="2579" y="675"/>
            <a:chExt cx="3153" cy="3483"/>
          </a:xfrm>
        </p:grpSpPr>
        <p:pic>
          <p:nvPicPr>
            <p:cNvPr id="25609" name="Picture 6" descr="e772"/>
            <p:cNvPicPr>
              <a:picLocks noChangeAspect="1" noChangeArrowheads="1"/>
            </p:cNvPicPr>
            <p:nvPr/>
          </p:nvPicPr>
          <p:blipFill>
            <a:blip r:embed="rId4" cstate="print"/>
            <a:srcRect/>
            <a:stretch>
              <a:fillRect/>
            </a:stretch>
          </p:blipFill>
          <p:spPr bwMode="auto">
            <a:xfrm>
              <a:off x="2579" y="816"/>
              <a:ext cx="3153" cy="3342"/>
            </a:xfrm>
            <a:prstGeom prst="rect">
              <a:avLst/>
            </a:prstGeom>
            <a:noFill/>
            <a:ln w="9525">
              <a:noFill/>
              <a:miter lim="800000"/>
              <a:headEnd/>
              <a:tailEnd/>
            </a:ln>
          </p:spPr>
        </p:pic>
        <p:sp>
          <p:nvSpPr>
            <p:cNvPr id="25610" name="Text Box 7"/>
            <p:cNvSpPr txBox="1">
              <a:spLocks noChangeArrowheads="1"/>
            </p:cNvSpPr>
            <p:nvPr/>
          </p:nvSpPr>
          <p:spPr bwMode="auto">
            <a:xfrm>
              <a:off x="3306" y="675"/>
              <a:ext cx="2337" cy="159"/>
            </a:xfrm>
            <a:prstGeom prst="rect">
              <a:avLst/>
            </a:prstGeom>
            <a:noFill/>
            <a:ln w="12700">
              <a:noFill/>
              <a:miter lim="800000"/>
              <a:headEnd/>
              <a:tailEnd/>
            </a:ln>
          </p:spPr>
          <p:txBody>
            <a:bodyPr wrap="none">
              <a:spAutoFit/>
            </a:bodyPr>
            <a:lstStyle/>
            <a:p>
              <a:pPr eaLnBrk="0" hangingPunct="0">
                <a:spcBef>
                  <a:spcPct val="50000"/>
                </a:spcBef>
              </a:pPr>
              <a:r>
                <a:rPr lang="en-US" sz="900">
                  <a:solidFill>
                    <a:srgbClr val="C00000"/>
                  </a:solidFill>
                  <a:latin typeface="Arial" pitchFamily="34" charset="0"/>
                  <a:ea typeface="MS PGothic" pitchFamily="34" charset="-128"/>
                </a:rPr>
                <a:t>Alde </a:t>
              </a:r>
              <a:r>
                <a:rPr lang="en-US" sz="900" i="1">
                  <a:solidFill>
                    <a:srgbClr val="C00000"/>
                  </a:solidFill>
                  <a:latin typeface="Arial" pitchFamily="34" charset="0"/>
                  <a:ea typeface="MS PGothic" pitchFamily="34" charset="-128"/>
                </a:rPr>
                <a:t>et al </a:t>
              </a:r>
              <a:r>
                <a:rPr lang="en-US" sz="900">
                  <a:solidFill>
                    <a:srgbClr val="C00000"/>
                  </a:solidFill>
                  <a:latin typeface="Arial" pitchFamily="34" charset="0"/>
                  <a:ea typeface="MS PGothic" pitchFamily="34" charset="-128"/>
                </a:rPr>
                <a:t>(Fermilab E772) Phys. Rev. Lett. </a:t>
              </a:r>
              <a:r>
                <a:rPr lang="en-US" sz="900" b="1">
                  <a:solidFill>
                    <a:srgbClr val="C00000"/>
                  </a:solidFill>
                  <a:latin typeface="Arial" pitchFamily="34" charset="0"/>
                  <a:ea typeface="MS PGothic" pitchFamily="34" charset="-128"/>
                </a:rPr>
                <a:t>64</a:t>
              </a:r>
              <a:r>
                <a:rPr lang="en-US" sz="900">
                  <a:solidFill>
                    <a:srgbClr val="C00000"/>
                  </a:solidFill>
                  <a:latin typeface="Arial" pitchFamily="34" charset="0"/>
                  <a:ea typeface="MS PGothic" pitchFamily="34" charset="-128"/>
                </a:rPr>
                <a:t> 2479 (1990)</a:t>
              </a:r>
              <a:endParaRPr lang="en-US" sz="900" b="1">
                <a:solidFill>
                  <a:srgbClr val="C00000"/>
                </a:solidFill>
                <a:latin typeface="Arial" pitchFamily="34" charset="0"/>
                <a:ea typeface="MS PGothic" pitchFamily="34" charset="-128"/>
              </a:endParaRPr>
            </a:p>
          </p:txBody>
        </p:sp>
      </p:grpSp>
      <p:sp>
        <p:nvSpPr>
          <p:cNvPr id="14" name="TextBox 13"/>
          <p:cNvSpPr txBox="1"/>
          <p:nvPr/>
        </p:nvSpPr>
        <p:spPr>
          <a:xfrm>
            <a:off x="7848600" y="1447800"/>
            <a:ext cx="914400" cy="276225"/>
          </a:xfrm>
          <a:prstGeom prst="rect">
            <a:avLst/>
          </a:prstGeom>
          <a:noFill/>
          <a:ln>
            <a:solidFill>
              <a:srgbClr val="A50021"/>
            </a:solidFill>
          </a:ln>
        </p:spPr>
        <p:txBody>
          <a:bodyPr>
            <a:spAutoFit/>
          </a:bodyPr>
          <a:lstStyle/>
          <a:p>
            <a:pPr>
              <a:defRPr/>
            </a:pPr>
            <a:r>
              <a:rPr lang="en-US" sz="1200" dirty="0">
                <a:solidFill>
                  <a:srgbClr val="A50021"/>
                </a:solidFill>
                <a:latin typeface="+mn-lt"/>
              </a:rPr>
              <a:t>E772 D-Y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7" descr="cady-dis-slide"/>
          <p:cNvPicPr>
            <a:picLocks noChangeAspect="1" noChangeArrowheads="1"/>
          </p:cNvPicPr>
          <p:nvPr/>
        </p:nvPicPr>
        <p:blipFill>
          <a:blip r:embed="rId3" cstate="print"/>
          <a:srcRect/>
          <a:stretch>
            <a:fillRect/>
          </a:stretch>
        </p:blipFill>
        <p:spPr bwMode="auto">
          <a:xfrm>
            <a:off x="3657600" y="1152525"/>
            <a:ext cx="4932363" cy="4919663"/>
          </a:xfrm>
          <a:prstGeom prst="rect">
            <a:avLst/>
          </a:prstGeom>
          <a:noFill/>
          <a:ln w="9525">
            <a:noFill/>
            <a:miter lim="800000"/>
            <a:headEnd/>
            <a:tailEnd/>
          </a:ln>
        </p:spPr>
      </p:pic>
      <p:sp>
        <p:nvSpPr>
          <p:cNvPr id="57" name="Title 28"/>
          <p:cNvSpPr txBox="1">
            <a:spLocks/>
          </p:cNvSpPr>
          <p:nvPr/>
        </p:nvSpPr>
        <p:spPr>
          <a:xfrm>
            <a:off x="533400" y="241300"/>
            <a:ext cx="8001000" cy="469900"/>
          </a:xfrm>
          <a:prstGeom prst="rect">
            <a:avLst/>
          </a:prstGeom>
        </p:spPr>
        <p:txBody>
          <a:bodyPr/>
          <a:lstStyle/>
          <a:p>
            <a:pPr eaLnBrk="0" hangingPunct="0">
              <a:spcBef>
                <a:spcPts val="200"/>
              </a:spcBef>
              <a:defRPr/>
            </a:pPr>
            <a:r>
              <a:rPr lang="en-US" sz="2400" b="1" kern="0" dirty="0">
                <a:solidFill>
                  <a:srgbClr val="190EFF"/>
                </a:solidFill>
                <a:latin typeface="+mj-lt"/>
                <a:ea typeface="+mj-ea"/>
                <a:cs typeface="+mj-cs"/>
                <a:sym typeface="Arial" charset="0"/>
              </a:rPr>
              <a:t>Sea quark distributions in Nuclei - II</a:t>
            </a:r>
            <a:endParaRPr lang="en-US" sz="2400" b="1" kern="0" dirty="0">
              <a:solidFill>
                <a:srgbClr val="190EFF"/>
              </a:solidFill>
              <a:latin typeface="+mj-lt"/>
              <a:ea typeface="+mj-ea"/>
              <a:cs typeface="+mj-cs"/>
              <a:sym typeface="Arial" pitchFamily="34" charset="0"/>
            </a:endParaRPr>
          </a:p>
        </p:txBody>
      </p:sp>
      <p:sp>
        <p:nvSpPr>
          <p:cNvPr id="6" name="Rectangle 4"/>
          <p:cNvSpPr txBox="1">
            <a:spLocks noChangeArrowheads="1"/>
          </p:cNvSpPr>
          <p:nvPr/>
        </p:nvSpPr>
        <p:spPr>
          <a:xfrm>
            <a:off x="152400" y="1981200"/>
            <a:ext cx="2895600" cy="2895600"/>
          </a:xfrm>
          <a:prstGeom prst="rect">
            <a:avLst/>
          </a:prstGeom>
        </p:spPr>
        <p:txBody>
          <a:bodyPr/>
          <a:lstStyle/>
          <a:p>
            <a:pPr marL="334963" indent="-334963" algn="l">
              <a:spcBef>
                <a:spcPts val="1200"/>
              </a:spcBef>
              <a:buSzPct val="200000"/>
              <a:buFont typeface="Arial" pitchFamily="34" charset="0"/>
              <a:buChar char="•"/>
              <a:tabLst>
                <a:tab pos="815975" algn="l"/>
                <a:tab pos="1192213" algn="l"/>
              </a:tabLst>
              <a:defRPr/>
            </a:pPr>
            <a:r>
              <a:rPr lang="en-US" kern="0" dirty="0" err="1">
                <a:latin typeface="+mn-lt"/>
                <a:ea typeface="+mn-ea"/>
                <a:cs typeface="+mn-cs"/>
                <a:sym typeface="Arial" pitchFamily="34" charset="0"/>
              </a:rPr>
              <a:t>SeaQuest</a:t>
            </a:r>
            <a:r>
              <a:rPr lang="en-US" kern="0" dirty="0">
                <a:latin typeface="+mn-lt"/>
                <a:ea typeface="+mn-ea"/>
                <a:cs typeface="+mn-cs"/>
                <a:sym typeface="Arial" pitchFamily="34" charset="0"/>
              </a:rPr>
              <a:t> can extend statistics and x-range</a:t>
            </a:r>
          </a:p>
          <a:p>
            <a:pPr marL="334963" indent="-334963" algn="l">
              <a:spcBef>
                <a:spcPts val="1200"/>
              </a:spcBef>
              <a:buSzPct val="200000"/>
              <a:buFont typeface="Arial" pitchFamily="34" charset="0"/>
              <a:buChar char="•"/>
              <a:tabLst>
                <a:tab pos="815975" algn="l"/>
                <a:tab pos="1192213" algn="l"/>
              </a:tabLst>
              <a:defRPr/>
            </a:pPr>
            <a:r>
              <a:rPr lang="en-US" kern="0" dirty="0">
                <a:sym typeface="Arial" pitchFamily="34" charset="0"/>
              </a:rPr>
              <a:t>Are nuclear effects the same for sea and valence distributions?</a:t>
            </a:r>
          </a:p>
          <a:p>
            <a:pPr marL="334963" indent="-334963" algn="l">
              <a:spcBef>
                <a:spcPts val="1200"/>
              </a:spcBef>
              <a:buSzPct val="200000"/>
              <a:buFont typeface="Arial" pitchFamily="34" charset="0"/>
              <a:buChar char="•"/>
              <a:tabLst>
                <a:tab pos="815975" algn="l"/>
                <a:tab pos="1192213" algn="l"/>
              </a:tabLst>
              <a:defRPr/>
            </a:pPr>
            <a:r>
              <a:rPr lang="en-US" kern="0" dirty="0">
                <a:sym typeface="Arial" pitchFamily="34" charset="0"/>
              </a:rPr>
              <a:t>What can the sea </a:t>
            </a:r>
            <a:r>
              <a:rPr lang="en-US" kern="0" dirty="0" err="1">
                <a:sym typeface="Arial" pitchFamily="34" charset="0"/>
              </a:rPr>
              <a:t>parton</a:t>
            </a:r>
            <a:r>
              <a:rPr lang="en-US" kern="0" dirty="0">
                <a:sym typeface="Arial" pitchFamily="34" charset="0"/>
              </a:rPr>
              <a:t> distributions tell us about the effects of nuclear binding?</a:t>
            </a:r>
          </a:p>
          <a:p>
            <a:pPr marL="334963" indent="-334963" algn="l">
              <a:spcBef>
                <a:spcPts val="1200"/>
              </a:spcBef>
              <a:buSzPct val="200000"/>
              <a:buFont typeface="Arial" pitchFamily="34" charset="0"/>
              <a:buChar char="•"/>
              <a:tabLst>
                <a:tab pos="815975" algn="l"/>
                <a:tab pos="1192213" algn="l"/>
              </a:tabLst>
              <a:defRPr/>
            </a:pPr>
            <a:endParaRPr lang="en-US" kern="0" dirty="0">
              <a:latin typeface="+mn-lt"/>
              <a:ea typeface="+mn-ea"/>
              <a:cs typeface="+mn-cs"/>
              <a:sym typeface="Arial" pitchFamily="34" charset="0"/>
            </a:endParaRPr>
          </a:p>
        </p:txBody>
      </p:sp>
      <p:pic>
        <p:nvPicPr>
          <p:cNvPr id="20485" name="Picture 4" descr="cady-dis-e772-slide"/>
          <p:cNvPicPr>
            <a:picLocks noChangeAspect="1" noChangeArrowheads="1"/>
          </p:cNvPicPr>
          <p:nvPr/>
        </p:nvPicPr>
        <p:blipFill>
          <a:blip r:embed="rId4" cstate="print"/>
          <a:srcRect/>
          <a:stretch>
            <a:fillRect/>
          </a:stretch>
        </p:blipFill>
        <p:spPr bwMode="auto">
          <a:xfrm>
            <a:off x="3657600" y="1152525"/>
            <a:ext cx="4935538" cy="4919663"/>
          </a:xfrm>
          <a:prstGeom prst="rect">
            <a:avLst/>
          </a:prstGeom>
          <a:noFill/>
          <a:ln w="9525">
            <a:noFill/>
            <a:miter lim="800000"/>
            <a:headEnd/>
            <a:tailEnd/>
          </a:ln>
        </p:spPr>
      </p:pic>
      <p:pic>
        <p:nvPicPr>
          <p:cNvPr id="10" name="Picture 5" descr="cady-dis-e772-e906-slide"/>
          <p:cNvPicPr>
            <a:picLocks noChangeAspect="1" noChangeArrowheads="1"/>
          </p:cNvPicPr>
          <p:nvPr/>
        </p:nvPicPr>
        <p:blipFill>
          <a:blip r:embed="rId5" cstate="print"/>
          <a:srcRect/>
          <a:stretch>
            <a:fillRect/>
          </a:stretch>
        </p:blipFill>
        <p:spPr bwMode="auto">
          <a:xfrm>
            <a:off x="3657600" y="1152525"/>
            <a:ext cx="4935538" cy="4919663"/>
          </a:xfrm>
          <a:prstGeom prst="rect">
            <a:avLst/>
          </a:prstGeom>
          <a:noFill/>
          <a:ln w="9525">
            <a:noFill/>
            <a:miter lim="800000"/>
            <a:headEnd/>
            <a:tailEnd/>
          </a:ln>
        </p:spPr>
      </p:pic>
      <p:sp>
        <p:nvSpPr>
          <p:cNvPr id="8" name="Slide Number Placeholder 7"/>
          <p:cNvSpPr>
            <a:spLocks noGrp="1"/>
          </p:cNvSpPr>
          <p:nvPr>
            <p:ph type="sldNum" sz="quarter" idx="10"/>
          </p:nvPr>
        </p:nvSpPr>
        <p:spPr/>
        <p:txBody>
          <a:bodyPr/>
          <a:lstStyle/>
          <a:p>
            <a:pPr>
              <a:defRPr/>
            </a:pPr>
            <a:fld id="{E5A3C469-F73F-4BA9-8CF2-EF79526FF3C0}" type="slidenum">
              <a:rPr lang="en-US" smtClean="0"/>
              <a:pPr>
                <a:defRPr/>
              </a:pPr>
              <a:t>17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85"/>
                                        </p:tgtEl>
                                        <p:attrNameLst>
                                          <p:attrName>style.visibility</p:attrName>
                                        </p:attrNameLst>
                                      </p:cBhvr>
                                      <p:to>
                                        <p:strVal val="visible"/>
                                      </p:to>
                                    </p:set>
                                    <p:animEffect transition="in" filter="fade">
                                      <p:cBhvr>
                                        <p:cTn id="7" dur="1000"/>
                                        <p:tgtEl>
                                          <p:spTgt spid="2048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itle 28"/>
          <p:cNvSpPr txBox="1">
            <a:spLocks/>
          </p:cNvSpPr>
          <p:nvPr/>
        </p:nvSpPr>
        <p:spPr>
          <a:xfrm>
            <a:off x="533400" y="241300"/>
            <a:ext cx="8001000" cy="469900"/>
          </a:xfrm>
          <a:prstGeom prst="rect">
            <a:avLst/>
          </a:prstGeom>
        </p:spPr>
        <p:txBody>
          <a:bodyPr/>
          <a:lstStyle/>
          <a:p>
            <a:pPr eaLnBrk="0" hangingPunct="0">
              <a:spcBef>
                <a:spcPts val="200"/>
              </a:spcBef>
              <a:defRPr/>
            </a:pPr>
            <a:r>
              <a:rPr lang="en-US" sz="2400" b="1" kern="0" dirty="0">
                <a:solidFill>
                  <a:srgbClr val="190EFF"/>
                </a:solidFill>
                <a:latin typeface="+mj-lt"/>
                <a:ea typeface="+mj-ea"/>
                <a:cs typeface="+mj-cs"/>
                <a:sym typeface="Arial" charset="0"/>
              </a:rPr>
              <a:t>Where are the exchanged </a:t>
            </a:r>
            <a:r>
              <a:rPr lang="en-US" sz="2400" b="1" kern="0" dirty="0" err="1">
                <a:solidFill>
                  <a:srgbClr val="190EFF"/>
                </a:solidFill>
                <a:latin typeface="+mj-lt"/>
                <a:ea typeface="+mj-ea"/>
                <a:cs typeface="+mj-cs"/>
                <a:sym typeface="Arial" charset="0"/>
              </a:rPr>
              <a:t>pions</a:t>
            </a:r>
            <a:r>
              <a:rPr lang="en-US" sz="2400" b="1" kern="0" dirty="0">
                <a:solidFill>
                  <a:srgbClr val="190EFF"/>
                </a:solidFill>
                <a:latin typeface="+mj-lt"/>
                <a:ea typeface="+mj-ea"/>
                <a:cs typeface="+mj-cs"/>
                <a:sym typeface="Arial" charset="0"/>
              </a:rPr>
              <a:t> in the nucleus?</a:t>
            </a:r>
            <a:endParaRPr lang="en-US" sz="2400" b="1" kern="0" dirty="0">
              <a:solidFill>
                <a:srgbClr val="190EFF"/>
              </a:solidFill>
              <a:latin typeface="+mj-lt"/>
              <a:ea typeface="+mj-ea"/>
              <a:cs typeface="+mj-cs"/>
              <a:sym typeface="Arial" pitchFamily="34" charset="0"/>
            </a:endParaRPr>
          </a:p>
        </p:txBody>
      </p:sp>
      <p:pic>
        <p:nvPicPr>
          <p:cNvPr id="27651" name="Picture 7" descr="nucpi_all_dfg"/>
          <p:cNvPicPr>
            <a:picLocks noChangeAspect="1" noChangeArrowheads="1"/>
          </p:cNvPicPr>
          <p:nvPr/>
        </p:nvPicPr>
        <p:blipFill>
          <a:blip r:embed="rId3" cstate="print"/>
          <a:srcRect/>
          <a:stretch>
            <a:fillRect/>
          </a:stretch>
        </p:blipFill>
        <p:spPr bwMode="auto">
          <a:xfrm>
            <a:off x="3962400" y="990600"/>
            <a:ext cx="5040313" cy="5029200"/>
          </a:xfrm>
          <a:prstGeom prst="rect">
            <a:avLst/>
          </a:prstGeom>
          <a:noFill/>
          <a:ln w="9525">
            <a:noFill/>
            <a:miter lim="800000"/>
            <a:headEnd/>
            <a:tailEnd/>
          </a:ln>
        </p:spPr>
      </p:pic>
      <p:sp>
        <p:nvSpPr>
          <p:cNvPr id="8" name="Rectangle 4"/>
          <p:cNvSpPr txBox="1">
            <a:spLocks noChangeArrowheads="1"/>
          </p:cNvSpPr>
          <p:nvPr/>
        </p:nvSpPr>
        <p:spPr>
          <a:xfrm>
            <a:off x="152400" y="1447800"/>
            <a:ext cx="3581400" cy="4648200"/>
          </a:xfrm>
          <a:prstGeom prst="rect">
            <a:avLst/>
          </a:prstGeom>
        </p:spPr>
        <p:txBody>
          <a:bodyPr/>
          <a:lstStyle/>
          <a:p>
            <a:pPr marL="334963" indent="-334963" algn="l">
              <a:spcBef>
                <a:spcPts val="1200"/>
              </a:spcBef>
              <a:buSzPct val="200000"/>
              <a:buFont typeface="Arial" pitchFamily="34" charset="0"/>
              <a:buChar char="•"/>
              <a:tabLst>
                <a:tab pos="815975" algn="l"/>
                <a:tab pos="1192213" algn="l"/>
              </a:tabLst>
              <a:defRPr/>
            </a:pPr>
            <a:r>
              <a:rPr lang="en-US" dirty="0"/>
              <a:t>The binding of nucleons in a nucleus is expected to be governed by the exchange of virtual “Nuclear” mesons.</a:t>
            </a:r>
          </a:p>
          <a:p>
            <a:pPr marL="334963" indent="-334963" algn="l">
              <a:spcBef>
                <a:spcPts val="1200"/>
              </a:spcBef>
              <a:buSzPct val="200000"/>
              <a:buFont typeface="Arial" pitchFamily="34" charset="0"/>
              <a:buChar char="•"/>
              <a:tabLst>
                <a:tab pos="815975" algn="l"/>
                <a:tab pos="1192213" algn="l"/>
              </a:tabLst>
              <a:defRPr/>
            </a:pPr>
            <a:r>
              <a:rPr lang="en-US" dirty="0"/>
              <a:t>No </a:t>
            </a:r>
            <a:r>
              <a:rPr lang="en-US" dirty="0" err="1"/>
              <a:t>antiquark</a:t>
            </a:r>
            <a:r>
              <a:rPr lang="en-US" dirty="0"/>
              <a:t> enhancement seen in </a:t>
            </a:r>
            <a:r>
              <a:rPr lang="en-US" dirty="0" err="1"/>
              <a:t>Drell</a:t>
            </a:r>
            <a:r>
              <a:rPr lang="en-US" dirty="0"/>
              <a:t>-Yan (</a:t>
            </a:r>
            <a:r>
              <a:rPr lang="en-US" dirty="0" err="1"/>
              <a:t>Fermilab</a:t>
            </a:r>
            <a:r>
              <a:rPr lang="en-US" dirty="0"/>
              <a:t> E772) data.</a:t>
            </a:r>
          </a:p>
          <a:p>
            <a:pPr marL="334963" indent="-334963" algn="l">
              <a:spcBef>
                <a:spcPts val="1200"/>
              </a:spcBef>
              <a:buSzPct val="200000"/>
              <a:buFont typeface="Arial" pitchFamily="34" charset="0"/>
              <a:buChar char="•"/>
              <a:tabLst>
                <a:tab pos="815975" algn="l"/>
                <a:tab pos="1192213" algn="l"/>
              </a:tabLst>
              <a:defRPr/>
            </a:pPr>
            <a:r>
              <a:rPr lang="en-US" dirty="0"/>
              <a:t>Contemporary models predict large effects to </a:t>
            </a:r>
            <a:r>
              <a:rPr lang="en-US" dirty="0" err="1"/>
              <a:t>antiquark</a:t>
            </a:r>
            <a:r>
              <a:rPr lang="en-US" dirty="0"/>
              <a:t> distributions as x increases</a:t>
            </a:r>
          </a:p>
          <a:p>
            <a:pPr marL="334963" indent="-334963" algn="l">
              <a:spcBef>
                <a:spcPts val="1200"/>
              </a:spcBef>
              <a:buSzPct val="200000"/>
              <a:buFont typeface="Arial" pitchFamily="34" charset="0"/>
              <a:buChar char="•"/>
              <a:tabLst>
                <a:tab pos="815975" algn="l"/>
                <a:tab pos="1192213" algn="l"/>
              </a:tabLst>
              <a:defRPr/>
            </a:pPr>
            <a:r>
              <a:rPr lang="en-US" dirty="0">
                <a:solidFill>
                  <a:srgbClr val="3333CC"/>
                </a:solidFill>
                <a:effectLst>
                  <a:outerShdw blurRad="38100" dist="38100" dir="2700000" algn="tl">
                    <a:srgbClr val="C0C0C0"/>
                  </a:outerShdw>
                </a:effectLst>
              </a:rPr>
              <a:t>Models must explain both DIS-EMC effect and </a:t>
            </a:r>
            <a:r>
              <a:rPr lang="en-US" dirty="0" err="1">
                <a:solidFill>
                  <a:srgbClr val="3333CC"/>
                </a:solidFill>
                <a:effectLst>
                  <a:outerShdw blurRad="38100" dist="38100" dir="2700000" algn="tl">
                    <a:srgbClr val="C0C0C0"/>
                  </a:outerShdw>
                </a:effectLst>
              </a:rPr>
              <a:t>Drell</a:t>
            </a:r>
            <a:r>
              <a:rPr lang="en-US" dirty="0">
                <a:solidFill>
                  <a:srgbClr val="3333CC"/>
                </a:solidFill>
                <a:effectLst>
                  <a:outerShdw blurRad="38100" dist="38100" dir="2700000" algn="tl">
                    <a:srgbClr val="C0C0C0"/>
                  </a:outerShdw>
                </a:effectLst>
              </a:rPr>
              <a:t>-Yan</a:t>
            </a:r>
          </a:p>
          <a:p>
            <a:pPr marL="334963" indent="-334963" algn="l">
              <a:spcBef>
                <a:spcPts val="1200"/>
              </a:spcBef>
              <a:buSzPct val="200000"/>
              <a:buFont typeface="Arial" pitchFamily="34" charset="0"/>
              <a:buChar char="•"/>
              <a:tabLst>
                <a:tab pos="815975" algn="l"/>
                <a:tab pos="1192213" algn="l"/>
              </a:tabLst>
              <a:defRPr/>
            </a:pPr>
            <a:r>
              <a:rPr lang="en-US" kern="0" dirty="0" err="1">
                <a:sym typeface="Arial" pitchFamily="34" charset="0"/>
              </a:rPr>
              <a:t>SeaQuest</a:t>
            </a:r>
            <a:r>
              <a:rPr lang="en-US" kern="0" dirty="0">
                <a:sym typeface="Arial" pitchFamily="34" charset="0"/>
              </a:rPr>
              <a:t> can extend statistics and x-range</a:t>
            </a:r>
          </a:p>
          <a:p>
            <a:pPr marL="334963" indent="-334963" algn="l">
              <a:spcBef>
                <a:spcPts val="1200"/>
              </a:spcBef>
              <a:buSzPct val="200000"/>
              <a:buFont typeface="Arial" pitchFamily="34" charset="0"/>
              <a:buChar char="•"/>
              <a:tabLst>
                <a:tab pos="815975" algn="l"/>
                <a:tab pos="1192213" algn="l"/>
              </a:tabLst>
              <a:defRPr/>
            </a:pPr>
            <a:endParaRPr lang="en-US" dirty="0">
              <a:solidFill>
                <a:srgbClr val="3333CC"/>
              </a:solidFill>
              <a:effectLst>
                <a:outerShdw blurRad="38100" dist="38100" dir="2700000" algn="tl">
                  <a:srgbClr val="C0C0C0"/>
                </a:outerShdw>
              </a:effectLst>
            </a:endParaRPr>
          </a:p>
          <a:p>
            <a:pPr marL="334963" indent="-334963" algn="l">
              <a:spcBef>
                <a:spcPts val="1200"/>
              </a:spcBef>
              <a:buSzPct val="200000"/>
              <a:tabLst>
                <a:tab pos="815975" algn="l"/>
                <a:tab pos="1192213" algn="l"/>
              </a:tabLst>
              <a:defRPr/>
            </a:pPr>
            <a:endParaRPr lang="en-US" kern="0" dirty="0">
              <a:latin typeface="+mn-lt"/>
              <a:ea typeface="+mn-ea"/>
              <a:cs typeface="+mn-cs"/>
              <a:sym typeface="Arial" pitchFamily="34" charset="0"/>
            </a:endParaRPr>
          </a:p>
        </p:txBody>
      </p:sp>
      <p:sp>
        <p:nvSpPr>
          <p:cNvPr id="6" name="Slide Number Placeholder 5"/>
          <p:cNvSpPr>
            <a:spLocks noGrp="1"/>
          </p:cNvSpPr>
          <p:nvPr>
            <p:ph type="sldNum" sz="quarter" idx="10"/>
          </p:nvPr>
        </p:nvSpPr>
        <p:spPr/>
        <p:txBody>
          <a:bodyPr/>
          <a:lstStyle/>
          <a:p>
            <a:pPr>
              <a:defRPr/>
            </a:pPr>
            <a:fld id="{D478E86B-F12F-40BF-9AB7-79FAB4531C55}" type="slidenum">
              <a:rPr lang="en-US" smtClean="0"/>
              <a:pPr>
                <a:defRPr/>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itle 28"/>
          <p:cNvSpPr txBox="1">
            <a:spLocks/>
          </p:cNvSpPr>
          <p:nvPr/>
        </p:nvSpPr>
        <p:spPr>
          <a:xfrm>
            <a:off x="533400" y="241300"/>
            <a:ext cx="8001000" cy="469900"/>
          </a:xfrm>
          <a:prstGeom prst="rect">
            <a:avLst/>
          </a:prstGeom>
        </p:spPr>
        <p:txBody>
          <a:bodyPr/>
          <a:lstStyle/>
          <a:p>
            <a:pPr eaLnBrk="0" hangingPunct="0">
              <a:spcBef>
                <a:spcPts val="200"/>
              </a:spcBef>
              <a:defRPr/>
            </a:pPr>
            <a:r>
              <a:rPr lang="en-US" sz="2400" b="1" kern="0" dirty="0">
                <a:solidFill>
                  <a:srgbClr val="190EFF"/>
                </a:solidFill>
                <a:latin typeface="+mj-lt"/>
                <a:ea typeface="+mj-ea"/>
                <a:cs typeface="+mj-cs"/>
                <a:sym typeface="Arial" charset="0"/>
              </a:rPr>
              <a:t>Fermilab </a:t>
            </a:r>
            <a:r>
              <a:rPr lang="en-US" sz="2400" b="1" kern="0" dirty="0" err="1">
                <a:solidFill>
                  <a:srgbClr val="190EFF"/>
                </a:solidFill>
                <a:latin typeface="+mj-lt"/>
                <a:ea typeface="+mj-ea"/>
                <a:cs typeface="+mj-cs"/>
                <a:sym typeface="Arial" charset="0"/>
              </a:rPr>
              <a:t>Seaquest</a:t>
            </a:r>
            <a:r>
              <a:rPr lang="en-US" sz="2400" b="1" kern="0" dirty="0">
                <a:solidFill>
                  <a:srgbClr val="190EFF"/>
                </a:solidFill>
                <a:latin typeface="+mj-lt"/>
                <a:ea typeface="+mj-ea"/>
                <a:cs typeface="+mj-cs"/>
                <a:sym typeface="Arial" charset="0"/>
              </a:rPr>
              <a:t> Timelines</a:t>
            </a:r>
            <a:endParaRPr lang="en-US" sz="2400" b="1" kern="0" dirty="0">
              <a:solidFill>
                <a:srgbClr val="190EFF"/>
              </a:solidFill>
              <a:latin typeface="+mj-lt"/>
              <a:ea typeface="+mj-ea"/>
              <a:cs typeface="+mj-cs"/>
              <a:sym typeface="Arial" pitchFamily="34" charset="0"/>
            </a:endParaRPr>
          </a:p>
        </p:txBody>
      </p:sp>
      <p:sp>
        <p:nvSpPr>
          <p:cNvPr id="6" name="Rectangle 3"/>
          <p:cNvSpPr txBox="1">
            <a:spLocks noChangeArrowheads="1"/>
          </p:cNvSpPr>
          <p:nvPr/>
        </p:nvSpPr>
        <p:spPr bwMode="auto">
          <a:xfrm>
            <a:off x="304800" y="5029200"/>
            <a:ext cx="8001000" cy="762000"/>
          </a:xfrm>
          <a:prstGeom prst="rect">
            <a:avLst/>
          </a:prstGeom>
          <a:solidFill>
            <a:srgbClr val="FFC000">
              <a:alpha val="20000"/>
            </a:srgbClr>
          </a:solidFill>
          <a:ln w="25400">
            <a:solidFill>
              <a:srgbClr val="3333CC"/>
            </a:solidFill>
            <a:miter lim="800000"/>
            <a:headEnd/>
            <a:tailEnd/>
          </a:ln>
        </p:spPr>
        <p:txBody>
          <a:bodyPr lIns="50800" tIns="50800" rIns="50800" bIns="50800"/>
          <a:lstStyle/>
          <a:p>
            <a:pPr marL="334963" indent="-334963" algn="l">
              <a:spcBef>
                <a:spcPts val="1200"/>
              </a:spcBef>
              <a:buSzPct val="200000"/>
              <a:tabLst>
                <a:tab pos="815975" algn="l"/>
                <a:tab pos="1192213" algn="l"/>
              </a:tabLst>
              <a:defRPr/>
            </a:pPr>
            <a:r>
              <a:rPr lang="en-US" dirty="0"/>
              <a:t>   Apparatus available for future programs at, </a:t>
            </a:r>
            <a:r>
              <a:rPr lang="en-US" i="1" dirty="0"/>
              <a:t>e.g. </a:t>
            </a:r>
            <a:r>
              <a:rPr lang="en-US" dirty="0"/>
              <a:t>Fermilab, J-PARC or RHIC</a:t>
            </a:r>
          </a:p>
          <a:p>
            <a:pPr marL="754063" lvl="1" indent="-334963" algn="l">
              <a:spcBef>
                <a:spcPts val="1200"/>
              </a:spcBef>
              <a:buClr>
                <a:srgbClr val="0000FF"/>
              </a:buClr>
              <a:buSzPct val="150000"/>
              <a:buFont typeface="Zapf Dingbats" charset="0"/>
              <a:buChar char="➡"/>
              <a:tabLst>
                <a:tab pos="815975" algn="l"/>
                <a:tab pos="1192213" algn="l"/>
              </a:tabLst>
              <a:defRPr/>
            </a:pPr>
            <a:r>
              <a:rPr lang="en-US" sz="1600" kern="0" dirty="0">
                <a:latin typeface="+mn-lt"/>
                <a:sym typeface="Arial" pitchFamily="34" charset="0"/>
              </a:rPr>
              <a:t> </a:t>
            </a:r>
            <a:r>
              <a:rPr lang="en-US" sz="1600" dirty="0"/>
              <a:t>significant interest from collaboration for continued program</a:t>
            </a:r>
            <a:endParaRPr lang="en-US" kern="0" dirty="0">
              <a:latin typeface="+mn-lt"/>
              <a:ea typeface="+mn-ea"/>
              <a:cs typeface="+mn-cs"/>
              <a:sym typeface="Arial" pitchFamily="34" charset="0"/>
            </a:endParaRPr>
          </a:p>
          <a:p>
            <a:pPr marL="792163" lvl="1" indent="-334963" algn="l" eaLnBrk="0" hangingPunct="0">
              <a:spcBef>
                <a:spcPts val="600"/>
              </a:spcBef>
              <a:buSzPct val="200000"/>
              <a:defRPr/>
            </a:pPr>
            <a:r>
              <a:rPr lang="en-US" kern="0" dirty="0">
                <a:latin typeface="+mn-lt"/>
                <a:ea typeface="+mn-ea"/>
                <a:cs typeface="+mn-cs"/>
                <a:sym typeface="Arial" pitchFamily="34" charset="0"/>
              </a:rPr>
              <a:t> </a:t>
            </a:r>
          </a:p>
          <a:p>
            <a:pPr marL="792163" lvl="1" indent="-334963" algn="l" eaLnBrk="0" hangingPunct="0">
              <a:spcBef>
                <a:spcPts val="600"/>
              </a:spcBef>
              <a:buSzPct val="200000"/>
              <a:buFont typeface="Arial" pitchFamily="34" charset="0"/>
              <a:buChar char="•"/>
              <a:defRPr/>
            </a:pPr>
            <a:endParaRPr lang="en-US" kern="0" dirty="0">
              <a:latin typeface="+mn-lt"/>
              <a:ea typeface="+mn-ea"/>
              <a:cs typeface="+mn-cs"/>
              <a:sym typeface="Arial" pitchFamily="34" charset="0"/>
            </a:endParaRPr>
          </a:p>
        </p:txBody>
      </p:sp>
      <p:sp>
        <p:nvSpPr>
          <p:cNvPr id="15" name="Rectangle 3"/>
          <p:cNvSpPr txBox="1">
            <a:spLocks noChangeArrowheads="1"/>
          </p:cNvSpPr>
          <p:nvPr/>
        </p:nvSpPr>
        <p:spPr bwMode="auto">
          <a:xfrm>
            <a:off x="152400" y="914400"/>
            <a:ext cx="8534400" cy="1901825"/>
          </a:xfrm>
          <a:prstGeom prst="rect">
            <a:avLst/>
          </a:prstGeom>
          <a:noFill/>
          <a:ln w="12700">
            <a:noFill/>
            <a:miter lim="800000"/>
            <a:headEnd/>
            <a:tailEnd/>
          </a:ln>
        </p:spPr>
        <p:txBody>
          <a:bodyPr lIns="50800" tIns="50800" rIns="50800" bIns="50800"/>
          <a:lstStyle/>
          <a:p>
            <a:pPr marL="334963" indent="-334963" algn="l" eaLnBrk="0" hangingPunct="0">
              <a:spcBef>
                <a:spcPts val="1200"/>
              </a:spcBef>
              <a:buSzPct val="200000"/>
              <a:buFont typeface="Arial" pitchFamily="34" charset="0"/>
              <a:buChar char="•"/>
              <a:defRPr/>
            </a:pPr>
            <a:r>
              <a:rPr lang="en-US" kern="0" dirty="0">
                <a:latin typeface="+mn-lt"/>
                <a:ea typeface="+mn-ea"/>
                <a:cs typeface="+mn-cs"/>
                <a:sym typeface="Arial" pitchFamily="34" charset="0"/>
              </a:rPr>
              <a:t>Fermilab PAC approved the experiment in 2001, but experiment was not scheduled due to concerns about “proton economics”</a:t>
            </a:r>
          </a:p>
          <a:p>
            <a:pPr marL="334963" indent="-334963" algn="l" eaLnBrk="0" hangingPunct="0">
              <a:spcBef>
                <a:spcPts val="1200"/>
              </a:spcBef>
              <a:buSzPct val="200000"/>
              <a:buFont typeface="Arial" pitchFamily="34" charset="0"/>
              <a:buChar char="•"/>
              <a:defRPr/>
            </a:pPr>
            <a:r>
              <a:rPr lang="en-US" kern="0" dirty="0">
                <a:latin typeface="+mn-lt"/>
                <a:ea typeface="+mn-ea"/>
                <a:cs typeface="+mn-cs"/>
                <a:sym typeface="Arial" pitchFamily="34" charset="0"/>
              </a:rPr>
              <a:t>Stage II approval in December 2008</a:t>
            </a:r>
          </a:p>
          <a:p>
            <a:pPr marL="334963" indent="-334963" algn="l" eaLnBrk="0" hangingPunct="0">
              <a:spcBef>
                <a:spcPts val="1200"/>
              </a:spcBef>
              <a:buSzPct val="200000"/>
              <a:buFont typeface="Arial" pitchFamily="34" charset="0"/>
              <a:buChar char="•"/>
              <a:defRPr/>
            </a:pPr>
            <a:r>
              <a:rPr lang="en-US" kern="0" dirty="0">
                <a:latin typeface="+mn-lt"/>
                <a:ea typeface="+mn-ea"/>
                <a:cs typeface="+mn-cs"/>
                <a:sym typeface="Arial" pitchFamily="34" charset="0"/>
              </a:rPr>
              <a:t>Expect to start running around Thanksgiving for 2 years of data collection</a:t>
            </a:r>
          </a:p>
        </p:txBody>
      </p:sp>
      <p:sp>
        <p:nvSpPr>
          <p:cNvPr id="28677" name="Rectangle 4"/>
          <p:cNvSpPr>
            <a:spLocks noChangeArrowheads="1"/>
          </p:cNvSpPr>
          <p:nvPr/>
        </p:nvSpPr>
        <p:spPr bwMode="auto">
          <a:xfrm>
            <a:off x="152400" y="2819400"/>
            <a:ext cx="8839200" cy="1355725"/>
          </a:xfrm>
          <a:prstGeom prst="rect">
            <a:avLst/>
          </a:prstGeom>
          <a:solidFill>
            <a:srgbClr val="E5E5FF"/>
          </a:solidFill>
          <a:ln w="9525">
            <a:solidFill>
              <a:schemeClr val="tx1"/>
            </a:solidFill>
            <a:miter lim="800000"/>
            <a:headEnd/>
            <a:tailEnd/>
          </a:ln>
        </p:spPr>
        <p:txBody>
          <a:bodyPr wrap="none" anchor="ctr"/>
          <a:lstStyle/>
          <a:p>
            <a:endParaRPr lang="en-US">
              <a:latin typeface="Times New Roman" pitchFamily="18" charset="0"/>
              <a:ea typeface="MS PGothic" pitchFamily="34" charset="-128"/>
            </a:endParaRPr>
          </a:p>
        </p:txBody>
      </p:sp>
      <p:sp>
        <p:nvSpPr>
          <p:cNvPr id="28678" name="Text Box 5"/>
          <p:cNvSpPr txBox="1">
            <a:spLocks noChangeArrowheads="1"/>
          </p:cNvSpPr>
          <p:nvPr/>
        </p:nvSpPr>
        <p:spPr bwMode="auto">
          <a:xfrm rot="5400000">
            <a:off x="1824038" y="3678237"/>
            <a:ext cx="611188" cy="290513"/>
          </a:xfrm>
          <a:prstGeom prst="rect">
            <a:avLst/>
          </a:prstGeom>
          <a:noFill/>
          <a:ln w="9525">
            <a:noFill/>
            <a:miter lim="800000"/>
            <a:headEnd/>
            <a:tailEnd/>
          </a:ln>
        </p:spPr>
        <p:txBody>
          <a:bodyPr>
            <a:spAutoFit/>
          </a:bodyPr>
          <a:lstStyle/>
          <a:p>
            <a:r>
              <a:rPr lang="en-US" sz="1600">
                <a:latin typeface="Times New Roman" pitchFamily="18" charset="0"/>
                <a:ea typeface="MS PGothic" pitchFamily="34" charset="-128"/>
              </a:rPr>
              <a:t>2009</a:t>
            </a:r>
          </a:p>
        </p:txBody>
      </p:sp>
      <p:sp>
        <p:nvSpPr>
          <p:cNvPr id="28679" name="Text Box 6"/>
          <p:cNvSpPr txBox="1">
            <a:spLocks noChangeArrowheads="1"/>
          </p:cNvSpPr>
          <p:nvPr/>
        </p:nvSpPr>
        <p:spPr bwMode="auto">
          <a:xfrm rot="5400000">
            <a:off x="533400" y="3679826"/>
            <a:ext cx="611187" cy="290512"/>
          </a:xfrm>
          <a:prstGeom prst="rect">
            <a:avLst/>
          </a:prstGeom>
          <a:noFill/>
          <a:ln w="9525">
            <a:noFill/>
            <a:miter lim="800000"/>
            <a:headEnd/>
            <a:tailEnd/>
          </a:ln>
        </p:spPr>
        <p:txBody>
          <a:bodyPr>
            <a:spAutoFit/>
          </a:bodyPr>
          <a:lstStyle/>
          <a:p>
            <a:r>
              <a:rPr lang="en-US" sz="1600">
                <a:latin typeface="Times New Roman" pitchFamily="18" charset="0"/>
                <a:ea typeface="MS PGothic" pitchFamily="34" charset="-128"/>
              </a:rPr>
              <a:t>2008</a:t>
            </a:r>
          </a:p>
        </p:txBody>
      </p:sp>
      <p:sp>
        <p:nvSpPr>
          <p:cNvPr id="28680" name="Text Box 7"/>
          <p:cNvSpPr txBox="1">
            <a:spLocks noChangeArrowheads="1"/>
          </p:cNvSpPr>
          <p:nvPr/>
        </p:nvSpPr>
        <p:spPr bwMode="auto">
          <a:xfrm rot="5400000">
            <a:off x="4557713" y="3687762"/>
            <a:ext cx="611188" cy="290513"/>
          </a:xfrm>
          <a:prstGeom prst="rect">
            <a:avLst/>
          </a:prstGeom>
          <a:noFill/>
          <a:ln w="9525">
            <a:noFill/>
            <a:miter lim="800000"/>
            <a:headEnd/>
            <a:tailEnd/>
          </a:ln>
        </p:spPr>
        <p:txBody>
          <a:bodyPr>
            <a:spAutoFit/>
          </a:bodyPr>
          <a:lstStyle/>
          <a:p>
            <a:r>
              <a:rPr lang="en-US" sz="1600">
                <a:latin typeface="Times New Roman" pitchFamily="18" charset="0"/>
                <a:ea typeface="MS PGothic" pitchFamily="34" charset="-128"/>
              </a:rPr>
              <a:t>2011</a:t>
            </a:r>
          </a:p>
        </p:txBody>
      </p:sp>
      <p:sp>
        <p:nvSpPr>
          <p:cNvPr id="28681" name="Text Box 9"/>
          <p:cNvSpPr txBox="1">
            <a:spLocks noChangeArrowheads="1"/>
          </p:cNvSpPr>
          <p:nvPr/>
        </p:nvSpPr>
        <p:spPr bwMode="auto">
          <a:xfrm>
            <a:off x="247650" y="2895600"/>
            <a:ext cx="1160463" cy="590550"/>
          </a:xfrm>
          <a:prstGeom prst="rect">
            <a:avLst/>
          </a:prstGeom>
          <a:solidFill>
            <a:srgbClr val="66FF33"/>
          </a:solidFill>
          <a:ln w="9525">
            <a:solidFill>
              <a:schemeClr val="tx1"/>
            </a:solidFill>
            <a:miter lim="800000"/>
            <a:headEnd/>
            <a:tailEnd/>
          </a:ln>
        </p:spPr>
        <p:txBody>
          <a:bodyPr>
            <a:spAutoFit/>
          </a:bodyPr>
          <a:lstStyle/>
          <a:p>
            <a:r>
              <a:rPr lang="en-US" sz="1600" b="1">
                <a:ea typeface="MS PGothic" pitchFamily="34" charset="-128"/>
              </a:rPr>
              <a:t>Expt. Funded</a:t>
            </a:r>
          </a:p>
        </p:txBody>
      </p:sp>
      <p:sp>
        <p:nvSpPr>
          <p:cNvPr id="28682" name="Text Box 10"/>
          <p:cNvSpPr txBox="1">
            <a:spLocks noChangeArrowheads="1"/>
          </p:cNvSpPr>
          <p:nvPr/>
        </p:nvSpPr>
        <p:spPr bwMode="auto">
          <a:xfrm rot="5400000">
            <a:off x="3186113" y="3690937"/>
            <a:ext cx="611188" cy="290513"/>
          </a:xfrm>
          <a:prstGeom prst="rect">
            <a:avLst/>
          </a:prstGeom>
          <a:noFill/>
          <a:ln w="9525">
            <a:noFill/>
            <a:miter lim="800000"/>
            <a:headEnd/>
            <a:tailEnd/>
          </a:ln>
        </p:spPr>
        <p:txBody>
          <a:bodyPr>
            <a:spAutoFit/>
          </a:bodyPr>
          <a:lstStyle/>
          <a:p>
            <a:r>
              <a:rPr lang="en-US" sz="1600">
                <a:latin typeface="Times New Roman" pitchFamily="18" charset="0"/>
                <a:ea typeface="MS PGothic" pitchFamily="34" charset="-128"/>
              </a:rPr>
              <a:t>2010</a:t>
            </a:r>
          </a:p>
        </p:txBody>
      </p:sp>
      <p:sp>
        <p:nvSpPr>
          <p:cNvPr id="28683" name="Text Box 11"/>
          <p:cNvSpPr txBox="1">
            <a:spLocks noChangeArrowheads="1"/>
          </p:cNvSpPr>
          <p:nvPr/>
        </p:nvSpPr>
        <p:spPr bwMode="auto">
          <a:xfrm>
            <a:off x="1482725" y="2895600"/>
            <a:ext cx="3011488" cy="584200"/>
          </a:xfrm>
          <a:prstGeom prst="rect">
            <a:avLst/>
          </a:prstGeom>
          <a:gradFill rotWithShape="1">
            <a:gsLst>
              <a:gs pos="0">
                <a:srgbClr val="66FF33"/>
              </a:gs>
              <a:gs pos="100000">
                <a:srgbClr val="33CCFF"/>
              </a:gs>
            </a:gsLst>
            <a:lin ang="0" scaled="1"/>
          </a:gradFill>
          <a:ln w="9525">
            <a:solidFill>
              <a:schemeClr val="tx1"/>
            </a:solidFill>
            <a:miter lim="800000"/>
            <a:headEnd/>
            <a:tailEnd/>
          </a:ln>
        </p:spPr>
        <p:txBody>
          <a:bodyPr>
            <a:spAutoFit/>
          </a:bodyPr>
          <a:lstStyle/>
          <a:p>
            <a:r>
              <a:rPr lang="en-US" sz="1600" b="1">
                <a:ea typeface="MS PGothic" pitchFamily="34" charset="-128"/>
              </a:rPr>
              <a:t>  Experiment </a:t>
            </a:r>
          </a:p>
          <a:p>
            <a:r>
              <a:rPr lang="en-US" sz="1600" b="1">
                <a:ea typeface="MS PGothic" pitchFamily="34" charset="-128"/>
              </a:rPr>
              <a:t>Construction</a:t>
            </a:r>
          </a:p>
        </p:txBody>
      </p:sp>
      <p:sp>
        <p:nvSpPr>
          <p:cNvPr id="28684" name="Text Box 13"/>
          <p:cNvSpPr txBox="1">
            <a:spLocks noChangeArrowheads="1"/>
          </p:cNvSpPr>
          <p:nvPr/>
        </p:nvSpPr>
        <p:spPr bwMode="auto">
          <a:xfrm>
            <a:off x="4568825" y="2895600"/>
            <a:ext cx="4346575" cy="590550"/>
          </a:xfrm>
          <a:prstGeom prst="rect">
            <a:avLst/>
          </a:prstGeom>
          <a:gradFill rotWithShape="1">
            <a:gsLst>
              <a:gs pos="0">
                <a:srgbClr val="33CCFF"/>
              </a:gs>
              <a:gs pos="100000">
                <a:srgbClr val="33CCFF"/>
              </a:gs>
            </a:gsLst>
            <a:lin ang="0" scaled="1"/>
          </a:gradFill>
          <a:ln w="9525">
            <a:solidFill>
              <a:schemeClr val="tx1"/>
            </a:solidFill>
            <a:miter lim="800000"/>
            <a:headEnd/>
            <a:tailEnd/>
          </a:ln>
        </p:spPr>
        <p:txBody>
          <a:bodyPr>
            <a:spAutoFit/>
          </a:bodyPr>
          <a:lstStyle/>
          <a:p>
            <a:pPr algn="l"/>
            <a:r>
              <a:rPr lang="en-US" sz="1600" b="1">
                <a:ea typeface="MS PGothic" pitchFamily="34" charset="-128"/>
              </a:rPr>
              <a:t>    Experiment                                     Exp.</a:t>
            </a:r>
          </a:p>
          <a:p>
            <a:pPr algn="l"/>
            <a:r>
              <a:rPr lang="en-US" sz="1600" b="1">
                <a:ea typeface="MS PGothic" pitchFamily="34" charset="-128"/>
              </a:rPr>
              <a:t>         Runs                                          Runs</a:t>
            </a:r>
          </a:p>
        </p:txBody>
      </p:sp>
      <p:sp>
        <p:nvSpPr>
          <p:cNvPr id="28685" name="Text Box 15"/>
          <p:cNvSpPr txBox="1">
            <a:spLocks noChangeArrowheads="1"/>
          </p:cNvSpPr>
          <p:nvPr/>
        </p:nvSpPr>
        <p:spPr bwMode="auto">
          <a:xfrm rot="5400000">
            <a:off x="5898357" y="3655219"/>
            <a:ext cx="611187" cy="327025"/>
          </a:xfrm>
          <a:prstGeom prst="rect">
            <a:avLst/>
          </a:prstGeom>
          <a:noFill/>
          <a:ln w="9525">
            <a:noFill/>
            <a:miter lim="800000"/>
            <a:headEnd/>
            <a:tailEnd/>
          </a:ln>
        </p:spPr>
        <p:txBody>
          <a:bodyPr>
            <a:spAutoFit/>
          </a:bodyPr>
          <a:lstStyle/>
          <a:p>
            <a:r>
              <a:rPr lang="en-US" sz="1600">
                <a:latin typeface="Times New Roman" pitchFamily="18" charset="0"/>
                <a:ea typeface="MS PGothic" pitchFamily="34" charset="-128"/>
              </a:rPr>
              <a:t>2012</a:t>
            </a:r>
          </a:p>
        </p:txBody>
      </p:sp>
      <p:sp>
        <p:nvSpPr>
          <p:cNvPr id="28686" name="Text Box 15"/>
          <p:cNvSpPr txBox="1">
            <a:spLocks noChangeArrowheads="1"/>
          </p:cNvSpPr>
          <p:nvPr/>
        </p:nvSpPr>
        <p:spPr bwMode="auto">
          <a:xfrm rot="5400000">
            <a:off x="7263607" y="3647281"/>
            <a:ext cx="611188" cy="327025"/>
          </a:xfrm>
          <a:prstGeom prst="rect">
            <a:avLst/>
          </a:prstGeom>
          <a:noFill/>
          <a:ln w="9525">
            <a:noFill/>
            <a:miter lim="800000"/>
            <a:headEnd/>
            <a:tailEnd/>
          </a:ln>
        </p:spPr>
        <p:txBody>
          <a:bodyPr>
            <a:spAutoFit/>
          </a:bodyPr>
          <a:lstStyle/>
          <a:p>
            <a:r>
              <a:rPr lang="en-US" sz="1600">
                <a:latin typeface="Times New Roman" pitchFamily="18" charset="0"/>
                <a:ea typeface="MS PGothic" pitchFamily="34" charset="-128"/>
              </a:rPr>
              <a:t>2013</a:t>
            </a:r>
          </a:p>
        </p:txBody>
      </p:sp>
      <p:sp>
        <p:nvSpPr>
          <p:cNvPr id="28687" name="Rectangle 17"/>
          <p:cNvSpPr>
            <a:spLocks noChangeArrowheads="1"/>
          </p:cNvSpPr>
          <p:nvPr/>
        </p:nvSpPr>
        <p:spPr bwMode="auto">
          <a:xfrm>
            <a:off x="6483350" y="2898775"/>
            <a:ext cx="1323975" cy="585788"/>
          </a:xfrm>
          <a:prstGeom prst="rect">
            <a:avLst/>
          </a:prstGeom>
          <a:solidFill>
            <a:srgbClr val="FF0000"/>
          </a:solidFill>
          <a:ln w="12700" algn="ctr">
            <a:solidFill>
              <a:srgbClr val="000000"/>
            </a:solidFill>
            <a:round/>
            <a:headEnd/>
            <a:tailEnd/>
          </a:ln>
        </p:spPr>
        <p:txBody>
          <a:bodyPr/>
          <a:lstStyle/>
          <a:p>
            <a:pPr>
              <a:tabLst>
                <a:tab pos="749300" algn="l"/>
              </a:tabLst>
            </a:pPr>
            <a:r>
              <a:rPr lang="en-US" sz="1600" b="1"/>
              <a:t>Shutdown</a:t>
            </a:r>
          </a:p>
        </p:txBody>
      </p:sp>
      <p:sp>
        <p:nvSpPr>
          <p:cNvPr id="28688" name="Rectangle 19"/>
          <p:cNvSpPr>
            <a:spLocks noChangeArrowheads="1"/>
          </p:cNvSpPr>
          <p:nvPr/>
        </p:nvSpPr>
        <p:spPr bwMode="auto">
          <a:xfrm>
            <a:off x="4125913" y="2898775"/>
            <a:ext cx="220662" cy="585788"/>
          </a:xfrm>
          <a:prstGeom prst="rect">
            <a:avLst/>
          </a:prstGeom>
          <a:solidFill>
            <a:srgbClr val="FF0000"/>
          </a:solidFill>
          <a:ln w="12700" algn="ctr">
            <a:solidFill>
              <a:srgbClr val="000000"/>
            </a:solidFill>
            <a:round/>
            <a:headEnd/>
            <a:tailEnd/>
          </a:ln>
        </p:spPr>
        <p:txBody>
          <a:bodyPr/>
          <a:lstStyle/>
          <a:p>
            <a:pPr>
              <a:tabLst>
                <a:tab pos="749300" algn="l"/>
              </a:tabLst>
            </a:pPr>
            <a:endParaRPr lang="en-US"/>
          </a:p>
        </p:txBody>
      </p:sp>
      <p:sp>
        <p:nvSpPr>
          <p:cNvPr id="28689" name="TextBox 20"/>
          <p:cNvSpPr txBox="1">
            <a:spLocks noChangeArrowheads="1"/>
          </p:cNvSpPr>
          <p:nvPr/>
        </p:nvSpPr>
        <p:spPr bwMode="auto">
          <a:xfrm>
            <a:off x="7848600" y="4267200"/>
            <a:ext cx="1066800" cy="307975"/>
          </a:xfrm>
          <a:prstGeom prst="rect">
            <a:avLst/>
          </a:prstGeom>
          <a:noFill/>
          <a:ln w="9525">
            <a:solidFill>
              <a:srgbClr val="000000"/>
            </a:solidFill>
            <a:miter lim="800000"/>
            <a:headEnd/>
            <a:tailEnd/>
          </a:ln>
        </p:spPr>
        <p:txBody>
          <a:bodyPr>
            <a:spAutoFit/>
          </a:bodyPr>
          <a:lstStyle/>
          <a:p>
            <a:r>
              <a:rPr lang="en-US" sz="1400" b="1"/>
              <a:t>June 2010</a:t>
            </a:r>
          </a:p>
        </p:txBody>
      </p:sp>
      <p:sp>
        <p:nvSpPr>
          <p:cNvPr id="28690" name="Text Box 15"/>
          <p:cNvSpPr txBox="1">
            <a:spLocks noChangeArrowheads="1"/>
          </p:cNvSpPr>
          <p:nvPr/>
        </p:nvSpPr>
        <p:spPr bwMode="auto">
          <a:xfrm rot="5400000">
            <a:off x="8593138" y="3641725"/>
            <a:ext cx="611188" cy="338137"/>
          </a:xfrm>
          <a:prstGeom prst="rect">
            <a:avLst/>
          </a:prstGeom>
          <a:noFill/>
          <a:ln w="9525">
            <a:noFill/>
            <a:miter lim="800000"/>
            <a:headEnd/>
            <a:tailEnd/>
          </a:ln>
        </p:spPr>
        <p:txBody>
          <a:bodyPr>
            <a:spAutoFit/>
          </a:bodyPr>
          <a:lstStyle/>
          <a:p>
            <a:r>
              <a:rPr lang="en-US" sz="1600">
                <a:latin typeface="Times New Roman" pitchFamily="18" charset="0"/>
                <a:ea typeface="MS PGothic" pitchFamily="34" charset="-128"/>
              </a:rPr>
              <a:t>2014</a:t>
            </a:r>
          </a:p>
        </p:txBody>
      </p:sp>
      <p:sp>
        <p:nvSpPr>
          <p:cNvPr id="20" name="Slide Number Placeholder 19"/>
          <p:cNvSpPr>
            <a:spLocks noGrp="1"/>
          </p:cNvSpPr>
          <p:nvPr>
            <p:ph type="sldNum" sz="quarter" idx="10"/>
          </p:nvPr>
        </p:nvSpPr>
        <p:spPr/>
        <p:txBody>
          <a:bodyPr/>
          <a:lstStyle/>
          <a:p>
            <a:pPr>
              <a:defRPr/>
            </a:pPr>
            <a:fld id="{D4D3367A-0A65-4EB8-BDF0-373FEDFD4445}" type="slidenum">
              <a:rPr lang="en-US" smtClean="0"/>
              <a:pPr>
                <a:defRPr/>
              </a:pPr>
              <a:t>19</a:t>
            </a:fld>
            <a:endParaRPr lang="en-US"/>
          </a:p>
        </p:txBody>
      </p:sp>
      <p:sp>
        <p:nvSpPr>
          <p:cNvPr id="28692" name="TextBox 20"/>
          <p:cNvSpPr txBox="1">
            <a:spLocks noChangeArrowheads="1"/>
          </p:cNvSpPr>
          <p:nvPr/>
        </p:nvSpPr>
        <p:spPr bwMode="auto">
          <a:xfrm>
            <a:off x="533400" y="4267200"/>
            <a:ext cx="2133600" cy="307975"/>
          </a:xfrm>
          <a:prstGeom prst="rect">
            <a:avLst/>
          </a:prstGeom>
          <a:noFill/>
          <a:ln w="9525">
            <a:solidFill>
              <a:srgbClr val="000000"/>
            </a:solidFill>
            <a:miter lim="800000"/>
            <a:headEnd/>
            <a:tailEnd/>
          </a:ln>
        </p:spPr>
        <p:txBody>
          <a:bodyPr>
            <a:spAutoFit/>
          </a:bodyPr>
          <a:lstStyle/>
          <a:p>
            <a:r>
              <a:rPr lang="en-US" sz="1400" b="1"/>
              <a:t>no Tevatron extension</a:t>
            </a:r>
          </a:p>
        </p:txBody>
      </p:sp>
      <p:sp>
        <p:nvSpPr>
          <p:cNvPr id="28693" name="TextBox 20"/>
          <p:cNvSpPr txBox="1">
            <a:spLocks noChangeArrowheads="1"/>
          </p:cNvSpPr>
          <p:nvPr/>
        </p:nvSpPr>
        <p:spPr bwMode="auto">
          <a:xfrm>
            <a:off x="4724400" y="3959225"/>
            <a:ext cx="1600200" cy="246063"/>
          </a:xfrm>
          <a:prstGeom prst="rect">
            <a:avLst/>
          </a:prstGeom>
          <a:noFill/>
          <a:ln w="9525">
            <a:noFill/>
            <a:miter lim="800000"/>
            <a:headEnd/>
            <a:tailEnd/>
          </a:ln>
        </p:spPr>
        <p:txBody>
          <a:bodyPr>
            <a:spAutoFit/>
          </a:bodyPr>
          <a:lstStyle/>
          <a:p>
            <a:r>
              <a:rPr lang="en-US" sz="1000" b="1"/>
              <a:t>Beam: low intensity</a:t>
            </a:r>
          </a:p>
        </p:txBody>
      </p:sp>
      <p:sp>
        <p:nvSpPr>
          <p:cNvPr id="28694" name="TextBox 20"/>
          <p:cNvSpPr txBox="1">
            <a:spLocks noChangeArrowheads="1"/>
          </p:cNvSpPr>
          <p:nvPr/>
        </p:nvSpPr>
        <p:spPr bwMode="auto">
          <a:xfrm>
            <a:off x="7620000" y="3962400"/>
            <a:ext cx="1600200" cy="246063"/>
          </a:xfrm>
          <a:prstGeom prst="rect">
            <a:avLst/>
          </a:prstGeom>
          <a:noFill/>
          <a:ln w="9525">
            <a:noFill/>
            <a:miter lim="800000"/>
            <a:headEnd/>
            <a:tailEnd/>
          </a:ln>
        </p:spPr>
        <p:txBody>
          <a:bodyPr>
            <a:spAutoFit/>
          </a:bodyPr>
          <a:lstStyle/>
          <a:p>
            <a:r>
              <a:rPr lang="en-US" sz="1000" b="1"/>
              <a:t>high intensity</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txBox="1">
            <a:spLocks noGrp="1"/>
          </p:cNvSpPr>
          <p:nvPr/>
        </p:nvSpPr>
        <p:spPr bwMode="auto">
          <a:xfrm>
            <a:off x="8901113" y="6618288"/>
            <a:ext cx="244475" cy="241300"/>
          </a:xfrm>
          <a:prstGeom prst="rect">
            <a:avLst/>
          </a:prstGeom>
          <a:noFill/>
          <a:ln w="12700">
            <a:noFill/>
            <a:miter lim="800000"/>
            <a:headEnd/>
            <a:tailEnd/>
          </a:ln>
        </p:spPr>
        <p:txBody>
          <a:bodyPr wrap="none"/>
          <a:lstStyle/>
          <a:p>
            <a:pPr>
              <a:tabLst>
                <a:tab pos="749300" algn="l"/>
              </a:tabLst>
            </a:pPr>
            <a:fld id="{58D29EA4-3DF7-42D3-AB1B-7FBCF1E5239B}" type="slidenum">
              <a:rPr lang="en-US" sz="1100">
                <a:cs typeface="Helvetica" charset="0"/>
              </a:rPr>
              <a:pPr>
                <a:tabLst>
                  <a:tab pos="749300" algn="l"/>
                </a:tabLst>
              </a:pPr>
              <a:t>2</a:t>
            </a:fld>
            <a:endParaRPr lang="en-US" sz="1100">
              <a:cs typeface="Helvetica" charset="0"/>
            </a:endParaRPr>
          </a:p>
        </p:txBody>
      </p:sp>
      <p:sp>
        <p:nvSpPr>
          <p:cNvPr id="16387" name="Rectangle 6"/>
          <p:cNvSpPr>
            <a:spLocks noGrp="1" noChangeArrowheads="1"/>
          </p:cNvSpPr>
          <p:nvPr>
            <p:ph type="title" idx="4294967295"/>
          </p:nvPr>
        </p:nvSpPr>
        <p:spPr bwMode="auto">
          <a:xfrm>
            <a:off x="1752600" y="241300"/>
            <a:ext cx="5449888" cy="466725"/>
          </a:xfrm>
          <a:prstGeom prst="rect">
            <a:avLst/>
          </a:prstGeom>
          <a:noFill/>
          <a:ln>
            <a:miter lim="800000"/>
            <a:headEnd/>
            <a:tailEnd/>
          </a:ln>
        </p:spPr>
        <p:txBody>
          <a:bodyPr/>
          <a:lstStyle/>
          <a:p>
            <a:pPr eaLnBrk="1" hangingPunct="1">
              <a:tabLst>
                <a:tab pos="863600" algn="l"/>
              </a:tabLst>
            </a:pPr>
            <a:r>
              <a:rPr lang="en-US" sz="2400" smtClean="0">
                <a:solidFill>
                  <a:srgbClr val="1C11FD"/>
                </a:solidFill>
              </a:rPr>
              <a:t>Internal Landscape of the Proton</a:t>
            </a:r>
          </a:p>
        </p:txBody>
      </p:sp>
      <p:sp>
        <p:nvSpPr>
          <p:cNvPr id="16388" name="Rectangle 5"/>
          <p:cNvSpPr>
            <a:spLocks noChangeArrowheads="1"/>
          </p:cNvSpPr>
          <p:nvPr/>
        </p:nvSpPr>
        <p:spPr bwMode="auto">
          <a:xfrm>
            <a:off x="1371600" y="1905000"/>
            <a:ext cx="6632575" cy="4040188"/>
          </a:xfrm>
          <a:prstGeom prst="rect">
            <a:avLst/>
          </a:prstGeom>
          <a:noFill/>
          <a:ln w="9525">
            <a:noFill/>
            <a:miter lim="800000"/>
            <a:headEnd/>
            <a:tailEnd/>
          </a:ln>
        </p:spPr>
        <p:txBody>
          <a:bodyPr/>
          <a:lstStyle/>
          <a:p>
            <a:endParaRPr lang="en-US"/>
          </a:p>
        </p:txBody>
      </p:sp>
      <p:sp>
        <p:nvSpPr>
          <p:cNvPr id="16389" name="Text Box 30"/>
          <p:cNvSpPr txBox="1">
            <a:spLocks/>
          </p:cNvSpPr>
          <p:nvPr/>
        </p:nvSpPr>
        <p:spPr bwMode="auto">
          <a:xfrm>
            <a:off x="6232525" y="5522913"/>
            <a:ext cx="184150" cy="366712"/>
          </a:xfrm>
          <a:prstGeom prst="rect">
            <a:avLst/>
          </a:prstGeom>
          <a:noFill/>
          <a:ln w="25400">
            <a:noFill/>
            <a:miter lim="800000"/>
            <a:headEnd/>
            <a:tailEnd/>
          </a:ln>
        </p:spPr>
        <p:txBody>
          <a:bodyPr wrap="none">
            <a:spAutoFit/>
          </a:bodyPr>
          <a:lstStyle/>
          <a:p>
            <a:pPr>
              <a:tabLst>
                <a:tab pos="749300" algn="l"/>
              </a:tabLst>
            </a:pPr>
            <a:endParaRPr lang="en-US"/>
          </a:p>
        </p:txBody>
      </p:sp>
      <p:pic>
        <p:nvPicPr>
          <p:cNvPr id="16390" name="Picture 15" descr="Quark_p_model"/>
          <p:cNvPicPr>
            <a:picLocks noChangeAspect="1" noChangeArrowheads="1"/>
          </p:cNvPicPr>
          <p:nvPr/>
        </p:nvPicPr>
        <p:blipFill>
          <a:blip r:embed="rId2" cstate="print"/>
          <a:srcRect/>
          <a:stretch>
            <a:fillRect/>
          </a:stretch>
        </p:blipFill>
        <p:spPr bwMode="auto">
          <a:xfrm>
            <a:off x="7010400" y="857250"/>
            <a:ext cx="1981200" cy="2476500"/>
          </a:xfrm>
          <a:prstGeom prst="rect">
            <a:avLst/>
          </a:prstGeom>
          <a:noFill/>
          <a:ln w="9525">
            <a:noFill/>
            <a:miter lim="800000"/>
            <a:headEnd/>
            <a:tailEnd/>
          </a:ln>
        </p:spPr>
      </p:pic>
      <p:sp>
        <p:nvSpPr>
          <p:cNvPr id="20" name="Rectangle 5"/>
          <p:cNvSpPr txBox="1">
            <a:spLocks noChangeArrowheads="1"/>
          </p:cNvSpPr>
          <p:nvPr/>
        </p:nvSpPr>
        <p:spPr>
          <a:xfrm>
            <a:off x="6340475" y="3962400"/>
            <a:ext cx="2613025" cy="701675"/>
          </a:xfrm>
          <a:prstGeom prst="rect">
            <a:avLst/>
          </a:prstGeom>
        </p:spPr>
        <p:txBody>
          <a:bodyPr/>
          <a:lstStyle/>
          <a:p>
            <a:pPr marL="334963" indent="-334963" algn="l" eaLnBrk="0" hangingPunct="0">
              <a:spcBef>
                <a:spcPts val="1800"/>
              </a:spcBef>
              <a:buSzPct val="200000"/>
              <a:buFont typeface="Arial" pitchFamily="34" charset="0"/>
              <a:buChar char="•"/>
              <a:defRPr/>
            </a:pPr>
            <a:r>
              <a:rPr lang="en-US" kern="0" dirty="0">
                <a:solidFill>
                  <a:srgbClr val="1C11FD"/>
                </a:solidFill>
                <a:latin typeface="Arial Unicode MS" pitchFamily="34" charset="-128"/>
                <a:ea typeface="+mn-ea"/>
                <a:cs typeface="+mn-cs"/>
                <a:sym typeface="Arial" pitchFamily="34" charset="0"/>
              </a:rPr>
              <a:t> </a:t>
            </a:r>
            <a:r>
              <a:rPr lang="en-US" kern="0" dirty="0">
                <a:latin typeface="Arial Unicode MS" pitchFamily="34" charset="-128"/>
                <a:ea typeface="+mn-ea"/>
                <a:cs typeface="+mn-cs"/>
                <a:sym typeface="Arial" pitchFamily="34" charset="0"/>
              </a:rPr>
              <a:t>Just three valence</a:t>
            </a:r>
            <a:br>
              <a:rPr lang="en-US" kern="0" dirty="0">
                <a:latin typeface="Arial Unicode MS" pitchFamily="34" charset="-128"/>
                <a:ea typeface="+mn-ea"/>
                <a:cs typeface="+mn-cs"/>
                <a:sym typeface="Arial" pitchFamily="34" charset="0"/>
              </a:rPr>
            </a:br>
            <a:r>
              <a:rPr lang="en-US" kern="0" dirty="0">
                <a:latin typeface="Arial Unicode MS" pitchFamily="34" charset="-128"/>
                <a:ea typeface="+mn-ea"/>
                <a:cs typeface="+mn-cs"/>
                <a:sym typeface="Arial" pitchFamily="34" charset="0"/>
              </a:rPr>
              <a:t> quarks?</a:t>
            </a:r>
          </a:p>
        </p:txBody>
      </p:sp>
      <p:pic>
        <p:nvPicPr>
          <p:cNvPr id="16392" name="Picture 3" descr="matter_amtimatter"/>
          <p:cNvPicPr>
            <a:picLocks noChangeAspect="1" noChangeArrowheads="1"/>
          </p:cNvPicPr>
          <p:nvPr/>
        </p:nvPicPr>
        <p:blipFill>
          <a:blip r:embed="rId3" cstate="print"/>
          <a:srcRect l="8052" t="13892" r="10736" b="15343"/>
          <a:stretch>
            <a:fillRect/>
          </a:stretch>
        </p:blipFill>
        <p:spPr bwMode="auto">
          <a:xfrm>
            <a:off x="119063" y="741363"/>
            <a:ext cx="6316662" cy="5480050"/>
          </a:xfrm>
          <a:prstGeom prst="rect">
            <a:avLst/>
          </a:prstGeom>
          <a:noFill/>
          <a:ln w="9525">
            <a:noFill/>
            <a:miter lim="800000"/>
            <a:headEnd/>
            <a:tailEnd/>
          </a:ln>
        </p:spPr>
      </p:pic>
      <p:sp>
        <p:nvSpPr>
          <p:cNvPr id="16393" name="Rectangle 7"/>
          <p:cNvSpPr>
            <a:spLocks noChangeArrowheads="1"/>
          </p:cNvSpPr>
          <p:nvPr/>
        </p:nvSpPr>
        <p:spPr bwMode="auto">
          <a:xfrm>
            <a:off x="0" y="5857875"/>
            <a:ext cx="3360738" cy="274638"/>
          </a:xfrm>
          <a:prstGeom prst="rect">
            <a:avLst/>
          </a:prstGeom>
          <a:noFill/>
          <a:ln w="9525">
            <a:noFill/>
            <a:miter lim="800000"/>
            <a:headEnd/>
            <a:tailEnd/>
          </a:ln>
        </p:spPr>
        <p:txBody>
          <a:bodyPr>
            <a:spAutoFit/>
          </a:bodyPr>
          <a:lstStyle/>
          <a:p>
            <a:r>
              <a:rPr lang="en-US" sz="1200">
                <a:solidFill>
                  <a:srgbClr val="C00000"/>
                </a:solidFill>
                <a:ea typeface="MS PGothic" pitchFamily="34" charset="-128"/>
              </a:rPr>
              <a:t>http://www.sciencecartoonsplus.com/index.htm</a:t>
            </a:r>
          </a:p>
        </p:txBody>
      </p:sp>
      <p:pic>
        <p:nvPicPr>
          <p:cNvPr id="16394" name="Picture 5" descr="C:\Documents and Settings\lorenzon\Desktop\proton_1.jpg"/>
          <p:cNvPicPr>
            <a:picLocks noChangeAspect="1" noChangeArrowheads="1"/>
          </p:cNvPicPr>
          <p:nvPr/>
        </p:nvPicPr>
        <p:blipFill>
          <a:blip r:embed="rId4" cstate="print"/>
          <a:srcRect/>
          <a:stretch>
            <a:fillRect/>
          </a:stretch>
        </p:blipFill>
        <p:spPr bwMode="auto">
          <a:xfrm>
            <a:off x="7086600" y="914400"/>
            <a:ext cx="1895475" cy="2514600"/>
          </a:xfrm>
          <a:prstGeom prst="rect">
            <a:avLst/>
          </a:prstGeom>
          <a:noFill/>
          <a:ln w="9525">
            <a:noFill/>
            <a:miter lim="800000"/>
            <a:headEnd/>
            <a:tailEnd/>
          </a:ln>
        </p:spPr>
      </p:pic>
      <p:pic>
        <p:nvPicPr>
          <p:cNvPr id="13" name="Picture 6" descr="C:\Documents and Settings\lorenzon\Desktop\proton_2.jpg"/>
          <p:cNvPicPr>
            <a:picLocks noChangeAspect="1" noChangeArrowheads="1"/>
          </p:cNvPicPr>
          <p:nvPr/>
        </p:nvPicPr>
        <p:blipFill>
          <a:blip r:embed="rId5" cstate="print"/>
          <a:srcRect/>
          <a:stretch>
            <a:fillRect/>
          </a:stretch>
        </p:blipFill>
        <p:spPr bwMode="auto">
          <a:xfrm>
            <a:off x="7086600" y="914400"/>
            <a:ext cx="1890713" cy="2514600"/>
          </a:xfrm>
          <a:prstGeom prst="rect">
            <a:avLst/>
          </a:prstGeom>
          <a:noFill/>
          <a:ln w="9525">
            <a:noFill/>
            <a:miter lim="800000"/>
            <a:headEnd/>
            <a:tailEnd/>
          </a:ln>
        </p:spPr>
      </p:pic>
      <p:sp>
        <p:nvSpPr>
          <p:cNvPr id="14" name="Slide Number Placeholder 13"/>
          <p:cNvSpPr>
            <a:spLocks noGrp="1"/>
          </p:cNvSpPr>
          <p:nvPr>
            <p:ph type="sldNum" sz="quarter" idx="10"/>
          </p:nvPr>
        </p:nvSpPr>
        <p:spPr/>
        <p:txBody>
          <a:bodyPr/>
          <a:lstStyle/>
          <a:p>
            <a:pPr>
              <a:defRPr/>
            </a:pPr>
            <a:fld id="{F8082CFA-6FF1-49B1-BF7E-5EDBB5639FAA}" type="slidenum">
              <a:rPr lang="en-US" smtClean="0"/>
              <a:pPr>
                <a:defRPr/>
              </a:pPr>
              <a:t>2</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3000"/>
                                  </p:stCondLst>
                                  <p:childTnLst>
                                    <p:set>
                                      <p:cBhvr>
                                        <p:cTn id="6" dur="1" fill="hold">
                                          <p:stCondLst>
                                            <p:cond delay="0"/>
                                          </p:stCondLst>
                                        </p:cTn>
                                        <p:tgtEl>
                                          <p:spTgt spid="20"/>
                                        </p:tgtEl>
                                        <p:attrNameLst>
                                          <p:attrName>style.visibility</p:attrName>
                                        </p:attrNameLst>
                                      </p:cBhvr>
                                      <p:to>
                                        <p:strVal val="visible"/>
                                      </p:to>
                                    </p:set>
                                  </p:childTnLst>
                                </p:cTn>
                              </p:par>
                              <p:par>
                                <p:cTn id="7" presetID="10" presetClass="entr" presetSubtype="0" fill="hold" nodeType="withEffect">
                                  <p:stCondLst>
                                    <p:cond delay="1000"/>
                                  </p:stCondLst>
                                  <p:childTnLst>
                                    <p:set>
                                      <p:cBhvr>
                                        <p:cTn id="8" dur="1" fill="hold">
                                          <p:stCondLst>
                                            <p:cond delay="0"/>
                                          </p:stCondLst>
                                        </p:cTn>
                                        <p:tgtEl>
                                          <p:spTgt spid="13"/>
                                        </p:tgtEl>
                                        <p:attrNameLst>
                                          <p:attrName>style.visibility</p:attrName>
                                        </p:attrNameLst>
                                      </p:cBhvr>
                                      <p:to>
                                        <p:strVal val="visible"/>
                                      </p:to>
                                    </p:set>
                                    <p:animEffect transition="in" filter="fade">
                                      <p:cBhvr>
                                        <p:cTn id="9"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itle 28"/>
          <p:cNvSpPr txBox="1">
            <a:spLocks/>
          </p:cNvSpPr>
          <p:nvPr/>
        </p:nvSpPr>
        <p:spPr>
          <a:xfrm>
            <a:off x="533400" y="241300"/>
            <a:ext cx="8001000" cy="469900"/>
          </a:xfrm>
          <a:prstGeom prst="rect">
            <a:avLst/>
          </a:prstGeom>
        </p:spPr>
        <p:txBody>
          <a:bodyPr/>
          <a:lstStyle/>
          <a:p>
            <a:pPr eaLnBrk="0" hangingPunct="0">
              <a:spcBef>
                <a:spcPts val="200"/>
              </a:spcBef>
              <a:defRPr/>
            </a:pPr>
            <a:r>
              <a:rPr lang="en-US" sz="2400" b="1" kern="0" dirty="0">
                <a:solidFill>
                  <a:srgbClr val="190EFF"/>
                </a:solidFill>
                <a:latin typeface="+mj-lt"/>
                <a:ea typeface="+mj-ea"/>
                <a:cs typeface="+mj-cs"/>
                <a:sym typeface="Arial" charset="0"/>
              </a:rPr>
              <a:t>Fermilab </a:t>
            </a:r>
            <a:r>
              <a:rPr lang="en-US" sz="2400" b="1" kern="0" dirty="0" err="1">
                <a:solidFill>
                  <a:srgbClr val="190EFF"/>
                </a:solidFill>
                <a:latin typeface="+mj-lt"/>
                <a:ea typeface="+mj-ea"/>
                <a:cs typeface="+mj-cs"/>
                <a:sym typeface="Arial" charset="0"/>
              </a:rPr>
              <a:t>Seaquest</a:t>
            </a:r>
            <a:r>
              <a:rPr lang="en-US" sz="2400" b="1" kern="0" dirty="0">
                <a:solidFill>
                  <a:srgbClr val="190EFF"/>
                </a:solidFill>
                <a:latin typeface="+mj-lt"/>
                <a:ea typeface="+mj-ea"/>
                <a:cs typeface="+mj-cs"/>
                <a:sym typeface="Arial" charset="0"/>
              </a:rPr>
              <a:t> Timelines</a:t>
            </a:r>
            <a:endParaRPr lang="en-US" sz="2400" b="1" kern="0" dirty="0">
              <a:solidFill>
                <a:srgbClr val="190EFF"/>
              </a:solidFill>
              <a:latin typeface="+mj-lt"/>
              <a:ea typeface="+mj-ea"/>
              <a:cs typeface="+mj-cs"/>
              <a:sym typeface="Arial" pitchFamily="34" charset="0"/>
            </a:endParaRPr>
          </a:p>
        </p:txBody>
      </p:sp>
      <p:sp>
        <p:nvSpPr>
          <p:cNvPr id="6" name="Rectangle 3"/>
          <p:cNvSpPr txBox="1">
            <a:spLocks noChangeArrowheads="1"/>
          </p:cNvSpPr>
          <p:nvPr/>
        </p:nvSpPr>
        <p:spPr bwMode="auto">
          <a:xfrm>
            <a:off x="304800" y="5029200"/>
            <a:ext cx="8001000" cy="762000"/>
          </a:xfrm>
          <a:prstGeom prst="rect">
            <a:avLst/>
          </a:prstGeom>
          <a:solidFill>
            <a:srgbClr val="FFC000">
              <a:alpha val="20000"/>
            </a:srgbClr>
          </a:solidFill>
          <a:ln w="25400">
            <a:solidFill>
              <a:srgbClr val="3333CC"/>
            </a:solidFill>
            <a:miter lim="800000"/>
            <a:headEnd/>
            <a:tailEnd/>
          </a:ln>
        </p:spPr>
        <p:txBody>
          <a:bodyPr lIns="50800" tIns="50800" rIns="50800" bIns="50800"/>
          <a:lstStyle/>
          <a:p>
            <a:pPr marL="334963" indent="-334963" algn="l">
              <a:spcBef>
                <a:spcPts val="1200"/>
              </a:spcBef>
              <a:buSzPct val="200000"/>
              <a:tabLst>
                <a:tab pos="815975" algn="l"/>
                <a:tab pos="1192213" algn="l"/>
              </a:tabLst>
              <a:defRPr/>
            </a:pPr>
            <a:r>
              <a:rPr lang="en-US" dirty="0"/>
              <a:t>   Apparatus available for future programs at, </a:t>
            </a:r>
            <a:r>
              <a:rPr lang="en-US" i="1" dirty="0"/>
              <a:t>e.g. </a:t>
            </a:r>
            <a:r>
              <a:rPr lang="en-US" dirty="0"/>
              <a:t>Fermilab, J-PARC or RHIC</a:t>
            </a:r>
          </a:p>
          <a:p>
            <a:pPr marL="754063" lvl="1" indent="-334963" algn="l">
              <a:spcBef>
                <a:spcPts val="1200"/>
              </a:spcBef>
              <a:buClr>
                <a:srgbClr val="0000FF"/>
              </a:buClr>
              <a:buSzPct val="150000"/>
              <a:buFont typeface="Zapf Dingbats" charset="0"/>
              <a:buChar char="➡"/>
              <a:tabLst>
                <a:tab pos="815975" algn="l"/>
                <a:tab pos="1192213" algn="l"/>
              </a:tabLst>
              <a:defRPr/>
            </a:pPr>
            <a:r>
              <a:rPr lang="en-US" sz="1600" kern="0" dirty="0">
                <a:latin typeface="+mn-lt"/>
                <a:sym typeface="Arial" pitchFamily="34" charset="0"/>
              </a:rPr>
              <a:t> </a:t>
            </a:r>
            <a:r>
              <a:rPr lang="en-US" sz="1600" dirty="0"/>
              <a:t>significant interest from collaboration for continued program</a:t>
            </a:r>
            <a:endParaRPr lang="en-US" kern="0" dirty="0">
              <a:latin typeface="+mn-lt"/>
              <a:ea typeface="+mn-ea"/>
              <a:cs typeface="+mn-cs"/>
              <a:sym typeface="Arial" pitchFamily="34" charset="0"/>
            </a:endParaRPr>
          </a:p>
          <a:p>
            <a:pPr marL="792163" lvl="1" indent="-334963" algn="l" eaLnBrk="0" hangingPunct="0">
              <a:spcBef>
                <a:spcPts val="600"/>
              </a:spcBef>
              <a:buSzPct val="200000"/>
              <a:defRPr/>
            </a:pPr>
            <a:r>
              <a:rPr lang="en-US" kern="0" dirty="0">
                <a:latin typeface="+mn-lt"/>
                <a:ea typeface="+mn-ea"/>
                <a:cs typeface="+mn-cs"/>
                <a:sym typeface="Arial" pitchFamily="34" charset="0"/>
              </a:rPr>
              <a:t> </a:t>
            </a:r>
          </a:p>
          <a:p>
            <a:pPr marL="792163" lvl="1" indent="-334963" algn="l" eaLnBrk="0" hangingPunct="0">
              <a:spcBef>
                <a:spcPts val="600"/>
              </a:spcBef>
              <a:buSzPct val="200000"/>
              <a:buFont typeface="Arial" pitchFamily="34" charset="0"/>
              <a:buChar char="•"/>
              <a:defRPr/>
            </a:pPr>
            <a:endParaRPr lang="en-US" kern="0" dirty="0">
              <a:latin typeface="+mn-lt"/>
              <a:ea typeface="+mn-ea"/>
              <a:cs typeface="+mn-cs"/>
              <a:sym typeface="Arial" pitchFamily="34" charset="0"/>
            </a:endParaRPr>
          </a:p>
        </p:txBody>
      </p:sp>
      <p:sp>
        <p:nvSpPr>
          <p:cNvPr id="15" name="Rectangle 3"/>
          <p:cNvSpPr txBox="1">
            <a:spLocks noChangeArrowheads="1"/>
          </p:cNvSpPr>
          <p:nvPr/>
        </p:nvSpPr>
        <p:spPr bwMode="auto">
          <a:xfrm>
            <a:off x="152400" y="914400"/>
            <a:ext cx="8534400" cy="1901825"/>
          </a:xfrm>
          <a:prstGeom prst="rect">
            <a:avLst/>
          </a:prstGeom>
          <a:noFill/>
          <a:ln w="12700">
            <a:noFill/>
            <a:miter lim="800000"/>
            <a:headEnd/>
            <a:tailEnd/>
          </a:ln>
        </p:spPr>
        <p:txBody>
          <a:bodyPr lIns="50800" tIns="50800" rIns="50800" bIns="50800"/>
          <a:lstStyle/>
          <a:p>
            <a:pPr marL="334963" indent="-334963" algn="l" eaLnBrk="0" hangingPunct="0">
              <a:spcBef>
                <a:spcPts val="1200"/>
              </a:spcBef>
              <a:buSzPct val="200000"/>
              <a:buFont typeface="Arial" pitchFamily="34" charset="0"/>
              <a:buChar char="•"/>
              <a:defRPr/>
            </a:pPr>
            <a:r>
              <a:rPr lang="en-US" kern="0" dirty="0">
                <a:latin typeface="+mn-lt"/>
                <a:ea typeface="+mn-ea"/>
                <a:cs typeface="+mn-cs"/>
                <a:sym typeface="Arial" pitchFamily="34" charset="0"/>
              </a:rPr>
              <a:t>Fermilab PAC approved the experiment in 2001, but experiment was not scheduled due to concerns about “proton economics”</a:t>
            </a:r>
          </a:p>
          <a:p>
            <a:pPr marL="334963" indent="-334963" algn="l" eaLnBrk="0" hangingPunct="0">
              <a:spcBef>
                <a:spcPts val="1200"/>
              </a:spcBef>
              <a:buSzPct val="200000"/>
              <a:buFont typeface="Arial" pitchFamily="34" charset="0"/>
              <a:buChar char="•"/>
              <a:defRPr/>
            </a:pPr>
            <a:r>
              <a:rPr lang="en-US" kern="0" dirty="0">
                <a:latin typeface="+mn-lt"/>
                <a:ea typeface="+mn-ea"/>
                <a:cs typeface="+mn-cs"/>
                <a:sym typeface="Arial" pitchFamily="34" charset="0"/>
              </a:rPr>
              <a:t>Stage II approval in December 2008</a:t>
            </a:r>
          </a:p>
          <a:p>
            <a:pPr marL="334963" indent="-334963" algn="l" eaLnBrk="0" hangingPunct="0">
              <a:spcBef>
                <a:spcPts val="1200"/>
              </a:spcBef>
              <a:buSzPct val="200000"/>
              <a:buFont typeface="Arial" pitchFamily="34" charset="0"/>
              <a:buChar char="•"/>
              <a:defRPr/>
            </a:pPr>
            <a:r>
              <a:rPr lang="en-US" kern="0" dirty="0">
                <a:latin typeface="+mn-lt"/>
                <a:ea typeface="+mn-ea"/>
                <a:cs typeface="+mn-cs"/>
                <a:sym typeface="Arial" pitchFamily="34" charset="0"/>
              </a:rPr>
              <a:t>Expect to start running around Thanksgiving for 2 years of data collection</a:t>
            </a:r>
          </a:p>
        </p:txBody>
      </p:sp>
      <p:sp>
        <p:nvSpPr>
          <p:cNvPr id="29701" name="Rectangle 4"/>
          <p:cNvSpPr>
            <a:spLocks noChangeArrowheads="1"/>
          </p:cNvSpPr>
          <p:nvPr/>
        </p:nvSpPr>
        <p:spPr bwMode="auto">
          <a:xfrm>
            <a:off x="152400" y="2819400"/>
            <a:ext cx="8839200" cy="1355725"/>
          </a:xfrm>
          <a:prstGeom prst="rect">
            <a:avLst/>
          </a:prstGeom>
          <a:solidFill>
            <a:srgbClr val="E5E5FF"/>
          </a:solidFill>
          <a:ln w="9525">
            <a:solidFill>
              <a:schemeClr val="tx1"/>
            </a:solidFill>
            <a:miter lim="800000"/>
            <a:headEnd/>
            <a:tailEnd/>
          </a:ln>
        </p:spPr>
        <p:txBody>
          <a:bodyPr wrap="none" anchor="ctr"/>
          <a:lstStyle/>
          <a:p>
            <a:endParaRPr lang="en-US">
              <a:latin typeface="Times New Roman" pitchFamily="18" charset="0"/>
              <a:ea typeface="MS PGothic" pitchFamily="34" charset="-128"/>
            </a:endParaRPr>
          </a:p>
        </p:txBody>
      </p:sp>
      <p:sp>
        <p:nvSpPr>
          <p:cNvPr id="29702" name="Text Box 5"/>
          <p:cNvSpPr txBox="1">
            <a:spLocks noChangeArrowheads="1"/>
          </p:cNvSpPr>
          <p:nvPr/>
        </p:nvSpPr>
        <p:spPr bwMode="auto">
          <a:xfrm rot="5400000">
            <a:off x="1824038" y="3678237"/>
            <a:ext cx="611188" cy="290513"/>
          </a:xfrm>
          <a:prstGeom prst="rect">
            <a:avLst/>
          </a:prstGeom>
          <a:noFill/>
          <a:ln w="9525">
            <a:noFill/>
            <a:miter lim="800000"/>
            <a:headEnd/>
            <a:tailEnd/>
          </a:ln>
        </p:spPr>
        <p:txBody>
          <a:bodyPr>
            <a:spAutoFit/>
          </a:bodyPr>
          <a:lstStyle/>
          <a:p>
            <a:r>
              <a:rPr lang="en-US" sz="1600">
                <a:latin typeface="Times New Roman" pitchFamily="18" charset="0"/>
                <a:ea typeface="MS PGothic" pitchFamily="34" charset="-128"/>
              </a:rPr>
              <a:t>2009</a:t>
            </a:r>
          </a:p>
        </p:txBody>
      </p:sp>
      <p:sp>
        <p:nvSpPr>
          <p:cNvPr id="29703" name="Text Box 6"/>
          <p:cNvSpPr txBox="1">
            <a:spLocks noChangeArrowheads="1"/>
          </p:cNvSpPr>
          <p:nvPr/>
        </p:nvSpPr>
        <p:spPr bwMode="auto">
          <a:xfrm rot="5400000">
            <a:off x="533400" y="3679826"/>
            <a:ext cx="611187" cy="290512"/>
          </a:xfrm>
          <a:prstGeom prst="rect">
            <a:avLst/>
          </a:prstGeom>
          <a:noFill/>
          <a:ln w="9525">
            <a:noFill/>
            <a:miter lim="800000"/>
            <a:headEnd/>
            <a:tailEnd/>
          </a:ln>
        </p:spPr>
        <p:txBody>
          <a:bodyPr>
            <a:spAutoFit/>
          </a:bodyPr>
          <a:lstStyle/>
          <a:p>
            <a:r>
              <a:rPr lang="en-US" sz="1600">
                <a:latin typeface="Times New Roman" pitchFamily="18" charset="0"/>
                <a:ea typeface="MS PGothic" pitchFamily="34" charset="-128"/>
              </a:rPr>
              <a:t>2008</a:t>
            </a:r>
          </a:p>
        </p:txBody>
      </p:sp>
      <p:sp>
        <p:nvSpPr>
          <p:cNvPr id="29704" name="Text Box 7"/>
          <p:cNvSpPr txBox="1">
            <a:spLocks noChangeArrowheads="1"/>
          </p:cNvSpPr>
          <p:nvPr/>
        </p:nvSpPr>
        <p:spPr bwMode="auto">
          <a:xfrm rot="5400000">
            <a:off x="4557713" y="3687762"/>
            <a:ext cx="611188" cy="290513"/>
          </a:xfrm>
          <a:prstGeom prst="rect">
            <a:avLst/>
          </a:prstGeom>
          <a:noFill/>
          <a:ln w="9525">
            <a:noFill/>
            <a:miter lim="800000"/>
            <a:headEnd/>
            <a:tailEnd/>
          </a:ln>
        </p:spPr>
        <p:txBody>
          <a:bodyPr>
            <a:spAutoFit/>
          </a:bodyPr>
          <a:lstStyle/>
          <a:p>
            <a:r>
              <a:rPr lang="en-US" sz="1600">
                <a:latin typeface="Times New Roman" pitchFamily="18" charset="0"/>
                <a:ea typeface="MS PGothic" pitchFamily="34" charset="-128"/>
              </a:rPr>
              <a:t>2011</a:t>
            </a:r>
          </a:p>
        </p:txBody>
      </p:sp>
      <p:sp>
        <p:nvSpPr>
          <p:cNvPr id="29705" name="Text Box 9"/>
          <p:cNvSpPr txBox="1">
            <a:spLocks noChangeArrowheads="1"/>
          </p:cNvSpPr>
          <p:nvPr/>
        </p:nvSpPr>
        <p:spPr bwMode="auto">
          <a:xfrm>
            <a:off x="247650" y="2895600"/>
            <a:ext cx="1160463" cy="590550"/>
          </a:xfrm>
          <a:prstGeom prst="rect">
            <a:avLst/>
          </a:prstGeom>
          <a:solidFill>
            <a:srgbClr val="66FF33"/>
          </a:solidFill>
          <a:ln w="9525">
            <a:solidFill>
              <a:schemeClr val="tx1"/>
            </a:solidFill>
            <a:miter lim="800000"/>
            <a:headEnd/>
            <a:tailEnd/>
          </a:ln>
        </p:spPr>
        <p:txBody>
          <a:bodyPr>
            <a:spAutoFit/>
          </a:bodyPr>
          <a:lstStyle/>
          <a:p>
            <a:r>
              <a:rPr lang="en-US" sz="1600" b="1">
                <a:ea typeface="MS PGothic" pitchFamily="34" charset="-128"/>
              </a:rPr>
              <a:t>Expt. Funded</a:t>
            </a:r>
          </a:p>
        </p:txBody>
      </p:sp>
      <p:sp>
        <p:nvSpPr>
          <p:cNvPr id="29706" name="Text Box 10"/>
          <p:cNvSpPr txBox="1">
            <a:spLocks noChangeArrowheads="1"/>
          </p:cNvSpPr>
          <p:nvPr/>
        </p:nvSpPr>
        <p:spPr bwMode="auto">
          <a:xfrm rot="5400000">
            <a:off x="3186113" y="3690937"/>
            <a:ext cx="611188" cy="290513"/>
          </a:xfrm>
          <a:prstGeom prst="rect">
            <a:avLst/>
          </a:prstGeom>
          <a:noFill/>
          <a:ln w="9525">
            <a:noFill/>
            <a:miter lim="800000"/>
            <a:headEnd/>
            <a:tailEnd/>
          </a:ln>
        </p:spPr>
        <p:txBody>
          <a:bodyPr>
            <a:spAutoFit/>
          </a:bodyPr>
          <a:lstStyle/>
          <a:p>
            <a:r>
              <a:rPr lang="en-US" sz="1600">
                <a:latin typeface="Times New Roman" pitchFamily="18" charset="0"/>
                <a:ea typeface="MS PGothic" pitchFamily="34" charset="-128"/>
              </a:rPr>
              <a:t>2010</a:t>
            </a:r>
          </a:p>
        </p:txBody>
      </p:sp>
      <p:sp>
        <p:nvSpPr>
          <p:cNvPr id="29707" name="Text Box 11"/>
          <p:cNvSpPr txBox="1">
            <a:spLocks noChangeArrowheads="1"/>
          </p:cNvSpPr>
          <p:nvPr/>
        </p:nvSpPr>
        <p:spPr bwMode="auto">
          <a:xfrm>
            <a:off x="1482725" y="2895600"/>
            <a:ext cx="3011488" cy="584200"/>
          </a:xfrm>
          <a:prstGeom prst="rect">
            <a:avLst/>
          </a:prstGeom>
          <a:gradFill rotWithShape="1">
            <a:gsLst>
              <a:gs pos="0">
                <a:srgbClr val="66FF33"/>
              </a:gs>
              <a:gs pos="100000">
                <a:srgbClr val="33CCFF"/>
              </a:gs>
            </a:gsLst>
            <a:lin ang="0" scaled="1"/>
          </a:gradFill>
          <a:ln w="9525">
            <a:solidFill>
              <a:schemeClr val="tx1"/>
            </a:solidFill>
            <a:miter lim="800000"/>
            <a:headEnd/>
            <a:tailEnd/>
          </a:ln>
        </p:spPr>
        <p:txBody>
          <a:bodyPr>
            <a:spAutoFit/>
          </a:bodyPr>
          <a:lstStyle/>
          <a:p>
            <a:r>
              <a:rPr lang="en-US" sz="1600" b="1">
                <a:ea typeface="MS PGothic" pitchFamily="34" charset="-128"/>
              </a:rPr>
              <a:t>  Experiment </a:t>
            </a:r>
          </a:p>
          <a:p>
            <a:r>
              <a:rPr lang="en-US" sz="1600" b="1">
                <a:ea typeface="MS PGothic" pitchFamily="34" charset="-128"/>
              </a:rPr>
              <a:t>Construction</a:t>
            </a:r>
          </a:p>
        </p:txBody>
      </p:sp>
      <p:sp>
        <p:nvSpPr>
          <p:cNvPr id="29708" name="Text Box 13"/>
          <p:cNvSpPr txBox="1">
            <a:spLocks noChangeArrowheads="1"/>
          </p:cNvSpPr>
          <p:nvPr/>
        </p:nvSpPr>
        <p:spPr bwMode="auto">
          <a:xfrm>
            <a:off x="4568825" y="2895600"/>
            <a:ext cx="4346575" cy="590550"/>
          </a:xfrm>
          <a:prstGeom prst="rect">
            <a:avLst/>
          </a:prstGeom>
          <a:gradFill rotWithShape="1">
            <a:gsLst>
              <a:gs pos="0">
                <a:srgbClr val="33CCFF"/>
              </a:gs>
              <a:gs pos="100000">
                <a:srgbClr val="33CCFF"/>
              </a:gs>
            </a:gsLst>
            <a:lin ang="0" scaled="1"/>
          </a:gradFill>
          <a:ln w="9525">
            <a:solidFill>
              <a:schemeClr val="tx1"/>
            </a:solidFill>
            <a:miter lim="800000"/>
            <a:headEnd/>
            <a:tailEnd/>
          </a:ln>
        </p:spPr>
        <p:txBody>
          <a:bodyPr>
            <a:spAutoFit/>
          </a:bodyPr>
          <a:lstStyle/>
          <a:p>
            <a:pPr algn="l"/>
            <a:r>
              <a:rPr lang="en-US" sz="1600" b="1">
                <a:ea typeface="MS PGothic" pitchFamily="34" charset="-128"/>
              </a:rPr>
              <a:t>    Experiment                                     Exp.</a:t>
            </a:r>
          </a:p>
          <a:p>
            <a:pPr algn="l"/>
            <a:r>
              <a:rPr lang="en-US" sz="1600" b="1">
                <a:ea typeface="MS PGothic" pitchFamily="34" charset="-128"/>
              </a:rPr>
              <a:t>         Runs                                          Runs</a:t>
            </a:r>
          </a:p>
        </p:txBody>
      </p:sp>
      <p:sp>
        <p:nvSpPr>
          <p:cNvPr id="29709" name="Text Box 15"/>
          <p:cNvSpPr txBox="1">
            <a:spLocks noChangeArrowheads="1"/>
          </p:cNvSpPr>
          <p:nvPr/>
        </p:nvSpPr>
        <p:spPr bwMode="auto">
          <a:xfrm rot="5400000">
            <a:off x="5898357" y="3655219"/>
            <a:ext cx="611187" cy="327025"/>
          </a:xfrm>
          <a:prstGeom prst="rect">
            <a:avLst/>
          </a:prstGeom>
          <a:noFill/>
          <a:ln w="9525">
            <a:noFill/>
            <a:miter lim="800000"/>
            <a:headEnd/>
            <a:tailEnd/>
          </a:ln>
        </p:spPr>
        <p:txBody>
          <a:bodyPr>
            <a:spAutoFit/>
          </a:bodyPr>
          <a:lstStyle/>
          <a:p>
            <a:r>
              <a:rPr lang="en-US" sz="1600">
                <a:latin typeface="Times New Roman" pitchFamily="18" charset="0"/>
                <a:ea typeface="MS PGothic" pitchFamily="34" charset="-128"/>
              </a:rPr>
              <a:t>2012</a:t>
            </a:r>
          </a:p>
        </p:txBody>
      </p:sp>
      <p:sp>
        <p:nvSpPr>
          <p:cNvPr id="29710" name="Text Box 15"/>
          <p:cNvSpPr txBox="1">
            <a:spLocks noChangeArrowheads="1"/>
          </p:cNvSpPr>
          <p:nvPr/>
        </p:nvSpPr>
        <p:spPr bwMode="auto">
          <a:xfrm rot="5400000">
            <a:off x="7263607" y="3647281"/>
            <a:ext cx="611188" cy="327025"/>
          </a:xfrm>
          <a:prstGeom prst="rect">
            <a:avLst/>
          </a:prstGeom>
          <a:noFill/>
          <a:ln w="9525">
            <a:noFill/>
            <a:miter lim="800000"/>
            <a:headEnd/>
            <a:tailEnd/>
          </a:ln>
        </p:spPr>
        <p:txBody>
          <a:bodyPr>
            <a:spAutoFit/>
          </a:bodyPr>
          <a:lstStyle/>
          <a:p>
            <a:r>
              <a:rPr lang="en-US" sz="1600">
                <a:latin typeface="Times New Roman" pitchFamily="18" charset="0"/>
                <a:ea typeface="MS PGothic" pitchFamily="34" charset="-128"/>
              </a:rPr>
              <a:t>2013</a:t>
            </a:r>
          </a:p>
        </p:txBody>
      </p:sp>
      <p:sp>
        <p:nvSpPr>
          <p:cNvPr id="29711" name="Rectangle 19"/>
          <p:cNvSpPr>
            <a:spLocks noChangeArrowheads="1"/>
          </p:cNvSpPr>
          <p:nvPr/>
        </p:nvSpPr>
        <p:spPr bwMode="auto">
          <a:xfrm>
            <a:off x="4125913" y="2898775"/>
            <a:ext cx="220662" cy="585788"/>
          </a:xfrm>
          <a:prstGeom prst="rect">
            <a:avLst/>
          </a:prstGeom>
          <a:solidFill>
            <a:srgbClr val="FF0000"/>
          </a:solidFill>
          <a:ln w="12700" algn="ctr">
            <a:solidFill>
              <a:srgbClr val="000000"/>
            </a:solidFill>
            <a:round/>
            <a:headEnd/>
            <a:tailEnd/>
          </a:ln>
        </p:spPr>
        <p:txBody>
          <a:bodyPr/>
          <a:lstStyle/>
          <a:p>
            <a:pPr>
              <a:tabLst>
                <a:tab pos="749300" algn="l"/>
              </a:tabLst>
            </a:pPr>
            <a:endParaRPr lang="en-US"/>
          </a:p>
        </p:txBody>
      </p:sp>
      <p:sp>
        <p:nvSpPr>
          <p:cNvPr id="29712" name="Text Box 15"/>
          <p:cNvSpPr txBox="1">
            <a:spLocks noChangeArrowheads="1"/>
          </p:cNvSpPr>
          <p:nvPr/>
        </p:nvSpPr>
        <p:spPr bwMode="auto">
          <a:xfrm rot="5400000">
            <a:off x="8593138" y="3641725"/>
            <a:ext cx="611188" cy="338137"/>
          </a:xfrm>
          <a:prstGeom prst="rect">
            <a:avLst/>
          </a:prstGeom>
          <a:noFill/>
          <a:ln w="9525">
            <a:noFill/>
            <a:miter lim="800000"/>
            <a:headEnd/>
            <a:tailEnd/>
          </a:ln>
        </p:spPr>
        <p:txBody>
          <a:bodyPr>
            <a:spAutoFit/>
          </a:bodyPr>
          <a:lstStyle/>
          <a:p>
            <a:r>
              <a:rPr lang="en-US" sz="1600">
                <a:latin typeface="Times New Roman" pitchFamily="18" charset="0"/>
                <a:ea typeface="MS PGothic" pitchFamily="34" charset="-128"/>
              </a:rPr>
              <a:t>2014</a:t>
            </a:r>
          </a:p>
        </p:txBody>
      </p:sp>
      <p:sp>
        <p:nvSpPr>
          <p:cNvPr id="20" name="Slide Number Placeholder 19"/>
          <p:cNvSpPr>
            <a:spLocks noGrp="1"/>
          </p:cNvSpPr>
          <p:nvPr>
            <p:ph type="sldNum" sz="quarter" idx="10"/>
          </p:nvPr>
        </p:nvSpPr>
        <p:spPr/>
        <p:txBody>
          <a:bodyPr/>
          <a:lstStyle/>
          <a:p>
            <a:pPr>
              <a:defRPr/>
            </a:pPr>
            <a:fld id="{B2051CD0-D0C6-4E38-8BC1-EB0E6BCF84BF}" type="slidenum">
              <a:rPr lang="en-US" smtClean="0"/>
              <a:pPr>
                <a:defRPr/>
              </a:pPr>
              <a:t>20</a:t>
            </a:fld>
            <a:endParaRPr lang="en-US"/>
          </a:p>
        </p:txBody>
      </p:sp>
      <p:sp>
        <p:nvSpPr>
          <p:cNvPr id="29714" name="TextBox 20"/>
          <p:cNvSpPr txBox="1">
            <a:spLocks noChangeArrowheads="1"/>
          </p:cNvSpPr>
          <p:nvPr/>
        </p:nvSpPr>
        <p:spPr bwMode="auto">
          <a:xfrm>
            <a:off x="533400" y="4267200"/>
            <a:ext cx="2133600" cy="307975"/>
          </a:xfrm>
          <a:prstGeom prst="rect">
            <a:avLst/>
          </a:prstGeom>
          <a:noFill/>
          <a:ln w="9525">
            <a:solidFill>
              <a:srgbClr val="000000"/>
            </a:solidFill>
            <a:miter lim="800000"/>
            <a:headEnd/>
            <a:tailEnd/>
          </a:ln>
        </p:spPr>
        <p:txBody>
          <a:bodyPr>
            <a:spAutoFit/>
          </a:bodyPr>
          <a:lstStyle/>
          <a:p>
            <a:r>
              <a:rPr lang="en-US" sz="1400" b="1"/>
              <a:t>w/  Tevatron extension</a:t>
            </a:r>
          </a:p>
        </p:txBody>
      </p:sp>
      <p:sp>
        <p:nvSpPr>
          <p:cNvPr id="29715" name="TextBox 20"/>
          <p:cNvSpPr txBox="1">
            <a:spLocks noChangeArrowheads="1"/>
          </p:cNvSpPr>
          <p:nvPr/>
        </p:nvSpPr>
        <p:spPr bwMode="auto">
          <a:xfrm>
            <a:off x="4724400" y="3959225"/>
            <a:ext cx="1600200" cy="246063"/>
          </a:xfrm>
          <a:prstGeom prst="rect">
            <a:avLst/>
          </a:prstGeom>
          <a:noFill/>
          <a:ln w="9525">
            <a:noFill/>
            <a:miter lim="800000"/>
            <a:headEnd/>
            <a:tailEnd/>
          </a:ln>
        </p:spPr>
        <p:txBody>
          <a:bodyPr>
            <a:spAutoFit/>
          </a:bodyPr>
          <a:lstStyle/>
          <a:p>
            <a:r>
              <a:rPr lang="en-US" sz="1000" b="1"/>
              <a:t>Beam: low intensity</a:t>
            </a:r>
          </a:p>
        </p:txBody>
      </p:sp>
      <p:sp>
        <p:nvSpPr>
          <p:cNvPr id="29716" name="TextBox 20"/>
          <p:cNvSpPr txBox="1">
            <a:spLocks noChangeArrowheads="1"/>
          </p:cNvSpPr>
          <p:nvPr/>
        </p:nvSpPr>
        <p:spPr bwMode="auto">
          <a:xfrm>
            <a:off x="7620000" y="3962400"/>
            <a:ext cx="1600200" cy="246063"/>
          </a:xfrm>
          <a:prstGeom prst="rect">
            <a:avLst/>
          </a:prstGeom>
          <a:noFill/>
          <a:ln w="9525">
            <a:noFill/>
            <a:miter lim="800000"/>
            <a:headEnd/>
            <a:tailEnd/>
          </a:ln>
        </p:spPr>
        <p:txBody>
          <a:bodyPr>
            <a:spAutoFit/>
          </a:bodyPr>
          <a:lstStyle/>
          <a:p>
            <a:r>
              <a:rPr lang="en-US" sz="1000" b="1"/>
              <a:t>low intensity</a:t>
            </a:r>
          </a:p>
        </p:txBody>
      </p:sp>
      <p:sp>
        <p:nvSpPr>
          <p:cNvPr id="29717" name="TextBox 20"/>
          <p:cNvSpPr txBox="1">
            <a:spLocks noChangeArrowheads="1"/>
          </p:cNvSpPr>
          <p:nvPr/>
        </p:nvSpPr>
        <p:spPr bwMode="auto">
          <a:xfrm>
            <a:off x="6324600" y="3962400"/>
            <a:ext cx="1600200" cy="246063"/>
          </a:xfrm>
          <a:prstGeom prst="rect">
            <a:avLst/>
          </a:prstGeom>
          <a:noFill/>
          <a:ln w="9525">
            <a:noFill/>
            <a:miter lim="800000"/>
            <a:headEnd/>
            <a:tailEnd/>
          </a:ln>
        </p:spPr>
        <p:txBody>
          <a:bodyPr>
            <a:spAutoFit/>
          </a:bodyPr>
          <a:lstStyle/>
          <a:p>
            <a:r>
              <a:rPr lang="en-US" sz="1000" b="1"/>
              <a:t>low intensity</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ubtitle 2"/>
          <p:cNvSpPr>
            <a:spLocks noGrp="1"/>
          </p:cNvSpPr>
          <p:nvPr>
            <p:ph idx="1"/>
          </p:nvPr>
        </p:nvSpPr>
        <p:spPr>
          <a:xfrm>
            <a:off x="228600" y="990600"/>
            <a:ext cx="7848600" cy="5638800"/>
          </a:xfrm>
        </p:spPr>
        <p:txBody>
          <a:bodyPr/>
          <a:lstStyle/>
          <a:p>
            <a:pPr>
              <a:spcBef>
                <a:spcPts val="1200"/>
              </a:spcBef>
              <a:tabLst>
                <a:tab pos="815975" algn="l"/>
                <a:tab pos="1192213" algn="l"/>
              </a:tabLst>
            </a:pPr>
            <a:r>
              <a:rPr lang="en-US" sz="2000" b="1" smtClean="0"/>
              <a:t> </a:t>
            </a:r>
            <a:r>
              <a:rPr lang="en-US" sz="2000" b="1" smtClean="0">
                <a:solidFill>
                  <a:srgbClr val="190EFF"/>
                </a:solidFill>
              </a:rPr>
              <a:t>Polarized Drell-Yan Experiment  </a:t>
            </a:r>
            <a:br>
              <a:rPr lang="en-US" sz="2000" b="1" smtClean="0">
                <a:solidFill>
                  <a:srgbClr val="190EFF"/>
                </a:solidFill>
              </a:rPr>
            </a:br>
            <a:endParaRPr lang="en-US" sz="1000" b="1" smtClean="0">
              <a:solidFill>
                <a:srgbClr val="190EFF"/>
              </a:solidFill>
            </a:endParaRPr>
          </a:p>
          <a:p>
            <a:pPr lvl="1" eaLnBrk="1" hangingPunct="1">
              <a:spcBef>
                <a:spcPts val="600"/>
              </a:spcBef>
              <a:tabLst>
                <a:tab pos="815975" algn="l"/>
                <a:tab pos="1192213" algn="l"/>
              </a:tabLst>
            </a:pPr>
            <a:r>
              <a:rPr lang="en-US" smtClean="0"/>
              <a:t> </a:t>
            </a:r>
            <a:r>
              <a:rPr lang="en-US" smtClean="0">
                <a:solidFill>
                  <a:srgbClr val="1C11FD"/>
                </a:solidFill>
              </a:rPr>
              <a:t>Not yet done!</a:t>
            </a:r>
          </a:p>
          <a:p>
            <a:pPr lvl="1">
              <a:spcBef>
                <a:spcPts val="600"/>
              </a:spcBef>
              <a:tabLst>
                <a:tab pos="815975" algn="l"/>
                <a:tab pos="1192213" algn="l"/>
              </a:tabLst>
            </a:pPr>
            <a:r>
              <a:rPr lang="en-US" smtClean="0"/>
              <a:t> transverse momentum dependent distributions functions </a:t>
            </a:r>
            <a:br>
              <a:rPr lang="en-US" smtClean="0"/>
            </a:br>
            <a:r>
              <a:rPr lang="en-US" smtClean="0"/>
              <a:t>  (Sivers, Boer-Mulders, etc)</a:t>
            </a:r>
          </a:p>
          <a:p>
            <a:pPr lvl="1">
              <a:spcBef>
                <a:spcPts val="600"/>
              </a:spcBef>
              <a:tabLst>
                <a:tab pos="815975" algn="l"/>
                <a:tab pos="1192213" algn="l"/>
              </a:tabLst>
            </a:pPr>
            <a:r>
              <a:rPr lang="en-US" smtClean="0"/>
              <a:t> Transversely Polarized </a:t>
            </a:r>
            <a:r>
              <a:rPr lang="en-US" smtClean="0">
                <a:solidFill>
                  <a:srgbClr val="1C11FD"/>
                </a:solidFill>
              </a:rPr>
              <a:t>Beam</a:t>
            </a:r>
            <a:r>
              <a:rPr lang="en-US" smtClean="0"/>
              <a:t> or </a:t>
            </a:r>
            <a:r>
              <a:rPr lang="en-US" smtClean="0">
                <a:solidFill>
                  <a:srgbClr val="1C11FD"/>
                </a:solidFill>
              </a:rPr>
              <a:t>Target</a:t>
            </a:r>
          </a:p>
          <a:p>
            <a:pPr lvl="2">
              <a:spcBef>
                <a:spcPts val="600"/>
              </a:spcBef>
              <a:tabLst>
                <a:tab pos="815975" algn="l"/>
                <a:tab pos="1192213" algn="l"/>
              </a:tabLst>
            </a:pPr>
            <a:r>
              <a:rPr lang="en-US" smtClean="0"/>
              <a:t>Sivers function in single-transverse spin asymmetries (SSA) (sea quarks or valence quarks)</a:t>
            </a:r>
          </a:p>
          <a:p>
            <a:pPr lvl="3">
              <a:spcBef>
                <a:spcPts val="600"/>
              </a:spcBef>
              <a:buFont typeface="Arial" pitchFamily="34" charset="0"/>
              <a:buNone/>
              <a:tabLst>
                <a:tab pos="815975" algn="l"/>
                <a:tab pos="1192213" algn="l"/>
              </a:tabLst>
            </a:pPr>
            <a:r>
              <a:rPr lang="en-US" smtClean="0"/>
              <a:t>  </a:t>
            </a:r>
            <a:r>
              <a:rPr lang="en-US" smtClean="0">
                <a:latin typeface="Symbol" pitchFamily="18" charset="2"/>
              </a:rPr>
              <a:t>- </a:t>
            </a:r>
            <a:r>
              <a:rPr lang="en-US" smtClean="0"/>
              <a:t> </a:t>
            </a:r>
            <a:r>
              <a:rPr lang="en-US" smtClean="0">
                <a:solidFill>
                  <a:srgbClr val="009900"/>
                </a:solidFill>
              </a:rPr>
              <a:t>sea</a:t>
            </a:r>
            <a:r>
              <a:rPr lang="en-US" smtClean="0"/>
              <a:t> quark effects might be </a:t>
            </a:r>
            <a:r>
              <a:rPr lang="en-US" smtClean="0">
                <a:solidFill>
                  <a:srgbClr val="009900"/>
                </a:solidFill>
              </a:rPr>
              <a:t>small</a:t>
            </a:r>
            <a:endParaRPr lang="en-US" sz="1100" smtClean="0">
              <a:solidFill>
                <a:srgbClr val="009900"/>
              </a:solidFill>
            </a:endParaRPr>
          </a:p>
          <a:p>
            <a:pPr lvl="2">
              <a:spcBef>
                <a:spcPts val="600"/>
              </a:spcBef>
              <a:buFont typeface="Lucida Grande" charset="0"/>
              <a:buNone/>
              <a:tabLst>
                <a:tab pos="815975" algn="l"/>
                <a:tab pos="1192213" algn="l"/>
              </a:tabLst>
            </a:pPr>
            <a:r>
              <a:rPr lang="en-US" smtClean="0"/>
              <a:t>        </a:t>
            </a:r>
            <a:r>
              <a:rPr lang="en-US" smtClean="0">
                <a:latin typeface="Symbol" pitchFamily="18" charset="2"/>
              </a:rPr>
              <a:t>- </a:t>
            </a:r>
            <a:r>
              <a:rPr lang="en-US" smtClean="0">
                <a:solidFill>
                  <a:srgbClr val="009900"/>
                </a:solidFill>
              </a:rPr>
              <a:t>valence</a:t>
            </a:r>
            <a:r>
              <a:rPr lang="en-US" smtClean="0"/>
              <a:t> quark effects expected to be </a:t>
            </a:r>
            <a:r>
              <a:rPr lang="en-US" smtClean="0">
                <a:solidFill>
                  <a:srgbClr val="009900"/>
                </a:solidFill>
              </a:rPr>
              <a:t>large</a:t>
            </a:r>
            <a:r>
              <a:rPr lang="en-US" smtClean="0"/>
              <a:t> </a:t>
            </a:r>
          </a:p>
          <a:p>
            <a:pPr lvl="2">
              <a:spcBef>
                <a:spcPts val="600"/>
              </a:spcBef>
              <a:tabLst>
                <a:tab pos="815975" algn="l"/>
                <a:tab pos="1192213" algn="l"/>
              </a:tabLst>
            </a:pPr>
            <a:r>
              <a:rPr lang="en-US" smtClean="0"/>
              <a:t> transversity    Boer-Mulders function</a:t>
            </a:r>
          </a:p>
          <a:p>
            <a:pPr lvl="1">
              <a:spcBef>
                <a:spcPts val="600"/>
              </a:spcBef>
              <a:tabLst>
                <a:tab pos="815975" algn="l"/>
                <a:tab pos="1192213" algn="l"/>
              </a:tabLst>
            </a:pPr>
            <a:r>
              <a:rPr lang="en-US" smtClean="0"/>
              <a:t>  </a:t>
            </a:r>
            <a:r>
              <a:rPr lang="en-US" smtClean="0">
                <a:solidFill>
                  <a:srgbClr val="1C11FD"/>
                </a:solidFill>
              </a:rPr>
              <a:t>Beam</a:t>
            </a:r>
            <a:r>
              <a:rPr lang="en-US" smtClean="0"/>
              <a:t> and </a:t>
            </a:r>
            <a:r>
              <a:rPr lang="en-US" smtClean="0">
                <a:solidFill>
                  <a:srgbClr val="1C11FD"/>
                </a:solidFill>
              </a:rPr>
              <a:t>Target</a:t>
            </a:r>
            <a:r>
              <a:rPr lang="en-US" smtClean="0"/>
              <a:t> Transversely Polarized</a:t>
            </a:r>
          </a:p>
          <a:p>
            <a:pPr lvl="2">
              <a:spcBef>
                <a:spcPts val="600"/>
              </a:spcBef>
              <a:tabLst>
                <a:tab pos="815975" algn="l"/>
                <a:tab pos="1192213" algn="l"/>
              </a:tabLst>
            </a:pPr>
            <a:r>
              <a:rPr lang="en-US" smtClean="0"/>
              <a:t>flavor asymmetry of sea-quark polarization</a:t>
            </a:r>
          </a:p>
          <a:p>
            <a:pPr lvl="2">
              <a:spcBef>
                <a:spcPts val="600"/>
              </a:spcBef>
              <a:tabLst>
                <a:tab pos="815975" algn="l"/>
                <a:tab pos="1192213" algn="l"/>
              </a:tabLst>
            </a:pPr>
            <a:r>
              <a:rPr lang="en-US" smtClean="0"/>
              <a:t>transversity (quark     anti-quark for pp collisions)</a:t>
            </a:r>
          </a:p>
          <a:p>
            <a:pPr lvl="3">
              <a:spcBef>
                <a:spcPts val="600"/>
              </a:spcBef>
              <a:buFont typeface="Arial" pitchFamily="34" charset="0"/>
              <a:buNone/>
              <a:tabLst>
                <a:tab pos="815975" algn="l"/>
                <a:tab pos="1192213" algn="l"/>
              </a:tabLst>
            </a:pPr>
            <a:r>
              <a:rPr lang="en-US" smtClean="0"/>
              <a:t>  </a:t>
            </a:r>
            <a:r>
              <a:rPr lang="en-US" smtClean="0">
                <a:latin typeface="Symbol" pitchFamily="18" charset="2"/>
              </a:rPr>
              <a:t>- </a:t>
            </a:r>
            <a:r>
              <a:rPr lang="en-US" smtClean="0"/>
              <a:t> anti-quark transversity might be very small</a:t>
            </a:r>
          </a:p>
        </p:txBody>
      </p:sp>
      <p:sp>
        <p:nvSpPr>
          <p:cNvPr id="6" name="Title 28"/>
          <p:cNvSpPr txBox="1">
            <a:spLocks/>
          </p:cNvSpPr>
          <p:nvPr/>
        </p:nvSpPr>
        <p:spPr>
          <a:xfrm>
            <a:off x="457200" y="228600"/>
            <a:ext cx="8001000" cy="469900"/>
          </a:xfrm>
          <a:prstGeom prst="rect">
            <a:avLst/>
          </a:prstGeom>
        </p:spPr>
        <p:txBody>
          <a:bodyPr/>
          <a:lstStyle/>
          <a:p>
            <a:pPr eaLnBrk="0" hangingPunct="0">
              <a:spcBef>
                <a:spcPts val="200"/>
              </a:spcBef>
              <a:defRPr/>
            </a:pPr>
            <a:r>
              <a:rPr lang="en-US" sz="2400" b="1" kern="0" dirty="0">
                <a:solidFill>
                  <a:srgbClr val="190EFF"/>
                </a:solidFill>
                <a:latin typeface="+mj-lt"/>
                <a:ea typeface="+mj-ea"/>
                <a:cs typeface="+mj-cs"/>
                <a:sym typeface="Arial" charset="0"/>
              </a:rPr>
              <a:t>Beyond </a:t>
            </a:r>
            <a:r>
              <a:rPr lang="en-US" sz="2400" b="1" kern="0" dirty="0" err="1">
                <a:solidFill>
                  <a:srgbClr val="190EFF"/>
                </a:solidFill>
                <a:latin typeface="+mj-lt"/>
                <a:ea typeface="+mj-ea"/>
                <a:cs typeface="+mj-cs"/>
                <a:sym typeface="Arial" charset="0"/>
              </a:rPr>
              <a:t>SeaQuest</a:t>
            </a:r>
            <a:endParaRPr lang="en-US" sz="2400" b="1" kern="0" dirty="0">
              <a:solidFill>
                <a:srgbClr val="190EFF"/>
              </a:solidFill>
              <a:latin typeface="+mj-lt"/>
              <a:ea typeface="+mj-ea"/>
              <a:cs typeface="+mj-cs"/>
              <a:sym typeface="Arial" pitchFamily="34" charset="0"/>
            </a:endParaRPr>
          </a:p>
        </p:txBody>
      </p:sp>
      <p:graphicFrame>
        <p:nvGraphicFramePr>
          <p:cNvPr id="6146" name="Object 5"/>
          <p:cNvGraphicFramePr>
            <a:graphicFrameLocks noChangeAspect="1"/>
          </p:cNvGraphicFramePr>
          <p:nvPr/>
        </p:nvGraphicFramePr>
        <p:xfrm>
          <a:off x="2819400" y="4267200"/>
          <a:ext cx="228600" cy="246063"/>
        </p:xfrm>
        <a:graphic>
          <a:graphicData uri="http://schemas.openxmlformats.org/presentationml/2006/ole">
            <p:oleObj spid="_x0000_s6146" name="Equation" r:id="rId4" imgW="164880" imgH="177480" progId="Equation.DSMT4">
              <p:embed/>
            </p:oleObj>
          </a:graphicData>
        </a:graphic>
      </p:graphicFrame>
      <p:graphicFrame>
        <p:nvGraphicFramePr>
          <p:cNvPr id="6147" name="Object 7"/>
          <p:cNvGraphicFramePr>
            <a:graphicFrameLocks noChangeAspect="1"/>
          </p:cNvGraphicFramePr>
          <p:nvPr/>
        </p:nvGraphicFramePr>
        <p:xfrm>
          <a:off x="3505200" y="5334000"/>
          <a:ext cx="228600" cy="246063"/>
        </p:xfrm>
        <a:graphic>
          <a:graphicData uri="http://schemas.openxmlformats.org/presentationml/2006/ole">
            <p:oleObj spid="_x0000_s6147" name="Equation" r:id="rId5" imgW="164880" imgH="177480" progId="Equation.DSMT4">
              <p:embed/>
            </p:oleObj>
          </a:graphicData>
        </a:graphic>
      </p:graphicFrame>
      <p:sp>
        <p:nvSpPr>
          <p:cNvPr id="9" name="Slide Number Placeholder 8"/>
          <p:cNvSpPr>
            <a:spLocks noGrp="1"/>
          </p:cNvSpPr>
          <p:nvPr>
            <p:ph type="sldNum" sz="quarter" idx="10"/>
          </p:nvPr>
        </p:nvSpPr>
        <p:spPr/>
        <p:txBody>
          <a:bodyPr/>
          <a:lstStyle/>
          <a:p>
            <a:pPr>
              <a:defRPr/>
            </a:pPr>
            <a:fld id="{422B7F5E-37DB-4560-9290-081C983EEAF9}" type="slidenum">
              <a:rPr lang="en-US" smtClean="0"/>
              <a:pPr>
                <a:defRPr/>
              </a:pPr>
              <a:t>21</a:t>
            </a:fld>
            <a:endParaRPr lang="en-US"/>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Subtitle 2"/>
          <p:cNvSpPr>
            <a:spLocks noGrp="1"/>
          </p:cNvSpPr>
          <p:nvPr>
            <p:ph idx="1"/>
          </p:nvPr>
        </p:nvSpPr>
        <p:spPr>
          <a:xfrm>
            <a:off x="228600" y="990600"/>
            <a:ext cx="4648200" cy="5562600"/>
          </a:xfrm>
        </p:spPr>
        <p:txBody>
          <a:bodyPr/>
          <a:lstStyle/>
          <a:p>
            <a:pPr>
              <a:spcBef>
                <a:spcPts val="1200"/>
              </a:spcBef>
              <a:tabLst>
                <a:tab pos="815975" algn="l"/>
                <a:tab pos="1192213" algn="l"/>
              </a:tabLst>
              <a:defRPr/>
            </a:pPr>
            <a:r>
              <a:rPr lang="en-US" dirty="0" smtClean="0"/>
              <a:t>described by transverse-momentum dependent distribution function</a:t>
            </a:r>
          </a:p>
          <a:p>
            <a:pPr>
              <a:spcBef>
                <a:spcPts val="1200"/>
              </a:spcBef>
              <a:tabLst>
                <a:tab pos="815975" algn="l"/>
                <a:tab pos="1192213" algn="l"/>
              </a:tabLst>
              <a:defRPr/>
            </a:pPr>
            <a:r>
              <a:rPr lang="en-US" dirty="0" smtClean="0"/>
              <a:t>captures non-</a:t>
            </a:r>
            <a:r>
              <a:rPr lang="en-US" dirty="0" err="1" smtClean="0"/>
              <a:t>perturbative</a:t>
            </a:r>
            <a:r>
              <a:rPr lang="en-US" dirty="0" smtClean="0"/>
              <a:t> spin-orbit </a:t>
            </a:r>
            <a:br>
              <a:rPr lang="en-US" dirty="0" smtClean="0"/>
            </a:br>
            <a:r>
              <a:rPr lang="en-US" dirty="0" smtClean="0"/>
              <a:t>coupling effects inside a polarized proton</a:t>
            </a:r>
          </a:p>
          <a:p>
            <a:pPr>
              <a:spcBef>
                <a:spcPts val="1200"/>
              </a:spcBef>
              <a:tabLst>
                <a:tab pos="815975" algn="l"/>
                <a:tab pos="1192213" algn="l"/>
              </a:tabLst>
              <a:defRPr/>
            </a:pPr>
            <a:r>
              <a:rPr lang="en-US" dirty="0" smtClean="0"/>
              <a:t>leads to a sin</a:t>
            </a:r>
            <a:r>
              <a:rPr lang="en-US" dirty="0" smtClean="0">
                <a:latin typeface="Symbol" pitchFamily="18" charset="2"/>
              </a:rPr>
              <a:t> (f </a:t>
            </a:r>
            <a:r>
              <a:rPr lang="en-US" dirty="0" smtClean="0"/>
              <a:t>–</a:t>
            </a:r>
            <a:r>
              <a:rPr lang="en-US" dirty="0" smtClean="0">
                <a:latin typeface="Symbol" pitchFamily="18" charset="2"/>
              </a:rPr>
              <a:t> </a:t>
            </a:r>
            <a:r>
              <a:rPr lang="en-US" dirty="0" err="1" smtClean="0">
                <a:latin typeface="Symbol" pitchFamily="18" charset="2"/>
              </a:rPr>
              <a:t>f</a:t>
            </a:r>
            <a:r>
              <a:rPr lang="en-US" baseline="-25000" dirty="0" err="1" smtClean="0"/>
              <a:t>S</a:t>
            </a:r>
            <a:r>
              <a:rPr lang="en-US" dirty="0" smtClean="0"/>
              <a:t>) asymmetry in SIDIS and </a:t>
            </a:r>
            <a:r>
              <a:rPr lang="en-US" dirty="0" err="1" smtClean="0"/>
              <a:t>Drell</a:t>
            </a:r>
            <a:r>
              <a:rPr lang="en-US" dirty="0" smtClean="0"/>
              <a:t>-Yan</a:t>
            </a:r>
          </a:p>
          <a:p>
            <a:pPr>
              <a:spcBef>
                <a:spcPts val="1200"/>
              </a:spcBef>
              <a:tabLst>
                <a:tab pos="815975" algn="l"/>
                <a:tab pos="1192213" algn="l"/>
              </a:tabLst>
              <a:defRPr/>
            </a:pPr>
            <a:r>
              <a:rPr lang="en-US" dirty="0" smtClean="0"/>
              <a:t>done in SIDIS (HERMES, COMPASS)</a:t>
            </a:r>
          </a:p>
          <a:p>
            <a:pPr>
              <a:spcBef>
                <a:spcPts val="1200"/>
              </a:spcBef>
              <a:tabLst>
                <a:tab pos="815975" algn="l"/>
                <a:tab pos="1192213" algn="l"/>
              </a:tabLst>
              <a:defRPr/>
            </a:pPr>
            <a:r>
              <a:rPr lang="en-US" dirty="0" err="1" smtClean="0"/>
              <a:t>Sivers</a:t>
            </a:r>
            <a:r>
              <a:rPr lang="en-US" dirty="0" smtClean="0"/>
              <a:t> function is time-reversal odd</a:t>
            </a:r>
            <a:endParaRPr lang="en-US" sz="1050" b="1" dirty="0" smtClean="0">
              <a:solidFill>
                <a:srgbClr val="190EFF"/>
              </a:solidFill>
            </a:endParaRPr>
          </a:p>
          <a:p>
            <a:pPr lvl="1" eaLnBrk="1" hangingPunct="1">
              <a:spcBef>
                <a:spcPts val="600"/>
              </a:spcBef>
              <a:tabLst>
                <a:tab pos="815975" algn="l"/>
                <a:tab pos="1192213" algn="l"/>
              </a:tabLst>
              <a:defRPr/>
            </a:pPr>
            <a:r>
              <a:rPr lang="en-US" dirty="0" smtClean="0"/>
              <a:t> leads to sign change</a:t>
            </a:r>
            <a:br>
              <a:rPr lang="en-US" dirty="0" smtClean="0"/>
            </a:br>
            <a:r>
              <a:rPr lang="en-US" dirty="0" smtClean="0"/>
              <a:t/>
            </a:r>
            <a:br>
              <a:rPr lang="en-US" dirty="0" smtClean="0"/>
            </a:br>
            <a:r>
              <a:rPr lang="en-US" dirty="0" smtClean="0"/>
              <a:t/>
            </a:r>
            <a:br>
              <a:rPr lang="en-US" dirty="0" smtClean="0"/>
            </a:br>
            <a:r>
              <a:rPr lang="en-US" sz="800" dirty="0" smtClean="0"/>
              <a:t>  </a:t>
            </a:r>
            <a:endParaRPr lang="en-US" sz="800" dirty="0" smtClean="0">
              <a:solidFill>
                <a:srgbClr val="1C11FD"/>
              </a:solidFill>
            </a:endParaRPr>
          </a:p>
          <a:p>
            <a:pPr lvl="1">
              <a:spcBef>
                <a:spcPts val="600"/>
              </a:spcBef>
              <a:defRPr/>
            </a:pPr>
            <a:r>
              <a:rPr lang="en-US" dirty="0" smtClean="0"/>
              <a:t> </a:t>
            </a:r>
            <a:r>
              <a:rPr lang="en-US" dirty="0" smtClean="0">
                <a:solidFill>
                  <a:srgbClr val="190EFF"/>
                </a:solidFill>
              </a:rPr>
              <a:t>fundamental prediction of QCD  </a:t>
            </a:r>
            <a:r>
              <a:rPr lang="en-US" dirty="0" smtClean="0"/>
              <a:t>(goes to heart of gauge formulation of field theory)</a:t>
            </a:r>
            <a:br>
              <a:rPr lang="en-US" dirty="0" smtClean="0"/>
            </a:br>
            <a:r>
              <a:rPr lang="en-US" sz="800" dirty="0" smtClean="0"/>
              <a:t>  </a:t>
            </a:r>
          </a:p>
          <a:p>
            <a:pPr>
              <a:spcBef>
                <a:spcPts val="600"/>
              </a:spcBef>
              <a:buFont typeface="Arial" pitchFamily="34" charset="0"/>
              <a:buNone/>
              <a:defRPr/>
            </a:pPr>
            <a:r>
              <a:rPr lang="en-US" dirty="0" smtClean="0">
                <a:solidFill>
                  <a:srgbClr val="25339B"/>
                </a:solidFill>
              </a:rPr>
              <a:t>       </a:t>
            </a:r>
            <a:r>
              <a:rPr lang="en-US" b="1" dirty="0" smtClean="0">
                <a:solidFill>
                  <a:srgbClr val="25339B"/>
                </a:solidFill>
              </a:rPr>
              <a:t>Predictions based on fit to SIDIS data </a:t>
            </a:r>
            <a:endParaRPr lang="en-US" b="1" dirty="0" smtClean="0"/>
          </a:p>
        </p:txBody>
      </p:sp>
      <p:sp>
        <p:nvSpPr>
          <p:cNvPr id="6" name="Title 28"/>
          <p:cNvSpPr txBox="1">
            <a:spLocks/>
          </p:cNvSpPr>
          <p:nvPr/>
        </p:nvSpPr>
        <p:spPr>
          <a:xfrm>
            <a:off x="457200" y="228600"/>
            <a:ext cx="8001000" cy="469900"/>
          </a:xfrm>
          <a:prstGeom prst="rect">
            <a:avLst/>
          </a:prstGeom>
        </p:spPr>
        <p:txBody>
          <a:bodyPr/>
          <a:lstStyle/>
          <a:p>
            <a:pPr eaLnBrk="0" hangingPunct="0">
              <a:spcBef>
                <a:spcPts val="200"/>
              </a:spcBef>
              <a:defRPr/>
            </a:pPr>
            <a:r>
              <a:rPr lang="en-US" sz="2400" b="1" kern="0" dirty="0" err="1">
                <a:solidFill>
                  <a:srgbClr val="190EFF"/>
                </a:solidFill>
                <a:latin typeface="+mj-lt"/>
                <a:ea typeface="+mj-ea"/>
                <a:cs typeface="+mj-cs"/>
                <a:sym typeface="Arial" charset="0"/>
              </a:rPr>
              <a:t>Sivers</a:t>
            </a:r>
            <a:r>
              <a:rPr lang="en-US" sz="2400" b="1" kern="0" dirty="0">
                <a:solidFill>
                  <a:srgbClr val="190EFF"/>
                </a:solidFill>
                <a:latin typeface="+mj-lt"/>
                <a:ea typeface="+mj-ea"/>
                <a:cs typeface="+mj-cs"/>
                <a:sym typeface="Arial" charset="0"/>
              </a:rPr>
              <a:t> Function</a:t>
            </a:r>
            <a:endParaRPr lang="en-US" sz="2400" b="1" kern="0" dirty="0">
              <a:solidFill>
                <a:srgbClr val="190EFF"/>
              </a:solidFill>
              <a:latin typeface="+mj-lt"/>
              <a:ea typeface="+mj-ea"/>
              <a:cs typeface="+mj-cs"/>
              <a:sym typeface="Arial" pitchFamily="34" charset="0"/>
            </a:endParaRPr>
          </a:p>
        </p:txBody>
      </p:sp>
      <p:pic>
        <p:nvPicPr>
          <p:cNvPr id="7173" name="Picture 3" descr="C:\Documents and Settings\lorenzon\My Documents\talks\conference-talks\DY-CERN-10\pol-DY.png"/>
          <p:cNvPicPr>
            <a:picLocks noChangeAspect="1" noChangeArrowheads="1"/>
          </p:cNvPicPr>
          <p:nvPr/>
        </p:nvPicPr>
        <p:blipFill>
          <a:blip r:embed="rId4" cstate="print"/>
          <a:srcRect/>
          <a:stretch>
            <a:fillRect/>
          </a:stretch>
        </p:blipFill>
        <p:spPr bwMode="auto">
          <a:xfrm>
            <a:off x="4953000" y="893763"/>
            <a:ext cx="4191000" cy="5430837"/>
          </a:xfrm>
          <a:prstGeom prst="rect">
            <a:avLst/>
          </a:prstGeom>
          <a:noFill/>
          <a:ln w="9525">
            <a:noFill/>
            <a:miter lim="800000"/>
            <a:headEnd/>
            <a:tailEnd/>
          </a:ln>
        </p:spPr>
      </p:pic>
      <p:graphicFrame>
        <p:nvGraphicFramePr>
          <p:cNvPr id="7170" name="Object 2"/>
          <p:cNvGraphicFramePr>
            <a:graphicFrameLocks noChangeAspect="1"/>
          </p:cNvGraphicFramePr>
          <p:nvPr/>
        </p:nvGraphicFramePr>
        <p:xfrm>
          <a:off x="1143000" y="4267200"/>
          <a:ext cx="1878013" cy="573088"/>
        </p:xfrm>
        <a:graphic>
          <a:graphicData uri="http://schemas.openxmlformats.org/presentationml/2006/ole">
            <p:oleObj spid="_x0000_s7170" name="Equation" r:id="rId5" imgW="1180800" imgH="291960" progId="Equation.DSMT4">
              <p:embed/>
            </p:oleObj>
          </a:graphicData>
        </a:graphic>
      </p:graphicFrame>
      <p:sp>
        <p:nvSpPr>
          <p:cNvPr id="11" name="Right Arrow 10"/>
          <p:cNvSpPr/>
          <p:nvPr/>
        </p:nvSpPr>
        <p:spPr bwMode="auto">
          <a:xfrm rot="-1500000">
            <a:off x="4876800" y="6019800"/>
            <a:ext cx="228600" cy="76200"/>
          </a:xfrm>
          <a:prstGeom prst="rightArrow">
            <a:avLst/>
          </a:prstGeom>
          <a:solidFill>
            <a:srgbClr val="25339B"/>
          </a:solidFill>
          <a:ln w="25400" cap="flat" cmpd="sng" algn="ctr">
            <a:solidFill>
              <a:srgbClr val="000000"/>
            </a:solidFill>
            <a:prstDash val="solid"/>
            <a:round/>
            <a:headEnd type="none" w="med" len="med"/>
            <a:tailEnd type="none" w="med" len="med"/>
          </a:ln>
          <a:effectLst/>
        </p:spPr>
        <p:txBody>
          <a:bodyPr/>
          <a:lstStyle/>
          <a:p>
            <a:pPr>
              <a:tabLst>
                <a:tab pos="749300" algn="l"/>
              </a:tabLst>
              <a:defRPr/>
            </a:pPr>
            <a:endParaRPr lang="en-US" b="1">
              <a:ln w="18000">
                <a:solidFill>
                  <a:srgbClr val="FF0000"/>
                </a:solidFill>
                <a:prstDash val="solid"/>
                <a:miter lim="800000"/>
              </a:ln>
              <a:noFill/>
              <a:effectLst>
                <a:outerShdw blurRad="25500" dist="23000" dir="7020000" algn="tl">
                  <a:srgbClr val="000000">
                    <a:alpha val="50000"/>
                  </a:srgbClr>
                </a:outerShdw>
              </a:effectLst>
              <a:ea typeface="ヒラギノ角ゴ ProN W3" charset="0"/>
              <a:cs typeface="ヒラギノ角ゴ ProN W3" charset="0"/>
            </a:endParaRPr>
          </a:p>
        </p:txBody>
      </p:sp>
      <p:sp>
        <p:nvSpPr>
          <p:cNvPr id="7175" name="TextBox 19"/>
          <p:cNvSpPr txBox="1">
            <a:spLocks noChangeArrowheads="1"/>
          </p:cNvSpPr>
          <p:nvPr/>
        </p:nvSpPr>
        <p:spPr bwMode="auto">
          <a:xfrm>
            <a:off x="5334000" y="6324600"/>
            <a:ext cx="3429000" cy="276225"/>
          </a:xfrm>
          <a:prstGeom prst="rect">
            <a:avLst/>
          </a:prstGeom>
          <a:noFill/>
          <a:ln w="9525">
            <a:noFill/>
            <a:miter lim="800000"/>
            <a:headEnd/>
            <a:tailEnd/>
          </a:ln>
        </p:spPr>
        <p:txBody>
          <a:bodyPr>
            <a:spAutoFit/>
          </a:bodyPr>
          <a:lstStyle/>
          <a:p>
            <a:pPr algn="l"/>
            <a:r>
              <a:rPr lang="en-US" sz="1200">
                <a:solidFill>
                  <a:srgbClr val="C00000"/>
                </a:solidFill>
              </a:rPr>
              <a:t>Anselmino et al. PRD79, 054010 (2009)</a:t>
            </a:r>
          </a:p>
        </p:txBody>
      </p:sp>
      <p:sp>
        <p:nvSpPr>
          <p:cNvPr id="12" name="Slide Number Placeholder 11"/>
          <p:cNvSpPr>
            <a:spLocks noGrp="1"/>
          </p:cNvSpPr>
          <p:nvPr>
            <p:ph type="sldNum" sz="quarter" idx="10"/>
          </p:nvPr>
        </p:nvSpPr>
        <p:spPr/>
        <p:txBody>
          <a:bodyPr/>
          <a:lstStyle/>
          <a:p>
            <a:pPr>
              <a:defRPr/>
            </a:pPr>
            <a:fld id="{E3084007-2987-44A7-BDC2-957B1821ED0F}" type="slidenum">
              <a:rPr lang="en-US" smtClean="0"/>
              <a:pPr>
                <a:defRPr/>
              </a:pPr>
              <a:t>22</a:t>
            </a:fld>
            <a:endParaRPr lang="en-US"/>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Subtitle 2"/>
          <p:cNvSpPr>
            <a:spLocks noGrp="1"/>
          </p:cNvSpPr>
          <p:nvPr>
            <p:ph idx="1"/>
          </p:nvPr>
        </p:nvSpPr>
        <p:spPr>
          <a:xfrm>
            <a:off x="228600" y="990600"/>
            <a:ext cx="4648200" cy="5562600"/>
          </a:xfrm>
        </p:spPr>
        <p:txBody>
          <a:bodyPr/>
          <a:lstStyle/>
          <a:p>
            <a:pPr>
              <a:spcBef>
                <a:spcPts val="1200"/>
              </a:spcBef>
              <a:tabLst>
                <a:tab pos="815975" algn="l"/>
                <a:tab pos="1192213" algn="l"/>
              </a:tabLst>
              <a:defRPr/>
            </a:pPr>
            <a:r>
              <a:rPr lang="en-US" dirty="0" smtClean="0"/>
              <a:t>described by transverse-momentum dependent distribution function</a:t>
            </a:r>
          </a:p>
          <a:p>
            <a:pPr>
              <a:spcBef>
                <a:spcPts val="1200"/>
              </a:spcBef>
              <a:tabLst>
                <a:tab pos="815975" algn="l"/>
                <a:tab pos="1192213" algn="l"/>
              </a:tabLst>
              <a:defRPr/>
            </a:pPr>
            <a:r>
              <a:rPr lang="en-US" dirty="0" smtClean="0"/>
              <a:t>captures non-</a:t>
            </a:r>
            <a:r>
              <a:rPr lang="en-US" dirty="0" err="1" smtClean="0"/>
              <a:t>perturbative</a:t>
            </a:r>
            <a:r>
              <a:rPr lang="en-US" dirty="0" smtClean="0"/>
              <a:t> spin-orbit </a:t>
            </a:r>
            <a:br>
              <a:rPr lang="en-US" dirty="0" smtClean="0"/>
            </a:br>
            <a:r>
              <a:rPr lang="en-US" dirty="0" smtClean="0"/>
              <a:t>coupling effects inside a polarized proton</a:t>
            </a:r>
          </a:p>
          <a:p>
            <a:pPr>
              <a:spcBef>
                <a:spcPts val="1200"/>
              </a:spcBef>
              <a:tabLst>
                <a:tab pos="815975" algn="l"/>
                <a:tab pos="1192213" algn="l"/>
              </a:tabLst>
              <a:defRPr/>
            </a:pPr>
            <a:r>
              <a:rPr lang="en-US" dirty="0" smtClean="0"/>
              <a:t>leads to a sin</a:t>
            </a:r>
            <a:r>
              <a:rPr lang="en-US" dirty="0" smtClean="0">
                <a:latin typeface="Symbol" pitchFamily="18" charset="2"/>
              </a:rPr>
              <a:t> (f </a:t>
            </a:r>
            <a:r>
              <a:rPr lang="en-US" dirty="0" smtClean="0"/>
              <a:t>–</a:t>
            </a:r>
            <a:r>
              <a:rPr lang="en-US" dirty="0" smtClean="0">
                <a:latin typeface="Symbol" pitchFamily="18" charset="2"/>
              </a:rPr>
              <a:t> </a:t>
            </a:r>
            <a:r>
              <a:rPr lang="en-US" dirty="0" err="1" smtClean="0">
                <a:latin typeface="Symbol" pitchFamily="18" charset="2"/>
              </a:rPr>
              <a:t>f</a:t>
            </a:r>
            <a:r>
              <a:rPr lang="en-US" baseline="-25000" dirty="0" err="1" smtClean="0"/>
              <a:t>S</a:t>
            </a:r>
            <a:r>
              <a:rPr lang="en-US" dirty="0" smtClean="0"/>
              <a:t>) asymmetry in SIDIS and </a:t>
            </a:r>
            <a:r>
              <a:rPr lang="en-US" dirty="0" err="1" smtClean="0"/>
              <a:t>Drell</a:t>
            </a:r>
            <a:r>
              <a:rPr lang="en-US" dirty="0" smtClean="0"/>
              <a:t>-Yan</a:t>
            </a:r>
          </a:p>
          <a:p>
            <a:pPr>
              <a:spcBef>
                <a:spcPts val="1200"/>
              </a:spcBef>
              <a:tabLst>
                <a:tab pos="815975" algn="l"/>
                <a:tab pos="1192213" algn="l"/>
              </a:tabLst>
              <a:defRPr/>
            </a:pPr>
            <a:r>
              <a:rPr lang="en-US" dirty="0" smtClean="0"/>
              <a:t>done in SIDIS (HERMES, COMPASS)</a:t>
            </a:r>
          </a:p>
          <a:p>
            <a:pPr>
              <a:spcBef>
                <a:spcPts val="1200"/>
              </a:spcBef>
              <a:tabLst>
                <a:tab pos="815975" algn="l"/>
                <a:tab pos="1192213" algn="l"/>
              </a:tabLst>
              <a:defRPr/>
            </a:pPr>
            <a:r>
              <a:rPr lang="en-US" dirty="0" err="1" smtClean="0"/>
              <a:t>Sivers</a:t>
            </a:r>
            <a:r>
              <a:rPr lang="en-US" dirty="0" smtClean="0"/>
              <a:t> function is time-reversal odd</a:t>
            </a:r>
            <a:endParaRPr lang="en-US" sz="1050" b="1" dirty="0" smtClean="0">
              <a:solidFill>
                <a:srgbClr val="190EFF"/>
              </a:solidFill>
            </a:endParaRPr>
          </a:p>
          <a:p>
            <a:pPr lvl="1" eaLnBrk="1" hangingPunct="1">
              <a:spcBef>
                <a:spcPts val="600"/>
              </a:spcBef>
              <a:tabLst>
                <a:tab pos="815975" algn="l"/>
                <a:tab pos="1192213" algn="l"/>
              </a:tabLst>
              <a:defRPr/>
            </a:pPr>
            <a:r>
              <a:rPr lang="en-US" dirty="0" smtClean="0"/>
              <a:t> leads to sign change</a:t>
            </a:r>
            <a:br>
              <a:rPr lang="en-US" dirty="0" smtClean="0"/>
            </a:br>
            <a:r>
              <a:rPr lang="en-US" dirty="0" smtClean="0"/>
              <a:t/>
            </a:r>
            <a:br>
              <a:rPr lang="en-US" dirty="0" smtClean="0"/>
            </a:br>
            <a:r>
              <a:rPr lang="en-US" dirty="0" smtClean="0"/>
              <a:t/>
            </a:r>
            <a:br>
              <a:rPr lang="en-US" dirty="0" smtClean="0"/>
            </a:br>
            <a:r>
              <a:rPr lang="en-US" sz="800" dirty="0" smtClean="0"/>
              <a:t>  </a:t>
            </a:r>
            <a:endParaRPr lang="en-US" sz="800" dirty="0" smtClean="0">
              <a:solidFill>
                <a:srgbClr val="1C11FD"/>
              </a:solidFill>
            </a:endParaRPr>
          </a:p>
          <a:p>
            <a:pPr lvl="1">
              <a:spcBef>
                <a:spcPts val="600"/>
              </a:spcBef>
              <a:defRPr/>
            </a:pPr>
            <a:r>
              <a:rPr lang="en-US" dirty="0" smtClean="0"/>
              <a:t> </a:t>
            </a:r>
            <a:r>
              <a:rPr lang="en-US" dirty="0" smtClean="0">
                <a:solidFill>
                  <a:srgbClr val="190EFF"/>
                </a:solidFill>
              </a:rPr>
              <a:t>fundamental prediction of QCD  </a:t>
            </a:r>
            <a:r>
              <a:rPr lang="en-US" dirty="0" smtClean="0"/>
              <a:t>(goes to heart of gauge formulation of field theory)</a:t>
            </a:r>
            <a:br>
              <a:rPr lang="en-US" dirty="0" smtClean="0"/>
            </a:br>
            <a:r>
              <a:rPr lang="en-US" sz="800" dirty="0" smtClean="0"/>
              <a:t>  </a:t>
            </a:r>
          </a:p>
          <a:p>
            <a:pPr>
              <a:spcBef>
                <a:spcPts val="600"/>
              </a:spcBef>
              <a:buFont typeface="Arial" pitchFamily="34" charset="0"/>
              <a:buNone/>
              <a:defRPr/>
            </a:pPr>
            <a:r>
              <a:rPr lang="en-US" dirty="0" smtClean="0">
                <a:solidFill>
                  <a:srgbClr val="25339B"/>
                </a:solidFill>
              </a:rPr>
              <a:t>       </a:t>
            </a:r>
            <a:r>
              <a:rPr lang="en-US" b="1" dirty="0" smtClean="0">
                <a:solidFill>
                  <a:srgbClr val="25339B"/>
                </a:solidFill>
              </a:rPr>
              <a:t>Predictions based on fit to SIDIS data </a:t>
            </a:r>
            <a:endParaRPr lang="en-US" b="1" dirty="0" smtClean="0"/>
          </a:p>
        </p:txBody>
      </p:sp>
      <p:sp>
        <p:nvSpPr>
          <p:cNvPr id="6" name="Title 28"/>
          <p:cNvSpPr txBox="1">
            <a:spLocks/>
          </p:cNvSpPr>
          <p:nvPr/>
        </p:nvSpPr>
        <p:spPr>
          <a:xfrm>
            <a:off x="457200" y="228600"/>
            <a:ext cx="8001000" cy="469900"/>
          </a:xfrm>
          <a:prstGeom prst="rect">
            <a:avLst/>
          </a:prstGeom>
        </p:spPr>
        <p:txBody>
          <a:bodyPr/>
          <a:lstStyle/>
          <a:p>
            <a:pPr eaLnBrk="0" hangingPunct="0">
              <a:spcBef>
                <a:spcPts val="200"/>
              </a:spcBef>
              <a:defRPr/>
            </a:pPr>
            <a:r>
              <a:rPr lang="en-US" sz="2400" b="1" kern="0" dirty="0" err="1">
                <a:solidFill>
                  <a:srgbClr val="190EFF"/>
                </a:solidFill>
                <a:latin typeface="+mj-lt"/>
                <a:ea typeface="+mj-ea"/>
                <a:cs typeface="+mj-cs"/>
                <a:sym typeface="Arial" charset="0"/>
              </a:rPr>
              <a:t>Sivers</a:t>
            </a:r>
            <a:r>
              <a:rPr lang="en-US" sz="2400" b="1" kern="0" dirty="0">
                <a:solidFill>
                  <a:srgbClr val="190EFF"/>
                </a:solidFill>
                <a:latin typeface="+mj-lt"/>
                <a:ea typeface="+mj-ea"/>
                <a:cs typeface="+mj-cs"/>
                <a:sym typeface="Arial" charset="0"/>
              </a:rPr>
              <a:t> Function</a:t>
            </a:r>
            <a:endParaRPr lang="en-US" sz="2400" b="1" kern="0" dirty="0">
              <a:solidFill>
                <a:srgbClr val="190EFF"/>
              </a:solidFill>
              <a:latin typeface="+mj-lt"/>
              <a:ea typeface="+mj-ea"/>
              <a:cs typeface="+mj-cs"/>
              <a:sym typeface="Arial" pitchFamily="34" charset="0"/>
            </a:endParaRPr>
          </a:p>
        </p:txBody>
      </p:sp>
      <p:graphicFrame>
        <p:nvGraphicFramePr>
          <p:cNvPr id="8194" name="Object 2"/>
          <p:cNvGraphicFramePr>
            <a:graphicFrameLocks noChangeAspect="1"/>
          </p:cNvGraphicFramePr>
          <p:nvPr/>
        </p:nvGraphicFramePr>
        <p:xfrm>
          <a:off x="1143000" y="4267200"/>
          <a:ext cx="1878013" cy="573088"/>
        </p:xfrm>
        <a:graphic>
          <a:graphicData uri="http://schemas.openxmlformats.org/presentationml/2006/ole">
            <p:oleObj spid="_x0000_s8194" name="Equation" r:id="rId4" imgW="1180800" imgH="291960" progId="Equation.DSMT4">
              <p:embed/>
            </p:oleObj>
          </a:graphicData>
        </a:graphic>
      </p:graphicFrame>
      <p:sp>
        <p:nvSpPr>
          <p:cNvPr id="8197" name="TextBox 19"/>
          <p:cNvSpPr txBox="1">
            <a:spLocks noChangeArrowheads="1"/>
          </p:cNvSpPr>
          <p:nvPr/>
        </p:nvSpPr>
        <p:spPr bwMode="auto">
          <a:xfrm>
            <a:off x="5486400" y="6172200"/>
            <a:ext cx="2514600" cy="276225"/>
          </a:xfrm>
          <a:prstGeom prst="rect">
            <a:avLst/>
          </a:prstGeom>
          <a:noFill/>
          <a:ln w="9525">
            <a:noFill/>
            <a:miter lim="800000"/>
            <a:headEnd/>
            <a:tailEnd/>
          </a:ln>
        </p:spPr>
        <p:txBody>
          <a:bodyPr>
            <a:spAutoFit/>
          </a:bodyPr>
          <a:lstStyle/>
          <a:p>
            <a:pPr algn="l"/>
            <a:r>
              <a:rPr lang="en-US" sz="1200">
                <a:solidFill>
                  <a:srgbClr val="C00000"/>
                </a:solidFill>
              </a:rPr>
              <a:t>Anselmino et al. priv. comm. 2010</a:t>
            </a:r>
          </a:p>
        </p:txBody>
      </p:sp>
      <p:sp>
        <p:nvSpPr>
          <p:cNvPr id="12" name="Slide Number Placeholder 11"/>
          <p:cNvSpPr>
            <a:spLocks noGrp="1"/>
          </p:cNvSpPr>
          <p:nvPr>
            <p:ph type="sldNum" sz="quarter" idx="10"/>
          </p:nvPr>
        </p:nvSpPr>
        <p:spPr/>
        <p:txBody>
          <a:bodyPr/>
          <a:lstStyle/>
          <a:p>
            <a:pPr>
              <a:defRPr/>
            </a:pPr>
            <a:fld id="{DA587EA9-4A7D-41F0-9184-D2DF1A3992EC}" type="slidenum">
              <a:rPr lang="en-US" smtClean="0"/>
              <a:pPr>
                <a:defRPr/>
              </a:pPr>
              <a:t>23</a:t>
            </a:fld>
            <a:endParaRPr lang="en-US"/>
          </a:p>
        </p:txBody>
      </p:sp>
      <p:pic>
        <p:nvPicPr>
          <p:cNvPr id="8199" name="Picture 11" descr="C:\Users\lorenzon\Documents\Laboratories\E906\beams\fermilab_pp_120GeV.png"/>
          <p:cNvPicPr>
            <a:picLocks noChangeAspect="1" noChangeArrowheads="1"/>
          </p:cNvPicPr>
          <p:nvPr/>
        </p:nvPicPr>
        <p:blipFill>
          <a:blip r:embed="rId5" cstate="print"/>
          <a:srcRect/>
          <a:stretch>
            <a:fillRect/>
          </a:stretch>
        </p:blipFill>
        <p:spPr bwMode="auto">
          <a:xfrm>
            <a:off x="5033963" y="914400"/>
            <a:ext cx="2643187" cy="2743200"/>
          </a:xfrm>
          <a:prstGeom prst="rect">
            <a:avLst/>
          </a:prstGeom>
          <a:noFill/>
          <a:ln w="9525">
            <a:noFill/>
            <a:miter lim="800000"/>
            <a:headEnd/>
            <a:tailEnd/>
          </a:ln>
        </p:spPr>
      </p:pic>
      <p:sp>
        <p:nvSpPr>
          <p:cNvPr id="8200" name="TextBox 18"/>
          <p:cNvSpPr txBox="1">
            <a:spLocks noChangeArrowheads="1"/>
          </p:cNvSpPr>
          <p:nvPr/>
        </p:nvSpPr>
        <p:spPr bwMode="auto">
          <a:xfrm>
            <a:off x="7620000" y="1219200"/>
            <a:ext cx="1524000" cy="1246188"/>
          </a:xfrm>
          <a:prstGeom prst="rect">
            <a:avLst/>
          </a:prstGeom>
          <a:noFill/>
          <a:ln w="9525">
            <a:noFill/>
            <a:miter lim="800000"/>
            <a:headEnd/>
            <a:tailEnd/>
          </a:ln>
        </p:spPr>
        <p:txBody>
          <a:bodyPr>
            <a:spAutoFit/>
          </a:bodyPr>
          <a:lstStyle/>
          <a:p>
            <a:pPr algn="l"/>
            <a:r>
              <a:rPr lang="en-US" sz="1500">
                <a:solidFill>
                  <a:srgbClr val="3333CC"/>
                </a:solidFill>
              </a:rPr>
              <a:t>FNAL</a:t>
            </a:r>
          </a:p>
          <a:p>
            <a:pPr algn="l"/>
            <a:r>
              <a:rPr lang="en-US" sz="1500">
                <a:solidFill>
                  <a:srgbClr val="3333CC"/>
                </a:solidFill>
              </a:rPr>
              <a:t>120 GeV</a:t>
            </a:r>
          </a:p>
          <a:p>
            <a:pPr algn="l"/>
            <a:r>
              <a:rPr lang="en-US" sz="1500">
                <a:solidFill>
                  <a:srgbClr val="3333CC"/>
                </a:solidFill>
              </a:rPr>
              <a:t>polarized beam</a:t>
            </a:r>
          </a:p>
          <a:p>
            <a:pPr algn="l"/>
            <a:r>
              <a:rPr lang="en-US" sz="1500">
                <a:solidFill>
                  <a:srgbClr val="3333CC"/>
                </a:solidFill>
              </a:rPr>
              <a:t>√s ~ 15 GeV</a:t>
            </a:r>
          </a:p>
          <a:p>
            <a:pPr algn="l"/>
            <a:r>
              <a:rPr lang="en-US" sz="1500">
                <a:solidFill>
                  <a:srgbClr val="3333CC"/>
                </a:solidFill>
              </a:rPr>
              <a:t>(hydrogen)</a:t>
            </a:r>
          </a:p>
        </p:txBody>
      </p:sp>
      <p:pic>
        <p:nvPicPr>
          <p:cNvPr id="8201" name="Picture 13" descr="C:\Users\lorenzon\Documents\Laboratories\E906\beams\fermilab_pD_120GeV.png"/>
          <p:cNvPicPr>
            <a:picLocks noChangeAspect="1" noChangeArrowheads="1"/>
          </p:cNvPicPr>
          <p:nvPr/>
        </p:nvPicPr>
        <p:blipFill>
          <a:blip r:embed="rId6" cstate="print"/>
          <a:srcRect/>
          <a:stretch>
            <a:fillRect/>
          </a:stretch>
        </p:blipFill>
        <p:spPr bwMode="auto">
          <a:xfrm>
            <a:off x="5029200" y="3505200"/>
            <a:ext cx="2641600" cy="2743200"/>
          </a:xfrm>
          <a:prstGeom prst="rect">
            <a:avLst/>
          </a:prstGeom>
          <a:noFill/>
          <a:ln w="9525">
            <a:noFill/>
            <a:miter lim="800000"/>
            <a:headEnd/>
            <a:tailEnd/>
          </a:ln>
        </p:spPr>
      </p:pic>
      <p:sp>
        <p:nvSpPr>
          <p:cNvPr id="8202" name="TextBox 20"/>
          <p:cNvSpPr txBox="1">
            <a:spLocks noChangeArrowheads="1"/>
          </p:cNvSpPr>
          <p:nvPr/>
        </p:nvSpPr>
        <p:spPr bwMode="auto">
          <a:xfrm>
            <a:off x="7620000" y="3784600"/>
            <a:ext cx="1524000" cy="1246188"/>
          </a:xfrm>
          <a:prstGeom prst="rect">
            <a:avLst/>
          </a:prstGeom>
          <a:noFill/>
          <a:ln w="9525">
            <a:noFill/>
            <a:miter lim="800000"/>
            <a:headEnd/>
            <a:tailEnd/>
          </a:ln>
        </p:spPr>
        <p:txBody>
          <a:bodyPr>
            <a:spAutoFit/>
          </a:bodyPr>
          <a:lstStyle/>
          <a:p>
            <a:pPr algn="l"/>
            <a:r>
              <a:rPr lang="en-US" sz="1500">
                <a:solidFill>
                  <a:srgbClr val="3333CC"/>
                </a:solidFill>
              </a:rPr>
              <a:t>FNAL</a:t>
            </a:r>
          </a:p>
          <a:p>
            <a:pPr algn="l"/>
            <a:r>
              <a:rPr lang="en-US" sz="1500">
                <a:solidFill>
                  <a:srgbClr val="3333CC"/>
                </a:solidFill>
              </a:rPr>
              <a:t>120 GeV</a:t>
            </a:r>
          </a:p>
          <a:p>
            <a:pPr algn="l"/>
            <a:r>
              <a:rPr lang="en-US" sz="1500">
                <a:solidFill>
                  <a:srgbClr val="3333CC"/>
                </a:solidFill>
              </a:rPr>
              <a:t>polarized beam</a:t>
            </a:r>
          </a:p>
          <a:p>
            <a:pPr algn="l"/>
            <a:r>
              <a:rPr lang="en-US" sz="1500">
                <a:solidFill>
                  <a:srgbClr val="3333CC"/>
                </a:solidFill>
              </a:rPr>
              <a:t>√s ~ 15 GeV</a:t>
            </a:r>
          </a:p>
          <a:p>
            <a:pPr algn="l"/>
            <a:r>
              <a:rPr lang="en-US" sz="1500">
                <a:solidFill>
                  <a:srgbClr val="3333CC"/>
                </a:solidFill>
              </a:rPr>
              <a:t>(deuterium)</a:t>
            </a:r>
          </a:p>
        </p:txBody>
      </p:sp>
      <p:sp>
        <p:nvSpPr>
          <p:cNvPr id="11" name="Right Arrow 10"/>
          <p:cNvSpPr/>
          <p:nvPr/>
        </p:nvSpPr>
        <p:spPr bwMode="auto">
          <a:xfrm rot="-1500000">
            <a:off x="4881563" y="6019800"/>
            <a:ext cx="228600" cy="76200"/>
          </a:xfrm>
          <a:prstGeom prst="rightArrow">
            <a:avLst/>
          </a:prstGeom>
          <a:solidFill>
            <a:srgbClr val="25339B"/>
          </a:solidFill>
          <a:ln w="25400" cap="flat" cmpd="sng" algn="ctr">
            <a:solidFill>
              <a:srgbClr val="000000"/>
            </a:solidFill>
            <a:prstDash val="solid"/>
            <a:round/>
            <a:headEnd type="none" w="med" len="med"/>
            <a:tailEnd type="none" w="med" len="med"/>
          </a:ln>
          <a:effectLst/>
        </p:spPr>
        <p:txBody>
          <a:bodyPr/>
          <a:lstStyle/>
          <a:p>
            <a:pPr>
              <a:tabLst>
                <a:tab pos="749300" algn="l"/>
              </a:tabLst>
              <a:defRPr/>
            </a:pPr>
            <a:endParaRPr lang="en-US" b="1">
              <a:ln w="18000">
                <a:solidFill>
                  <a:srgbClr val="FF0000"/>
                </a:solidFill>
                <a:prstDash val="solid"/>
                <a:miter lim="800000"/>
              </a:ln>
              <a:noFill/>
              <a:effectLst>
                <a:outerShdw blurRad="25500" dist="23000" dir="7020000" algn="tl">
                  <a:srgbClr val="000000">
                    <a:alpha val="50000"/>
                  </a:srgbClr>
                </a:outerShdw>
              </a:effectLst>
              <a:ea typeface="ヒラギノ角ゴ ProN W3" charset="0"/>
              <a:cs typeface="ヒラギノ角ゴ ProN W3"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ubtitle 2"/>
          <p:cNvSpPr>
            <a:spLocks noGrp="1"/>
          </p:cNvSpPr>
          <p:nvPr>
            <p:ph idx="1"/>
          </p:nvPr>
        </p:nvSpPr>
        <p:spPr>
          <a:xfrm>
            <a:off x="228600" y="4419600"/>
            <a:ext cx="8382000" cy="1905000"/>
          </a:xfrm>
        </p:spPr>
        <p:txBody>
          <a:bodyPr/>
          <a:lstStyle/>
          <a:p>
            <a:pPr>
              <a:spcBef>
                <a:spcPts val="1200"/>
              </a:spcBef>
              <a:tabLst>
                <a:tab pos="815975" algn="l"/>
                <a:tab pos="1192213" algn="l"/>
              </a:tabLst>
            </a:pPr>
            <a:r>
              <a:rPr lang="en-US" smtClean="0"/>
              <a:t>Global fit to sin</a:t>
            </a:r>
            <a:r>
              <a:rPr lang="en-US" smtClean="0">
                <a:latin typeface="Symbol" pitchFamily="18" charset="2"/>
              </a:rPr>
              <a:t> (f</a:t>
            </a:r>
            <a:r>
              <a:rPr lang="en-US" baseline="-25000" smtClean="0"/>
              <a:t>h</a:t>
            </a:r>
            <a:r>
              <a:rPr lang="en-US" smtClean="0">
                <a:latin typeface="Symbol" pitchFamily="18" charset="2"/>
              </a:rPr>
              <a:t> </a:t>
            </a:r>
            <a:r>
              <a:rPr lang="en-US" smtClean="0"/>
              <a:t>–</a:t>
            </a:r>
            <a:r>
              <a:rPr lang="en-US" smtClean="0">
                <a:latin typeface="Symbol" pitchFamily="18" charset="2"/>
              </a:rPr>
              <a:t> f</a:t>
            </a:r>
            <a:r>
              <a:rPr lang="en-US" baseline="-25000" smtClean="0"/>
              <a:t>S</a:t>
            </a:r>
            <a:r>
              <a:rPr lang="en-US" smtClean="0"/>
              <a:t>) asymmetry in SIDIS (</a:t>
            </a:r>
            <a:r>
              <a:rPr lang="en-US" smtClean="0">
                <a:solidFill>
                  <a:srgbClr val="C00000"/>
                </a:solidFill>
              </a:rPr>
              <a:t>HERMES</a:t>
            </a:r>
            <a:r>
              <a:rPr lang="en-US" smtClean="0"/>
              <a:t>, </a:t>
            </a:r>
            <a:r>
              <a:rPr lang="en-US" smtClean="0">
                <a:solidFill>
                  <a:srgbClr val="C00000"/>
                </a:solidFill>
              </a:rPr>
              <a:t>COMPASS</a:t>
            </a:r>
            <a:r>
              <a:rPr lang="en-US" smtClean="0"/>
              <a:t>)</a:t>
            </a:r>
          </a:p>
          <a:p>
            <a:pPr>
              <a:spcBef>
                <a:spcPts val="1200"/>
              </a:spcBef>
              <a:tabLst>
                <a:tab pos="815975" algn="l"/>
                <a:tab pos="1192213" algn="l"/>
              </a:tabLst>
            </a:pPr>
            <a:r>
              <a:rPr lang="en-US" smtClean="0"/>
              <a:t>Comparable measurements needed for single spin asymmetries in Drell-Yan process</a:t>
            </a:r>
          </a:p>
          <a:p>
            <a:pPr>
              <a:spcBef>
                <a:spcPts val="1200"/>
              </a:spcBef>
              <a:tabLst>
                <a:tab pos="815975" algn="l"/>
                <a:tab pos="1192213" algn="l"/>
              </a:tabLst>
            </a:pPr>
            <a:r>
              <a:rPr lang="en-US" smtClean="0"/>
              <a:t>BUT: COMPASS (p) data do not agree with global fits (Sudakov suppression)</a:t>
            </a:r>
          </a:p>
          <a:p>
            <a:pPr>
              <a:spcBef>
                <a:spcPts val="1200"/>
              </a:spcBef>
              <a:tabLst>
                <a:tab pos="815975" algn="l"/>
                <a:tab pos="1192213" algn="l"/>
              </a:tabLst>
            </a:pPr>
            <a:endParaRPr lang="en-US" smtClean="0"/>
          </a:p>
        </p:txBody>
      </p:sp>
      <p:sp>
        <p:nvSpPr>
          <p:cNvPr id="6" name="Title 28"/>
          <p:cNvSpPr txBox="1">
            <a:spLocks/>
          </p:cNvSpPr>
          <p:nvPr/>
        </p:nvSpPr>
        <p:spPr>
          <a:xfrm>
            <a:off x="457200" y="228600"/>
            <a:ext cx="8001000" cy="469900"/>
          </a:xfrm>
          <a:prstGeom prst="rect">
            <a:avLst/>
          </a:prstGeom>
        </p:spPr>
        <p:txBody>
          <a:bodyPr/>
          <a:lstStyle/>
          <a:p>
            <a:pPr eaLnBrk="0" hangingPunct="0">
              <a:spcBef>
                <a:spcPts val="200"/>
              </a:spcBef>
              <a:defRPr/>
            </a:pPr>
            <a:r>
              <a:rPr lang="en-US" sz="2400" b="1" kern="0" dirty="0" err="1">
                <a:solidFill>
                  <a:srgbClr val="190EFF"/>
                </a:solidFill>
                <a:latin typeface="+mj-lt"/>
                <a:ea typeface="+mj-ea"/>
                <a:cs typeface="+mj-cs"/>
                <a:sym typeface="Arial" charset="0"/>
              </a:rPr>
              <a:t>Sivers</a:t>
            </a:r>
            <a:r>
              <a:rPr lang="en-US" sz="2400" b="1" kern="0" dirty="0">
                <a:solidFill>
                  <a:srgbClr val="190EFF"/>
                </a:solidFill>
                <a:latin typeface="+mj-lt"/>
                <a:ea typeface="+mj-ea"/>
                <a:cs typeface="+mj-cs"/>
                <a:sym typeface="Arial" charset="0"/>
              </a:rPr>
              <a:t> Asymmetry Measurements</a:t>
            </a:r>
            <a:endParaRPr lang="en-US" sz="2400" b="1" kern="0" dirty="0">
              <a:solidFill>
                <a:srgbClr val="190EFF"/>
              </a:solidFill>
              <a:latin typeface="+mj-lt"/>
              <a:ea typeface="+mj-ea"/>
              <a:cs typeface="+mj-cs"/>
              <a:sym typeface="Arial" pitchFamily="34" charset="0"/>
            </a:endParaRPr>
          </a:p>
        </p:txBody>
      </p:sp>
      <p:pic>
        <p:nvPicPr>
          <p:cNvPr id="30724" name="Picture 3" descr="C:\Users\lorenzon\Documents\talks\conference-talks\DY-CERN-10\Sivers-HERMES-COMPASS.png"/>
          <p:cNvPicPr>
            <a:picLocks noChangeAspect="1" noChangeArrowheads="1"/>
          </p:cNvPicPr>
          <p:nvPr/>
        </p:nvPicPr>
        <p:blipFill>
          <a:blip r:embed="rId3" cstate="print"/>
          <a:srcRect/>
          <a:stretch>
            <a:fillRect/>
          </a:stretch>
        </p:blipFill>
        <p:spPr bwMode="auto">
          <a:xfrm>
            <a:off x="138113" y="1265238"/>
            <a:ext cx="8701087" cy="3001962"/>
          </a:xfrm>
          <a:prstGeom prst="rect">
            <a:avLst/>
          </a:prstGeom>
          <a:noFill/>
          <a:ln w="9525">
            <a:noFill/>
            <a:miter lim="800000"/>
            <a:headEnd/>
            <a:tailEnd/>
          </a:ln>
        </p:spPr>
      </p:pic>
      <p:sp>
        <p:nvSpPr>
          <p:cNvPr id="30725" name="TextBox 9"/>
          <p:cNvSpPr txBox="1">
            <a:spLocks noChangeArrowheads="1"/>
          </p:cNvSpPr>
          <p:nvPr/>
        </p:nvSpPr>
        <p:spPr bwMode="auto">
          <a:xfrm>
            <a:off x="1600200" y="914400"/>
            <a:ext cx="2057400" cy="366713"/>
          </a:xfrm>
          <a:prstGeom prst="rect">
            <a:avLst/>
          </a:prstGeom>
          <a:noFill/>
          <a:ln w="9525">
            <a:noFill/>
            <a:miter lim="800000"/>
            <a:headEnd/>
            <a:tailEnd/>
          </a:ln>
        </p:spPr>
        <p:txBody>
          <a:bodyPr>
            <a:spAutoFit/>
          </a:bodyPr>
          <a:lstStyle/>
          <a:p>
            <a:r>
              <a:rPr lang="en-US" b="1">
                <a:solidFill>
                  <a:srgbClr val="C00000"/>
                </a:solidFill>
                <a:latin typeface="Arial" pitchFamily="34" charset="0"/>
              </a:rPr>
              <a:t>HERMES (p)</a:t>
            </a:r>
          </a:p>
        </p:txBody>
      </p:sp>
      <p:sp>
        <p:nvSpPr>
          <p:cNvPr id="30726" name="TextBox 12"/>
          <p:cNvSpPr txBox="1">
            <a:spLocks noChangeArrowheads="1"/>
          </p:cNvSpPr>
          <p:nvPr/>
        </p:nvSpPr>
        <p:spPr bwMode="auto">
          <a:xfrm>
            <a:off x="5791200" y="914400"/>
            <a:ext cx="2057400" cy="366713"/>
          </a:xfrm>
          <a:prstGeom prst="rect">
            <a:avLst/>
          </a:prstGeom>
          <a:noFill/>
          <a:ln w="9525">
            <a:noFill/>
            <a:miter lim="800000"/>
            <a:headEnd/>
            <a:tailEnd/>
          </a:ln>
        </p:spPr>
        <p:txBody>
          <a:bodyPr>
            <a:spAutoFit/>
          </a:bodyPr>
          <a:lstStyle/>
          <a:p>
            <a:r>
              <a:rPr lang="en-US" b="1">
                <a:solidFill>
                  <a:srgbClr val="C00000"/>
                </a:solidFill>
                <a:latin typeface="Arial" pitchFamily="34" charset="0"/>
              </a:rPr>
              <a:t>COMPASS (d)</a:t>
            </a:r>
          </a:p>
        </p:txBody>
      </p:sp>
      <p:sp>
        <p:nvSpPr>
          <p:cNvPr id="11" name="Slide Number Placeholder 10"/>
          <p:cNvSpPr>
            <a:spLocks noGrp="1"/>
          </p:cNvSpPr>
          <p:nvPr>
            <p:ph type="sldNum" sz="quarter" idx="10"/>
          </p:nvPr>
        </p:nvSpPr>
        <p:spPr/>
        <p:txBody>
          <a:bodyPr/>
          <a:lstStyle/>
          <a:p>
            <a:pPr>
              <a:defRPr/>
            </a:pPr>
            <a:fld id="{DB6380F2-E94A-4CBB-8376-E1880B701FB6}" type="slidenum">
              <a:rPr lang="en-US" smtClean="0"/>
              <a:pPr>
                <a:defRPr/>
              </a:pPr>
              <a:t>24</a:t>
            </a:fld>
            <a:endParaRPr lang="en-US"/>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8"/>
          <p:cNvSpPr txBox="1">
            <a:spLocks/>
          </p:cNvSpPr>
          <p:nvPr/>
        </p:nvSpPr>
        <p:spPr>
          <a:xfrm>
            <a:off x="457200" y="228600"/>
            <a:ext cx="8001000" cy="469900"/>
          </a:xfrm>
          <a:prstGeom prst="rect">
            <a:avLst/>
          </a:prstGeom>
        </p:spPr>
        <p:txBody>
          <a:bodyPr/>
          <a:lstStyle/>
          <a:p>
            <a:pPr eaLnBrk="0" hangingPunct="0">
              <a:spcBef>
                <a:spcPts val="200"/>
              </a:spcBef>
              <a:defRPr/>
            </a:pPr>
            <a:r>
              <a:rPr lang="en-US" sz="2400" b="1" kern="0" dirty="0">
                <a:solidFill>
                  <a:srgbClr val="190EFF"/>
                </a:solidFill>
                <a:latin typeface="+mj-lt"/>
                <a:ea typeface="+mj-ea"/>
                <a:cs typeface="+mj-cs"/>
                <a:sym typeface="Arial" charset="0"/>
              </a:rPr>
              <a:t>Importance of Factorization in QCD</a:t>
            </a:r>
            <a:endParaRPr lang="en-US" sz="2400" b="1" kern="0" dirty="0">
              <a:solidFill>
                <a:srgbClr val="190EFF"/>
              </a:solidFill>
              <a:latin typeface="+mj-lt"/>
              <a:ea typeface="+mj-ea"/>
              <a:cs typeface="+mj-cs"/>
              <a:sym typeface="Arial" pitchFamily="34" charset="0"/>
            </a:endParaRPr>
          </a:p>
        </p:txBody>
      </p:sp>
      <p:sp>
        <p:nvSpPr>
          <p:cNvPr id="18" name="Slide Number Placeholder 17"/>
          <p:cNvSpPr>
            <a:spLocks noGrp="1"/>
          </p:cNvSpPr>
          <p:nvPr>
            <p:ph type="sldNum" sz="quarter" idx="10"/>
          </p:nvPr>
        </p:nvSpPr>
        <p:spPr/>
        <p:txBody>
          <a:bodyPr/>
          <a:lstStyle/>
          <a:p>
            <a:pPr>
              <a:defRPr/>
            </a:pPr>
            <a:fld id="{72763693-4CD0-4A47-83D8-6C151BB3DFD2}" type="slidenum">
              <a:rPr lang="en-US" smtClean="0"/>
              <a:pPr>
                <a:defRPr/>
              </a:pPr>
              <a:t>25</a:t>
            </a:fld>
            <a:endParaRPr lang="en-US"/>
          </a:p>
        </p:txBody>
      </p:sp>
      <p:pic>
        <p:nvPicPr>
          <p:cNvPr id="31748" name="Picture 8" descr="C:\Users\lorenzon\Documents\talks\conference-talks\DY-CERN-10\factorization-test-Bacchetta.png"/>
          <p:cNvPicPr>
            <a:picLocks noChangeAspect="1" noChangeArrowheads="1"/>
          </p:cNvPicPr>
          <p:nvPr/>
        </p:nvPicPr>
        <p:blipFill>
          <a:blip r:embed="rId3" cstate="print"/>
          <a:srcRect/>
          <a:stretch>
            <a:fillRect/>
          </a:stretch>
        </p:blipFill>
        <p:spPr bwMode="auto">
          <a:xfrm>
            <a:off x="914400" y="1143000"/>
            <a:ext cx="7151688" cy="5503863"/>
          </a:xfrm>
          <a:prstGeom prst="rect">
            <a:avLst/>
          </a:prstGeom>
          <a:noFill/>
          <a:ln w="9525">
            <a:noFill/>
            <a:miter lim="800000"/>
            <a:headEnd/>
            <a:tailEnd/>
          </a:ln>
        </p:spPr>
      </p:pic>
      <p:pic>
        <p:nvPicPr>
          <p:cNvPr id="92169" name="Picture 9" descr="C:\Users\lorenzon\Documents\talks\conference-talks\DY-CERN-10\QCD-prediction-Bacchetta.png"/>
          <p:cNvPicPr>
            <a:picLocks noChangeAspect="1" noChangeArrowheads="1"/>
          </p:cNvPicPr>
          <p:nvPr/>
        </p:nvPicPr>
        <p:blipFill>
          <a:blip r:embed="rId4" cstate="print"/>
          <a:srcRect/>
          <a:stretch>
            <a:fillRect/>
          </a:stretch>
        </p:blipFill>
        <p:spPr bwMode="auto">
          <a:xfrm>
            <a:off x="914400" y="1143000"/>
            <a:ext cx="7151688" cy="5503863"/>
          </a:xfrm>
          <a:prstGeom prst="rect">
            <a:avLst/>
          </a:prstGeom>
          <a:noFill/>
          <a:ln w="9525">
            <a:noFill/>
            <a:miter lim="800000"/>
            <a:headEnd/>
            <a:tailEnd/>
          </a:ln>
        </p:spPr>
      </p:pic>
      <p:pic>
        <p:nvPicPr>
          <p:cNvPr id="92170" name="Picture 10" descr="C:\Users\lorenzon\Documents\talks\conference-talks\DY-CERN-10\QCD-useless-Bacchetta.png"/>
          <p:cNvPicPr>
            <a:picLocks noChangeAspect="1" noChangeArrowheads="1"/>
          </p:cNvPicPr>
          <p:nvPr/>
        </p:nvPicPr>
        <p:blipFill>
          <a:blip r:embed="rId5" cstate="print"/>
          <a:srcRect/>
          <a:stretch>
            <a:fillRect/>
          </a:stretch>
        </p:blipFill>
        <p:spPr bwMode="auto">
          <a:xfrm>
            <a:off x="914400" y="1143000"/>
            <a:ext cx="7151688" cy="5503863"/>
          </a:xfrm>
          <a:prstGeom prst="rect">
            <a:avLst/>
          </a:prstGeom>
          <a:noFill/>
          <a:ln w="9525">
            <a:noFill/>
            <a:miter lim="800000"/>
            <a:headEnd/>
            <a:tailEnd/>
          </a:ln>
        </p:spPr>
      </p:pic>
      <p:sp>
        <p:nvSpPr>
          <p:cNvPr id="21" name="TextBox 20"/>
          <p:cNvSpPr txBox="1"/>
          <p:nvPr/>
        </p:nvSpPr>
        <p:spPr>
          <a:xfrm>
            <a:off x="5105400" y="6477000"/>
            <a:ext cx="3200400" cy="276225"/>
          </a:xfrm>
          <a:prstGeom prst="rect">
            <a:avLst/>
          </a:prstGeom>
          <a:noFill/>
        </p:spPr>
        <p:txBody>
          <a:bodyPr>
            <a:spAutoFit/>
          </a:bodyPr>
          <a:lstStyle/>
          <a:p>
            <a:pPr>
              <a:defRPr/>
            </a:pPr>
            <a:r>
              <a:rPr lang="en-US" sz="1200" dirty="0">
                <a:solidFill>
                  <a:srgbClr val="C00000"/>
                </a:solidFill>
                <a:latin typeface="+mn-lt"/>
              </a:rPr>
              <a:t>A. </a:t>
            </a:r>
            <a:r>
              <a:rPr lang="en-US" sz="1200" dirty="0" err="1">
                <a:solidFill>
                  <a:srgbClr val="C00000"/>
                </a:solidFill>
                <a:latin typeface="+mn-lt"/>
              </a:rPr>
              <a:t>Bacchetta</a:t>
            </a:r>
            <a:r>
              <a:rPr lang="en-US" sz="1200" dirty="0">
                <a:solidFill>
                  <a:srgbClr val="C00000"/>
                </a:solidFill>
              </a:rPr>
              <a:t> , DY workshop, CERN, 4/10</a:t>
            </a:r>
            <a:r>
              <a:rPr lang="en-US" sz="1200" dirty="0">
                <a:latin typeface="+mn-lt"/>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ubtitle 2"/>
          <p:cNvSpPr>
            <a:spLocks noGrp="1"/>
          </p:cNvSpPr>
          <p:nvPr>
            <p:ph idx="1"/>
          </p:nvPr>
        </p:nvSpPr>
        <p:spPr>
          <a:xfrm>
            <a:off x="228600" y="838200"/>
            <a:ext cx="8610600" cy="5791200"/>
          </a:xfrm>
        </p:spPr>
        <p:txBody>
          <a:bodyPr/>
          <a:lstStyle/>
          <a:p>
            <a:pPr>
              <a:spcBef>
                <a:spcPts val="1200"/>
              </a:spcBef>
              <a:tabLst>
                <a:tab pos="815975" algn="l"/>
                <a:tab pos="1192213" algn="l"/>
              </a:tabLst>
            </a:pPr>
            <a:r>
              <a:rPr lang="en-US" smtClean="0"/>
              <a:t>SeaQuest di-muon Spectrometer</a:t>
            </a:r>
          </a:p>
          <a:p>
            <a:pPr lvl="1">
              <a:spcBef>
                <a:spcPts val="600"/>
              </a:spcBef>
              <a:tabLst>
                <a:tab pos="815975" algn="l"/>
                <a:tab pos="1192213" algn="l"/>
              </a:tabLst>
            </a:pPr>
            <a:r>
              <a:rPr lang="en-US" sz="1600" smtClean="0"/>
              <a:t> fixed target experiment</a:t>
            </a:r>
          </a:p>
          <a:p>
            <a:pPr lvl="1">
              <a:spcBef>
                <a:spcPts val="600"/>
              </a:spcBef>
              <a:tabLst>
                <a:tab pos="815975" algn="l"/>
                <a:tab pos="1192213" algn="l"/>
              </a:tabLst>
            </a:pPr>
            <a:r>
              <a:rPr lang="en-US" sz="1600" b="1" smtClean="0"/>
              <a:t> </a:t>
            </a:r>
            <a:r>
              <a:rPr lang="en-US" sz="1600" smtClean="0"/>
              <a:t>luminosity: L = 3.4 x 10</a:t>
            </a:r>
            <a:r>
              <a:rPr lang="en-US" sz="1600" baseline="30000" smtClean="0"/>
              <a:t>35 </a:t>
            </a:r>
            <a:r>
              <a:rPr lang="en-US" sz="1600" smtClean="0"/>
              <a:t>/cm</a:t>
            </a:r>
            <a:r>
              <a:rPr lang="en-US" sz="1600" baseline="30000" smtClean="0"/>
              <a:t>2</a:t>
            </a:r>
            <a:r>
              <a:rPr lang="en-US" sz="1600" smtClean="0"/>
              <a:t>/s</a:t>
            </a:r>
          </a:p>
          <a:p>
            <a:pPr marL="1389063" lvl="2">
              <a:spcBef>
                <a:spcPts val="600"/>
              </a:spcBef>
              <a:buFontTx/>
              <a:buChar char="-"/>
              <a:tabLst>
                <a:tab pos="815975" algn="l"/>
                <a:tab pos="1192213" algn="l"/>
              </a:tabLst>
            </a:pPr>
            <a:r>
              <a:rPr lang="en-US" sz="1400" smtClean="0"/>
              <a:t>I</a:t>
            </a:r>
            <a:r>
              <a:rPr lang="en-US" sz="1400" baseline="-25000" smtClean="0"/>
              <a:t>av </a:t>
            </a:r>
            <a:r>
              <a:rPr lang="en-US" sz="1400" smtClean="0"/>
              <a:t>= 1.6 x 10</a:t>
            </a:r>
            <a:r>
              <a:rPr lang="en-US" sz="1400" baseline="30000" smtClean="0"/>
              <a:t>11 </a:t>
            </a:r>
            <a:r>
              <a:rPr lang="en-US" sz="1400" smtClean="0"/>
              <a:t>p/s (=26 nA)</a:t>
            </a:r>
          </a:p>
          <a:p>
            <a:pPr marL="1389063" lvl="2">
              <a:spcBef>
                <a:spcPts val="600"/>
              </a:spcBef>
              <a:buFontTx/>
              <a:buChar char="-"/>
              <a:tabLst>
                <a:tab pos="815975" algn="l"/>
                <a:tab pos="1192213" algn="l"/>
              </a:tabLst>
            </a:pPr>
            <a:r>
              <a:rPr lang="en-US" sz="1400" smtClean="0"/>
              <a:t>N</a:t>
            </a:r>
            <a:r>
              <a:rPr lang="en-US" sz="1400" baseline="-25000" smtClean="0"/>
              <a:t>p</a:t>
            </a:r>
            <a:r>
              <a:rPr lang="en-US" sz="1400" smtClean="0"/>
              <a:t>= 2.1 x 10</a:t>
            </a:r>
            <a:r>
              <a:rPr lang="en-US" sz="1400" baseline="30000" smtClean="0"/>
              <a:t>24 </a:t>
            </a:r>
            <a:r>
              <a:rPr lang="en-US" sz="1400" smtClean="0"/>
              <a:t>/cm</a:t>
            </a:r>
            <a:r>
              <a:rPr lang="en-US" sz="1400" baseline="30000" smtClean="0"/>
              <a:t>2  </a:t>
            </a:r>
            <a:endParaRPr lang="en-US" smtClean="0"/>
          </a:p>
          <a:p>
            <a:pPr lvl="1">
              <a:spcBef>
                <a:spcPts val="600"/>
              </a:spcBef>
              <a:tabLst>
                <a:tab pos="815975" algn="l"/>
                <a:tab pos="1192213" algn="l"/>
              </a:tabLst>
            </a:pPr>
            <a:r>
              <a:rPr lang="en-US" sz="1600" smtClean="0"/>
              <a:t> 2-3 years of running: 3.4 x 10</a:t>
            </a:r>
            <a:r>
              <a:rPr lang="en-US" sz="1600" baseline="30000" smtClean="0"/>
              <a:t>18 </a:t>
            </a:r>
            <a:r>
              <a:rPr lang="en-US" sz="1600" smtClean="0"/>
              <a:t>pot</a:t>
            </a:r>
          </a:p>
          <a:p>
            <a:pPr lvl="1">
              <a:spcBef>
                <a:spcPts val="600"/>
              </a:spcBef>
              <a:buFont typeface="Zapf Dingbats" charset="0"/>
              <a:buNone/>
              <a:tabLst>
                <a:tab pos="815975" algn="l"/>
                <a:tab pos="1192213" algn="l"/>
              </a:tabLst>
            </a:pPr>
            <a:endParaRPr lang="en-US" sz="1600" smtClean="0"/>
          </a:p>
          <a:p>
            <a:pPr>
              <a:spcBef>
                <a:spcPts val="600"/>
              </a:spcBef>
              <a:tabLst>
                <a:tab pos="815975" algn="l"/>
                <a:tab pos="1192213" algn="l"/>
              </a:tabLst>
            </a:pPr>
            <a:r>
              <a:rPr lang="en-US" sz="1600" smtClean="0">
                <a:solidFill>
                  <a:srgbClr val="1C11FD"/>
                </a:solidFill>
              </a:rPr>
              <a:t>Polarized Beam in Main Injector</a:t>
            </a:r>
          </a:p>
          <a:p>
            <a:pPr lvl="1">
              <a:spcBef>
                <a:spcPts val="600"/>
              </a:spcBef>
              <a:tabLst>
                <a:tab pos="815975" algn="l"/>
                <a:tab pos="1192213" algn="l"/>
              </a:tabLst>
            </a:pPr>
            <a:r>
              <a:rPr lang="en-US" sz="1600" smtClean="0"/>
              <a:t>use Seaquest spectrometer</a:t>
            </a:r>
          </a:p>
          <a:p>
            <a:pPr lvl="1">
              <a:spcBef>
                <a:spcPts val="600"/>
              </a:spcBef>
              <a:tabLst>
                <a:tab pos="815975" algn="l"/>
                <a:tab pos="1192213" algn="l"/>
              </a:tabLst>
            </a:pPr>
            <a:r>
              <a:rPr lang="en-US" sz="1600" smtClean="0"/>
              <a:t>use SeaQuest target </a:t>
            </a:r>
          </a:p>
          <a:p>
            <a:pPr marL="1389063" lvl="2">
              <a:spcBef>
                <a:spcPts val="600"/>
              </a:spcBef>
              <a:tabLst>
                <a:tab pos="815975" algn="l"/>
                <a:tab pos="1192213" algn="l"/>
              </a:tabLst>
            </a:pPr>
            <a:r>
              <a:rPr lang="en-US" sz="1400" smtClean="0"/>
              <a:t>liquid H</a:t>
            </a:r>
            <a:r>
              <a:rPr lang="en-US" sz="1400" baseline="-25000" smtClean="0"/>
              <a:t>2</a:t>
            </a:r>
            <a:r>
              <a:rPr lang="en-US" sz="1400" smtClean="0"/>
              <a:t> target can take ~5 x 10</a:t>
            </a:r>
            <a:r>
              <a:rPr lang="en-US" sz="1400" baseline="30000" smtClean="0"/>
              <a:t>11 </a:t>
            </a:r>
            <a:r>
              <a:rPr lang="en-US" sz="1400" smtClean="0"/>
              <a:t>p/s (=80 nA)</a:t>
            </a:r>
          </a:p>
          <a:p>
            <a:pPr lvl="1">
              <a:spcBef>
                <a:spcPts val="600"/>
              </a:spcBef>
              <a:tabLst>
                <a:tab pos="815975" algn="l"/>
                <a:tab pos="1192213" algn="l"/>
              </a:tabLst>
            </a:pPr>
            <a:r>
              <a:rPr lang="en-US" sz="1600" smtClean="0"/>
              <a:t>1 mA at polarized source can deliver 8.1 x 10</a:t>
            </a:r>
            <a:r>
              <a:rPr lang="en-US" sz="1600" baseline="30000" smtClean="0"/>
              <a:t>11 </a:t>
            </a:r>
            <a:r>
              <a:rPr lang="en-US" sz="1600" smtClean="0"/>
              <a:t>p/s (=130 nA)</a:t>
            </a:r>
            <a:br>
              <a:rPr lang="en-US" sz="1600" smtClean="0"/>
            </a:br>
            <a:r>
              <a:rPr lang="en-US" sz="1600" smtClean="0"/>
              <a:t>(</a:t>
            </a:r>
            <a:r>
              <a:rPr lang="en-US" sz="1400" smtClean="0">
                <a:solidFill>
                  <a:srgbClr val="C00000"/>
                </a:solidFill>
              </a:rPr>
              <a:t>A. Krisch: Spin@Fermi study in (1995)</a:t>
            </a:r>
            <a:r>
              <a:rPr lang="en-US" sz="1600" smtClean="0"/>
              <a:t>)</a:t>
            </a:r>
          </a:p>
          <a:p>
            <a:pPr lvl="1">
              <a:spcBef>
                <a:spcPts val="600"/>
              </a:spcBef>
              <a:tabLst>
                <a:tab pos="815975" algn="l"/>
                <a:tab pos="1192213" algn="l"/>
              </a:tabLst>
            </a:pPr>
            <a:r>
              <a:rPr lang="en-US" sz="1600" smtClean="0"/>
              <a:t>Scenarios:</a:t>
            </a:r>
          </a:p>
          <a:p>
            <a:pPr marL="1389063" lvl="2">
              <a:spcBef>
                <a:spcPts val="600"/>
              </a:spcBef>
              <a:tabLst>
                <a:tab pos="815975" algn="l"/>
                <a:tab pos="1192213" algn="l"/>
              </a:tabLst>
            </a:pPr>
            <a:r>
              <a:rPr lang="en-US" sz="1400" b="1" smtClean="0"/>
              <a:t>L = 1 x 10</a:t>
            </a:r>
            <a:r>
              <a:rPr lang="en-US" sz="1400" b="1" baseline="30000" smtClean="0"/>
              <a:t>36 </a:t>
            </a:r>
            <a:r>
              <a:rPr lang="en-US" sz="1400" b="1" smtClean="0"/>
              <a:t>/cm</a:t>
            </a:r>
            <a:r>
              <a:rPr lang="en-US" sz="1400" b="1" baseline="30000" smtClean="0"/>
              <a:t>2</a:t>
            </a:r>
            <a:r>
              <a:rPr lang="en-US" sz="1400" b="1" smtClean="0"/>
              <a:t>/s      </a:t>
            </a:r>
            <a:r>
              <a:rPr lang="en-US" sz="1400" smtClean="0"/>
              <a:t>(60% of available beam delivered to experiment)</a:t>
            </a:r>
          </a:p>
          <a:p>
            <a:pPr marL="1389063" lvl="2">
              <a:spcBef>
                <a:spcPts val="600"/>
              </a:spcBef>
              <a:tabLst>
                <a:tab pos="815975" algn="l"/>
                <a:tab pos="1192213" algn="l"/>
              </a:tabLst>
            </a:pPr>
            <a:r>
              <a:rPr lang="en-US" sz="1400" smtClean="0"/>
              <a:t>L = 1.7 x 10</a:t>
            </a:r>
            <a:r>
              <a:rPr lang="en-US" sz="1400" baseline="30000" smtClean="0"/>
              <a:t>35 </a:t>
            </a:r>
            <a:r>
              <a:rPr lang="en-US" sz="1400" smtClean="0"/>
              <a:t>/cm</a:t>
            </a:r>
            <a:r>
              <a:rPr lang="en-US" sz="1400" baseline="30000" smtClean="0"/>
              <a:t>2</a:t>
            </a:r>
            <a:r>
              <a:rPr lang="en-US" sz="1400" smtClean="0"/>
              <a:t>/s    (10% of available beam delivered to experiment)</a:t>
            </a:r>
          </a:p>
          <a:p>
            <a:pPr lvl="1">
              <a:spcBef>
                <a:spcPts val="600"/>
              </a:spcBef>
              <a:tabLst>
                <a:tab pos="815975" algn="l"/>
                <a:tab pos="1192213" algn="l"/>
              </a:tabLst>
            </a:pPr>
            <a:r>
              <a:rPr lang="en-US" sz="1400" i="1" smtClean="0"/>
              <a:t>x</a:t>
            </a:r>
            <a:r>
              <a:rPr lang="en-US" sz="1400" smtClean="0"/>
              <a:t>-range: </a:t>
            </a:r>
          </a:p>
          <a:p>
            <a:pPr marL="1389063" lvl="2">
              <a:spcBef>
                <a:spcPts val="600"/>
              </a:spcBef>
              <a:tabLst>
                <a:tab pos="815975" algn="l"/>
                <a:tab pos="1192213" algn="l"/>
              </a:tabLst>
            </a:pPr>
            <a:r>
              <a:rPr lang="en-US" sz="1400" i="1" smtClean="0"/>
              <a:t>x</a:t>
            </a:r>
            <a:r>
              <a:rPr lang="en-US" sz="1400" baseline="-25000" smtClean="0"/>
              <a:t>1</a:t>
            </a:r>
            <a:r>
              <a:rPr lang="en-US" sz="1400" smtClean="0"/>
              <a:t> = 0.3 – 0.9  (valence quarks)                 </a:t>
            </a:r>
            <a:r>
              <a:rPr lang="en-US" sz="1400" i="1" smtClean="0"/>
              <a:t>x</a:t>
            </a:r>
            <a:r>
              <a:rPr lang="en-US" sz="1400" baseline="-25000" smtClean="0"/>
              <a:t>2</a:t>
            </a:r>
            <a:r>
              <a:rPr lang="en-US" sz="1400" smtClean="0"/>
              <a:t> = 0.1 – 0.5 (sea quarks)         </a:t>
            </a:r>
          </a:p>
        </p:txBody>
      </p:sp>
      <p:sp>
        <p:nvSpPr>
          <p:cNvPr id="6" name="Title 28"/>
          <p:cNvSpPr txBox="1">
            <a:spLocks/>
          </p:cNvSpPr>
          <p:nvPr/>
        </p:nvSpPr>
        <p:spPr>
          <a:xfrm>
            <a:off x="457200" y="228600"/>
            <a:ext cx="8001000" cy="469900"/>
          </a:xfrm>
          <a:prstGeom prst="rect">
            <a:avLst/>
          </a:prstGeom>
        </p:spPr>
        <p:txBody>
          <a:bodyPr/>
          <a:lstStyle/>
          <a:p>
            <a:pPr eaLnBrk="0" hangingPunct="0">
              <a:spcBef>
                <a:spcPts val="200"/>
              </a:spcBef>
              <a:defRPr/>
            </a:pPr>
            <a:r>
              <a:rPr lang="en-US" sz="2400" b="1" kern="0" dirty="0">
                <a:solidFill>
                  <a:srgbClr val="190EFF"/>
                </a:solidFill>
                <a:latin typeface="+mj-lt"/>
                <a:ea typeface="+mj-ea"/>
                <a:cs typeface="+mj-cs"/>
                <a:sym typeface="Arial" charset="0"/>
              </a:rPr>
              <a:t>Polarized </a:t>
            </a:r>
            <a:r>
              <a:rPr lang="en-US" sz="2400" b="1" kern="0" dirty="0" err="1">
                <a:solidFill>
                  <a:srgbClr val="190EFF"/>
                </a:solidFill>
                <a:latin typeface="+mj-lt"/>
                <a:ea typeface="+mj-ea"/>
                <a:cs typeface="+mj-cs"/>
                <a:sym typeface="Arial" charset="0"/>
              </a:rPr>
              <a:t>Drell</a:t>
            </a:r>
            <a:r>
              <a:rPr lang="en-US" sz="2400" b="1" kern="0" dirty="0">
                <a:solidFill>
                  <a:srgbClr val="190EFF"/>
                </a:solidFill>
                <a:latin typeface="+mj-lt"/>
                <a:ea typeface="+mj-ea"/>
                <a:cs typeface="+mj-cs"/>
                <a:sym typeface="Arial" charset="0"/>
              </a:rPr>
              <a:t>-Yan at </a:t>
            </a:r>
            <a:r>
              <a:rPr lang="en-US" sz="2400" b="1" kern="0" dirty="0" err="1">
                <a:solidFill>
                  <a:srgbClr val="190EFF"/>
                </a:solidFill>
                <a:latin typeface="+mj-lt"/>
                <a:ea typeface="+mj-ea"/>
                <a:cs typeface="+mj-cs"/>
                <a:sym typeface="Arial" charset="0"/>
              </a:rPr>
              <a:t>Fermilab</a:t>
            </a:r>
            <a:r>
              <a:rPr lang="en-US" sz="2400" b="1" kern="0" dirty="0">
                <a:solidFill>
                  <a:srgbClr val="190EFF"/>
                </a:solidFill>
                <a:latin typeface="+mj-lt"/>
                <a:ea typeface="+mj-ea"/>
                <a:cs typeface="+mj-cs"/>
                <a:sym typeface="Arial" charset="0"/>
              </a:rPr>
              <a:t> Main Injector</a:t>
            </a:r>
            <a:endParaRPr lang="en-US" sz="2400" b="1" kern="0" dirty="0">
              <a:solidFill>
                <a:srgbClr val="190EFF"/>
              </a:solidFill>
              <a:latin typeface="+mj-lt"/>
              <a:ea typeface="+mj-ea"/>
              <a:cs typeface="+mj-cs"/>
              <a:sym typeface="Arial" pitchFamily="34" charset="0"/>
            </a:endParaRPr>
          </a:p>
        </p:txBody>
      </p:sp>
      <p:sp>
        <p:nvSpPr>
          <p:cNvPr id="9" name="Slide Number Placeholder 8"/>
          <p:cNvSpPr>
            <a:spLocks noGrp="1"/>
          </p:cNvSpPr>
          <p:nvPr>
            <p:ph type="sldNum" sz="quarter" idx="10"/>
          </p:nvPr>
        </p:nvSpPr>
        <p:spPr/>
        <p:txBody>
          <a:bodyPr/>
          <a:lstStyle/>
          <a:p>
            <a:pPr>
              <a:defRPr/>
            </a:pPr>
            <a:fld id="{79E31C8A-2EC8-4809-9A3C-408BDAC740EC}" type="slidenum">
              <a:rPr lang="en-US" smtClean="0"/>
              <a:pPr>
                <a:defRPr/>
              </a:pPr>
              <a:t>26</a:t>
            </a:fld>
            <a:endParaRPr lang="en-US"/>
          </a:p>
        </p:txBody>
      </p:sp>
      <p:pic>
        <p:nvPicPr>
          <p:cNvPr id="32773" name="Picture 35"/>
          <p:cNvPicPr>
            <a:picLocks noChangeAspect="1" noChangeArrowheads="1"/>
          </p:cNvPicPr>
          <p:nvPr/>
        </p:nvPicPr>
        <p:blipFill>
          <a:blip r:embed="rId3" cstate="print"/>
          <a:srcRect/>
          <a:stretch>
            <a:fillRect/>
          </a:stretch>
        </p:blipFill>
        <p:spPr bwMode="auto">
          <a:xfrm>
            <a:off x="4494213" y="1371600"/>
            <a:ext cx="4214812" cy="2057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bwMode="auto">
          <a:xfrm>
            <a:off x="1371600" y="228600"/>
            <a:ext cx="6553200" cy="457200"/>
          </a:xfrm>
          <a:prstGeom prst="rect">
            <a:avLst/>
          </a:prstGeom>
          <a:solidFill>
            <a:schemeClr val="bg1"/>
          </a:solidFill>
          <a:ln>
            <a:solidFill>
              <a:schemeClr val="bg1"/>
            </a:solidFill>
            <a:miter lim="800000"/>
            <a:headEnd/>
            <a:tailEnd/>
          </a:ln>
        </p:spPr>
        <p:txBody>
          <a:bodyPr/>
          <a:lstStyle/>
          <a:p>
            <a:pPr eaLnBrk="0" hangingPunct="0">
              <a:spcBef>
                <a:spcPts val="200"/>
              </a:spcBef>
              <a:defRPr/>
            </a:pPr>
            <a:r>
              <a:rPr lang="en-US" sz="2400" b="1" kern="0" dirty="0">
                <a:solidFill>
                  <a:srgbClr val="190EFF"/>
                </a:solidFill>
                <a:latin typeface="+mj-lt"/>
                <a:ea typeface="+mj-ea"/>
                <a:cs typeface="+mj-cs"/>
                <a:sym typeface="Arial" pitchFamily="34" charset="0"/>
              </a:rPr>
              <a:t>Planned Polarized </a:t>
            </a:r>
            <a:r>
              <a:rPr lang="en-US" sz="2400" b="1" kern="0" dirty="0" err="1">
                <a:solidFill>
                  <a:srgbClr val="190EFF"/>
                </a:solidFill>
                <a:latin typeface="+mj-lt"/>
                <a:ea typeface="+mj-ea"/>
                <a:cs typeface="+mj-cs"/>
                <a:sym typeface="Arial" pitchFamily="34" charset="0"/>
              </a:rPr>
              <a:t>Drell</a:t>
            </a:r>
            <a:r>
              <a:rPr lang="en-US" sz="2400" b="1" kern="0" dirty="0">
                <a:solidFill>
                  <a:srgbClr val="190EFF"/>
                </a:solidFill>
                <a:latin typeface="+mj-lt"/>
                <a:ea typeface="+mj-ea"/>
                <a:cs typeface="+mj-cs"/>
                <a:sym typeface="Arial" pitchFamily="34" charset="0"/>
              </a:rPr>
              <a:t>-Yan Experiments</a:t>
            </a:r>
            <a:endParaRPr lang="en-US" sz="2400" b="1" kern="0" dirty="0">
              <a:solidFill>
                <a:srgbClr val="A50021"/>
              </a:solidFill>
              <a:latin typeface="+mj-lt"/>
              <a:ea typeface="+mj-ea"/>
              <a:cs typeface="+mj-cs"/>
              <a:sym typeface="Arial" pitchFamily="34" charset="0"/>
            </a:endParaRPr>
          </a:p>
        </p:txBody>
      </p:sp>
      <p:pic>
        <p:nvPicPr>
          <p:cNvPr id="33795" name="Picture 3" descr="C:\Documents and Settings\lorenzon\My Documents\talks\conference-talks\DY-CERN-10\future-pol-DY.png"/>
          <p:cNvPicPr>
            <a:picLocks noChangeAspect="1" noChangeArrowheads="1"/>
          </p:cNvPicPr>
          <p:nvPr/>
        </p:nvPicPr>
        <p:blipFill>
          <a:blip r:embed="rId3" cstate="print"/>
          <a:srcRect/>
          <a:stretch>
            <a:fillRect/>
          </a:stretch>
        </p:blipFill>
        <p:spPr bwMode="auto">
          <a:xfrm>
            <a:off x="1143000" y="781050"/>
            <a:ext cx="6400800" cy="4629150"/>
          </a:xfrm>
          <a:prstGeom prst="rect">
            <a:avLst/>
          </a:prstGeom>
          <a:noFill/>
          <a:ln w="9525">
            <a:noFill/>
            <a:miter lim="800000"/>
            <a:headEnd/>
            <a:tailEnd/>
          </a:ln>
        </p:spPr>
      </p:pic>
      <p:sp>
        <p:nvSpPr>
          <p:cNvPr id="12" name="TextBox 11"/>
          <p:cNvSpPr txBox="1"/>
          <p:nvPr/>
        </p:nvSpPr>
        <p:spPr>
          <a:xfrm>
            <a:off x="1143000" y="5445125"/>
            <a:ext cx="7543800" cy="1184275"/>
          </a:xfrm>
          <a:prstGeom prst="rect">
            <a:avLst/>
          </a:prstGeom>
          <a:noFill/>
        </p:spPr>
        <p:txBody>
          <a:bodyPr>
            <a:spAutoFit/>
          </a:bodyPr>
          <a:lstStyle/>
          <a:p>
            <a:pPr algn="l">
              <a:defRPr/>
            </a:pPr>
            <a:r>
              <a:rPr lang="en-US" sz="1300" b="1" dirty="0" err="1">
                <a:solidFill>
                  <a:srgbClr val="A50021"/>
                </a:solidFill>
                <a:latin typeface="+mn-lt"/>
              </a:rPr>
              <a:t>Fermilab</a:t>
            </a:r>
            <a:r>
              <a:rPr lang="en-US" sz="1300" dirty="0">
                <a:solidFill>
                  <a:srgbClr val="A50021"/>
                </a:solidFill>
                <a:latin typeface="+mn-lt"/>
              </a:rPr>
              <a:t>             p</a:t>
            </a:r>
            <a:r>
              <a:rPr lang="en-US" sz="1300" baseline="30000" dirty="0">
                <a:solidFill>
                  <a:srgbClr val="A50021"/>
                </a:solidFill>
                <a:latin typeface="+mn-lt"/>
              </a:rPr>
              <a:t>↑</a:t>
            </a:r>
            <a:r>
              <a:rPr lang="en-US" sz="1300" dirty="0">
                <a:solidFill>
                  <a:srgbClr val="A50021"/>
                </a:solidFill>
                <a:latin typeface="+mn-lt"/>
              </a:rPr>
              <a:t> + p           120 </a:t>
            </a:r>
            <a:r>
              <a:rPr lang="en-US" sz="1300" dirty="0" err="1">
                <a:solidFill>
                  <a:srgbClr val="A50021"/>
                </a:solidFill>
                <a:latin typeface="+mn-lt"/>
              </a:rPr>
              <a:t>GeV</a:t>
            </a:r>
            <a:r>
              <a:rPr lang="en-US" sz="1300" dirty="0">
                <a:solidFill>
                  <a:srgbClr val="A50021"/>
                </a:solidFill>
                <a:latin typeface="+mn-lt"/>
              </a:rPr>
              <a:t>             x</a:t>
            </a:r>
            <a:r>
              <a:rPr lang="en-US" sz="1300" baseline="-25000" dirty="0">
                <a:solidFill>
                  <a:srgbClr val="A50021"/>
                </a:solidFill>
                <a:latin typeface="+mn-lt"/>
              </a:rPr>
              <a:t>1</a:t>
            </a:r>
            <a:r>
              <a:rPr lang="en-US" sz="1300" dirty="0">
                <a:solidFill>
                  <a:srgbClr val="A50021"/>
                </a:solidFill>
                <a:latin typeface="+mn-lt"/>
              </a:rPr>
              <a:t> = 0.3 </a:t>
            </a:r>
            <a:r>
              <a:rPr lang="en-US" sz="1300" dirty="0">
                <a:solidFill>
                  <a:srgbClr val="A50021"/>
                </a:solidFill>
                <a:latin typeface="Symbol" pitchFamily="18" charset="2"/>
              </a:rPr>
              <a:t>-</a:t>
            </a:r>
            <a:r>
              <a:rPr lang="en-US" sz="1300" dirty="0">
                <a:solidFill>
                  <a:srgbClr val="A50021"/>
                </a:solidFill>
                <a:latin typeface="+mn-lt"/>
              </a:rPr>
              <a:t> 0.9       ~1 x 10</a:t>
            </a:r>
            <a:r>
              <a:rPr lang="en-US" sz="1300" baseline="30000" dirty="0">
                <a:solidFill>
                  <a:srgbClr val="A50021"/>
                </a:solidFill>
                <a:latin typeface="+mn-lt"/>
              </a:rPr>
              <a:t>36</a:t>
            </a:r>
            <a:r>
              <a:rPr lang="en-US" sz="1300" dirty="0">
                <a:solidFill>
                  <a:srgbClr val="A50021"/>
                </a:solidFill>
                <a:latin typeface="+mn-lt"/>
              </a:rPr>
              <a:t> cm</a:t>
            </a:r>
            <a:r>
              <a:rPr lang="en-US" sz="1300" baseline="30000" dirty="0">
                <a:solidFill>
                  <a:srgbClr val="A50021"/>
                </a:solidFill>
                <a:latin typeface="+mn-lt"/>
              </a:rPr>
              <a:t>-2</a:t>
            </a:r>
            <a:r>
              <a:rPr lang="en-US" sz="1300" dirty="0">
                <a:solidFill>
                  <a:srgbClr val="A50021"/>
                </a:solidFill>
                <a:latin typeface="+mn-lt"/>
              </a:rPr>
              <a:t> s</a:t>
            </a:r>
            <a:r>
              <a:rPr lang="en-US" sz="1300" baseline="30000" dirty="0">
                <a:solidFill>
                  <a:srgbClr val="A50021"/>
                </a:solidFill>
                <a:latin typeface="+mn-lt"/>
              </a:rPr>
              <a:t>-1  </a:t>
            </a:r>
            <a:r>
              <a:rPr lang="en-US" sz="1300" dirty="0">
                <a:solidFill>
                  <a:srgbClr val="A50021"/>
                </a:solidFill>
                <a:latin typeface="+mn-lt"/>
              </a:rPr>
              <a:t>  </a:t>
            </a:r>
          </a:p>
          <a:p>
            <a:pPr algn="l">
              <a:defRPr/>
            </a:pPr>
            <a:r>
              <a:rPr lang="en-US" sz="1300" b="1" dirty="0">
                <a:solidFill>
                  <a:srgbClr val="A50021"/>
                </a:solidFill>
                <a:latin typeface="+mn-lt"/>
              </a:rPr>
              <a:t>Main Injector                          </a:t>
            </a:r>
            <a:r>
              <a:rPr lang="en-US" sz="1300" dirty="0">
                <a:solidFill>
                  <a:srgbClr val="A50021"/>
                </a:solidFill>
                <a:latin typeface="+mn-lt"/>
              </a:rPr>
              <a:t>√s = 15 </a:t>
            </a:r>
            <a:r>
              <a:rPr lang="en-US" sz="1300" dirty="0" err="1">
                <a:solidFill>
                  <a:srgbClr val="A50021"/>
                </a:solidFill>
                <a:latin typeface="+mn-lt"/>
              </a:rPr>
              <a:t>GeV</a:t>
            </a:r>
            <a:r>
              <a:rPr lang="en-US" sz="1300" b="1" dirty="0">
                <a:solidFill>
                  <a:srgbClr val="A50021"/>
                </a:solidFill>
                <a:latin typeface="+mn-lt"/>
              </a:rPr>
              <a:t/>
            </a:r>
            <a:br>
              <a:rPr lang="en-US" sz="1300" b="1" dirty="0">
                <a:solidFill>
                  <a:srgbClr val="A50021"/>
                </a:solidFill>
                <a:latin typeface="+mn-lt"/>
              </a:rPr>
            </a:br>
            <a:r>
              <a:rPr lang="en-US" sz="1300" b="1" dirty="0">
                <a:solidFill>
                  <a:srgbClr val="A50021"/>
                </a:solidFill>
                <a:latin typeface="+mn-lt"/>
              </a:rPr>
              <a:t>polarized</a:t>
            </a:r>
          </a:p>
          <a:p>
            <a:pPr algn="l">
              <a:defRPr/>
            </a:pPr>
            <a:r>
              <a:rPr lang="en-US" sz="800" b="1" dirty="0">
                <a:solidFill>
                  <a:srgbClr val="A50021"/>
                </a:solidFill>
                <a:latin typeface="+mn-lt"/>
              </a:rPr>
              <a:t>  </a:t>
            </a:r>
          </a:p>
          <a:p>
            <a:pPr algn="l">
              <a:defRPr/>
            </a:pPr>
            <a:r>
              <a:rPr lang="en-US" sz="1200" dirty="0"/>
              <a:t>Polarized M.I. beam intensity: </a:t>
            </a:r>
            <a:r>
              <a:rPr lang="en-US" sz="1200" kern="0" dirty="0">
                <a:sym typeface="Arial" pitchFamily="34" charset="0"/>
              </a:rPr>
              <a:t>2.3 x 10</a:t>
            </a:r>
            <a:r>
              <a:rPr lang="en-US" sz="1200" kern="0" baseline="30000" dirty="0">
                <a:sym typeface="Arial" pitchFamily="34" charset="0"/>
              </a:rPr>
              <a:t>12 </a:t>
            </a:r>
            <a:r>
              <a:rPr lang="en-US" sz="1200" kern="0" dirty="0">
                <a:sym typeface="Arial" pitchFamily="34" charset="0"/>
              </a:rPr>
              <a:t>p/pulse (w/ 2.8 s/pulse) on </a:t>
            </a:r>
            <a:r>
              <a:rPr lang="en-US" sz="1200" kern="0" dirty="0" err="1">
                <a:sym typeface="Arial" pitchFamily="34" charset="0"/>
              </a:rPr>
              <a:t>SeaQuest</a:t>
            </a:r>
            <a:r>
              <a:rPr lang="en-US" sz="1200" kern="0" dirty="0">
                <a:sym typeface="Arial" pitchFamily="34" charset="0"/>
              </a:rPr>
              <a:t> target (60% delivered to NM4) -&gt; L = 1 x 10</a:t>
            </a:r>
            <a:r>
              <a:rPr lang="en-US" sz="1200" kern="0" baseline="30000" dirty="0">
                <a:sym typeface="Arial" pitchFamily="34" charset="0"/>
              </a:rPr>
              <a:t>36 </a:t>
            </a:r>
            <a:r>
              <a:rPr lang="en-US" sz="1200" kern="0" dirty="0">
                <a:sym typeface="Arial" pitchFamily="34" charset="0"/>
              </a:rPr>
              <a:t>/cm</a:t>
            </a:r>
            <a:r>
              <a:rPr lang="en-US" sz="1200" kern="0" baseline="30000" dirty="0">
                <a:sym typeface="Arial" pitchFamily="34" charset="0"/>
              </a:rPr>
              <a:t>2</a:t>
            </a:r>
            <a:r>
              <a:rPr lang="en-US" sz="1200" kern="0" dirty="0">
                <a:sym typeface="Arial" pitchFamily="34" charset="0"/>
              </a:rPr>
              <a:t>/s (</a:t>
            </a:r>
            <a:r>
              <a:rPr lang="en-US" sz="1200" kern="0" dirty="0" err="1">
                <a:sym typeface="Arial" pitchFamily="34" charset="0"/>
              </a:rPr>
              <a:t>SeaQuest</a:t>
            </a:r>
            <a:r>
              <a:rPr lang="en-US" sz="1200" kern="0" dirty="0">
                <a:sym typeface="Arial" pitchFamily="34" charset="0"/>
              </a:rPr>
              <a:t> lH</a:t>
            </a:r>
            <a:r>
              <a:rPr lang="en-US" sz="1200" kern="0" baseline="-25000" dirty="0">
                <a:sym typeface="Arial" pitchFamily="34" charset="0"/>
              </a:rPr>
              <a:t>2 </a:t>
            </a:r>
            <a:r>
              <a:rPr lang="en-US" sz="1200" kern="0" dirty="0">
                <a:sym typeface="Arial" pitchFamily="34" charset="0"/>
              </a:rPr>
              <a:t>target limited)</a:t>
            </a:r>
            <a:endParaRPr lang="en-US" sz="1200" dirty="0"/>
          </a:p>
        </p:txBody>
      </p:sp>
      <p:sp>
        <p:nvSpPr>
          <p:cNvPr id="33797" name="TextBox 5"/>
          <p:cNvSpPr txBox="1">
            <a:spLocks noChangeArrowheads="1"/>
          </p:cNvSpPr>
          <p:nvPr/>
        </p:nvSpPr>
        <p:spPr bwMode="auto">
          <a:xfrm>
            <a:off x="76200" y="1066800"/>
            <a:ext cx="1066800" cy="708025"/>
          </a:xfrm>
          <a:prstGeom prst="rect">
            <a:avLst/>
          </a:prstGeom>
          <a:noFill/>
          <a:ln w="9525">
            <a:noFill/>
            <a:miter lim="800000"/>
            <a:headEnd/>
            <a:tailEnd/>
          </a:ln>
        </p:spPr>
        <p:txBody>
          <a:bodyPr>
            <a:spAutoFit/>
          </a:bodyPr>
          <a:lstStyle/>
          <a:p>
            <a:pPr algn="r"/>
            <a:r>
              <a:rPr lang="en-US" sz="1000">
                <a:solidFill>
                  <a:srgbClr val="C00000"/>
                </a:solidFill>
              </a:rPr>
              <a:t>Yuji Goto</a:t>
            </a:r>
          </a:p>
          <a:p>
            <a:pPr algn="r"/>
            <a:r>
              <a:rPr lang="en-US" sz="1000">
                <a:solidFill>
                  <a:srgbClr val="C00000"/>
                </a:solidFill>
              </a:rPr>
              <a:t>April 27, 2010</a:t>
            </a:r>
          </a:p>
          <a:p>
            <a:pPr algn="r"/>
            <a:r>
              <a:rPr lang="en-US" sz="1000">
                <a:solidFill>
                  <a:srgbClr val="C00000"/>
                </a:solidFill>
              </a:rPr>
              <a:t>DY workshop</a:t>
            </a:r>
          </a:p>
          <a:p>
            <a:pPr algn="r"/>
            <a:r>
              <a:rPr lang="en-US" sz="1000">
                <a:solidFill>
                  <a:srgbClr val="C00000"/>
                </a:solidFill>
              </a:rPr>
              <a:t>CERN</a:t>
            </a:r>
          </a:p>
        </p:txBody>
      </p:sp>
      <p:sp>
        <p:nvSpPr>
          <p:cNvPr id="9" name="Slide Number Placeholder 8"/>
          <p:cNvSpPr>
            <a:spLocks noGrp="1"/>
          </p:cNvSpPr>
          <p:nvPr>
            <p:ph type="sldNum" sz="quarter" idx="10"/>
          </p:nvPr>
        </p:nvSpPr>
        <p:spPr/>
        <p:txBody>
          <a:bodyPr/>
          <a:lstStyle/>
          <a:p>
            <a:pPr>
              <a:defRPr/>
            </a:pPr>
            <a:fld id="{FBE4F75B-A448-41FD-B013-4E4790D28F9D}" type="slidenum">
              <a:rPr lang="en-US" smtClean="0"/>
              <a:pPr>
                <a:defRPr/>
              </a:pPr>
              <a:t>27</a:t>
            </a:fld>
            <a:endParaRPr lang="en-US"/>
          </a:p>
        </p:txBody>
      </p:sp>
      <p:sp>
        <p:nvSpPr>
          <p:cNvPr id="8" name="TextBox 7"/>
          <p:cNvSpPr txBox="1"/>
          <p:nvPr/>
        </p:nvSpPr>
        <p:spPr>
          <a:xfrm>
            <a:off x="7543800" y="804863"/>
            <a:ext cx="1143000" cy="261937"/>
          </a:xfrm>
          <a:prstGeom prst="rect">
            <a:avLst/>
          </a:prstGeom>
          <a:solidFill>
            <a:srgbClr val="92C4CE"/>
          </a:solidFill>
        </p:spPr>
        <p:txBody>
          <a:bodyPr>
            <a:spAutoFit/>
          </a:bodyPr>
          <a:lstStyle/>
          <a:p>
            <a:pPr>
              <a:defRPr/>
            </a:pPr>
            <a:r>
              <a:rPr lang="en-US" sz="1100" b="1" dirty="0">
                <a:solidFill>
                  <a:schemeClr val="bg1"/>
                </a:solidFill>
                <a:latin typeface="+mn-lt"/>
              </a:rPr>
              <a:t>rates</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8"/>
          <p:cNvSpPr txBox="1">
            <a:spLocks/>
          </p:cNvSpPr>
          <p:nvPr/>
        </p:nvSpPr>
        <p:spPr>
          <a:xfrm>
            <a:off x="533400" y="241300"/>
            <a:ext cx="8001000" cy="469900"/>
          </a:xfrm>
          <a:prstGeom prst="rect">
            <a:avLst/>
          </a:prstGeom>
        </p:spPr>
        <p:txBody>
          <a:bodyPr/>
          <a:lstStyle/>
          <a:p>
            <a:pPr eaLnBrk="0" hangingPunct="0">
              <a:spcBef>
                <a:spcPts val="200"/>
              </a:spcBef>
              <a:defRPr/>
            </a:pPr>
            <a:r>
              <a:rPr lang="en-US" sz="2400" b="1" dirty="0" err="1">
                <a:solidFill>
                  <a:srgbClr val="190EFF"/>
                </a:solidFill>
                <a:latin typeface="+mj-lt"/>
              </a:rPr>
              <a:t>Drell</a:t>
            </a:r>
            <a:r>
              <a:rPr lang="en-US" sz="2400" b="1" dirty="0">
                <a:solidFill>
                  <a:srgbClr val="190EFF"/>
                </a:solidFill>
                <a:latin typeface="+mj-lt"/>
              </a:rPr>
              <a:t>-Yan fixed target experiments at Fermilab</a:t>
            </a:r>
            <a:endParaRPr lang="en-US" sz="2400" b="1" kern="0" dirty="0">
              <a:solidFill>
                <a:srgbClr val="190EFF"/>
              </a:solidFill>
              <a:latin typeface="+mj-lt"/>
              <a:ea typeface="+mj-ea"/>
              <a:cs typeface="+mj-cs"/>
              <a:sym typeface="Arial" pitchFamily="34" charset="0"/>
            </a:endParaRPr>
          </a:p>
        </p:txBody>
      </p:sp>
      <p:sp>
        <p:nvSpPr>
          <p:cNvPr id="9220" name="Rectangle 3"/>
          <p:cNvSpPr txBox="1">
            <a:spLocks noChangeArrowheads="1"/>
          </p:cNvSpPr>
          <p:nvPr/>
        </p:nvSpPr>
        <p:spPr bwMode="auto">
          <a:xfrm>
            <a:off x="76200" y="1066800"/>
            <a:ext cx="5638800" cy="2209800"/>
          </a:xfrm>
          <a:prstGeom prst="rect">
            <a:avLst/>
          </a:prstGeom>
          <a:noFill/>
          <a:ln w="12700">
            <a:noFill/>
            <a:miter lim="800000"/>
            <a:headEnd/>
            <a:tailEnd/>
          </a:ln>
        </p:spPr>
        <p:txBody>
          <a:bodyPr lIns="50800" tIns="50800" rIns="50800" bIns="50800"/>
          <a:lstStyle/>
          <a:p>
            <a:pPr marL="228600" indent="-228600" algn="l" eaLnBrk="0" hangingPunct="0">
              <a:spcBef>
                <a:spcPts val="600"/>
              </a:spcBef>
              <a:buSzPct val="200000"/>
              <a:buFont typeface="Arial" pitchFamily="34" charset="0"/>
              <a:buChar char="•"/>
            </a:pPr>
            <a:r>
              <a:rPr lang="en-US" b="1">
                <a:latin typeface="Arial" pitchFamily="34" charset="0"/>
                <a:sym typeface="Arial" pitchFamily="34" charset="0"/>
              </a:rPr>
              <a:t>What is the structure of the nucleon?</a:t>
            </a:r>
          </a:p>
          <a:p>
            <a:pPr marL="511175" lvl="1" indent="-168275" algn="l" eaLnBrk="0" hangingPunct="0">
              <a:spcBef>
                <a:spcPts val="1200"/>
              </a:spcBef>
              <a:buClr>
                <a:srgbClr val="0000FF"/>
              </a:buClr>
              <a:buSzPct val="150000"/>
              <a:buFont typeface="Zapf Dingbats" charset="0"/>
              <a:buChar char="➡"/>
            </a:pPr>
            <a:r>
              <a:rPr lang="en-US">
                <a:latin typeface="Arial" pitchFamily="34" charset="0"/>
                <a:sym typeface="Arial" pitchFamily="34" charset="0"/>
              </a:rPr>
              <a:t> What is          </a:t>
            </a:r>
            <a:r>
              <a:rPr lang="en-US" i="1">
                <a:latin typeface="Arial" pitchFamily="34" charset="0"/>
                <a:sym typeface="Arial" pitchFamily="34" charset="0"/>
              </a:rPr>
              <a:t>?</a:t>
            </a:r>
            <a:endParaRPr lang="en-US">
              <a:latin typeface="Arial" pitchFamily="34" charset="0"/>
              <a:sym typeface="Arial" pitchFamily="34" charset="0"/>
            </a:endParaRPr>
          </a:p>
          <a:p>
            <a:pPr marL="511175" lvl="1" indent="-168275" algn="l" eaLnBrk="0" hangingPunct="0">
              <a:spcBef>
                <a:spcPts val="1200"/>
              </a:spcBef>
              <a:buClr>
                <a:srgbClr val="0000FF"/>
              </a:buClr>
              <a:buSzPct val="150000"/>
              <a:buFont typeface="Zapf Dingbats" charset="0"/>
              <a:buChar char="➡"/>
            </a:pPr>
            <a:r>
              <a:rPr lang="en-US">
                <a:latin typeface="Arial" pitchFamily="34" charset="0"/>
                <a:sym typeface="Arial" pitchFamily="34" charset="0"/>
              </a:rPr>
              <a:t> What is the origin of thesea quarks?</a:t>
            </a:r>
          </a:p>
          <a:p>
            <a:pPr marL="511175" lvl="1" indent="-168275" algn="l" eaLnBrk="0" hangingPunct="0">
              <a:spcBef>
                <a:spcPts val="1200"/>
              </a:spcBef>
              <a:buClr>
                <a:srgbClr val="0000FF"/>
              </a:buClr>
              <a:buSzPct val="150000"/>
              <a:buFont typeface="Zapf Dingbats" charset="0"/>
              <a:buChar char="➡"/>
            </a:pPr>
            <a:r>
              <a:rPr lang="en-US">
                <a:latin typeface="Arial" pitchFamily="34" charset="0"/>
                <a:sym typeface="Arial" pitchFamily="34" charset="0"/>
              </a:rPr>
              <a:t> What is the high x structure of the proton?</a:t>
            </a:r>
          </a:p>
        </p:txBody>
      </p:sp>
      <p:pic>
        <p:nvPicPr>
          <p:cNvPr id="9221" name="Picture 4" descr="dbub_e906"/>
          <p:cNvPicPr>
            <a:picLocks noChangeAspect="1" noChangeArrowheads="1"/>
          </p:cNvPicPr>
          <p:nvPr/>
        </p:nvPicPr>
        <p:blipFill>
          <a:blip r:embed="rId4" cstate="print"/>
          <a:srcRect/>
          <a:stretch>
            <a:fillRect/>
          </a:stretch>
        </p:blipFill>
        <p:spPr bwMode="auto">
          <a:xfrm>
            <a:off x="6248400" y="762000"/>
            <a:ext cx="2568575" cy="2560638"/>
          </a:xfrm>
          <a:prstGeom prst="rect">
            <a:avLst/>
          </a:prstGeom>
          <a:noFill/>
          <a:ln w="9525">
            <a:noFill/>
            <a:miter lim="800000"/>
            <a:headEnd/>
            <a:tailEnd/>
          </a:ln>
        </p:spPr>
      </p:pic>
      <p:pic>
        <p:nvPicPr>
          <p:cNvPr id="9222" name="Picture 5" descr="nucpi_all"/>
          <p:cNvPicPr>
            <a:picLocks noChangeAspect="1" noChangeArrowheads="1"/>
          </p:cNvPicPr>
          <p:nvPr/>
        </p:nvPicPr>
        <p:blipFill>
          <a:blip r:embed="rId5" cstate="print"/>
          <a:srcRect/>
          <a:stretch>
            <a:fillRect/>
          </a:stretch>
        </p:blipFill>
        <p:spPr bwMode="auto">
          <a:xfrm>
            <a:off x="6248400" y="3810000"/>
            <a:ext cx="2570163" cy="2560638"/>
          </a:xfrm>
          <a:prstGeom prst="rect">
            <a:avLst/>
          </a:prstGeom>
          <a:noFill/>
          <a:ln w="9525">
            <a:noFill/>
            <a:miter lim="800000"/>
            <a:headEnd/>
            <a:tailEnd/>
          </a:ln>
        </p:spPr>
      </p:pic>
      <p:sp>
        <p:nvSpPr>
          <p:cNvPr id="11" name="Rectangle 7"/>
          <p:cNvSpPr>
            <a:spLocks noChangeArrowheads="1"/>
          </p:cNvSpPr>
          <p:nvPr/>
        </p:nvSpPr>
        <p:spPr bwMode="auto">
          <a:xfrm>
            <a:off x="0" y="3046413"/>
            <a:ext cx="5738813" cy="1220787"/>
          </a:xfrm>
          <a:prstGeom prst="rect">
            <a:avLst/>
          </a:prstGeom>
          <a:noFill/>
          <a:ln w="9525">
            <a:noFill/>
            <a:miter lim="800000"/>
            <a:headEnd/>
            <a:tailEnd/>
          </a:ln>
        </p:spPr>
        <p:txBody>
          <a:bodyPr>
            <a:spAutoFit/>
          </a:bodyPr>
          <a:lstStyle/>
          <a:p>
            <a:pPr marL="228600" indent="-228600" algn="l" eaLnBrk="0" hangingPunct="0">
              <a:spcBef>
                <a:spcPts val="600"/>
              </a:spcBef>
              <a:buSzPct val="200000"/>
              <a:buFont typeface="Arial" pitchFamily="34" charset="0"/>
              <a:buChar char="•"/>
              <a:defRPr/>
            </a:pPr>
            <a:r>
              <a:rPr lang="en-US" b="1" dirty="0">
                <a:latin typeface="+mn-lt"/>
              </a:rPr>
              <a:t>What is the structure of nucleonic matter?</a:t>
            </a:r>
            <a:endParaRPr lang="en-US" b="1" kern="0" dirty="0">
              <a:latin typeface="+mn-lt"/>
              <a:sym typeface="Arial" pitchFamily="34" charset="0"/>
            </a:endParaRPr>
          </a:p>
          <a:p>
            <a:pPr marL="511175" lvl="1" indent="-168275" algn="l" eaLnBrk="0" hangingPunct="0">
              <a:spcBef>
                <a:spcPts val="1200"/>
              </a:spcBef>
              <a:buClr>
                <a:srgbClr val="0000FF"/>
              </a:buClr>
              <a:buSzPct val="150000"/>
              <a:buFont typeface="Zapf Dingbats" charset="0"/>
              <a:buChar char="➡"/>
              <a:defRPr/>
            </a:pPr>
            <a:r>
              <a:rPr lang="en-US" kern="0" dirty="0">
                <a:latin typeface="+mn-lt"/>
                <a:sym typeface="Arial" pitchFamily="34" charset="0"/>
              </a:rPr>
              <a:t> </a:t>
            </a:r>
            <a:r>
              <a:rPr lang="en-US" dirty="0">
                <a:latin typeface="+mn-lt"/>
              </a:rPr>
              <a:t>Where are the nuclear </a:t>
            </a:r>
            <a:r>
              <a:rPr lang="en-US" dirty="0" err="1">
                <a:latin typeface="+mn-lt"/>
              </a:rPr>
              <a:t>pions</a:t>
            </a:r>
            <a:r>
              <a:rPr lang="en-US" dirty="0">
                <a:latin typeface="+mn-lt"/>
              </a:rPr>
              <a:t>?</a:t>
            </a:r>
          </a:p>
          <a:p>
            <a:pPr marL="511175" lvl="1" indent="-168275" algn="l" eaLnBrk="0" hangingPunct="0">
              <a:spcBef>
                <a:spcPts val="1200"/>
              </a:spcBef>
              <a:buClr>
                <a:srgbClr val="0000FF"/>
              </a:buClr>
              <a:buSzPct val="150000"/>
              <a:buFont typeface="Zapf Dingbats" charset="0"/>
              <a:buChar char="➡"/>
              <a:defRPr/>
            </a:pPr>
            <a:r>
              <a:rPr lang="en-US" dirty="0">
                <a:latin typeface="+mn-lt"/>
              </a:rPr>
              <a:t> Is anti-shadowing a valence effect?</a:t>
            </a:r>
            <a:r>
              <a:rPr lang="en-US" b="1" dirty="0">
                <a:latin typeface="+mn-lt"/>
              </a:rPr>
              <a:t> </a:t>
            </a:r>
          </a:p>
        </p:txBody>
      </p:sp>
      <p:graphicFrame>
        <p:nvGraphicFramePr>
          <p:cNvPr id="2" name="Object 4"/>
          <p:cNvGraphicFramePr>
            <a:graphicFrameLocks noChangeAspect="1"/>
          </p:cNvGraphicFramePr>
          <p:nvPr/>
        </p:nvGraphicFramePr>
        <p:xfrm>
          <a:off x="1600200" y="1462088"/>
          <a:ext cx="622300" cy="366712"/>
        </p:xfrm>
        <a:graphic>
          <a:graphicData uri="http://schemas.openxmlformats.org/presentationml/2006/ole">
            <p:oleObj spid="_x0000_s9218" name="Equation" r:id="rId6" imgW="342720" imgH="203040" progId="Equation.DSMT4">
              <p:embed/>
            </p:oleObj>
          </a:graphicData>
        </a:graphic>
      </p:graphicFrame>
      <p:sp>
        <p:nvSpPr>
          <p:cNvPr id="15" name="Rectangle 7"/>
          <p:cNvSpPr>
            <a:spLocks noChangeArrowheads="1"/>
          </p:cNvSpPr>
          <p:nvPr/>
        </p:nvSpPr>
        <p:spPr bwMode="auto">
          <a:xfrm>
            <a:off x="0" y="4495800"/>
            <a:ext cx="5738813" cy="1662113"/>
          </a:xfrm>
          <a:prstGeom prst="rect">
            <a:avLst/>
          </a:prstGeom>
          <a:noFill/>
          <a:ln w="9525">
            <a:noFill/>
            <a:miter lim="800000"/>
            <a:headEnd/>
            <a:tailEnd/>
          </a:ln>
        </p:spPr>
        <p:txBody>
          <a:bodyPr>
            <a:spAutoFit/>
          </a:bodyPr>
          <a:lstStyle/>
          <a:p>
            <a:pPr marL="228600" indent="-228600" algn="l" eaLnBrk="0" hangingPunct="0">
              <a:spcBef>
                <a:spcPts val="1200"/>
              </a:spcBef>
              <a:buSzPct val="200000"/>
              <a:buFont typeface="Arial" pitchFamily="34" charset="0"/>
              <a:buChar char="•"/>
              <a:defRPr/>
            </a:pPr>
            <a:r>
              <a:rPr lang="en-US" b="1" dirty="0">
                <a:latin typeface="+mn-lt"/>
              </a:rPr>
              <a:t> </a:t>
            </a:r>
            <a:r>
              <a:rPr lang="en-US" b="1" dirty="0" err="1">
                <a:solidFill>
                  <a:srgbClr val="A50021"/>
                </a:solidFill>
                <a:latin typeface="+mn-lt"/>
              </a:rPr>
              <a:t>SeaQuest</a:t>
            </a:r>
            <a:r>
              <a:rPr lang="en-US" b="1" dirty="0">
                <a:solidFill>
                  <a:srgbClr val="A50021"/>
                </a:solidFill>
                <a:latin typeface="+mn-lt"/>
              </a:rPr>
              <a:t>: 2010 - 2013</a:t>
            </a:r>
            <a:endParaRPr lang="en-US" b="1" kern="0" dirty="0">
              <a:solidFill>
                <a:srgbClr val="A50021"/>
              </a:solidFill>
              <a:sym typeface="Arial" pitchFamily="34" charset="0"/>
            </a:endParaRPr>
          </a:p>
          <a:p>
            <a:pPr marL="511175" lvl="1" indent="-168275" algn="l" eaLnBrk="0" hangingPunct="0">
              <a:spcBef>
                <a:spcPts val="1200"/>
              </a:spcBef>
              <a:buClr>
                <a:srgbClr val="0000FF"/>
              </a:buClr>
              <a:buSzPct val="150000"/>
              <a:buFont typeface="Zapf Dingbats" charset="0"/>
              <a:buChar char="➡"/>
              <a:defRPr/>
            </a:pPr>
            <a:r>
              <a:rPr lang="en-US" kern="0" dirty="0">
                <a:sym typeface="Arial" pitchFamily="34" charset="0"/>
              </a:rPr>
              <a:t> </a:t>
            </a:r>
            <a:r>
              <a:rPr lang="en-US" dirty="0">
                <a:solidFill>
                  <a:srgbClr val="A50021"/>
                </a:solidFill>
              </a:rPr>
              <a:t>significant increase in physics reach</a:t>
            </a:r>
            <a:endParaRPr lang="en-US" b="1" dirty="0">
              <a:solidFill>
                <a:srgbClr val="A50021"/>
              </a:solidFill>
              <a:latin typeface="+mn-lt"/>
            </a:endParaRPr>
          </a:p>
          <a:p>
            <a:pPr marL="228600" indent="-228600" algn="l" eaLnBrk="0" hangingPunct="0">
              <a:spcBef>
                <a:spcPts val="1200"/>
              </a:spcBef>
              <a:buSzPct val="200000"/>
              <a:buFont typeface="Arial" pitchFamily="34" charset="0"/>
              <a:buChar char="•"/>
              <a:defRPr/>
            </a:pPr>
            <a:r>
              <a:rPr lang="en-US" b="1" dirty="0">
                <a:latin typeface="+mn-lt"/>
              </a:rPr>
              <a:t>Beyond </a:t>
            </a:r>
            <a:r>
              <a:rPr lang="en-US" b="1" dirty="0" err="1">
                <a:latin typeface="+mn-lt"/>
              </a:rPr>
              <a:t>SeaQuest</a:t>
            </a:r>
            <a:endParaRPr lang="en-US" b="1" kern="0" dirty="0">
              <a:latin typeface="+mn-lt"/>
              <a:sym typeface="Arial" pitchFamily="34" charset="0"/>
            </a:endParaRPr>
          </a:p>
          <a:p>
            <a:pPr marL="511175" lvl="1" indent="-168275" algn="l" eaLnBrk="0" hangingPunct="0">
              <a:spcBef>
                <a:spcPts val="1200"/>
              </a:spcBef>
              <a:buClr>
                <a:srgbClr val="0000FF"/>
              </a:buClr>
              <a:buSzPct val="150000"/>
              <a:buFont typeface="Zapf Dingbats" charset="0"/>
              <a:buChar char="➡"/>
              <a:defRPr/>
            </a:pPr>
            <a:r>
              <a:rPr lang="en-US" kern="0" dirty="0">
                <a:latin typeface="+mn-lt"/>
                <a:sym typeface="Arial" pitchFamily="34" charset="0"/>
              </a:rPr>
              <a:t> </a:t>
            </a:r>
            <a:r>
              <a:rPr lang="en-US" dirty="0">
                <a:latin typeface="+mn-lt"/>
              </a:rPr>
              <a:t>Polarized </a:t>
            </a:r>
            <a:r>
              <a:rPr lang="en-US" dirty="0" err="1">
                <a:latin typeface="+mn-lt"/>
              </a:rPr>
              <a:t>Drell</a:t>
            </a:r>
            <a:r>
              <a:rPr lang="en-US" dirty="0">
                <a:latin typeface="+mn-lt"/>
              </a:rPr>
              <a:t>-Yan (beam/target)</a:t>
            </a:r>
          </a:p>
        </p:txBody>
      </p:sp>
      <p:sp>
        <p:nvSpPr>
          <p:cNvPr id="14" name="Slide Number Placeholder 13"/>
          <p:cNvSpPr>
            <a:spLocks noGrp="1"/>
          </p:cNvSpPr>
          <p:nvPr>
            <p:ph type="sldNum" sz="quarter" idx="10"/>
          </p:nvPr>
        </p:nvSpPr>
        <p:spPr/>
        <p:txBody>
          <a:bodyPr/>
          <a:lstStyle/>
          <a:p>
            <a:pPr>
              <a:defRPr/>
            </a:pPr>
            <a:fld id="{D4CDB81E-3E9A-49CA-839A-DF002D391B88}" type="slidenum">
              <a:rPr lang="en-US" smtClean="0"/>
              <a:pPr>
                <a:defRPr/>
              </a:pPr>
              <a:t>28</a:t>
            </a:fld>
            <a:endParaRPr lang="en-US"/>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itle 28"/>
          <p:cNvSpPr txBox="1">
            <a:spLocks/>
          </p:cNvSpPr>
          <p:nvPr/>
        </p:nvSpPr>
        <p:spPr>
          <a:xfrm>
            <a:off x="381000" y="2362200"/>
            <a:ext cx="8001000" cy="1600200"/>
          </a:xfrm>
          <a:prstGeom prst="rect">
            <a:avLst/>
          </a:prstGeom>
        </p:spPr>
        <p:txBody>
          <a:bodyPr/>
          <a:lstStyle/>
          <a:p>
            <a:pPr eaLnBrk="0" hangingPunct="0">
              <a:spcBef>
                <a:spcPts val="200"/>
              </a:spcBef>
              <a:defRPr/>
            </a:pPr>
            <a:r>
              <a:rPr lang="en-US" sz="9600" b="1" kern="0" dirty="0">
                <a:solidFill>
                  <a:srgbClr val="190EFF"/>
                </a:solidFill>
                <a:latin typeface="+mj-lt"/>
                <a:ea typeface="+mj-ea"/>
                <a:cs typeface="+mj-cs"/>
                <a:sym typeface="Arial" charset="0"/>
              </a:rPr>
              <a:t>Thank you!</a:t>
            </a:r>
            <a:endParaRPr lang="en-US" sz="9600" b="1" kern="0" dirty="0">
              <a:solidFill>
                <a:srgbClr val="190EFF"/>
              </a:solidFill>
              <a:latin typeface="+mj-lt"/>
              <a:ea typeface="+mj-ea"/>
              <a:cs typeface="+mj-cs"/>
              <a:sym typeface="Arial" pitchFamily="34" charset="0"/>
            </a:endParaRPr>
          </a:p>
        </p:txBody>
      </p:sp>
      <p:sp>
        <p:nvSpPr>
          <p:cNvPr id="4" name="Slide Number Placeholder 3"/>
          <p:cNvSpPr>
            <a:spLocks noGrp="1"/>
          </p:cNvSpPr>
          <p:nvPr>
            <p:ph type="sldNum" sz="quarter" idx="10"/>
          </p:nvPr>
        </p:nvSpPr>
        <p:spPr/>
        <p:txBody>
          <a:bodyPr/>
          <a:lstStyle/>
          <a:p>
            <a:pPr>
              <a:defRPr/>
            </a:pPr>
            <a:fld id="{4758C3E9-DC23-4CAF-BBD3-9B7C73E80A6B}" type="slidenum">
              <a:rPr lang="en-US" smtClean="0"/>
              <a:pPr>
                <a:defRPr/>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descr="matter_amtimatter"/>
          <p:cNvPicPr>
            <a:picLocks noChangeAspect="1" noChangeArrowheads="1"/>
          </p:cNvPicPr>
          <p:nvPr/>
        </p:nvPicPr>
        <p:blipFill>
          <a:blip r:embed="rId2" cstate="print"/>
          <a:srcRect l="8052" t="13892" r="10736" b="15343"/>
          <a:stretch>
            <a:fillRect/>
          </a:stretch>
        </p:blipFill>
        <p:spPr bwMode="auto">
          <a:xfrm>
            <a:off x="119063" y="741363"/>
            <a:ext cx="6316662" cy="5480050"/>
          </a:xfrm>
          <a:prstGeom prst="rect">
            <a:avLst/>
          </a:prstGeom>
          <a:noFill/>
          <a:ln w="9525">
            <a:noFill/>
            <a:miter lim="800000"/>
            <a:headEnd/>
            <a:tailEnd/>
          </a:ln>
        </p:spPr>
      </p:pic>
      <p:pic>
        <p:nvPicPr>
          <p:cNvPr id="17411" name="Picture 6" descr="C:\Documents and Settings\lorenzon\Desktop\proton_2.jpg"/>
          <p:cNvPicPr>
            <a:picLocks noChangeAspect="1" noChangeArrowheads="1"/>
          </p:cNvPicPr>
          <p:nvPr/>
        </p:nvPicPr>
        <p:blipFill>
          <a:blip r:embed="rId3" cstate="print"/>
          <a:srcRect/>
          <a:stretch>
            <a:fillRect/>
          </a:stretch>
        </p:blipFill>
        <p:spPr bwMode="auto">
          <a:xfrm>
            <a:off x="7086600" y="914400"/>
            <a:ext cx="1890713" cy="2514600"/>
          </a:xfrm>
          <a:prstGeom prst="rect">
            <a:avLst/>
          </a:prstGeom>
          <a:noFill/>
          <a:ln w="9525">
            <a:noFill/>
            <a:miter lim="800000"/>
            <a:headEnd/>
            <a:tailEnd/>
          </a:ln>
        </p:spPr>
      </p:pic>
      <p:sp>
        <p:nvSpPr>
          <p:cNvPr id="17412" name="Slide Number Placeholder 3"/>
          <p:cNvSpPr txBox="1">
            <a:spLocks noGrp="1"/>
          </p:cNvSpPr>
          <p:nvPr/>
        </p:nvSpPr>
        <p:spPr bwMode="auto">
          <a:xfrm>
            <a:off x="8901113" y="6618288"/>
            <a:ext cx="244475" cy="241300"/>
          </a:xfrm>
          <a:prstGeom prst="rect">
            <a:avLst/>
          </a:prstGeom>
          <a:noFill/>
          <a:ln w="12700">
            <a:noFill/>
            <a:miter lim="800000"/>
            <a:headEnd/>
            <a:tailEnd/>
          </a:ln>
        </p:spPr>
        <p:txBody>
          <a:bodyPr wrap="none"/>
          <a:lstStyle/>
          <a:p>
            <a:pPr>
              <a:tabLst>
                <a:tab pos="749300" algn="l"/>
              </a:tabLst>
            </a:pPr>
            <a:fld id="{CAE55DDE-C403-420C-A184-148EC9404955}" type="slidenum">
              <a:rPr lang="en-US" sz="1100">
                <a:cs typeface="Helvetica" charset="0"/>
              </a:rPr>
              <a:pPr>
                <a:tabLst>
                  <a:tab pos="749300" algn="l"/>
                </a:tabLst>
              </a:pPr>
              <a:t>3</a:t>
            </a:fld>
            <a:endParaRPr lang="en-US" sz="1100">
              <a:cs typeface="Helvetica" charset="0"/>
            </a:endParaRPr>
          </a:p>
        </p:txBody>
      </p:sp>
      <p:sp>
        <p:nvSpPr>
          <p:cNvPr id="17413" name="Rectangle 6"/>
          <p:cNvSpPr>
            <a:spLocks noGrp="1" noChangeArrowheads="1"/>
          </p:cNvSpPr>
          <p:nvPr>
            <p:ph type="title" idx="4294967295"/>
          </p:nvPr>
        </p:nvSpPr>
        <p:spPr bwMode="auto">
          <a:xfrm>
            <a:off x="1752600" y="241300"/>
            <a:ext cx="5449888" cy="466725"/>
          </a:xfrm>
          <a:prstGeom prst="rect">
            <a:avLst/>
          </a:prstGeom>
          <a:noFill/>
          <a:ln>
            <a:miter lim="800000"/>
            <a:headEnd/>
            <a:tailEnd/>
          </a:ln>
        </p:spPr>
        <p:txBody>
          <a:bodyPr/>
          <a:lstStyle/>
          <a:p>
            <a:pPr eaLnBrk="1" hangingPunct="1">
              <a:tabLst>
                <a:tab pos="863600" algn="l"/>
              </a:tabLst>
            </a:pPr>
            <a:r>
              <a:rPr lang="en-US" sz="2400" smtClean="0">
                <a:solidFill>
                  <a:srgbClr val="1C11FD"/>
                </a:solidFill>
              </a:rPr>
              <a:t>Internal Landscape of the Proton</a:t>
            </a:r>
          </a:p>
        </p:txBody>
      </p:sp>
      <p:sp>
        <p:nvSpPr>
          <p:cNvPr id="17414" name="Rectangle 5"/>
          <p:cNvSpPr>
            <a:spLocks noChangeArrowheads="1"/>
          </p:cNvSpPr>
          <p:nvPr/>
        </p:nvSpPr>
        <p:spPr bwMode="auto">
          <a:xfrm>
            <a:off x="1371600" y="1905000"/>
            <a:ext cx="6632575" cy="4040188"/>
          </a:xfrm>
          <a:prstGeom prst="rect">
            <a:avLst/>
          </a:prstGeom>
          <a:noFill/>
          <a:ln w="9525">
            <a:noFill/>
            <a:miter lim="800000"/>
            <a:headEnd/>
            <a:tailEnd/>
          </a:ln>
        </p:spPr>
        <p:txBody>
          <a:bodyPr/>
          <a:lstStyle/>
          <a:p>
            <a:endParaRPr lang="en-US"/>
          </a:p>
        </p:txBody>
      </p:sp>
      <p:sp>
        <p:nvSpPr>
          <p:cNvPr id="17415" name="Text Box 30"/>
          <p:cNvSpPr txBox="1">
            <a:spLocks/>
          </p:cNvSpPr>
          <p:nvPr/>
        </p:nvSpPr>
        <p:spPr bwMode="auto">
          <a:xfrm>
            <a:off x="6232525" y="5522913"/>
            <a:ext cx="184150" cy="366712"/>
          </a:xfrm>
          <a:prstGeom prst="rect">
            <a:avLst/>
          </a:prstGeom>
          <a:noFill/>
          <a:ln w="25400">
            <a:noFill/>
            <a:miter lim="800000"/>
            <a:headEnd/>
            <a:tailEnd/>
          </a:ln>
        </p:spPr>
        <p:txBody>
          <a:bodyPr wrap="none">
            <a:spAutoFit/>
          </a:bodyPr>
          <a:lstStyle/>
          <a:p>
            <a:pPr>
              <a:tabLst>
                <a:tab pos="749300" algn="l"/>
              </a:tabLst>
            </a:pPr>
            <a:endParaRPr lang="en-US"/>
          </a:p>
        </p:txBody>
      </p:sp>
      <p:sp>
        <p:nvSpPr>
          <p:cNvPr id="20" name="Rectangle 5"/>
          <p:cNvSpPr txBox="1">
            <a:spLocks noChangeArrowheads="1"/>
          </p:cNvSpPr>
          <p:nvPr/>
        </p:nvSpPr>
        <p:spPr>
          <a:xfrm>
            <a:off x="6340475" y="3962400"/>
            <a:ext cx="2613025" cy="701675"/>
          </a:xfrm>
          <a:prstGeom prst="rect">
            <a:avLst/>
          </a:prstGeom>
        </p:spPr>
        <p:txBody>
          <a:bodyPr/>
          <a:lstStyle/>
          <a:p>
            <a:pPr marL="334963" indent="-334963" algn="l" eaLnBrk="0" hangingPunct="0">
              <a:spcBef>
                <a:spcPts val="1800"/>
              </a:spcBef>
              <a:buSzPct val="200000"/>
              <a:buFont typeface="Arial" pitchFamily="34" charset="0"/>
              <a:buChar char="•"/>
              <a:defRPr/>
            </a:pPr>
            <a:r>
              <a:rPr lang="en-US" kern="0" dirty="0">
                <a:solidFill>
                  <a:srgbClr val="1C11FD"/>
                </a:solidFill>
                <a:latin typeface="Arial Unicode MS" pitchFamily="34" charset="-128"/>
                <a:ea typeface="+mn-ea"/>
                <a:cs typeface="+mn-cs"/>
                <a:sym typeface="Arial" pitchFamily="34" charset="0"/>
              </a:rPr>
              <a:t> </a:t>
            </a:r>
            <a:r>
              <a:rPr lang="en-US" kern="0" dirty="0">
                <a:latin typeface="Arial Unicode MS" pitchFamily="34" charset="-128"/>
                <a:ea typeface="+mn-ea"/>
                <a:cs typeface="+mn-cs"/>
                <a:sym typeface="Arial" pitchFamily="34" charset="0"/>
              </a:rPr>
              <a:t>Just three valence</a:t>
            </a:r>
            <a:br>
              <a:rPr lang="en-US" kern="0" dirty="0">
                <a:latin typeface="Arial Unicode MS" pitchFamily="34" charset="-128"/>
                <a:ea typeface="+mn-ea"/>
                <a:cs typeface="+mn-cs"/>
                <a:sym typeface="Arial" pitchFamily="34" charset="0"/>
              </a:rPr>
            </a:br>
            <a:r>
              <a:rPr lang="en-US" kern="0" dirty="0">
                <a:latin typeface="Arial Unicode MS" pitchFamily="34" charset="-128"/>
                <a:ea typeface="+mn-ea"/>
                <a:cs typeface="+mn-cs"/>
                <a:sym typeface="Arial" pitchFamily="34" charset="0"/>
              </a:rPr>
              <a:t> quarks?</a:t>
            </a:r>
          </a:p>
        </p:txBody>
      </p:sp>
      <p:sp>
        <p:nvSpPr>
          <p:cNvPr id="17417" name="Rectangle 12"/>
          <p:cNvSpPr>
            <a:spLocks noChangeArrowheads="1"/>
          </p:cNvSpPr>
          <p:nvPr/>
        </p:nvSpPr>
        <p:spPr bwMode="auto">
          <a:xfrm>
            <a:off x="6378575" y="4662488"/>
            <a:ext cx="2613025" cy="701675"/>
          </a:xfrm>
          <a:prstGeom prst="rect">
            <a:avLst/>
          </a:prstGeom>
          <a:noFill/>
          <a:ln w="12700">
            <a:noFill/>
            <a:miter lim="800000"/>
            <a:headEnd/>
            <a:tailEnd/>
          </a:ln>
        </p:spPr>
        <p:txBody>
          <a:bodyPr lIns="50800" tIns="50800" rIns="50800" bIns="50800"/>
          <a:lstStyle/>
          <a:p>
            <a:pPr marL="334963" indent="-334963" algn="l" eaLnBrk="0" hangingPunct="0">
              <a:spcBef>
                <a:spcPts val="1800"/>
              </a:spcBef>
              <a:buSzPct val="200000"/>
              <a:buFont typeface="Arial" pitchFamily="34" charset="0"/>
              <a:buChar char="•"/>
            </a:pPr>
            <a:r>
              <a:rPr lang="en-US" b="1">
                <a:solidFill>
                  <a:srgbClr val="1C11FD"/>
                </a:solidFill>
                <a:latin typeface="Arial Unicode MS" pitchFamily="34" charset="-128"/>
                <a:sym typeface="Arial" pitchFamily="34" charset="0"/>
              </a:rPr>
              <a:t> </a:t>
            </a:r>
            <a:r>
              <a:rPr lang="en-US" b="1">
                <a:solidFill>
                  <a:srgbClr val="A50021"/>
                </a:solidFill>
                <a:latin typeface="Arial Unicode MS" pitchFamily="34" charset="-128"/>
                <a:sym typeface="Arial" pitchFamily="34" charset="0"/>
              </a:rPr>
              <a:t>No!!</a:t>
            </a:r>
          </a:p>
        </p:txBody>
      </p:sp>
      <p:pic>
        <p:nvPicPr>
          <p:cNvPr id="12297" name="Picture 4" descr="matter_amtimatter_Mod4"/>
          <p:cNvPicPr>
            <a:picLocks noChangeAspect="1" noChangeArrowheads="1"/>
          </p:cNvPicPr>
          <p:nvPr/>
        </p:nvPicPr>
        <p:blipFill>
          <a:blip r:embed="rId4" cstate="print"/>
          <a:srcRect l="8052" t="13892" r="11148" b="15343"/>
          <a:stretch>
            <a:fillRect/>
          </a:stretch>
        </p:blipFill>
        <p:spPr bwMode="auto">
          <a:xfrm>
            <a:off x="115888" y="741363"/>
            <a:ext cx="6280150" cy="5478462"/>
          </a:xfrm>
          <a:prstGeom prst="rect">
            <a:avLst/>
          </a:prstGeom>
          <a:noFill/>
          <a:ln w="9525">
            <a:noFill/>
            <a:miter lim="800000"/>
            <a:headEnd/>
            <a:tailEnd/>
          </a:ln>
        </p:spPr>
      </p:pic>
      <p:sp>
        <p:nvSpPr>
          <p:cNvPr id="17419" name="Rectangle 7"/>
          <p:cNvSpPr>
            <a:spLocks noChangeArrowheads="1"/>
          </p:cNvSpPr>
          <p:nvPr/>
        </p:nvSpPr>
        <p:spPr bwMode="auto">
          <a:xfrm>
            <a:off x="0" y="5857875"/>
            <a:ext cx="3360738" cy="274638"/>
          </a:xfrm>
          <a:prstGeom prst="rect">
            <a:avLst/>
          </a:prstGeom>
          <a:noFill/>
          <a:ln w="9525">
            <a:noFill/>
            <a:miter lim="800000"/>
            <a:headEnd/>
            <a:tailEnd/>
          </a:ln>
        </p:spPr>
        <p:txBody>
          <a:bodyPr>
            <a:spAutoFit/>
          </a:bodyPr>
          <a:lstStyle/>
          <a:p>
            <a:r>
              <a:rPr lang="en-US" sz="1200">
                <a:solidFill>
                  <a:srgbClr val="C00000"/>
                </a:solidFill>
                <a:ea typeface="MS PGothic" pitchFamily="34" charset="-128"/>
              </a:rPr>
              <a:t>http://www.sciencecartoonsplus.com/index.htm</a:t>
            </a:r>
          </a:p>
        </p:txBody>
      </p:sp>
      <p:sp>
        <p:nvSpPr>
          <p:cNvPr id="16" name="Rectangle 12"/>
          <p:cNvSpPr>
            <a:spLocks noChangeArrowheads="1"/>
          </p:cNvSpPr>
          <p:nvPr/>
        </p:nvSpPr>
        <p:spPr bwMode="auto">
          <a:xfrm>
            <a:off x="6378575" y="5105400"/>
            <a:ext cx="2613025" cy="701675"/>
          </a:xfrm>
          <a:prstGeom prst="rect">
            <a:avLst/>
          </a:prstGeom>
          <a:noFill/>
          <a:ln w="12700">
            <a:noFill/>
            <a:miter lim="800000"/>
            <a:headEnd/>
            <a:tailEnd/>
          </a:ln>
        </p:spPr>
        <p:txBody>
          <a:bodyPr lIns="50800" tIns="50800" rIns="50800" bIns="50800"/>
          <a:lstStyle/>
          <a:p>
            <a:pPr marL="334963" indent="-334963" algn="l" eaLnBrk="0" hangingPunct="0">
              <a:spcBef>
                <a:spcPts val="1800"/>
              </a:spcBef>
              <a:buSzPct val="200000"/>
              <a:buFont typeface="Arial" pitchFamily="34" charset="0"/>
              <a:buChar char="•"/>
            </a:pPr>
            <a:r>
              <a:rPr lang="en-US" b="1">
                <a:solidFill>
                  <a:srgbClr val="1C11FD"/>
                </a:solidFill>
                <a:latin typeface="Arial Unicode MS" pitchFamily="34" charset="-128"/>
                <a:sym typeface="Arial" pitchFamily="34" charset="0"/>
              </a:rPr>
              <a:t> </a:t>
            </a:r>
            <a:r>
              <a:rPr lang="en-US">
                <a:latin typeface="Arial Unicode MS" pitchFamily="34" charset="-128"/>
                <a:sym typeface="Arial" pitchFamily="34" charset="0"/>
              </a:rPr>
              <a:t>And, quark</a:t>
            </a:r>
            <a:br>
              <a:rPr lang="en-US">
                <a:latin typeface="Arial Unicode MS" pitchFamily="34" charset="-128"/>
                <a:sym typeface="Arial" pitchFamily="34" charset="0"/>
              </a:rPr>
            </a:br>
            <a:r>
              <a:rPr lang="en-US">
                <a:latin typeface="Arial Unicode MS" pitchFamily="34" charset="-128"/>
                <a:sym typeface="Arial" pitchFamily="34" charset="0"/>
              </a:rPr>
              <a:t> distributions change</a:t>
            </a:r>
            <a:br>
              <a:rPr lang="en-US">
                <a:latin typeface="Arial Unicode MS" pitchFamily="34" charset="-128"/>
                <a:sym typeface="Arial" pitchFamily="34" charset="0"/>
              </a:rPr>
            </a:br>
            <a:r>
              <a:rPr lang="en-US">
                <a:latin typeface="Arial Unicode MS" pitchFamily="34" charset="-128"/>
                <a:sym typeface="Arial" pitchFamily="34" charset="0"/>
              </a:rPr>
              <a:t> in the nucleus</a:t>
            </a:r>
          </a:p>
        </p:txBody>
      </p:sp>
      <p:pic>
        <p:nvPicPr>
          <p:cNvPr id="13" name="Picture 7" descr="C:\Documents and Settings\lorenzon\Desktop\proton_3.jpg"/>
          <p:cNvPicPr>
            <a:picLocks noChangeAspect="1" noChangeArrowheads="1"/>
          </p:cNvPicPr>
          <p:nvPr/>
        </p:nvPicPr>
        <p:blipFill>
          <a:blip r:embed="rId5" cstate="print"/>
          <a:srcRect/>
          <a:stretch>
            <a:fillRect/>
          </a:stretch>
        </p:blipFill>
        <p:spPr bwMode="auto">
          <a:xfrm>
            <a:off x="6477000" y="609600"/>
            <a:ext cx="2546350" cy="3124200"/>
          </a:xfrm>
          <a:prstGeom prst="rect">
            <a:avLst/>
          </a:prstGeom>
          <a:noFill/>
          <a:ln w="9525">
            <a:noFill/>
            <a:miter lim="800000"/>
            <a:headEnd/>
            <a:tailEnd/>
          </a:ln>
        </p:spPr>
      </p:pic>
      <p:sp>
        <p:nvSpPr>
          <p:cNvPr id="15" name="Slide Number Placeholder 14"/>
          <p:cNvSpPr>
            <a:spLocks noGrp="1"/>
          </p:cNvSpPr>
          <p:nvPr>
            <p:ph type="sldNum" sz="quarter" idx="10"/>
          </p:nvPr>
        </p:nvSpPr>
        <p:spPr/>
        <p:txBody>
          <a:bodyPr/>
          <a:lstStyle/>
          <a:p>
            <a:pPr>
              <a:defRPr/>
            </a:pPr>
            <a:fld id="{EF7E73AF-6804-45B8-872C-57B1989E3EA0}" type="slidenum">
              <a:rPr lang="en-US" smtClean="0"/>
              <a:pPr>
                <a:defRPr/>
              </a:pPr>
              <a:t>3</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2297"/>
                                        </p:tgtEl>
                                        <p:attrNameLst>
                                          <p:attrName>style.visibility</p:attrName>
                                        </p:attrNameLst>
                                      </p:cBhvr>
                                      <p:to>
                                        <p:strVal val="visible"/>
                                      </p:to>
                                    </p:set>
                                    <p:animEffect transition="in" filter="fade">
                                      <p:cBhvr>
                                        <p:cTn id="10" dur="2000"/>
                                        <p:tgtEl>
                                          <p:spTgt spid="12297"/>
                                        </p:tgtEl>
                                      </p:cBhvr>
                                    </p:animEffect>
                                  </p:child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itle 28"/>
          <p:cNvSpPr txBox="1">
            <a:spLocks/>
          </p:cNvSpPr>
          <p:nvPr/>
        </p:nvSpPr>
        <p:spPr>
          <a:xfrm>
            <a:off x="533400" y="241300"/>
            <a:ext cx="8001000" cy="469900"/>
          </a:xfrm>
          <a:prstGeom prst="rect">
            <a:avLst/>
          </a:prstGeom>
        </p:spPr>
        <p:txBody>
          <a:bodyPr/>
          <a:lstStyle/>
          <a:p>
            <a:pPr eaLnBrk="0" hangingPunct="0">
              <a:spcBef>
                <a:spcPts val="200"/>
              </a:spcBef>
              <a:defRPr/>
            </a:pPr>
            <a:r>
              <a:rPr lang="en-US" sz="2400" b="1" kern="0" dirty="0">
                <a:solidFill>
                  <a:srgbClr val="190EFF"/>
                </a:solidFill>
                <a:latin typeface="+mj-lt"/>
                <a:ea typeface="+mj-ea"/>
                <a:cs typeface="+mj-cs"/>
                <a:sym typeface="Arial" charset="0"/>
              </a:rPr>
              <a:t>Additional Material</a:t>
            </a:r>
            <a:endParaRPr lang="en-US" sz="2400" b="1" kern="0" dirty="0">
              <a:solidFill>
                <a:srgbClr val="190EFF"/>
              </a:solidFill>
              <a:latin typeface="+mj-lt"/>
              <a:ea typeface="+mj-ea"/>
              <a:cs typeface="+mj-cs"/>
              <a:sym typeface="Arial" pitchFamily="34" charset="0"/>
            </a:endParaRPr>
          </a:p>
        </p:txBody>
      </p:sp>
      <p:sp>
        <p:nvSpPr>
          <p:cNvPr id="4" name="Slide Number Placeholder 3"/>
          <p:cNvSpPr>
            <a:spLocks noGrp="1"/>
          </p:cNvSpPr>
          <p:nvPr>
            <p:ph type="sldNum" sz="quarter" idx="10"/>
          </p:nvPr>
        </p:nvSpPr>
        <p:spPr/>
        <p:txBody>
          <a:bodyPr/>
          <a:lstStyle/>
          <a:p>
            <a:pPr>
              <a:defRPr/>
            </a:pPr>
            <a:fld id="{D984B94B-C149-4C48-A983-BBF0371D2AB1}" type="slidenum">
              <a:rPr lang="en-US" smtClean="0"/>
              <a:pPr>
                <a:defRPr/>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x1_accept"/>
          <p:cNvPicPr>
            <a:picLocks noChangeAspect="1" noChangeArrowheads="1"/>
          </p:cNvPicPr>
          <p:nvPr/>
        </p:nvPicPr>
        <p:blipFill>
          <a:blip r:embed="rId3" cstate="print"/>
          <a:srcRect/>
          <a:stretch>
            <a:fillRect/>
          </a:stretch>
        </p:blipFill>
        <p:spPr bwMode="auto">
          <a:xfrm>
            <a:off x="3359150" y="3625850"/>
            <a:ext cx="2860675" cy="2851150"/>
          </a:xfrm>
          <a:prstGeom prst="rect">
            <a:avLst/>
          </a:prstGeom>
          <a:noFill/>
          <a:ln w="9525">
            <a:noFill/>
            <a:miter lim="800000"/>
            <a:headEnd/>
            <a:tailEnd/>
          </a:ln>
        </p:spPr>
      </p:pic>
      <p:pic>
        <p:nvPicPr>
          <p:cNvPr id="36867" name="Picture 4" descr="xf_accept"/>
          <p:cNvPicPr>
            <a:picLocks noChangeAspect="1" noChangeArrowheads="1"/>
          </p:cNvPicPr>
          <p:nvPr/>
        </p:nvPicPr>
        <p:blipFill>
          <a:blip r:embed="rId4" cstate="print"/>
          <a:srcRect/>
          <a:stretch>
            <a:fillRect/>
          </a:stretch>
        </p:blipFill>
        <p:spPr bwMode="auto">
          <a:xfrm>
            <a:off x="6283325" y="3625850"/>
            <a:ext cx="2860675" cy="2851150"/>
          </a:xfrm>
          <a:prstGeom prst="rect">
            <a:avLst/>
          </a:prstGeom>
          <a:noFill/>
          <a:ln w="9525">
            <a:noFill/>
            <a:miter lim="800000"/>
            <a:headEnd/>
            <a:tailEnd/>
          </a:ln>
        </p:spPr>
      </p:pic>
      <p:pic>
        <p:nvPicPr>
          <p:cNvPr id="36868" name="Picture 5" descr="mass_accept"/>
          <p:cNvPicPr>
            <a:picLocks noChangeAspect="1" noChangeArrowheads="1"/>
          </p:cNvPicPr>
          <p:nvPr/>
        </p:nvPicPr>
        <p:blipFill>
          <a:blip r:embed="rId5" cstate="print"/>
          <a:srcRect/>
          <a:stretch>
            <a:fillRect/>
          </a:stretch>
        </p:blipFill>
        <p:spPr bwMode="auto">
          <a:xfrm>
            <a:off x="466725" y="3625850"/>
            <a:ext cx="2860675" cy="2851150"/>
          </a:xfrm>
          <a:prstGeom prst="rect">
            <a:avLst/>
          </a:prstGeom>
          <a:noFill/>
          <a:ln w="9525">
            <a:noFill/>
            <a:miter lim="800000"/>
            <a:headEnd/>
            <a:tailEnd/>
          </a:ln>
        </p:spPr>
      </p:pic>
      <p:pic>
        <p:nvPicPr>
          <p:cNvPr id="36869" name="Picture 6" descr="x2_accept"/>
          <p:cNvPicPr>
            <a:picLocks noChangeAspect="1" noChangeArrowheads="1"/>
          </p:cNvPicPr>
          <p:nvPr/>
        </p:nvPicPr>
        <p:blipFill>
          <a:blip r:embed="rId6" cstate="print"/>
          <a:srcRect/>
          <a:stretch>
            <a:fillRect/>
          </a:stretch>
        </p:blipFill>
        <p:spPr bwMode="auto">
          <a:xfrm>
            <a:off x="6283325" y="774700"/>
            <a:ext cx="2860675" cy="2851150"/>
          </a:xfrm>
          <a:prstGeom prst="rect">
            <a:avLst/>
          </a:prstGeom>
          <a:noFill/>
          <a:ln w="9525">
            <a:noFill/>
            <a:miter lim="800000"/>
            <a:headEnd/>
            <a:tailEnd/>
          </a:ln>
        </p:spPr>
      </p:pic>
      <p:sp>
        <p:nvSpPr>
          <p:cNvPr id="36870" name="Rectangle 7"/>
          <p:cNvSpPr>
            <a:spLocks noGrp="1" noChangeArrowheads="1"/>
          </p:cNvSpPr>
          <p:nvPr>
            <p:ph type="body" idx="1"/>
          </p:nvPr>
        </p:nvSpPr>
        <p:spPr>
          <a:xfrm>
            <a:off x="58738" y="1050925"/>
            <a:ext cx="3446462" cy="2346325"/>
          </a:xfrm>
        </p:spPr>
        <p:txBody>
          <a:bodyPr/>
          <a:lstStyle/>
          <a:p>
            <a:pPr>
              <a:spcBef>
                <a:spcPts val="600"/>
              </a:spcBef>
            </a:pPr>
            <a:r>
              <a:rPr lang="en-US" smtClean="0"/>
              <a:t>Programmable trigger removes likely J/</a:t>
            </a:r>
            <a:r>
              <a:rPr lang="en-US" smtClean="0">
                <a:latin typeface="Symbol" pitchFamily="18" charset="2"/>
                <a:sym typeface="Symbol" pitchFamily="18" charset="2"/>
              </a:rPr>
              <a:t></a:t>
            </a:r>
            <a:r>
              <a:rPr lang="en-US" smtClean="0"/>
              <a:t> events</a:t>
            </a:r>
          </a:p>
          <a:p>
            <a:pPr>
              <a:spcBef>
                <a:spcPts val="600"/>
              </a:spcBef>
            </a:pPr>
            <a:r>
              <a:rPr lang="en-US" smtClean="0"/>
              <a:t>Transverse momentum acceptance to above 2 GeV</a:t>
            </a:r>
          </a:p>
          <a:p>
            <a:pPr>
              <a:spcBef>
                <a:spcPts val="600"/>
              </a:spcBef>
            </a:pPr>
            <a:r>
              <a:rPr lang="en-US" smtClean="0"/>
              <a:t>Spectrometer could also be used for J/</a:t>
            </a:r>
            <a:r>
              <a:rPr lang="en-US" smtClean="0">
                <a:latin typeface="Symbol" pitchFamily="18" charset="2"/>
                <a:sym typeface="Symbol" pitchFamily="18" charset="2"/>
              </a:rPr>
              <a:t></a:t>
            </a:r>
            <a:r>
              <a:rPr lang="en-US" smtClean="0"/>
              <a:t>, </a:t>
            </a:r>
            <a:r>
              <a:rPr lang="en-US" smtClean="0">
                <a:latin typeface="Symbol" pitchFamily="18" charset="2"/>
                <a:sym typeface="Symbol" pitchFamily="18" charset="2"/>
              </a:rPr>
              <a:t></a:t>
            </a:r>
            <a:r>
              <a:rPr lang="en-US" baseline="30000" smtClean="0">
                <a:latin typeface="cmsy10"/>
                <a:sym typeface="Symbol" pitchFamily="18" charset="2"/>
              </a:rPr>
              <a:t>0</a:t>
            </a:r>
            <a:r>
              <a:rPr lang="en-US" smtClean="0"/>
              <a:t> studies</a:t>
            </a:r>
            <a:endParaRPr lang="en-US" sz="1600" smtClean="0"/>
          </a:p>
        </p:txBody>
      </p:sp>
      <p:pic>
        <p:nvPicPr>
          <p:cNvPr id="36871" name="Picture 8" descr="x1x2_accept"/>
          <p:cNvPicPr>
            <a:picLocks noChangeAspect="1" noChangeArrowheads="1"/>
          </p:cNvPicPr>
          <p:nvPr/>
        </p:nvPicPr>
        <p:blipFill>
          <a:blip r:embed="rId7" cstate="print"/>
          <a:srcRect/>
          <a:stretch>
            <a:fillRect/>
          </a:stretch>
        </p:blipFill>
        <p:spPr bwMode="auto">
          <a:xfrm>
            <a:off x="3386138" y="760413"/>
            <a:ext cx="2830512" cy="2822575"/>
          </a:xfrm>
          <a:prstGeom prst="rect">
            <a:avLst/>
          </a:prstGeom>
          <a:noFill/>
          <a:ln w="9525">
            <a:noFill/>
            <a:miter lim="800000"/>
            <a:headEnd/>
            <a:tailEnd/>
          </a:ln>
        </p:spPr>
      </p:pic>
      <p:sp>
        <p:nvSpPr>
          <p:cNvPr id="36872" name="Text Box 9"/>
          <p:cNvSpPr txBox="1">
            <a:spLocks noChangeArrowheads="1"/>
          </p:cNvSpPr>
          <p:nvPr/>
        </p:nvSpPr>
        <p:spPr bwMode="auto">
          <a:xfrm>
            <a:off x="7880350" y="1274763"/>
            <a:ext cx="857250" cy="457200"/>
          </a:xfrm>
          <a:prstGeom prst="rect">
            <a:avLst/>
          </a:prstGeom>
          <a:noFill/>
          <a:ln w="9525">
            <a:noFill/>
            <a:miter lim="800000"/>
            <a:headEnd/>
            <a:tailEnd/>
          </a:ln>
        </p:spPr>
        <p:txBody>
          <a:bodyPr wrap="none">
            <a:spAutoFit/>
          </a:bodyPr>
          <a:lstStyle/>
          <a:p>
            <a:r>
              <a:rPr lang="en-US">
                <a:ea typeface="MS PGothic" pitchFamily="34" charset="-128"/>
              </a:rPr>
              <a:t>x</a:t>
            </a:r>
            <a:r>
              <a:rPr lang="en-US" baseline="-25000">
                <a:ea typeface="MS PGothic" pitchFamily="34" charset="-128"/>
              </a:rPr>
              <a:t>target</a:t>
            </a:r>
          </a:p>
        </p:txBody>
      </p:sp>
      <p:sp>
        <p:nvSpPr>
          <p:cNvPr id="36873" name="Text Box 10"/>
          <p:cNvSpPr txBox="1">
            <a:spLocks noChangeArrowheads="1"/>
          </p:cNvSpPr>
          <p:nvPr/>
        </p:nvSpPr>
        <p:spPr bwMode="auto">
          <a:xfrm>
            <a:off x="5126038" y="3911600"/>
            <a:ext cx="844550" cy="457200"/>
          </a:xfrm>
          <a:prstGeom prst="rect">
            <a:avLst/>
          </a:prstGeom>
          <a:noFill/>
          <a:ln w="9525">
            <a:noFill/>
            <a:miter lim="800000"/>
            <a:headEnd/>
            <a:tailEnd/>
          </a:ln>
        </p:spPr>
        <p:txBody>
          <a:bodyPr wrap="none">
            <a:spAutoFit/>
          </a:bodyPr>
          <a:lstStyle/>
          <a:p>
            <a:r>
              <a:rPr lang="en-US">
                <a:ea typeface="MS PGothic" pitchFamily="34" charset="-128"/>
              </a:rPr>
              <a:t>x</a:t>
            </a:r>
            <a:r>
              <a:rPr lang="en-US" baseline="-25000">
                <a:ea typeface="MS PGothic" pitchFamily="34" charset="-128"/>
              </a:rPr>
              <a:t>beam</a:t>
            </a:r>
          </a:p>
        </p:txBody>
      </p:sp>
      <p:sp>
        <p:nvSpPr>
          <p:cNvPr id="36874" name="Text Box 11"/>
          <p:cNvSpPr txBox="1">
            <a:spLocks noChangeArrowheads="1"/>
          </p:cNvSpPr>
          <p:nvPr/>
        </p:nvSpPr>
        <p:spPr bwMode="auto">
          <a:xfrm>
            <a:off x="7950200" y="4005263"/>
            <a:ext cx="460375" cy="457200"/>
          </a:xfrm>
          <a:prstGeom prst="rect">
            <a:avLst/>
          </a:prstGeom>
          <a:noFill/>
          <a:ln w="9525">
            <a:noFill/>
            <a:miter lim="800000"/>
            <a:headEnd/>
            <a:tailEnd/>
          </a:ln>
        </p:spPr>
        <p:txBody>
          <a:bodyPr wrap="none">
            <a:spAutoFit/>
          </a:bodyPr>
          <a:lstStyle/>
          <a:p>
            <a:r>
              <a:rPr lang="en-US">
                <a:ea typeface="MS PGothic" pitchFamily="34" charset="-128"/>
              </a:rPr>
              <a:t>x</a:t>
            </a:r>
            <a:r>
              <a:rPr lang="en-US" baseline="-25000">
                <a:ea typeface="MS PGothic" pitchFamily="34" charset="-128"/>
              </a:rPr>
              <a:t>F</a:t>
            </a:r>
          </a:p>
        </p:txBody>
      </p:sp>
      <p:sp>
        <p:nvSpPr>
          <p:cNvPr id="36875" name="Text Box 12"/>
          <p:cNvSpPr txBox="1">
            <a:spLocks noChangeArrowheads="1"/>
          </p:cNvSpPr>
          <p:nvPr/>
        </p:nvSpPr>
        <p:spPr bwMode="auto">
          <a:xfrm>
            <a:off x="2027238" y="4114800"/>
            <a:ext cx="912812" cy="457200"/>
          </a:xfrm>
          <a:prstGeom prst="rect">
            <a:avLst/>
          </a:prstGeom>
          <a:noFill/>
          <a:ln w="9525">
            <a:noFill/>
            <a:miter lim="800000"/>
            <a:headEnd/>
            <a:tailEnd/>
          </a:ln>
        </p:spPr>
        <p:txBody>
          <a:bodyPr wrap="none">
            <a:spAutoFit/>
          </a:bodyPr>
          <a:lstStyle/>
          <a:p>
            <a:r>
              <a:rPr lang="en-US">
                <a:ea typeface="MS PGothic" pitchFamily="34" charset="-128"/>
              </a:rPr>
              <a:t>Mass</a:t>
            </a:r>
            <a:endParaRPr lang="en-US" baseline="-25000">
              <a:ea typeface="MS PGothic" pitchFamily="34" charset="-128"/>
            </a:endParaRPr>
          </a:p>
        </p:txBody>
      </p:sp>
      <p:sp>
        <p:nvSpPr>
          <p:cNvPr id="17" name="Title 28"/>
          <p:cNvSpPr txBox="1">
            <a:spLocks/>
          </p:cNvSpPr>
          <p:nvPr/>
        </p:nvSpPr>
        <p:spPr>
          <a:xfrm>
            <a:off x="533400" y="241300"/>
            <a:ext cx="8001000" cy="469900"/>
          </a:xfrm>
          <a:prstGeom prst="rect">
            <a:avLst/>
          </a:prstGeom>
        </p:spPr>
        <p:txBody>
          <a:bodyPr/>
          <a:lstStyle/>
          <a:p>
            <a:pPr eaLnBrk="0" hangingPunct="0">
              <a:spcBef>
                <a:spcPts val="200"/>
              </a:spcBef>
              <a:defRPr/>
            </a:pPr>
            <a:r>
              <a:rPr lang="en-US" sz="2400" b="1" kern="0" dirty="0" err="1">
                <a:solidFill>
                  <a:srgbClr val="190EFF"/>
                </a:solidFill>
                <a:latin typeface="+mj-lt"/>
                <a:ea typeface="+mj-ea"/>
                <a:cs typeface="+mj-cs"/>
                <a:sym typeface="Arial" charset="0"/>
              </a:rPr>
              <a:t>Drell</a:t>
            </a:r>
            <a:r>
              <a:rPr lang="en-US" sz="2400" b="1" kern="0" dirty="0">
                <a:solidFill>
                  <a:srgbClr val="190EFF"/>
                </a:solidFill>
                <a:latin typeface="+mj-lt"/>
                <a:ea typeface="+mj-ea"/>
                <a:cs typeface="+mj-cs"/>
                <a:sym typeface="Arial" charset="0"/>
              </a:rPr>
              <a:t>-Yan Acceptance</a:t>
            </a:r>
            <a:endParaRPr lang="en-US" sz="2400" b="1" kern="0" dirty="0">
              <a:solidFill>
                <a:srgbClr val="190EFF"/>
              </a:solidFill>
              <a:latin typeface="+mj-lt"/>
              <a:ea typeface="+mj-ea"/>
              <a:cs typeface="+mj-cs"/>
              <a:sym typeface="Arial" pitchFamily="34" charset="0"/>
            </a:endParaRPr>
          </a:p>
        </p:txBody>
      </p:sp>
      <p:sp>
        <p:nvSpPr>
          <p:cNvPr id="16" name="Slide Number Placeholder 15"/>
          <p:cNvSpPr>
            <a:spLocks noGrp="1"/>
          </p:cNvSpPr>
          <p:nvPr>
            <p:ph type="sldNum" sz="quarter" idx="10"/>
          </p:nvPr>
        </p:nvSpPr>
        <p:spPr/>
        <p:txBody>
          <a:bodyPr/>
          <a:lstStyle/>
          <a:p>
            <a:pPr>
              <a:defRPr/>
            </a:pPr>
            <a:fld id="{37E09E27-4E30-40A8-AF92-4DD7A2746DA4}" type="slidenum">
              <a:rPr lang="en-US" smtClean="0"/>
              <a:pPr>
                <a:defRPr/>
              </a:pPr>
              <a:t>31</a:t>
            </a:fld>
            <a:endParaRPr lang="en-US"/>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type="body" idx="1"/>
          </p:nvPr>
        </p:nvSpPr>
        <p:spPr>
          <a:xfrm>
            <a:off x="66675" y="5775325"/>
            <a:ext cx="4581525" cy="396875"/>
          </a:xfrm>
        </p:spPr>
        <p:txBody>
          <a:bodyPr/>
          <a:lstStyle/>
          <a:p>
            <a:r>
              <a:rPr lang="en-US" smtClean="0"/>
              <a:t>Triggered Drell-Yan events</a:t>
            </a:r>
          </a:p>
        </p:txBody>
      </p:sp>
      <p:pic>
        <p:nvPicPr>
          <p:cNvPr id="37891" name="Picture 4" descr="mass_resolution"/>
          <p:cNvPicPr>
            <a:picLocks noChangeAspect="1" noChangeArrowheads="1"/>
          </p:cNvPicPr>
          <p:nvPr/>
        </p:nvPicPr>
        <p:blipFill>
          <a:blip r:embed="rId3" cstate="print"/>
          <a:srcRect/>
          <a:stretch>
            <a:fillRect/>
          </a:stretch>
        </p:blipFill>
        <p:spPr bwMode="auto">
          <a:xfrm>
            <a:off x="19050" y="1150938"/>
            <a:ext cx="4562475" cy="4549775"/>
          </a:xfrm>
          <a:prstGeom prst="rect">
            <a:avLst/>
          </a:prstGeom>
          <a:solidFill>
            <a:srgbClr val="FFFFFF">
              <a:alpha val="50195"/>
            </a:srgbClr>
          </a:solidFill>
          <a:ln w="9525">
            <a:noFill/>
            <a:miter lim="800000"/>
            <a:headEnd/>
            <a:tailEnd/>
          </a:ln>
        </p:spPr>
      </p:pic>
      <p:pic>
        <p:nvPicPr>
          <p:cNvPr id="37892" name="Picture 5" descr="x2_resolution"/>
          <p:cNvPicPr>
            <a:picLocks noChangeAspect="1" noChangeArrowheads="1"/>
          </p:cNvPicPr>
          <p:nvPr/>
        </p:nvPicPr>
        <p:blipFill>
          <a:blip r:embed="rId4" cstate="print"/>
          <a:srcRect/>
          <a:stretch>
            <a:fillRect/>
          </a:stretch>
        </p:blipFill>
        <p:spPr bwMode="auto">
          <a:xfrm>
            <a:off x="4581525" y="1150938"/>
            <a:ext cx="4581525" cy="4568825"/>
          </a:xfrm>
          <a:prstGeom prst="rect">
            <a:avLst/>
          </a:prstGeom>
          <a:noFill/>
          <a:ln w="9525">
            <a:noFill/>
            <a:miter lim="800000"/>
            <a:headEnd/>
            <a:tailEnd/>
          </a:ln>
        </p:spPr>
      </p:pic>
      <p:sp>
        <p:nvSpPr>
          <p:cNvPr id="37893" name="Text Box 6"/>
          <p:cNvSpPr txBox="1">
            <a:spLocks noChangeArrowheads="1"/>
          </p:cNvSpPr>
          <p:nvPr/>
        </p:nvSpPr>
        <p:spPr bwMode="auto">
          <a:xfrm>
            <a:off x="2949575" y="2498725"/>
            <a:ext cx="1293813" cy="741363"/>
          </a:xfrm>
          <a:prstGeom prst="rect">
            <a:avLst/>
          </a:prstGeom>
          <a:solidFill>
            <a:srgbClr val="FFFF00">
              <a:alpha val="50195"/>
            </a:srgbClr>
          </a:solidFill>
          <a:ln w="9525">
            <a:solidFill>
              <a:srgbClr val="3333CC"/>
            </a:solidFill>
            <a:miter lim="800000"/>
            <a:headEnd/>
            <a:tailEnd/>
          </a:ln>
        </p:spPr>
        <p:txBody>
          <a:bodyPr wrap="none">
            <a:spAutoFit/>
          </a:bodyPr>
          <a:lstStyle/>
          <a:p>
            <a:r>
              <a:rPr lang="en-US">
                <a:ea typeface="MS PGothic" pitchFamily="34" charset="-128"/>
              </a:rPr>
              <a:t>240 MeV </a:t>
            </a:r>
          </a:p>
          <a:p>
            <a:r>
              <a:rPr lang="en-US">
                <a:ea typeface="MS PGothic" pitchFamily="34" charset="-128"/>
              </a:rPr>
              <a:t>Mass Res.</a:t>
            </a:r>
          </a:p>
        </p:txBody>
      </p:sp>
      <p:sp>
        <p:nvSpPr>
          <p:cNvPr id="37894" name="Text Box 7"/>
          <p:cNvSpPr txBox="1">
            <a:spLocks noChangeArrowheads="1"/>
          </p:cNvSpPr>
          <p:nvPr/>
        </p:nvSpPr>
        <p:spPr bwMode="auto">
          <a:xfrm>
            <a:off x="7523163" y="2373313"/>
            <a:ext cx="941387" cy="741362"/>
          </a:xfrm>
          <a:prstGeom prst="rect">
            <a:avLst/>
          </a:prstGeom>
          <a:solidFill>
            <a:srgbClr val="FFFF00">
              <a:alpha val="50195"/>
            </a:srgbClr>
          </a:solidFill>
          <a:ln w="9525">
            <a:solidFill>
              <a:srgbClr val="3333CC"/>
            </a:solidFill>
            <a:miter lim="800000"/>
            <a:headEnd/>
            <a:tailEnd/>
          </a:ln>
        </p:spPr>
        <p:txBody>
          <a:bodyPr>
            <a:spAutoFit/>
          </a:bodyPr>
          <a:lstStyle/>
          <a:p>
            <a:r>
              <a:rPr lang="en-US">
                <a:ea typeface="MS PGothic" pitchFamily="34" charset="-128"/>
              </a:rPr>
              <a:t>0.04 x</a:t>
            </a:r>
            <a:r>
              <a:rPr lang="en-US" baseline="-25000">
                <a:ea typeface="MS PGothic" pitchFamily="34" charset="-128"/>
              </a:rPr>
              <a:t>2</a:t>
            </a:r>
            <a:r>
              <a:rPr lang="en-US">
                <a:ea typeface="MS PGothic" pitchFamily="34" charset="-128"/>
              </a:rPr>
              <a:t> Res.</a:t>
            </a:r>
          </a:p>
        </p:txBody>
      </p:sp>
      <p:sp>
        <p:nvSpPr>
          <p:cNvPr id="12" name="Title 28"/>
          <p:cNvSpPr txBox="1">
            <a:spLocks/>
          </p:cNvSpPr>
          <p:nvPr/>
        </p:nvSpPr>
        <p:spPr>
          <a:xfrm>
            <a:off x="533400" y="241300"/>
            <a:ext cx="8001000" cy="469900"/>
          </a:xfrm>
          <a:prstGeom prst="rect">
            <a:avLst/>
          </a:prstGeom>
        </p:spPr>
        <p:txBody>
          <a:bodyPr/>
          <a:lstStyle/>
          <a:p>
            <a:pPr eaLnBrk="0" hangingPunct="0">
              <a:spcBef>
                <a:spcPts val="200"/>
              </a:spcBef>
              <a:defRPr/>
            </a:pPr>
            <a:r>
              <a:rPr lang="en-US" sz="2400" b="1" kern="0" dirty="0">
                <a:solidFill>
                  <a:srgbClr val="190EFF"/>
                </a:solidFill>
                <a:latin typeface="+mj-lt"/>
                <a:ea typeface="+mj-ea"/>
                <a:cs typeface="+mj-cs"/>
                <a:sym typeface="Arial" charset="0"/>
              </a:rPr>
              <a:t>Detector Resolution</a:t>
            </a:r>
            <a:endParaRPr lang="en-US" sz="2400" b="1" kern="0" dirty="0">
              <a:solidFill>
                <a:srgbClr val="190EFF"/>
              </a:solidFill>
              <a:latin typeface="+mj-lt"/>
              <a:ea typeface="+mj-ea"/>
              <a:cs typeface="+mj-cs"/>
              <a:sym typeface="Arial" pitchFamily="34" charset="0"/>
            </a:endParaRPr>
          </a:p>
        </p:txBody>
      </p:sp>
      <p:sp>
        <p:nvSpPr>
          <p:cNvPr id="11" name="Slide Number Placeholder 10"/>
          <p:cNvSpPr>
            <a:spLocks noGrp="1"/>
          </p:cNvSpPr>
          <p:nvPr>
            <p:ph type="sldNum" sz="quarter" idx="10"/>
          </p:nvPr>
        </p:nvSpPr>
        <p:spPr/>
        <p:txBody>
          <a:bodyPr/>
          <a:lstStyle/>
          <a:p>
            <a:pPr>
              <a:defRPr/>
            </a:pPr>
            <a:fld id="{6FB721EB-0BAB-4350-8964-29583BD3701D}" type="slidenum">
              <a:rPr lang="en-US" smtClean="0"/>
              <a:pPr>
                <a:defRPr/>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itle 28"/>
          <p:cNvSpPr txBox="1">
            <a:spLocks/>
          </p:cNvSpPr>
          <p:nvPr/>
        </p:nvSpPr>
        <p:spPr>
          <a:xfrm>
            <a:off x="533400" y="241300"/>
            <a:ext cx="8001000" cy="469900"/>
          </a:xfrm>
          <a:prstGeom prst="rect">
            <a:avLst/>
          </a:prstGeom>
        </p:spPr>
        <p:txBody>
          <a:bodyPr/>
          <a:lstStyle/>
          <a:p>
            <a:pPr eaLnBrk="0" hangingPunct="0">
              <a:spcBef>
                <a:spcPts val="200"/>
              </a:spcBef>
              <a:defRPr/>
            </a:pPr>
            <a:r>
              <a:rPr lang="en-US" sz="2400" b="1" kern="0" dirty="0" err="1">
                <a:solidFill>
                  <a:srgbClr val="190EFF"/>
                </a:solidFill>
                <a:latin typeface="+mj-lt"/>
                <a:ea typeface="+mj-ea"/>
                <a:cs typeface="+mj-cs"/>
                <a:sym typeface="Arial" charset="0"/>
              </a:rPr>
              <a:t>SeaQuest</a:t>
            </a:r>
            <a:r>
              <a:rPr lang="en-US" sz="2400" b="1" kern="0" dirty="0">
                <a:solidFill>
                  <a:srgbClr val="190EFF"/>
                </a:solidFill>
                <a:latin typeface="+mj-lt"/>
                <a:ea typeface="+mj-ea"/>
                <a:cs typeface="+mj-cs"/>
                <a:sym typeface="Arial" charset="0"/>
              </a:rPr>
              <a:t> Projections for absolute cross sections</a:t>
            </a:r>
            <a:endParaRPr lang="en-US" sz="2400" b="1" kern="0" dirty="0">
              <a:solidFill>
                <a:srgbClr val="190EFF"/>
              </a:solidFill>
              <a:latin typeface="+mj-lt"/>
              <a:ea typeface="+mj-ea"/>
              <a:cs typeface="+mj-cs"/>
              <a:sym typeface="Arial" pitchFamily="34" charset="0"/>
            </a:endParaRPr>
          </a:p>
        </p:txBody>
      </p:sp>
      <p:sp>
        <p:nvSpPr>
          <p:cNvPr id="10244" name="Rectangle 4"/>
          <p:cNvSpPr txBox="1">
            <a:spLocks noChangeArrowheads="1"/>
          </p:cNvSpPr>
          <p:nvPr/>
        </p:nvSpPr>
        <p:spPr bwMode="auto">
          <a:xfrm>
            <a:off x="152400" y="1219200"/>
            <a:ext cx="4114800" cy="5715000"/>
          </a:xfrm>
          <a:prstGeom prst="rect">
            <a:avLst/>
          </a:prstGeom>
          <a:noFill/>
          <a:ln w="12700">
            <a:noFill/>
            <a:miter lim="800000"/>
            <a:headEnd/>
            <a:tailEnd/>
          </a:ln>
        </p:spPr>
        <p:txBody>
          <a:bodyPr lIns="50800" tIns="50800" rIns="50800" bIns="50800"/>
          <a:lstStyle/>
          <a:p>
            <a:pPr marL="334963" indent="-334963" algn="l" eaLnBrk="0" hangingPunct="0">
              <a:spcBef>
                <a:spcPts val="600"/>
              </a:spcBef>
              <a:buSzPct val="200000"/>
              <a:buFont typeface="Arial" pitchFamily="34" charset="0"/>
              <a:buChar char="•"/>
            </a:pPr>
            <a:r>
              <a:rPr lang="en-US">
                <a:latin typeface="Arial" pitchFamily="34" charset="0"/>
                <a:sym typeface="Arial" pitchFamily="34" charset="0"/>
              </a:rPr>
              <a:t>Measure high x structure of beam proton</a:t>
            </a:r>
          </a:p>
          <a:p>
            <a:pPr marL="792163" lvl="1" indent="-334963" algn="l" eaLnBrk="0" hangingPunct="0">
              <a:spcBef>
                <a:spcPts val="600"/>
              </a:spcBef>
              <a:buSzPct val="200000"/>
              <a:buFontTx/>
              <a:buChar char="-"/>
            </a:pPr>
            <a:r>
              <a:rPr lang="en-US" sz="1600">
                <a:latin typeface="Arial" pitchFamily="34" charset="0"/>
                <a:sym typeface="Arial" pitchFamily="34" charset="0"/>
              </a:rPr>
              <a:t>large x</a:t>
            </a:r>
            <a:r>
              <a:rPr lang="en-US" sz="1600" baseline="-25000">
                <a:latin typeface="Arial" pitchFamily="34" charset="0"/>
                <a:sym typeface="Arial" pitchFamily="34" charset="0"/>
              </a:rPr>
              <a:t>F </a:t>
            </a:r>
            <a:r>
              <a:rPr lang="en-US" sz="1600">
                <a:latin typeface="Arial" pitchFamily="34" charset="0"/>
                <a:sym typeface="Arial" pitchFamily="34" charset="0"/>
              </a:rPr>
              <a:t>gives large x</a:t>
            </a:r>
            <a:r>
              <a:rPr lang="en-US" sz="1600" baseline="-25000">
                <a:latin typeface="Arial" pitchFamily="34" charset="0"/>
                <a:sym typeface="Arial" pitchFamily="34" charset="0"/>
              </a:rPr>
              <a:t>beam </a:t>
            </a:r>
            <a:endParaRPr lang="en-US" sz="1600">
              <a:latin typeface="Arial" pitchFamily="34" charset="0"/>
              <a:sym typeface="Arial" pitchFamily="34" charset="0"/>
            </a:endParaRPr>
          </a:p>
          <a:p>
            <a:pPr marL="334963" indent="-334963" algn="l" eaLnBrk="0" hangingPunct="0">
              <a:spcBef>
                <a:spcPts val="600"/>
              </a:spcBef>
              <a:buSzPct val="200000"/>
              <a:buFont typeface="Arial" pitchFamily="34" charset="0"/>
              <a:buChar char="•"/>
            </a:pPr>
            <a:r>
              <a:rPr lang="en-US">
                <a:latin typeface="Arial" pitchFamily="34" charset="0"/>
                <a:sym typeface="Arial" pitchFamily="34" charset="0"/>
              </a:rPr>
              <a:t>High x distributions poorly understood</a:t>
            </a:r>
            <a:endParaRPr lang="en-US">
              <a:sym typeface="Arial" pitchFamily="34" charset="0"/>
            </a:endParaRPr>
          </a:p>
          <a:p>
            <a:pPr marL="792163" lvl="1" indent="-334963" algn="l" eaLnBrk="0" hangingPunct="0">
              <a:spcBef>
                <a:spcPts val="600"/>
              </a:spcBef>
              <a:buSzPct val="200000"/>
              <a:buFontTx/>
              <a:buChar char="-"/>
            </a:pPr>
            <a:r>
              <a:rPr lang="en-US" sz="1600">
                <a:latin typeface="Arial" pitchFamily="34" charset="0"/>
                <a:sym typeface="Arial" pitchFamily="34" charset="0"/>
              </a:rPr>
              <a:t>nuclear corrections are large, even for deuterium</a:t>
            </a:r>
          </a:p>
          <a:p>
            <a:pPr marL="792163" lvl="1" indent="-334963" algn="l" eaLnBrk="0" hangingPunct="0">
              <a:spcBef>
                <a:spcPts val="600"/>
              </a:spcBef>
              <a:buSzPct val="200000"/>
              <a:buFontTx/>
              <a:buChar char="-"/>
            </a:pPr>
            <a:r>
              <a:rPr lang="en-US" sz="1600">
                <a:latin typeface="Arial" pitchFamily="34" charset="0"/>
                <a:sym typeface="Arial" pitchFamily="34" charset="0"/>
              </a:rPr>
              <a:t>lack of proton data</a:t>
            </a:r>
          </a:p>
          <a:p>
            <a:pPr marL="334963" indent="-334963" algn="l" eaLnBrk="0" hangingPunct="0">
              <a:spcBef>
                <a:spcPts val="600"/>
              </a:spcBef>
              <a:buSzPct val="200000"/>
              <a:buFont typeface="Arial" pitchFamily="34" charset="0"/>
              <a:buChar char="•"/>
            </a:pPr>
            <a:r>
              <a:rPr lang="en-US">
                <a:latin typeface="Arial" pitchFamily="34" charset="0"/>
                <a:sym typeface="Arial" pitchFamily="34" charset="0"/>
              </a:rPr>
              <a:t>In </a:t>
            </a:r>
            <a:r>
              <a:rPr lang="en-US" i="1">
                <a:latin typeface="Arial" pitchFamily="34" charset="0"/>
                <a:sym typeface="Arial" pitchFamily="34" charset="0"/>
              </a:rPr>
              <a:t>pp</a:t>
            </a:r>
            <a:r>
              <a:rPr lang="en-US">
                <a:latin typeface="Arial" pitchFamily="34" charset="0"/>
                <a:sym typeface="Arial" pitchFamily="34" charset="0"/>
              </a:rPr>
              <a:t> cross section, no nuclear corrections</a:t>
            </a:r>
            <a:endParaRPr lang="en-US" sz="1600">
              <a:sym typeface="Arial" pitchFamily="34" charset="0"/>
            </a:endParaRPr>
          </a:p>
          <a:p>
            <a:pPr marL="334963" indent="-334963" algn="l" eaLnBrk="0" hangingPunct="0">
              <a:spcBef>
                <a:spcPts val="600"/>
              </a:spcBef>
              <a:buSzPct val="200000"/>
              <a:buFont typeface="Arial" pitchFamily="34" charset="0"/>
              <a:buChar char="•"/>
            </a:pPr>
            <a:r>
              <a:rPr lang="en-US">
                <a:sym typeface="Arial" pitchFamily="34" charset="0"/>
              </a:rPr>
              <a:t>Measure convolution of beam and target PDF</a:t>
            </a:r>
          </a:p>
          <a:p>
            <a:pPr marL="792163" lvl="1" indent="-334963" algn="l" eaLnBrk="0" hangingPunct="0">
              <a:spcBef>
                <a:spcPts val="600"/>
              </a:spcBef>
              <a:buSzPct val="200000"/>
              <a:buFontTx/>
              <a:buChar char="-"/>
            </a:pPr>
            <a:r>
              <a:rPr lang="en-US" sz="1600">
                <a:latin typeface="Arial" pitchFamily="34" charset="0"/>
                <a:sym typeface="Arial" pitchFamily="34" charset="0"/>
              </a:rPr>
              <a:t>absolute magnitude of high x valence distributions (</a:t>
            </a:r>
            <a:r>
              <a:rPr lang="en-US">
                <a:sym typeface="Arial" pitchFamily="34" charset="0"/>
              </a:rPr>
              <a:t>4</a:t>
            </a:r>
            <a:r>
              <a:rPr lang="en-US" i="1">
                <a:sym typeface="Arial" pitchFamily="34" charset="0"/>
              </a:rPr>
              <a:t>u+d)</a:t>
            </a:r>
            <a:endParaRPr lang="en-US" sz="1600">
              <a:latin typeface="Arial" pitchFamily="34" charset="0"/>
              <a:sym typeface="Arial" pitchFamily="34" charset="0"/>
            </a:endParaRPr>
          </a:p>
          <a:p>
            <a:pPr marL="792163" lvl="1" indent="-334963" algn="l" eaLnBrk="0" hangingPunct="0">
              <a:spcBef>
                <a:spcPts val="600"/>
              </a:spcBef>
              <a:buSzPct val="200000"/>
              <a:buFontTx/>
              <a:buChar char="-"/>
            </a:pPr>
            <a:r>
              <a:rPr lang="en-US" sz="1600">
                <a:latin typeface="Arial" pitchFamily="34" charset="0"/>
                <a:sym typeface="Arial" pitchFamily="34" charset="0"/>
              </a:rPr>
              <a:t>absolute magnitude of the sea in target (         )</a:t>
            </a:r>
            <a:br>
              <a:rPr lang="en-US" sz="1600">
                <a:latin typeface="Arial" pitchFamily="34" charset="0"/>
                <a:sym typeface="Arial" pitchFamily="34" charset="0"/>
              </a:rPr>
            </a:br>
            <a:r>
              <a:rPr lang="en-US" sz="1600">
                <a:latin typeface="Arial" pitchFamily="34" charset="0"/>
                <a:sym typeface="Arial" pitchFamily="34" charset="0"/>
              </a:rPr>
              <a:t>(currently determined by </a:t>
            </a:r>
            <a:r>
              <a:rPr lang="en-US" sz="1600" i="1">
                <a:latin typeface="Symbol" pitchFamily="18" charset="2"/>
                <a:sym typeface="Arial" pitchFamily="34" charset="0"/>
              </a:rPr>
              <a:t>n</a:t>
            </a:r>
            <a:r>
              <a:rPr lang="en-US" sz="1600" i="1">
                <a:latin typeface="Arial" pitchFamily="34" charset="0"/>
                <a:sym typeface="Arial" pitchFamily="34" charset="0"/>
              </a:rPr>
              <a:t>-Fe</a:t>
            </a:r>
            <a:r>
              <a:rPr lang="en-US" sz="1600">
                <a:latin typeface="Arial" pitchFamily="34" charset="0"/>
                <a:sym typeface="Arial" pitchFamily="34" charset="0"/>
              </a:rPr>
              <a:t> DIS)</a:t>
            </a:r>
          </a:p>
        </p:txBody>
      </p:sp>
      <p:pic>
        <p:nvPicPr>
          <p:cNvPr id="10245" name="Picture 6" descr="dvth_x1_906_slide"/>
          <p:cNvPicPr>
            <a:picLocks noChangeAspect="1" noChangeArrowheads="1"/>
          </p:cNvPicPr>
          <p:nvPr/>
        </p:nvPicPr>
        <p:blipFill>
          <a:blip r:embed="rId4" cstate="print"/>
          <a:srcRect/>
          <a:stretch>
            <a:fillRect/>
          </a:stretch>
        </p:blipFill>
        <p:spPr bwMode="auto">
          <a:xfrm>
            <a:off x="4419600" y="1219200"/>
            <a:ext cx="4249738" cy="2468563"/>
          </a:xfrm>
          <a:prstGeom prst="rect">
            <a:avLst/>
          </a:prstGeom>
          <a:noFill/>
          <a:ln w="9525">
            <a:noFill/>
            <a:miter lim="800000"/>
            <a:headEnd/>
            <a:tailEnd/>
          </a:ln>
        </p:spPr>
      </p:pic>
      <p:grpSp>
        <p:nvGrpSpPr>
          <p:cNvPr id="10246" name="Group 11"/>
          <p:cNvGrpSpPr>
            <a:grpSpLocks noChangeAspect="1"/>
          </p:cNvGrpSpPr>
          <p:nvPr/>
        </p:nvGrpSpPr>
        <p:grpSpPr bwMode="auto">
          <a:xfrm>
            <a:off x="4419600" y="3779838"/>
            <a:ext cx="4275138" cy="2468562"/>
            <a:chOff x="4419600" y="3429000"/>
            <a:chExt cx="4591112" cy="2667000"/>
          </a:xfrm>
        </p:grpSpPr>
        <p:pic>
          <p:nvPicPr>
            <p:cNvPr id="10249" name="Picture 7" descr="dvth_x2_906_slide"/>
            <p:cNvPicPr>
              <a:picLocks noChangeAspect="1" noChangeArrowheads="1"/>
            </p:cNvPicPr>
            <p:nvPr/>
          </p:nvPicPr>
          <p:blipFill>
            <a:blip r:embed="rId5" cstate="print"/>
            <a:srcRect/>
            <a:stretch>
              <a:fillRect/>
            </a:stretch>
          </p:blipFill>
          <p:spPr bwMode="auto">
            <a:xfrm>
              <a:off x="4419600" y="3429000"/>
              <a:ext cx="4591112" cy="2667000"/>
            </a:xfrm>
            <a:prstGeom prst="rect">
              <a:avLst/>
            </a:prstGeom>
            <a:noFill/>
            <a:ln w="9525">
              <a:noFill/>
              <a:miter lim="800000"/>
              <a:headEnd/>
              <a:tailEnd/>
            </a:ln>
          </p:spPr>
        </p:pic>
        <p:sp>
          <p:nvSpPr>
            <p:cNvPr id="10250" name="Text Box 8"/>
            <p:cNvSpPr txBox="1">
              <a:spLocks noChangeAspect="1" noChangeArrowheads="1"/>
            </p:cNvSpPr>
            <p:nvPr/>
          </p:nvSpPr>
          <p:spPr bwMode="auto">
            <a:xfrm rot="-1508211">
              <a:off x="5531310" y="4314041"/>
              <a:ext cx="2731541" cy="461665"/>
            </a:xfrm>
            <a:prstGeom prst="rect">
              <a:avLst/>
            </a:prstGeom>
            <a:noFill/>
            <a:ln w="9525">
              <a:noFill/>
              <a:miter lim="800000"/>
              <a:headEnd/>
              <a:tailEnd/>
            </a:ln>
          </p:spPr>
          <p:txBody>
            <a:bodyPr>
              <a:spAutoFit/>
            </a:bodyPr>
            <a:lstStyle/>
            <a:p>
              <a:r>
                <a:rPr lang="en-US" sz="2400">
                  <a:solidFill>
                    <a:srgbClr val="99FF99"/>
                  </a:solidFill>
                  <a:latin typeface="Castellar" pitchFamily="18" charset="0"/>
                </a:rPr>
                <a:t>Preliminary</a:t>
              </a:r>
            </a:p>
          </p:txBody>
        </p:sp>
      </p:grpSp>
      <p:sp>
        <p:nvSpPr>
          <p:cNvPr id="10247" name="Text Box 8"/>
          <p:cNvSpPr txBox="1">
            <a:spLocks noChangeAspect="1" noChangeArrowheads="1"/>
          </p:cNvSpPr>
          <p:nvPr/>
        </p:nvSpPr>
        <p:spPr bwMode="auto">
          <a:xfrm rot="-1508211">
            <a:off x="5608638" y="2120900"/>
            <a:ext cx="2543175" cy="427038"/>
          </a:xfrm>
          <a:prstGeom prst="rect">
            <a:avLst/>
          </a:prstGeom>
          <a:noFill/>
          <a:ln w="9525">
            <a:noFill/>
            <a:miter lim="800000"/>
            <a:headEnd/>
            <a:tailEnd/>
          </a:ln>
        </p:spPr>
        <p:txBody>
          <a:bodyPr>
            <a:spAutoFit/>
          </a:bodyPr>
          <a:lstStyle/>
          <a:p>
            <a:r>
              <a:rPr lang="en-US" sz="2400">
                <a:solidFill>
                  <a:srgbClr val="99FF99"/>
                </a:solidFill>
                <a:latin typeface="Castellar" pitchFamily="18" charset="0"/>
              </a:rPr>
              <a:t>Preliminary</a:t>
            </a:r>
          </a:p>
        </p:txBody>
      </p:sp>
      <p:graphicFrame>
        <p:nvGraphicFramePr>
          <p:cNvPr id="10242" name="Object 66"/>
          <p:cNvGraphicFramePr>
            <a:graphicFrameLocks noChangeAspect="1"/>
          </p:cNvGraphicFramePr>
          <p:nvPr/>
        </p:nvGraphicFramePr>
        <p:xfrm>
          <a:off x="1630363" y="5767388"/>
          <a:ext cx="579437" cy="306387"/>
        </p:xfrm>
        <a:graphic>
          <a:graphicData uri="http://schemas.openxmlformats.org/presentationml/2006/ole">
            <p:oleObj spid="_x0000_s10242" name="Equation" r:id="rId6" imgW="380880" imgH="203040" progId="Equation.DSMT4">
              <p:embed/>
            </p:oleObj>
          </a:graphicData>
        </a:graphic>
      </p:graphicFrame>
      <p:sp>
        <p:nvSpPr>
          <p:cNvPr id="11" name="Slide Number Placeholder 10"/>
          <p:cNvSpPr>
            <a:spLocks noGrp="1"/>
          </p:cNvSpPr>
          <p:nvPr>
            <p:ph type="sldNum" sz="quarter" idx="10"/>
          </p:nvPr>
        </p:nvSpPr>
        <p:spPr/>
        <p:txBody>
          <a:bodyPr/>
          <a:lstStyle/>
          <a:p>
            <a:pPr>
              <a:defRPr/>
            </a:pPr>
            <a:fld id="{722F4644-6F6C-4DC3-B912-C1AEEA8C04A6}" type="slidenum">
              <a:rPr lang="en-US" smtClean="0"/>
              <a:pPr>
                <a:defRPr/>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4" name="Group 19"/>
          <p:cNvGrpSpPr>
            <a:grpSpLocks/>
          </p:cNvGrpSpPr>
          <p:nvPr/>
        </p:nvGrpSpPr>
        <p:grpSpPr bwMode="auto">
          <a:xfrm>
            <a:off x="990600" y="3886200"/>
            <a:ext cx="2514600" cy="1905000"/>
            <a:chOff x="479" y="2220"/>
            <a:chExt cx="2045" cy="1630"/>
          </a:xfrm>
        </p:grpSpPr>
        <p:pic>
          <p:nvPicPr>
            <p:cNvPr id="38925" name="Picture 17" descr="xf1"/>
            <p:cNvPicPr>
              <a:picLocks noChangeAspect="1" noChangeArrowheads="1"/>
            </p:cNvPicPr>
            <p:nvPr/>
          </p:nvPicPr>
          <p:blipFill>
            <a:blip r:embed="rId3" cstate="print"/>
            <a:srcRect t="10057" b="12244"/>
            <a:stretch>
              <a:fillRect/>
            </a:stretch>
          </p:blipFill>
          <p:spPr bwMode="auto">
            <a:xfrm>
              <a:off x="479" y="2220"/>
              <a:ext cx="2045" cy="1590"/>
            </a:xfrm>
            <a:prstGeom prst="rect">
              <a:avLst/>
            </a:prstGeom>
            <a:noFill/>
            <a:ln w="9525">
              <a:noFill/>
              <a:miter lim="800000"/>
              <a:headEnd/>
              <a:tailEnd/>
            </a:ln>
          </p:spPr>
        </p:pic>
        <p:sp>
          <p:nvSpPr>
            <p:cNvPr id="38926" name="Text Box 18"/>
            <p:cNvSpPr txBox="1">
              <a:spLocks noChangeArrowheads="1"/>
            </p:cNvSpPr>
            <p:nvPr/>
          </p:nvSpPr>
          <p:spPr bwMode="auto">
            <a:xfrm>
              <a:off x="1824" y="3562"/>
              <a:ext cx="315" cy="288"/>
            </a:xfrm>
            <a:prstGeom prst="rect">
              <a:avLst/>
            </a:prstGeom>
            <a:solidFill>
              <a:schemeClr val="bg1"/>
            </a:solidFill>
            <a:ln w="9525">
              <a:noFill/>
              <a:miter lim="800000"/>
              <a:headEnd/>
              <a:tailEnd/>
            </a:ln>
          </p:spPr>
          <p:txBody>
            <a:bodyPr wrap="none">
              <a:spAutoFit/>
            </a:bodyPr>
            <a:lstStyle/>
            <a:p>
              <a:r>
                <a:rPr lang="en-US"/>
                <a:t>X</a:t>
              </a:r>
              <a:r>
                <a:rPr lang="en-US" baseline="-25000"/>
                <a:t>1</a:t>
              </a:r>
            </a:p>
          </p:txBody>
        </p:sp>
      </p:grpSp>
      <p:grpSp>
        <p:nvGrpSpPr>
          <p:cNvPr id="3" name="Group 24"/>
          <p:cNvGrpSpPr>
            <a:grpSpLocks noChangeAspect="1"/>
          </p:cNvGrpSpPr>
          <p:nvPr/>
        </p:nvGrpSpPr>
        <p:grpSpPr bwMode="auto">
          <a:xfrm>
            <a:off x="5334000" y="3276600"/>
            <a:ext cx="3430588" cy="3429000"/>
            <a:chOff x="4094163" y="0"/>
            <a:chExt cx="5049837" cy="5046663"/>
          </a:xfrm>
        </p:grpSpPr>
        <p:pic>
          <p:nvPicPr>
            <p:cNvPr id="38921" name="Picture 2" descr="eloss120"/>
            <p:cNvPicPr>
              <a:picLocks noChangeAspect="1" noChangeArrowheads="1"/>
            </p:cNvPicPr>
            <p:nvPr/>
          </p:nvPicPr>
          <p:blipFill>
            <a:blip r:embed="rId4" cstate="print"/>
            <a:srcRect/>
            <a:stretch>
              <a:fillRect/>
            </a:stretch>
          </p:blipFill>
          <p:spPr bwMode="auto">
            <a:xfrm>
              <a:off x="4094163" y="0"/>
              <a:ext cx="5049837" cy="5046663"/>
            </a:xfrm>
            <a:prstGeom prst="rect">
              <a:avLst/>
            </a:prstGeom>
            <a:noFill/>
            <a:ln w="9525">
              <a:noFill/>
              <a:miter lim="800000"/>
              <a:headEnd/>
              <a:tailEnd/>
            </a:ln>
          </p:spPr>
        </p:pic>
        <p:sp>
          <p:nvSpPr>
            <p:cNvPr id="38922" name="Text Box 7"/>
            <p:cNvSpPr txBox="1">
              <a:spLocks noChangeArrowheads="1"/>
            </p:cNvSpPr>
            <p:nvPr/>
          </p:nvSpPr>
          <p:spPr bwMode="auto">
            <a:xfrm rot="1330851">
              <a:off x="5161536" y="2968640"/>
              <a:ext cx="2937614" cy="883297"/>
            </a:xfrm>
            <a:prstGeom prst="rect">
              <a:avLst/>
            </a:prstGeom>
            <a:noFill/>
            <a:ln w="12700">
              <a:noFill/>
              <a:miter lim="800000"/>
              <a:headEnd/>
              <a:tailEnd/>
            </a:ln>
          </p:spPr>
          <p:txBody>
            <a:bodyPr>
              <a:spAutoFit/>
            </a:bodyPr>
            <a:lstStyle/>
            <a:p>
              <a:pPr>
                <a:spcBef>
                  <a:spcPct val="50000"/>
                </a:spcBef>
              </a:pPr>
              <a:r>
                <a:rPr lang="en-US" sz="1100" b="1" i="1"/>
                <a:t>Energy loss upper limits based on E866 Drell-Yan measurement</a:t>
              </a:r>
            </a:p>
          </p:txBody>
        </p:sp>
        <p:sp>
          <p:nvSpPr>
            <p:cNvPr id="38923" name="Rectangle 8"/>
            <p:cNvSpPr>
              <a:spLocks noChangeArrowheads="1"/>
            </p:cNvSpPr>
            <p:nvPr/>
          </p:nvSpPr>
          <p:spPr bwMode="auto">
            <a:xfrm>
              <a:off x="4192588" y="3306763"/>
              <a:ext cx="758825" cy="244475"/>
            </a:xfrm>
            <a:prstGeom prst="rect">
              <a:avLst/>
            </a:prstGeom>
            <a:noFill/>
            <a:ln w="12700">
              <a:noFill/>
              <a:miter lim="800000"/>
              <a:headEnd/>
              <a:tailEnd/>
            </a:ln>
          </p:spPr>
          <p:txBody>
            <a:bodyPr wrap="none" anchor="ctr">
              <a:spAutoFit/>
            </a:bodyPr>
            <a:lstStyle/>
            <a:p>
              <a:r>
                <a:rPr lang="en-US" sz="1000"/>
                <a:t>LW10504</a:t>
              </a:r>
              <a:r>
                <a:rPr lang="en-US" sz="1000" b="1" i="1"/>
                <a:t> </a:t>
              </a:r>
            </a:p>
          </p:txBody>
        </p:sp>
        <p:sp>
          <p:nvSpPr>
            <p:cNvPr id="38924" name="Text Box 9"/>
            <p:cNvSpPr txBox="1">
              <a:spLocks noChangeArrowheads="1"/>
            </p:cNvSpPr>
            <p:nvPr/>
          </p:nvSpPr>
          <p:spPr bwMode="auto">
            <a:xfrm>
              <a:off x="5501235" y="153989"/>
              <a:ext cx="2926259" cy="637394"/>
            </a:xfrm>
            <a:prstGeom prst="rect">
              <a:avLst/>
            </a:prstGeom>
            <a:solidFill>
              <a:srgbClr val="F8FF9F"/>
            </a:solidFill>
            <a:ln w="9525">
              <a:solidFill>
                <a:srgbClr val="000099"/>
              </a:solidFill>
              <a:miter lim="800000"/>
              <a:headEnd/>
              <a:tailEnd/>
            </a:ln>
          </p:spPr>
          <p:txBody>
            <a:bodyPr wrap="none">
              <a:spAutoFit/>
            </a:bodyPr>
            <a:lstStyle/>
            <a:p>
              <a:r>
                <a:rPr lang="en-US" sz="1200"/>
                <a:t>E906 expected uncertainties</a:t>
              </a:r>
            </a:p>
            <a:p>
              <a:r>
                <a:rPr lang="en-US" sz="1200"/>
                <a:t>Shadowing region removed</a:t>
              </a:r>
            </a:p>
          </p:txBody>
        </p:sp>
      </p:grpSp>
      <p:sp>
        <p:nvSpPr>
          <p:cNvPr id="57" name="Title 28"/>
          <p:cNvSpPr txBox="1">
            <a:spLocks/>
          </p:cNvSpPr>
          <p:nvPr/>
        </p:nvSpPr>
        <p:spPr>
          <a:xfrm>
            <a:off x="533400" y="241300"/>
            <a:ext cx="8001000" cy="469900"/>
          </a:xfrm>
          <a:prstGeom prst="rect">
            <a:avLst/>
          </a:prstGeom>
        </p:spPr>
        <p:txBody>
          <a:bodyPr/>
          <a:lstStyle/>
          <a:p>
            <a:pPr eaLnBrk="0" hangingPunct="0">
              <a:spcBef>
                <a:spcPts val="200"/>
              </a:spcBef>
              <a:defRPr/>
            </a:pPr>
            <a:r>
              <a:rPr lang="en-US" sz="2400" b="1" kern="0" dirty="0" err="1">
                <a:solidFill>
                  <a:srgbClr val="190EFF"/>
                </a:solidFill>
                <a:latin typeface="+mj-lt"/>
                <a:ea typeface="+mj-ea"/>
                <a:cs typeface="+mj-cs"/>
                <a:sym typeface="Arial" charset="0"/>
              </a:rPr>
              <a:t>Partonic</a:t>
            </a:r>
            <a:r>
              <a:rPr lang="en-US" sz="2400" b="1" kern="0" dirty="0">
                <a:solidFill>
                  <a:srgbClr val="190EFF"/>
                </a:solidFill>
                <a:latin typeface="+mj-lt"/>
                <a:ea typeface="+mj-ea"/>
                <a:cs typeface="+mj-cs"/>
                <a:sym typeface="Arial" charset="0"/>
              </a:rPr>
              <a:t> Energy Loss in Cold Nuclear Matter</a:t>
            </a:r>
            <a:endParaRPr lang="en-US" sz="2400" b="1" kern="0" dirty="0">
              <a:solidFill>
                <a:srgbClr val="190EFF"/>
              </a:solidFill>
              <a:latin typeface="+mj-lt"/>
              <a:ea typeface="+mj-ea"/>
              <a:cs typeface="+mj-cs"/>
              <a:sym typeface="Arial" pitchFamily="34" charset="0"/>
            </a:endParaRPr>
          </a:p>
        </p:txBody>
      </p:sp>
      <p:sp>
        <p:nvSpPr>
          <p:cNvPr id="6" name="Rectangle 3"/>
          <p:cNvSpPr txBox="1">
            <a:spLocks noChangeArrowheads="1"/>
          </p:cNvSpPr>
          <p:nvPr/>
        </p:nvSpPr>
        <p:spPr bwMode="auto">
          <a:xfrm>
            <a:off x="152400" y="838200"/>
            <a:ext cx="5867400" cy="2895600"/>
          </a:xfrm>
          <a:prstGeom prst="rect">
            <a:avLst/>
          </a:prstGeom>
          <a:noFill/>
          <a:ln w="12700">
            <a:noFill/>
            <a:miter lim="800000"/>
            <a:headEnd/>
            <a:tailEnd/>
          </a:ln>
        </p:spPr>
        <p:txBody>
          <a:bodyPr lIns="50800" tIns="50800" rIns="50800" bIns="50800"/>
          <a:lstStyle/>
          <a:p>
            <a:pPr marL="334963" indent="-334963" algn="l">
              <a:spcBef>
                <a:spcPts val="600"/>
              </a:spcBef>
              <a:buSzPct val="200000"/>
              <a:buFont typeface="Arial" pitchFamily="34" charset="0"/>
              <a:buChar char="•"/>
              <a:tabLst>
                <a:tab pos="815975" algn="l"/>
                <a:tab pos="1192213" algn="l"/>
              </a:tabLst>
              <a:defRPr/>
            </a:pPr>
            <a:r>
              <a:rPr lang="en-US" kern="0" dirty="0">
                <a:latin typeface="+mn-lt"/>
                <a:ea typeface="+mn-ea"/>
                <a:cs typeface="+mn-cs"/>
                <a:sym typeface="Arial" pitchFamily="34" charset="0"/>
              </a:rPr>
              <a:t>An understanding of </a:t>
            </a:r>
            <a:r>
              <a:rPr lang="en-US" kern="0" dirty="0" err="1">
                <a:latin typeface="+mn-lt"/>
                <a:ea typeface="+mn-ea"/>
                <a:cs typeface="+mn-cs"/>
                <a:sym typeface="Arial" pitchFamily="34" charset="0"/>
              </a:rPr>
              <a:t>partonic</a:t>
            </a:r>
            <a:r>
              <a:rPr lang="en-US" kern="0" dirty="0">
                <a:latin typeface="+mn-lt"/>
                <a:ea typeface="+mn-ea"/>
                <a:cs typeface="+mn-cs"/>
                <a:sym typeface="Arial" pitchFamily="34" charset="0"/>
              </a:rPr>
              <a:t> energy loss in both cold and hot nuclear matter is paramount to elucidating RHIC data.</a:t>
            </a:r>
            <a:r>
              <a:rPr lang="en-US" kern="0" dirty="0">
                <a:sym typeface="Arial" pitchFamily="34" charset="0"/>
              </a:rPr>
              <a:t> </a:t>
            </a:r>
          </a:p>
          <a:p>
            <a:pPr marL="334963" indent="-334963" algn="l" eaLnBrk="0" hangingPunct="0">
              <a:spcBef>
                <a:spcPts val="600"/>
              </a:spcBef>
              <a:buSzPct val="200000"/>
              <a:buFont typeface="Arial" pitchFamily="34" charset="0"/>
              <a:buChar char="•"/>
              <a:defRPr/>
            </a:pPr>
            <a:r>
              <a:rPr lang="en-US" kern="0" dirty="0">
                <a:latin typeface="+mn-lt"/>
                <a:ea typeface="+mn-ea"/>
                <a:cs typeface="+mn-cs"/>
                <a:sym typeface="Arial" pitchFamily="34" charset="0"/>
              </a:rPr>
              <a:t>Pre-interaction </a:t>
            </a:r>
            <a:r>
              <a:rPr lang="en-US" kern="0" dirty="0" err="1">
                <a:latin typeface="+mn-lt"/>
                <a:ea typeface="+mn-ea"/>
                <a:cs typeface="+mn-cs"/>
                <a:sym typeface="Arial" pitchFamily="34" charset="0"/>
              </a:rPr>
              <a:t>parton</a:t>
            </a:r>
            <a:r>
              <a:rPr lang="en-US" kern="0" dirty="0">
                <a:latin typeface="+mn-lt"/>
                <a:ea typeface="+mn-ea"/>
                <a:cs typeface="+mn-cs"/>
                <a:sym typeface="Arial" pitchFamily="34" charset="0"/>
              </a:rPr>
              <a:t> moves through cold nuclear matter and looses energy.</a:t>
            </a:r>
          </a:p>
          <a:p>
            <a:pPr marL="334963" indent="-334963" algn="l" eaLnBrk="0" hangingPunct="0">
              <a:spcBef>
                <a:spcPts val="600"/>
              </a:spcBef>
              <a:buSzPct val="200000"/>
              <a:buFont typeface="Arial" pitchFamily="34" charset="0"/>
              <a:buChar char="•"/>
              <a:defRPr/>
            </a:pPr>
            <a:r>
              <a:rPr lang="en-US" kern="0" dirty="0">
                <a:latin typeface="+mn-lt"/>
                <a:ea typeface="+mn-ea"/>
                <a:cs typeface="+mn-cs"/>
                <a:sym typeface="Arial" pitchFamily="34" charset="0"/>
              </a:rPr>
              <a:t>Apparent (reconstructed) kinematic value (x</a:t>
            </a:r>
            <a:r>
              <a:rPr lang="en-US" kern="0" baseline="-25000" dirty="0">
                <a:latin typeface="+mn-lt"/>
                <a:ea typeface="+mn-ea"/>
                <a:cs typeface="+mn-cs"/>
                <a:sym typeface="Arial" pitchFamily="34" charset="0"/>
              </a:rPr>
              <a:t>1</a:t>
            </a:r>
            <a:r>
              <a:rPr lang="en-US" kern="0" dirty="0">
                <a:latin typeface="+mn-lt"/>
                <a:ea typeface="+mn-ea"/>
                <a:cs typeface="+mn-cs"/>
                <a:sym typeface="Arial" pitchFamily="34" charset="0"/>
              </a:rPr>
              <a:t> or </a:t>
            </a:r>
            <a:r>
              <a:rPr lang="en-US" kern="0" dirty="0" err="1">
                <a:latin typeface="+mn-lt"/>
                <a:ea typeface="+mn-ea"/>
                <a:cs typeface="+mn-cs"/>
                <a:sym typeface="Arial" pitchFamily="34" charset="0"/>
              </a:rPr>
              <a:t>x</a:t>
            </a:r>
            <a:r>
              <a:rPr lang="en-US" kern="0" baseline="-25000" dirty="0" err="1">
                <a:latin typeface="+mn-lt"/>
                <a:ea typeface="+mn-ea"/>
                <a:cs typeface="+mn-cs"/>
                <a:sym typeface="Arial" pitchFamily="34" charset="0"/>
              </a:rPr>
              <a:t>F</a:t>
            </a:r>
            <a:r>
              <a:rPr lang="en-US" kern="0" dirty="0">
                <a:latin typeface="+mn-lt"/>
                <a:ea typeface="+mn-ea"/>
                <a:cs typeface="+mn-cs"/>
                <a:sym typeface="Arial" pitchFamily="34" charset="0"/>
              </a:rPr>
              <a:t>) is shifted</a:t>
            </a:r>
          </a:p>
          <a:p>
            <a:pPr marL="334963" indent="-334963" algn="l">
              <a:spcBef>
                <a:spcPts val="1200"/>
              </a:spcBef>
              <a:buSzPct val="200000"/>
              <a:buFont typeface="Arial" pitchFamily="34" charset="0"/>
              <a:buChar char="•"/>
              <a:tabLst>
                <a:tab pos="815975" algn="l"/>
                <a:tab pos="1192213" algn="l"/>
              </a:tabLst>
              <a:defRPr/>
            </a:pPr>
            <a:r>
              <a:rPr lang="en-US" kern="0" dirty="0">
                <a:latin typeface="+mn-lt"/>
                <a:ea typeface="+mn-ea"/>
                <a:cs typeface="+mn-cs"/>
                <a:sym typeface="Arial" pitchFamily="34" charset="0"/>
              </a:rPr>
              <a:t>Fit shift in x</a:t>
            </a:r>
            <a:r>
              <a:rPr lang="en-US" kern="0" baseline="-25000" dirty="0">
                <a:latin typeface="+mn-lt"/>
                <a:ea typeface="+mn-ea"/>
                <a:cs typeface="+mn-cs"/>
                <a:sym typeface="Arial" pitchFamily="34" charset="0"/>
              </a:rPr>
              <a:t>1</a:t>
            </a:r>
            <a:r>
              <a:rPr lang="en-US" kern="0" dirty="0">
                <a:latin typeface="+mn-lt"/>
                <a:ea typeface="+mn-ea"/>
                <a:cs typeface="+mn-cs"/>
                <a:sym typeface="Arial" pitchFamily="34" charset="0"/>
              </a:rPr>
              <a:t> relative to deuterium</a:t>
            </a:r>
            <a:endParaRPr lang="en-US" kern="0" dirty="0">
              <a:latin typeface="+mn-lt"/>
              <a:sym typeface="Arial" pitchFamily="34" charset="0"/>
            </a:endParaRPr>
          </a:p>
          <a:p>
            <a:pPr marL="754063" lvl="1" indent="-334963" algn="l">
              <a:spcBef>
                <a:spcPts val="1200"/>
              </a:spcBef>
              <a:buClr>
                <a:srgbClr val="0000FF"/>
              </a:buClr>
              <a:buSzPct val="150000"/>
              <a:buFont typeface="Zapf Dingbats" charset="0"/>
              <a:buChar char="➡"/>
              <a:tabLst>
                <a:tab pos="815975" algn="l"/>
                <a:tab pos="1192213" algn="l"/>
              </a:tabLst>
              <a:defRPr/>
            </a:pPr>
            <a:r>
              <a:rPr lang="en-US" sz="1600" kern="0" dirty="0">
                <a:latin typeface="+mn-lt"/>
                <a:sym typeface="Arial" pitchFamily="34" charset="0"/>
              </a:rPr>
              <a:t> shift in </a:t>
            </a:r>
            <a:r>
              <a:rPr lang="en-US" sz="1600" kern="0" dirty="0">
                <a:latin typeface="Symbol" pitchFamily="18" charset="2"/>
                <a:sym typeface="Arial" pitchFamily="34" charset="0"/>
              </a:rPr>
              <a:t>D</a:t>
            </a:r>
            <a:r>
              <a:rPr lang="en-US" sz="1600" kern="0" dirty="0">
                <a:latin typeface="+mn-lt"/>
                <a:sym typeface="Arial" pitchFamily="34" charset="0"/>
              </a:rPr>
              <a:t>x</a:t>
            </a:r>
            <a:r>
              <a:rPr lang="en-US" sz="1600" kern="0" baseline="-25000" dirty="0">
                <a:latin typeface="+mn-lt"/>
                <a:sym typeface="Arial" pitchFamily="34" charset="0"/>
              </a:rPr>
              <a:t>1</a:t>
            </a:r>
            <a:r>
              <a:rPr lang="en-US" sz="1600" kern="0" dirty="0">
                <a:latin typeface="+mn-lt"/>
                <a:sym typeface="Arial" pitchFamily="34" charset="0"/>
              </a:rPr>
              <a:t> </a:t>
            </a:r>
            <a:r>
              <a:rPr lang="en-US" sz="1600" kern="0" dirty="0">
                <a:latin typeface="+mn-lt"/>
                <a:sym typeface="Symbol"/>
              </a:rPr>
              <a:t> 1/s (larger at 120 </a:t>
            </a:r>
            <a:r>
              <a:rPr lang="en-US" sz="1600" kern="0" dirty="0" err="1">
                <a:latin typeface="+mn-lt"/>
                <a:sym typeface="Symbol"/>
              </a:rPr>
              <a:t>GeV</a:t>
            </a:r>
            <a:r>
              <a:rPr lang="en-US" sz="1600" kern="0" dirty="0">
                <a:latin typeface="+mn-lt"/>
                <a:sym typeface="Symbol"/>
              </a:rPr>
              <a:t>)</a:t>
            </a:r>
            <a:endParaRPr lang="en-US" kern="0" dirty="0">
              <a:latin typeface="+mn-lt"/>
              <a:ea typeface="+mn-ea"/>
              <a:cs typeface="+mn-cs"/>
              <a:sym typeface="Arial" pitchFamily="34" charset="0"/>
            </a:endParaRPr>
          </a:p>
          <a:p>
            <a:pPr marL="792163" lvl="1" indent="-334963" algn="l" eaLnBrk="0" hangingPunct="0">
              <a:spcBef>
                <a:spcPts val="600"/>
              </a:spcBef>
              <a:buSzPct val="200000"/>
              <a:defRPr/>
            </a:pPr>
            <a:r>
              <a:rPr lang="en-US" kern="0" dirty="0">
                <a:latin typeface="+mn-lt"/>
                <a:ea typeface="+mn-ea"/>
                <a:cs typeface="+mn-cs"/>
                <a:sym typeface="Arial" pitchFamily="34" charset="0"/>
              </a:rPr>
              <a:t> </a:t>
            </a:r>
          </a:p>
          <a:p>
            <a:pPr marL="792163" lvl="1" indent="-334963" algn="l" eaLnBrk="0" hangingPunct="0">
              <a:spcBef>
                <a:spcPts val="600"/>
              </a:spcBef>
              <a:buSzPct val="200000"/>
              <a:buFont typeface="Arial" pitchFamily="34" charset="0"/>
              <a:buChar char="•"/>
              <a:defRPr/>
            </a:pPr>
            <a:endParaRPr lang="en-US" kern="0" dirty="0">
              <a:latin typeface="+mn-lt"/>
              <a:ea typeface="+mn-ea"/>
              <a:cs typeface="+mn-cs"/>
              <a:sym typeface="Arial" pitchFamily="34" charset="0"/>
            </a:endParaRPr>
          </a:p>
        </p:txBody>
      </p:sp>
      <p:pic>
        <p:nvPicPr>
          <p:cNvPr id="38918" name="Picture 6" descr="eloss"/>
          <p:cNvPicPr>
            <a:picLocks noChangeAspect="1" noChangeArrowheads="1"/>
          </p:cNvPicPr>
          <p:nvPr/>
        </p:nvPicPr>
        <p:blipFill>
          <a:blip r:embed="rId5" cstate="print"/>
          <a:srcRect/>
          <a:stretch>
            <a:fillRect/>
          </a:stretch>
        </p:blipFill>
        <p:spPr bwMode="auto">
          <a:xfrm>
            <a:off x="6248400" y="914400"/>
            <a:ext cx="2728913" cy="2254250"/>
          </a:xfrm>
          <a:prstGeom prst="rect">
            <a:avLst/>
          </a:prstGeom>
          <a:noFill/>
          <a:ln w="9525">
            <a:noFill/>
            <a:miter lim="800000"/>
            <a:headEnd/>
            <a:tailEnd/>
          </a:ln>
        </p:spPr>
      </p:pic>
      <p:sp>
        <p:nvSpPr>
          <p:cNvPr id="27" name="Rectangle 3"/>
          <p:cNvSpPr txBox="1">
            <a:spLocks noChangeArrowheads="1"/>
          </p:cNvSpPr>
          <p:nvPr/>
        </p:nvSpPr>
        <p:spPr bwMode="auto">
          <a:xfrm>
            <a:off x="152400" y="5715000"/>
            <a:ext cx="5029200" cy="1066800"/>
          </a:xfrm>
          <a:prstGeom prst="rect">
            <a:avLst/>
          </a:prstGeom>
          <a:noFill/>
          <a:ln w="12700">
            <a:noFill/>
            <a:miter lim="800000"/>
            <a:headEnd/>
            <a:tailEnd/>
          </a:ln>
        </p:spPr>
        <p:txBody>
          <a:bodyPr lIns="50800" tIns="50800" rIns="50800" bIns="50800"/>
          <a:lstStyle/>
          <a:p>
            <a:pPr marL="334963" indent="-334963" algn="l">
              <a:spcBef>
                <a:spcPts val="1200"/>
              </a:spcBef>
              <a:buSzPct val="200000"/>
              <a:buFont typeface="Arial" pitchFamily="34" charset="0"/>
              <a:buChar char="•"/>
              <a:tabLst>
                <a:tab pos="815975" algn="l"/>
                <a:tab pos="1192213" algn="l"/>
              </a:tabLst>
              <a:defRPr/>
            </a:pPr>
            <a:r>
              <a:rPr lang="en-US" dirty="0"/>
              <a:t>E906 will have sufficient statistical precision to allow events within the shadowing region, x</a:t>
            </a:r>
            <a:r>
              <a:rPr lang="en-US" baseline="-25000" dirty="0"/>
              <a:t>2</a:t>
            </a:r>
            <a:r>
              <a:rPr lang="en-US" dirty="0"/>
              <a:t> &lt; 0.1, to be removed from the data sample</a:t>
            </a:r>
          </a:p>
          <a:p>
            <a:pPr marL="334963" indent="-334963" algn="l">
              <a:spcBef>
                <a:spcPts val="1200"/>
              </a:spcBef>
              <a:buSzPct val="200000"/>
              <a:buFont typeface="Arial" pitchFamily="34" charset="0"/>
              <a:buChar char="•"/>
              <a:tabLst>
                <a:tab pos="815975" algn="l"/>
                <a:tab pos="1192213" algn="l"/>
              </a:tabLst>
              <a:defRPr/>
            </a:pPr>
            <a:endParaRPr lang="en-US" kern="0" dirty="0">
              <a:latin typeface="+mn-lt"/>
              <a:ea typeface="+mn-ea"/>
              <a:cs typeface="+mn-cs"/>
              <a:sym typeface="Arial" pitchFamily="34" charset="0"/>
            </a:endParaRPr>
          </a:p>
        </p:txBody>
      </p:sp>
      <p:sp>
        <p:nvSpPr>
          <p:cNvPr id="15" name="Slide Number Placeholder 14"/>
          <p:cNvSpPr>
            <a:spLocks noGrp="1"/>
          </p:cNvSpPr>
          <p:nvPr>
            <p:ph type="sldNum" sz="quarter" idx="10"/>
          </p:nvPr>
        </p:nvSpPr>
        <p:spPr/>
        <p:txBody>
          <a:bodyPr/>
          <a:lstStyle/>
          <a:p>
            <a:pPr>
              <a:defRPr/>
            </a:pPr>
            <a:fld id="{9E7E157F-4FD0-4424-901D-5A7D645353BC}" type="slidenum">
              <a:rPr lang="en-US" smtClean="0"/>
              <a:pPr>
                <a:defRPr/>
              </a:pPr>
              <a:t>34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descr="allnlo"/>
          <p:cNvPicPr>
            <a:picLocks noChangeAspect="1" noChangeArrowheads="1"/>
          </p:cNvPicPr>
          <p:nvPr/>
        </p:nvPicPr>
        <p:blipFill>
          <a:blip r:embed="rId2" cstate="print"/>
          <a:srcRect l="366" b="33090"/>
          <a:stretch>
            <a:fillRect/>
          </a:stretch>
        </p:blipFill>
        <p:spPr bwMode="auto">
          <a:xfrm>
            <a:off x="4170363" y="1489075"/>
            <a:ext cx="4745037" cy="4378325"/>
          </a:xfrm>
          <a:prstGeom prst="rect">
            <a:avLst/>
          </a:prstGeom>
          <a:noFill/>
          <a:ln w="9525">
            <a:noFill/>
            <a:miter lim="800000"/>
            <a:headEnd/>
            <a:tailEnd/>
          </a:ln>
        </p:spPr>
      </p:pic>
      <p:sp>
        <p:nvSpPr>
          <p:cNvPr id="39939" name="Rectangle 3"/>
          <p:cNvSpPr>
            <a:spLocks noGrp="1" noChangeArrowheads="1"/>
          </p:cNvSpPr>
          <p:nvPr>
            <p:ph type="body" idx="1"/>
          </p:nvPr>
        </p:nvSpPr>
        <p:spPr>
          <a:xfrm>
            <a:off x="200025" y="1020763"/>
            <a:ext cx="4067175" cy="2651125"/>
          </a:xfrm>
        </p:spPr>
        <p:txBody>
          <a:bodyPr/>
          <a:lstStyle/>
          <a:p>
            <a:pPr>
              <a:spcBef>
                <a:spcPts val="600"/>
              </a:spcBef>
            </a:pPr>
            <a:r>
              <a:rPr lang="en-US" smtClean="0"/>
              <a:t>Next-to-leading order diagrams complicate the picture</a:t>
            </a:r>
          </a:p>
          <a:p>
            <a:pPr>
              <a:spcBef>
                <a:spcPts val="600"/>
              </a:spcBef>
            </a:pPr>
            <a:r>
              <a:rPr lang="en-US" smtClean="0"/>
              <a:t>These diagrams are responsible for </a:t>
            </a:r>
            <a:r>
              <a:rPr lang="en-US" b="1" smtClean="0">
                <a:solidFill>
                  <a:srgbClr val="993300"/>
                </a:solidFill>
              </a:rPr>
              <a:t>50% of the measured cross section</a:t>
            </a:r>
          </a:p>
          <a:p>
            <a:pPr>
              <a:spcBef>
                <a:spcPts val="600"/>
              </a:spcBef>
            </a:pPr>
            <a:r>
              <a:rPr lang="en-US" smtClean="0"/>
              <a:t>Intrinsic transverse momentum of quarks (although a small effect, </a:t>
            </a:r>
            <a:br>
              <a:rPr lang="en-US" smtClean="0"/>
            </a:br>
            <a:r>
              <a:rPr lang="en-US" smtClean="0">
                <a:latin typeface="Symbol" pitchFamily="18" charset="2"/>
                <a:sym typeface="Symbol" pitchFamily="18" charset="2"/>
              </a:rPr>
              <a:t>l </a:t>
            </a:r>
            <a:r>
              <a:rPr lang="en-US" smtClean="0"/>
              <a:t>&gt; 0.8)</a:t>
            </a:r>
          </a:p>
        </p:txBody>
      </p:sp>
      <p:pic>
        <p:nvPicPr>
          <p:cNvPr id="39940" name="Picture 5" descr="allnlo"/>
          <p:cNvPicPr>
            <a:picLocks noChangeAspect="1" noChangeArrowheads="1"/>
          </p:cNvPicPr>
          <p:nvPr/>
        </p:nvPicPr>
        <p:blipFill>
          <a:blip r:embed="rId2" cstate="print"/>
          <a:srcRect l="24434" t="67419" r="25533" b="2159"/>
          <a:stretch>
            <a:fillRect/>
          </a:stretch>
        </p:blipFill>
        <p:spPr bwMode="auto">
          <a:xfrm>
            <a:off x="1216025" y="3679825"/>
            <a:ext cx="2382838" cy="1990725"/>
          </a:xfrm>
          <a:prstGeom prst="rect">
            <a:avLst/>
          </a:prstGeom>
          <a:noFill/>
          <a:ln w="9525">
            <a:noFill/>
            <a:miter lim="800000"/>
            <a:headEnd/>
            <a:tailEnd/>
          </a:ln>
        </p:spPr>
      </p:pic>
      <p:sp>
        <p:nvSpPr>
          <p:cNvPr id="10" name="Title 28"/>
          <p:cNvSpPr txBox="1">
            <a:spLocks/>
          </p:cNvSpPr>
          <p:nvPr/>
        </p:nvSpPr>
        <p:spPr>
          <a:xfrm>
            <a:off x="533400" y="241300"/>
            <a:ext cx="8001000" cy="469900"/>
          </a:xfrm>
          <a:prstGeom prst="rect">
            <a:avLst/>
          </a:prstGeom>
        </p:spPr>
        <p:txBody>
          <a:bodyPr/>
          <a:lstStyle/>
          <a:p>
            <a:pPr eaLnBrk="0" hangingPunct="0">
              <a:spcBef>
                <a:spcPts val="200"/>
              </a:spcBef>
              <a:defRPr/>
            </a:pPr>
            <a:r>
              <a:rPr lang="en-US" sz="2400" b="1" kern="0" dirty="0">
                <a:solidFill>
                  <a:srgbClr val="190EFF"/>
                </a:solidFill>
                <a:latin typeface="+mj-lt"/>
                <a:ea typeface="+mj-ea"/>
                <a:cs typeface="+mj-cs"/>
                <a:sym typeface="Arial" charset="0"/>
              </a:rPr>
              <a:t>Next-to-Leading Order </a:t>
            </a:r>
            <a:r>
              <a:rPr lang="en-US" sz="2400" b="1" kern="0" dirty="0" err="1">
                <a:solidFill>
                  <a:srgbClr val="190EFF"/>
                </a:solidFill>
                <a:latin typeface="+mj-lt"/>
                <a:ea typeface="+mj-ea"/>
                <a:cs typeface="+mj-cs"/>
                <a:sym typeface="Arial" charset="0"/>
              </a:rPr>
              <a:t>Drell</a:t>
            </a:r>
            <a:r>
              <a:rPr lang="en-US" sz="2400" b="1" kern="0" dirty="0">
                <a:solidFill>
                  <a:srgbClr val="190EFF"/>
                </a:solidFill>
                <a:latin typeface="+mj-lt"/>
                <a:ea typeface="+mj-ea"/>
                <a:cs typeface="+mj-cs"/>
                <a:sym typeface="Arial" charset="0"/>
              </a:rPr>
              <a:t>-Yan</a:t>
            </a:r>
            <a:endParaRPr lang="en-US" sz="2400" b="1" kern="0" dirty="0">
              <a:solidFill>
                <a:srgbClr val="190EFF"/>
              </a:solidFill>
              <a:latin typeface="+mj-lt"/>
              <a:ea typeface="+mj-ea"/>
              <a:cs typeface="+mj-cs"/>
              <a:sym typeface="Arial" pitchFamily="34" charset="0"/>
            </a:endParaRPr>
          </a:p>
        </p:txBody>
      </p:sp>
      <p:sp>
        <p:nvSpPr>
          <p:cNvPr id="9" name="Slide Number Placeholder 8"/>
          <p:cNvSpPr>
            <a:spLocks noGrp="1"/>
          </p:cNvSpPr>
          <p:nvPr>
            <p:ph type="sldNum" sz="quarter" idx="10"/>
          </p:nvPr>
        </p:nvSpPr>
        <p:spPr/>
        <p:txBody>
          <a:bodyPr/>
          <a:lstStyle/>
          <a:p>
            <a:pPr>
              <a:defRPr/>
            </a:pPr>
            <a:fld id="{12FB3098-701A-45BD-9E89-41AC041C0DF6}" type="slidenum">
              <a:rPr lang="en-US" smtClean="0"/>
              <a:pPr>
                <a:defRPr/>
              </a:pPr>
              <a:t>35</a:t>
            </a:fld>
            <a:endParaRPr lang="en-US"/>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3" descr="mass2"/>
          <p:cNvPicPr>
            <a:picLocks noChangeAspect="1" noChangeArrowheads="1"/>
          </p:cNvPicPr>
          <p:nvPr/>
        </p:nvPicPr>
        <p:blipFill>
          <a:blip r:embed="rId3" cstate="print"/>
          <a:srcRect/>
          <a:stretch>
            <a:fillRect/>
          </a:stretch>
        </p:blipFill>
        <p:spPr bwMode="auto">
          <a:xfrm>
            <a:off x="2184400" y="995363"/>
            <a:ext cx="5881688" cy="5405437"/>
          </a:xfrm>
          <a:prstGeom prst="rect">
            <a:avLst/>
          </a:prstGeom>
          <a:noFill/>
          <a:ln w="9525">
            <a:noFill/>
            <a:miter lim="800000"/>
            <a:headEnd/>
            <a:tailEnd/>
          </a:ln>
        </p:spPr>
      </p:pic>
      <p:sp>
        <p:nvSpPr>
          <p:cNvPr id="38919" name="Text Box 4"/>
          <p:cNvSpPr txBox="1">
            <a:spLocks noChangeArrowheads="1"/>
          </p:cNvSpPr>
          <p:nvPr/>
        </p:nvSpPr>
        <p:spPr bwMode="auto">
          <a:xfrm>
            <a:off x="8083550" y="1517650"/>
            <a:ext cx="738188" cy="4362450"/>
          </a:xfrm>
          <a:prstGeom prst="rect">
            <a:avLst/>
          </a:prstGeom>
          <a:noFill/>
          <a:ln w="9525">
            <a:noFill/>
            <a:miter lim="800000"/>
            <a:headEnd/>
            <a:tailEnd/>
          </a:ln>
        </p:spPr>
        <p:txBody>
          <a:bodyPr vert="eaVert" wrap="none">
            <a:spAutoFit/>
          </a:bodyPr>
          <a:lstStyle/>
          <a:p>
            <a:pPr>
              <a:defRPr/>
            </a:pPr>
            <a:r>
              <a:rPr lang="en-US" dirty="0">
                <a:latin typeface="+mn-lt"/>
              </a:rPr>
              <a:t>Data From </a:t>
            </a:r>
            <a:r>
              <a:rPr lang="en-US" dirty="0" err="1">
                <a:latin typeface="+mn-lt"/>
              </a:rPr>
              <a:t>Fermilab</a:t>
            </a:r>
            <a:r>
              <a:rPr lang="en-US" dirty="0">
                <a:latin typeface="+mn-lt"/>
              </a:rPr>
              <a:t> E-866/</a:t>
            </a:r>
            <a:r>
              <a:rPr lang="en-US" dirty="0" err="1">
                <a:latin typeface="+mn-lt"/>
              </a:rPr>
              <a:t>NuSea</a:t>
            </a:r>
            <a:endParaRPr lang="en-US" dirty="0">
              <a:latin typeface="+mn-lt"/>
            </a:endParaRPr>
          </a:p>
          <a:p>
            <a:pPr>
              <a:defRPr/>
            </a:pPr>
            <a:r>
              <a:rPr lang="en-US" dirty="0">
                <a:latin typeface="+mn-lt"/>
              </a:rPr>
              <a:t>800 </a:t>
            </a:r>
            <a:r>
              <a:rPr lang="en-US" dirty="0" err="1">
                <a:latin typeface="+mn-lt"/>
              </a:rPr>
              <a:t>GeV</a:t>
            </a:r>
            <a:r>
              <a:rPr lang="en-US" dirty="0">
                <a:latin typeface="+mn-lt"/>
              </a:rPr>
              <a:t> proton beam on hydrogen target</a:t>
            </a:r>
          </a:p>
        </p:txBody>
      </p:sp>
      <p:sp>
        <p:nvSpPr>
          <p:cNvPr id="38920" name="Text Box 5"/>
          <p:cNvSpPr txBox="1">
            <a:spLocks noChangeArrowheads="1"/>
          </p:cNvSpPr>
          <p:nvPr/>
        </p:nvSpPr>
        <p:spPr bwMode="auto">
          <a:xfrm>
            <a:off x="661988" y="5237163"/>
            <a:ext cx="1512887" cy="854075"/>
          </a:xfrm>
          <a:prstGeom prst="rect">
            <a:avLst/>
          </a:prstGeom>
          <a:noFill/>
          <a:ln w="28575">
            <a:solidFill>
              <a:schemeClr val="tx1"/>
            </a:solidFill>
            <a:miter lim="800000"/>
            <a:headEnd/>
            <a:tailEnd/>
          </a:ln>
        </p:spPr>
        <p:txBody>
          <a:bodyPr>
            <a:spAutoFit/>
          </a:bodyPr>
          <a:lstStyle/>
          <a:p>
            <a:pPr>
              <a:defRPr/>
            </a:pPr>
            <a:r>
              <a:rPr lang="en-US" sz="1600" dirty="0">
                <a:latin typeface="+mn-lt"/>
              </a:rPr>
              <a:t>Edge of Spectrometer Acceptance</a:t>
            </a:r>
          </a:p>
        </p:txBody>
      </p:sp>
      <p:sp>
        <p:nvSpPr>
          <p:cNvPr id="40965" name="Line 6"/>
          <p:cNvSpPr>
            <a:spLocks noChangeShapeType="1"/>
          </p:cNvSpPr>
          <p:nvPr/>
        </p:nvSpPr>
        <p:spPr bwMode="auto">
          <a:xfrm flipV="1">
            <a:off x="2171700" y="2952750"/>
            <a:ext cx="784225" cy="2278063"/>
          </a:xfrm>
          <a:prstGeom prst="line">
            <a:avLst/>
          </a:prstGeom>
          <a:noFill/>
          <a:ln w="9525">
            <a:solidFill>
              <a:schemeClr val="tx1"/>
            </a:solidFill>
            <a:round/>
            <a:headEnd/>
            <a:tailEnd type="triangle" w="med" len="med"/>
          </a:ln>
        </p:spPr>
        <p:txBody>
          <a:bodyPr/>
          <a:lstStyle/>
          <a:p>
            <a:endParaRPr lang="en-US"/>
          </a:p>
        </p:txBody>
      </p:sp>
      <p:sp>
        <p:nvSpPr>
          <p:cNvPr id="40966" name="Line 7"/>
          <p:cNvSpPr>
            <a:spLocks noChangeShapeType="1"/>
          </p:cNvSpPr>
          <p:nvPr/>
        </p:nvSpPr>
        <p:spPr bwMode="auto">
          <a:xfrm flipV="1">
            <a:off x="2187575" y="3935413"/>
            <a:ext cx="1423988" cy="1295400"/>
          </a:xfrm>
          <a:prstGeom prst="line">
            <a:avLst/>
          </a:prstGeom>
          <a:noFill/>
          <a:ln w="9525">
            <a:solidFill>
              <a:schemeClr val="tx1"/>
            </a:solidFill>
            <a:round/>
            <a:headEnd/>
            <a:tailEnd type="triangle" w="med" len="med"/>
          </a:ln>
        </p:spPr>
        <p:txBody>
          <a:bodyPr/>
          <a:lstStyle/>
          <a:p>
            <a:endParaRPr lang="en-US"/>
          </a:p>
        </p:txBody>
      </p:sp>
      <p:sp>
        <p:nvSpPr>
          <p:cNvPr id="40967" name="Line 8"/>
          <p:cNvSpPr>
            <a:spLocks noChangeShapeType="1"/>
          </p:cNvSpPr>
          <p:nvPr/>
        </p:nvSpPr>
        <p:spPr bwMode="auto">
          <a:xfrm flipV="1">
            <a:off x="2171700" y="2952750"/>
            <a:ext cx="784225" cy="2278063"/>
          </a:xfrm>
          <a:prstGeom prst="line">
            <a:avLst/>
          </a:prstGeom>
          <a:noFill/>
          <a:ln w="38100">
            <a:solidFill>
              <a:srgbClr val="0000FF"/>
            </a:solidFill>
            <a:round/>
            <a:headEnd/>
            <a:tailEnd type="triangle" w="med" len="med"/>
          </a:ln>
        </p:spPr>
        <p:txBody>
          <a:bodyPr/>
          <a:lstStyle/>
          <a:p>
            <a:endParaRPr lang="en-US"/>
          </a:p>
        </p:txBody>
      </p:sp>
      <p:sp>
        <p:nvSpPr>
          <p:cNvPr id="40968" name="Line 9"/>
          <p:cNvSpPr>
            <a:spLocks noChangeShapeType="1"/>
          </p:cNvSpPr>
          <p:nvPr/>
        </p:nvSpPr>
        <p:spPr bwMode="auto">
          <a:xfrm flipV="1">
            <a:off x="2187575" y="3935413"/>
            <a:ext cx="1423988" cy="1295400"/>
          </a:xfrm>
          <a:prstGeom prst="line">
            <a:avLst/>
          </a:prstGeom>
          <a:noFill/>
          <a:ln w="38100">
            <a:solidFill>
              <a:srgbClr val="ED1C24"/>
            </a:solidFill>
            <a:round/>
            <a:headEnd/>
            <a:tailEnd type="triangle" w="med" len="med"/>
          </a:ln>
        </p:spPr>
        <p:txBody>
          <a:bodyPr/>
          <a:lstStyle/>
          <a:p>
            <a:endParaRPr lang="en-US"/>
          </a:p>
        </p:txBody>
      </p:sp>
      <p:sp>
        <p:nvSpPr>
          <p:cNvPr id="14" name="Title 28"/>
          <p:cNvSpPr txBox="1">
            <a:spLocks/>
          </p:cNvSpPr>
          <p:nvPr/>
        </p:nvSpPr>
        <p:spPr>
          <a:xfrm>
            <a:off x="533400" y="241300"/>
            <a:ext cx="8001000" cy="469900"/>
          </a:xfrm>
          <a:prstGeom prst="rect">
            <a:avLst/>
          </a:prstGeom>
        </p:spPr>
        <p:txBody>
          <a:bodyPr/>
          <a:lstStyle/>
          <a:p>
            <a:pPr eaLnBrk="0" hangingPunct="0">
              <a:spcBef>
                <a:spcPts val="200"/>
              </a:spcBef>
              <a:defRPr/>
            </a:pPr>
            <a:r>
              <a:rPr lang="en-US" sz="2400" b="1" kern="0" dirty="0" err="1">
                <a:solidFill>
                  <a:srgbClr val="190EFF"/>
                </a:solidFill>
                <a:latin typeface="+mj-lt"/>
                <a:ea typeface="+mj-ea"/>
                <a:cs typeface="+mj-cs"/>
                <a:sym typeface="Arial" charset="0"/>
              </a:rPr>
              <a:t>Drell</a:t>
            </a:r>
            <a:r>
              <a:rPr lang="en-US" sz="2400" b="1" kern="0" dirty="0">
                <a:solidFill>
                  <a:srgbClr val="190EFF"/>
                </a:solidFill>
                <a:latin typeface="+mj-lt"/>
                <a:ea typeface="+mj-ea"/>
                <a:cs typeface="+mj-cs"/>
                <a:sym typeface="Arial" charset="0"/>
              </a:rPr>
              <a:t>-Yan Mass Spectra</a:t>
            </a:r>
            <a:endParaRPr lang="en-US" sz="2400" b="1" kern="0" dirty="0">
              <a:solidFill>
                <a:srgbClr val="190EFF"/>
              </a:solidFill>
              <a:latin typeface="+mj-lt"/>
              <a:ea typeface="+mj-ea"/>
              <a:cs typeface="+mj-cs"/>
              <a:sym typeface="Arial" pitchFamily="34" charset="0"/>
            </a:endParaRPr>
          </a:p>
        </p:txBody>
      </p:sp>
      <p:sp>
        <p:nvSpPr>
          <p:cNvPr id="13" name="Slide Number Placeholder 12"/>
          <p:cNvSpPr>
            <a:spLocks noGrp="1"/>
          </p:cNvSpPr>
          <p:nvPr>
            <p:ph type="sldNum" sz="quarter" idx="10"/>
          </p:nvPr>
        </p:nvSpPr>
        <p:spPr/>
        <p:txBody>
          <a:bodyPr/>
          <a:lstStyle/>
          <a:p>
            <a:pPr>
              <a:defRPr/>
            </a:pPr>
            <a:fld id="{03D75915-9487-4425-85FC-89A4589F5B4A}" type="slidenum">
              <a:rPr lang="en-US" smtClean="0"/>
              <a:pPr>
                <a:defRPr/>
              </a:pPr>
              <a:t>36</a:t>
            </a:fld>
            <a:endParaRPr lang="en-US"/>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p:cNvPicPr>
            <a:picLocks noChangeAspect="1" noChangeArrowheads="1"/>
          </p:cNvPicPr>
          <p:nvPr/>
        </p:nvPicPr>
        <p:blipFill>
          <a:blip r:embed="rId3" cstate="print"/>
          <a:srcRect/>
          <a:stretch>
            <a:fillRect/>
          </a:stretch>
        </p:blipFill>
        <p:spPr bwMode="auto">
          <a:xfrm>
            <a:off x="6159500" y="2560638"/>
            <a:ext cx="1917700" cy="1371600"/>
          </a:xfrm>
          <a:prstGeom prst="rect">
            <a:avLst/>
          </a:prstGeom>
          <a:ln>
            <a:noFill/>
          </a:ln>
          <a:effectLst>
            <a:outerShdw blurRad="292100" dist="139700" dir="2700000" algn="tl" rotWithShape="0">
              <a:srgbClr val="333333">
                <a:alpha val="65000"/>
              </a:srgbClr>
            </a:outerShdw>
          </a:effectLst>
        </p:spPr>
      </p:pic>
      <p:pic>
        <p:nvPicPr>
          <p:cNvPr id="12" name="Picture 1"/>
          <p:cNvPicPr>
            <a:picLocks noChangeAspect="1" noChangeArrowheads="1"/>
          </p:cNvPicPr>
          <p:nvPr/>
        </p:nvPicPr>
        <p:blipFill>
          <a:blip r:embed="rId4" cstate="print"/>
          <a:srcRect/>
          <a:stretch>
            <a:fillRect/>
          </a:stretch>
        </p:blipFill>
        <p:spPr bwMode="auto">
          <a:xfrm>
            <a:off x="1676400" y="2514600"/>
            <a:ext cx="2471738" cy="1417638"/>
          </a:xfrm>
          <a:prstGeom prst="rect">
            <a:avLst/>
          </a:prstGeom>
          <a:ln>
            <a:noFill/>
          </a:ln>
          <a:effectLst>
            <a:outerShdw blurRad="292100" dist="139700" dir="2700000" algn="tl" rotWithShape="0">
              <a:srgbClr val="333333">
                <a:alpha val="65000"/>
              </a:srgbClr>
            </a:outerShdw>
          </a:effectLst>
        </p:spPr>
      </p:pic>
      <p:sp>
        <p:nvSpPr>
          <p:cNvPr id="15" name="TextBox 14"/>
          <p:cNvSpPr txBox="1"/>
          <p:nvPr/>
        </p:nvSpPr>
        <p:spPr>
          <a:xfrm>
            <a:off x="4953000" y="2755900"/>
            <a:ext cx="762000" cy="338138"/>
          </a:xfrm>
          <a:prstGeom prst="rect">
            <a:avLst/>
          </a:prstGeom>
          <a:noFill/>
        </p:spPr>
        <p:txBody>
          <a:bodyPr>
            <a:spAutoFit/>
          </a:bodyPr>
          <a:lstStyle/>
          <a:p>
            <a:pPr>
              <a:defRPr/>
            </a:pPr>
            <a:r>
              <a:rPr lang="en-US" sz="1600" dirty="0">
                <a:solidFill>
                  <a:srgbClr val="00B050"/>
                </a:solidFill>
                <a:latin typeface="+mn-lt"/>
              </a:rPr>
              <a:t>SIDIS</a:t>
            </a:r>
          </a:p>
        </p:txBody>
      </p:sp>
      <p:sp>
        <p:nvSpPr>
          <p:cNvPr id="16" name="TextBox 15"/>
          <p:cNvSpPr txBox="1"/>
          <p:nvPr/>
        </p:nvSpPr>
        <p:spPr>
          <a:xfrm>
            <a:off x="304800" y="2755900"/>
            <a:ext cx="1066800" cy="338138"/>
          </a:xfrm>
          <a:prstGeom prst="rect">
            <a:avLst/>
          </a:prstGeom>
          <a:noFill/>
        </p:spPr>
        <p:txBody>
          <a:bodyPr>
            <a:spAutoFit/>
          </a:bodyPr>
          <a:lstStyle/>
          <a:p>
            <a:pPr>
              <a:defRPr/>
            </a:pPr>
            <a:r>
              <a:rPr lang="en-US" sz="1600" dirty="0" err="1">
                <a:solidFill>
                  <a:srgbClr val="00B050"/>
                </a:solidFill>
                <a:latin typeface="+mn-lt"/>
              </a:rPr>
              <a:t>Drell</a:t>
            </a:r>
            <a:r>
              <a:rPr lang="en-US" sz="1600" dirty="0">
                <a:solidFill>
                  <a:srgbClr val="00B050"/>
                </a:solidFill>
                <a:latin typeface="+mn-lt"/>
              </a:rPr>
              <a:t>-Yan</a:t>
            </a:r>
          </a:p>
        </p:txBody>
      </p:sp>
      <p:sp>
        <p:nvSpPr>
          <p:cNvPr id="10" name="Rectangle 7"/>
          <p:cNvSpPr txBox="1">
            <a:spLocks noChangeArrowheads="1"/>
          </p:cNvSpPr>
          <p:nvPr/>
        </p:nvSpPr>
        <p:spPr bwMode="auto">
          <a:xfrm>
            <a:off x="457200" y="914400"/>
            <a:ext cx="8686800" cy="1447800"/>
          </a:xfrm>
          <a:prstGeom prst="rect">
            <a:avLst/>
          </a:prstGeom>
          <a:noFill/>
          <a:ln w="12700">
            <a:noFill/>
            <a:miter lim="800000"/>
            <a:headEnd/>
            <a:tailEnd/>
          </a:ln>
        </p:spPr>
        <p:txBody>
          <a:bodyPr lIns="50800" tIns="50800" rIns="50800" bIns="50800"/>
          <a:lstStyle/>
          <a:p>
            <a:pPr marL="334963" indent="-334963" algn="l">
              <a:spcBef>
                <a:spcPts val="600"/>
              </a:spcBef>
              <a:buSzPct val="200000"/>
              <a:buFont typeface="Arial" pitchFamily="34" charset="0"/>
              <a:buChar char="•"/>
              <a:tabLst>
                <a:tab pos="815975" algn="l"/>
                <a:tab pos="1192213" algn="l"/>
              </a:tabLst>
              <a:defRPr/>
            </a:pPr>
            <a:r>
              <a:rPr lang="en-US" dirty="0">
                <a:solidFill>
                  <a:srgbClr val="1C11FD"/>
                </a:solidFill>
                <a:latin typeface="+mn-lt"/>
              </a:rPr>
              <a:t>Similar Physics Goals as SIDIS: </a:t>
            </a:r>
            <a:endParaRPr lang="en-US" b="1" kern="0" dirty="0">
              <a:solidFill>
                <a:srgbClr val="1C11FD"/>
              </a:solidFill>
              <a:latin typeface="+mn-lt"/>
              <a:ea typeface="+mn-ea"/>
              <a:cs typeface="+mn-cs"/>
              <a:sym typeface="Arial" pitchFamily="34" charset="0"/>
            </a:endParaRPr>
          </a:p>
          <a:p>
            <a:pPr marL="703263" lvl="1" indent="-334963" algn="l">
              <a:spcBef>
                <a:spcPts val="600"/>
              </a:spcBef>
              <a:buClr>
                <a:srgbClr val="0000FF"/>
              </a:buClr>
              <a:buSzPct val="150000"/>
              <a:buFont typeface="Zapf Dingbats" charset="0"/>
              <a:buChar char="➡"/>
              <a:tabLst>
                <a:tab pos="815975" algn="l"/>
                <a:tab pos="1192213" algn="l"/>
              </a:tabLst>
              <a:defRPr/>
            </a:pPr>
            <a:r>
              <a:rPr lang="en-US" sz="1600" kern="0" dirty="0">
                <a:latin typeface="+mn-lt"/>
                <a:ea typeface="+mn-ea"/>
                <a:cs typeface="+mn-cs"/>
                <a:sym typeface="Arial" pitchFamily="34" charset="0"/>
              </a:rPr>
              <a:t> </a:t>
            </a:r>
            <a:r>
              <a:rPr lang="en-US" sz="1600" kern="0" dirty="0" err="1">
                <a:latin typeface="+mn-lt"/>
                <a:ea typeface="+mn-ea"/>
                <a:cs typeface="+mn-cs"/>
                <a:sym typeface="Arial" pitchFamily="34" charset="0"/>
              </a:rPr>
              <a:t>parton</a:t>
            </a:r>
            <a:r>
              <a:rPr lang="en-US" sz="1600" kern="0" dirty="0">
                <a:latin typeface="+mn-lt"/>
                <a:ea typeface="+mn-ea"/>
                <a:cs typeface="+mn-cs"/>
                <a:sym typeface="Arial" pitchFamily="34" charset="0"/>
              </a:rPr>
              <a:t> level understanding of nucleon</a:t>
            </a:r>
          </a:p>
          <a:p>
            <a:pPr marL="703263" lvl="1" indent="-334963" algn="l">
              <a:spcBef>
                <a:spcPts val="600"/>
              </a:spcBef>
              <a:buClr>
                <a:srgbClr val="0000FF"/>
              </a:buClr>
              <a:buSzPct val="150000"/>
              <a:buFont typeface="Zapf Dingbats" charset="0"/>
              <a:buChar char="➡"/>
              <a:tabLst>
                <a:tab pos="815975" algn="l"/>
                <a:tab pos="1192213" algn="l"/>
              </a:tabLst>
              <a:defRPr/>
            </a:pPr>
            <a:r>
              <a:rPr lang="en-US" sz="1600" kern="0" dirty="0">
                <a:latin typeface="+mn-lt"/>
                <a:ea typeface="+mn-ea"/>
                <a:cs typeface="+mn-cs"/>
                <a:sym typeface="Arial" pitchFamily="34" charset="0"/>
              </a:rPr>
              <a:t> electromagnetic probe  </a:t>
            </a:r>
          </a:p>
          <a:p>
            <a:pPr marL="334963" indent="-334963" algn="l">
              <a:spcBef>
                <a:spcPts val="600"/>
              </a:spcBef>
              <a:buSzPct val="200000"/>
              <a:buFont typeface="Arial" pitchFamily="34" charset="0"/>
              <a:buChar char="•"/>
              <a:tabLst>
                <a:tab pos="815975" algn="l"/>
                <a:tab pos="1192213" algn="l"/>
              </a:tabLst>
              <a:defRPr/>
            </a:pPr>
            <a:r>
              <a:rPr lang="en-US" kern="0" dirty="0">
                <a:solidFill>
                  <a:srgbClr val="1C11FD"/>
                </a:solidFill>
                <a:latin typeface="+mn-lt"/>
                <a:ea typeface="+mn-ea"/>
                <a:cs typeface="+mn-cs"/>
                <a:sym typeface="Arial" pitchFamily="34" charset="0"/>
              </a:rPr>
              <a:t>                </a:t>
            </a:r>
            <a:r>
              <a:rPr lang="en-US" kern="0" dirty="0" err="1">
                <a:solidFill>
                  <a:srgbClr val="1C11FD"/>
                </a:solidFill>
                <a:latin typeface="+mn-lt"/>
                <a:ea typeface="+mn-ea"/>
                <a:cs typeface="+mn-cs"/>
                <a:sym typeface="Arial" pitchFamily="34" charset="0"/>
              </a:rPr>
              <a:t>Timelike</a:t>
            </a:r>
            <a:r>
              <a:rPr lang="en-US" kern="0" dirty="0">
                <a:solidFill>
                  <a:srgbClr val="1C11FD"/>
                </a:solidFill>
                <a:latin typeface="+mn-lt"/>
                <a:ea typeface="+mn-ea"/>
                <a:cs typeface="+mn-cs"/>
                <a:sym typeface="Arial" pitchFamily="34" charset="0"/>
              </a:rPr>
              <a:t> (</a:t>
            </a:r>
            <a:r>
              <a:rPr lang="en-US" kern="0" dirty="0" err="1">
                <a:solidFill>
                  <a:srgbClr val="1C11FD"/>
                </a:solidFill>
                <a:latin typeface="+mn-lt"/>
                <a:ea typeface="+mn-ea"/>
                <a:cs typeface="+mn-cs"/>
                <a:sym typeface="Arial" pitchFamily="34" charset="0"/>
              </a:rPr>
              <a:t>Drell</a:t>
            </a:r>
            <a:r>
              <a:rPr lang="en-US" kern="0" dirty="0">
                <a:solidFill>
                  <a:srgbClr val="1C11FD"/>
                </a:solidFill>
                <a:latin typeface="+mn-lt"/>
                <a:ea typeface="+mn-ea"/>
                <a:cs typeface="+mn-cs"/>
                <a:sym typeface="Arial" pitchFamily="34" charset="0"/>
              </a:rPr>
              <a:t>-Yan)                vs.       </a:t>
            </a:r>
            <a:r>
              <a:rPr lang="en-US" kern="0" dirty="0" err="1">
                <a:solidFill>
                  <a:srgbClr val="1C11FD"/>
                </a:solidFill>
                <a:latin typeface="+mn-lt"/>
                <a:ea typeface="+mn-ea"/>
                <a:cs typeface="+mn-cs"/>
                <a:sym typeface="Arial" pitchFamily="34" charset="0"/>
              </a:rPr>
              <a:t>spacelike</a:t>
            </a:r>
            <a:r>
              <a:rPr lang="en-US" kern="0" dirty="0">
                <a:solidFill>
                  <a:srgbClr val="1C11FD"/>
                </a:solidFill>
                <a:latin typeface="+mn-lt"/>
                <a:ea typeface="+mn-ea"/>
                <a:cs typeface="+mn-cs"/>
                <a:sym typeface="Arial" pitchFamily="34" charset="0"/>
              </a:rPr>
              <a:t> (DIS) virtual photon</a:t>
            </a:r>
          </a:p>
          <a:p>
            <a:pPr marL="703263" lvl="1" indent="-334963" algn="l">
              <a:spcBef>
                <a:spcPts val="600"/>
              </a:spcBef>
              <a:buClr>
                <a:srgbClr val="0000FF"/>
              </a:buClr>
              <a:buSzPct val="150000"/>
              <a:buFont typeface="Zapf Dingbats" charset="0"/>
              <a:buChar char="➡"/>
              <a:tabLst>
                <a:tab pos="815975" algn="l"/>
                <a:tab pos="1192213" algn="l"/>
              </a:tabLst>
              <a:defRPr/>
            </a:pPr>
            <a:endParaRPr lang="en-US" kern="0" dirty="0">
              <a:latin typeface="+mn-lt"/>
              <a:ea typeface="+mn-ea"/>
              <a:cs typeface="+mn-cs"/>
              <a:sym typeface="Arial" pitchFamily="34" charset="0"/>
            </a:endParaRPr>
          </a:p>
          <a:p>
            <a:pPr marL="1300163" lvl="2" indent="-398463" algn="l">
              <a:spcBef>
                <a:spcPts val="1800"/>
              </a:spcBef>
              <a:buClr>
                <a:srgbClr val="3A9D33"/>
              </a:buClr>
              <a:buSzPct val="150000"/>
              <a:tabLst>
                <a:tab pos="815975" algn="l"/>
                <a:tab pos="1192213" algn="l"/>
              </a:tabLst>
              <a:defRPr/>
            </a:pPr>
            <a:endParaRPr lang="en-US" kern="0" dirty="0">
              <a:latin typeface="+mn-lt"/>
              <a:ea typeface="+mn-ea"/>
              <a:cs typeface="+mn-cs"/>
              <a:sym typeface="Arial" pitchFamily="34" charset="0"/>
            </a:endParaRPr>
          </a:p>
        </p:txBody>
      </p:sp>
      <p:sp>
        <p:nvSpPr>
          <p:cNvPr id="41991" name="Rectangle 7"/>
          <p:cNvSpPr txBox="1">
            <a:spLocks noChangeArrowheads="1"/>
          </p:cNvSpPr>
          <p:nvPr/>
        </p:nvSpPr>
        <p:spPr bwMode="auto">
          <a:xfrm>
            <a:off x="457200" y="4267200"/>
            <a:ext cx="8686800" cy="2286000"/>
          </a:xfrm>
          <a:prstGeom prst="rect">
            <a:avLst/>
          </a:prstGeom>
          <a:noFill/>
          <a:ln w="12700">
            <a:noFill/>
            <a:miter lim="800000"/>
            <a:headEnd/>
            <a:tailEnd/>
          </a:ln>
        </p:spPr>
        <p:txBody>
          <a:bodyPr lIns="50800" tIns="50800" rIns="50800" bIns="50800"/>
          <a:lstStyle/>
          <a:p>
            <a:pPr marL="334963" indent="-334963" algn="l">
              <a:spcBef>
                <a:spcPts val="600"/>
              </a:spcBef>
              <a:buSzPct val="200000"/>
              <a:buFont typeface="Arial" pitchFamily="34" charset="0"/>
              <a:buChar char="•"/>
              <a:tabLst>
                <a:tab pos="815975" algn="l"/>
                <a:tab pos="1192213" algn="l"/>
              </a:tabLst>
            </a:pPr>
            <a:r>
              <a:rPr lang="en-US">
                <a:solidFill>
                  <a:srgbClr val="1C11FD"/>
                </a:solidFill>
              </a:rPr>
              <a:t>Cleanest probe to study hadron structure:</a:t>
            </a:r>
            <a:endParaRPr lang="en-US" b="1">
              <a:solidFill>
                <a:srgbClr val="1C11FD"/>
              </a:solidFill>
              <a:latin typeface="Arial" pitchFamily="34" charset="0"/>
              <a:sym typeface="Arial" pitchFamily="34" charset="0"/>
            </a:endParaRPr>
          </a:p>
          <a:p>
            <a:pPr marL="703263" lvl="1" indent="-334963" algn="l">
              <a:spcBef>
                <a:spcPts val="600"/>
              </a:spcBef>
              <a:buClr>
                <a:srgbClr val="0000FF"/>
              </a:buClr>
              <a:buSzPct val="150000"/>
              <a:buFont typeface="Zapf Dingbats" charset="0"/>
              <a:buChar char="➡"/>
              <a:tabLst>
                <a:tab pos="815975" algn="l"/>
                <a:tab pos="1192213" algn="l"/>
              </a:tabLst>
            </a:pPr>
            <a:r>
              <a:rPr lang="en-US" sz="1600">
                <a:latin typeface="Arial" pitchFamily="34" charset="0"/>
              </a:rPr>
              <a:t> hadron beam and convolution of parton distributions </a:t>
            </a:r>
          </a:p>
          <a:p>
            <a:pPr marL="703263" lvl="1" indent="-334963" algn="l">
              <a:spcBef>
                <a:spcPts val="600"/>
              </a:spcBef>
              <a:buClr>
                <a:srgbClr val="0000FF"/>
              </a:buClr>
              <a:buSzPct val="150000"/>
              <a:buFont typeface="Zapf Dingbats" charset="0"/>
              <a:buChar char="➡"/>
              <a:tabLst>
                <a:tab pos="815975" algn="l"/>
                <a:tab pos="1192213" algn="l"/>
              </a:tabLst>
            </a:pPr>
            <a:r>
              <a:rPr lang="en-US" sz="1600">
                <a:latin typeface="Arial" pitchFamily="34" charset="0"/>
              </a:rPr>
              <a:t> no QCD final state effects </a:t>
            </a:r>
          </a:p>
          <a:p>
            <a:pPr marL="703263" lvl="1" indent="-334963" algn="l">
              <a:spcBef>
                <a:spcPts val="600"/>
              </a:spcBef>
              <a:buClr>
                <a:srgbClr val="0000FF"/>
              </a:buClr>
              <a:buSzPct val="150000"/>
              <a:buFont typeface="Zapf Dingbats" charset="0"/>
              <a:buChar char="➡"/>
              <a:tabLst>
                <a:tab pos="815975" algn="l"/>
                <a:tab pos="1192213" algn="l"/>
              </a:tabLst>
            </a:pPr>
            <a:r>
              <a:rPr lang="en-US" sz="1600">
                <a:latin typeface="Arial" pitchFamily="34" charset="0"/>
              </a:rPr>
              <a:t> no fragmentation process</a:t>
            </a:r>
          </a:p>
          <a:p>
            <a:pPr marL="703263" lvl="1" indent="-334963" algn="l">
              <a:spcBef>
                <a:spcPts val="600"/>
              </a:spcBef>
              <a:buClr>
                <a:srgbClr val="0000FF"/>
              </a:buClr>
              <a:buSzPct val="150000"/>
              <a:buFont typeface="Zapf Dingbats" charset="0"/>
              <a:buChar char="➡"/>
              <a:tabLst>
                <a:tab pos="815975" algn="l"/>
                <a:tab pos="1192213" algn="l"/>
              </a:tabLst>
            </a:pPr>
            <a:r>
              <a:rPr lang="en-US" sz="1600">
                <a:latin typeface="Arial" pitchFamily="34" charset="0"/>
                <a:sym typeface="Arial" pitchFamily="34" charset="0"/>
              </a:rPr>
              <a:t> ability to select sea quark distribution</a:t>
            </a:r>
          </a:p>
          <a:p>
            <a:pPr marL="703263" lvl="1" indent="-334963" algn="l">
              <a:spcBef>
                <a:spcPts val="600"/>
              </a:spcBef>
              <a:buClr>
                <a:srgbClr val="0000FF"/>
              </a:buClr>
              <a:buSzPct val="150000"/>
              <a:buFont typeface="Zapf Dingbats" charset="0"/>
              <a:buChar char="➡"/>
              <a:tabLst>
                <a:tab pos="815975" algn="l"/>
                <a:tab pos="1192213" algn="l"/>
              </a:tabLst>
            </a:pPr>
            <a:r>
              <a:rPr lang="en-US" sz="1600">
                <a:latin typeface="Arial" pitchFamily="34" charset="0"/>
              </a:rPr>
              <a:t> allows direct production of transverse momentum-dependent distribution (TMD)  </a:t>
            </a:r>
            <a:br>
              <a:rPr lang="en-US" sz="1600">
                <a:latin typeface="Arial" pitchFamily="34" charset="0"/>
              </a:rPr>
            </a:br>
            <a:r>
              <a:rPr lang="en-US" sz="1600">
                <a:latin typeface="Arial" pitchFamily="34" charset="0"/>
              </a:rPr>
              <a:t> functions (Sivers, Boer-Mulders, etc)</a:t>
            </a:r>
            <a:endParaRPr lang="en-US">
              <a:latin typeface="Arial" pitchFamily="34" charset="0"/>
              <a:sym typeface="Arial" pitchFamily="34" charset="0"/>
            </a:endParaRPr>
          </a:p>
        </p:txBody>
      </p:sp>
      <p:sp>
        <p:nvSpPr>
          <p:cNvPr id="14" name="Slide Number Placeholder 13"/>
          <p:cNvSpPr>
            <a:spLocks noGrp="1"/>
          </p:cNvSpPr>
          <p:nvPr>
            <p:ph type="sldNum" sz="quarter" idx="10"/>
          </p:nvPr>
        </p:nvSpPr>
        <p:spPr/>
        <p:txBody>
          <a:bodyPr/>
          <a:lstStyle/>
          <a:p>
            <a:pPr>
              <a:defRPr/>
            </a:pPr>
            <a:fld id="{14F5F7EE-0D7F-40B9-AAEA-D0EC6DD48971}" type="slidenum">
              <a:rPr lang="en-US" smtClean="0"/>
              <a:pPr>
                <a:defRPr/>
              </a:pPr>
              <a:t>37</a:t>
            </a:fld>
            <a:endParaRPr lang="en-US"/>
          </a:p>
        </p:txBody>
      </p:sp>
      <p:pic>
        <p:nvPicPr>
          <p:cNvPr id="13" name="Picture 6"/>
          <p:cNvPicPr>
            <a:picLocks noChangeAspect="1" noChangeArrowheads="1"/>
          </p:cNvPicPr>
          <p:nvPr/>
        </p:nvPicPr>
        <p:blipFill>
          <a:blip r:embed="rId5" cstate="print"/>
          <a:srcRect/>
          <a:stretch>
            <a:fillRect/>
          </a:stretch>
        </p:blipFill>
        <p:spPr bwMode="auto">
          <a:xfrm>
            <a:off x="5695950" y="2514600"/>
            <a:ext cx="3371850" cy="1447800"/>
          </a:xfrm>
          <a:prstGeom prst="rect">
            <a:avLst/>
          </a:prstGeom>
          <a:ln>
            <a:noFill/>
          </a:ln>
          <a:effectLst>
            <a:outerShdw blurRad="292100" dist="139700" dir="2700000" algn="tl" rotWithShape="0">
              <a:srgbClr val="333333">
                <a:alpha val="65000"/>
              </a:srgbClr>
            </a:outerShdw>
          </a:effectLst>
        </p:spPr>
      </p:pic>
      <p:pic>
        <p:nvPicPr>
          <p:cNvPr id="17" name="Picture 4"/>
          <p:cNvPicPr>
            <a:picLocks noChangeAspect="1" noChangeArrowheads="1"/>
          </p:cNvPicPr>
          <p:nvPr/>
        </p:nvPicPr>
        <p:blipFill>
          <a:blip r:embed="rId6" cstate="print"/>
          <a:srcRect/>
          <a:stretch>
            <a:fillRect/>
          </a:stretch>
        </p:blipFill>
        <p:spPr bwMode="auto">
          <a:xfrm>
            <a:off x="1371600" y="2514600"/>
            <a:ext cx="3429000" cy="1447800"/>
          </a:xfrm>
          <a:prstGeom prst="rect">
            <a:avLst/>
          </a:prstGeom>
          <a:ln>
            <a:noFill/>
          </a:ln>
          <a:effectLst>
            <a:outerShdw blurRad="292100" dist="139700" dir="2700000" algn="tl" rotWithShape="0">
              <a:srgbClr val="333333">
                <a:alpha val="65000"/>
              </a:srgbClr>
            </a:outerShdw>
          </a:effectLst>
        </p:spPr>
      </p:pic>
      <p:sp>
        <p:nvSpPr>
          <p:cNvPr id="18" name="TextBox 17"/>
          <p:cNvSpPr txBox="1"/>
          <p:nvPr/>
        </p:nvSpPr>
        <p:spPr>
          <a:xfrm>
            <a:off x="6096000" y="4038600"/>
            <a:ext cx="2895600" cy="276225"/>
          </a:xfrm>
          <a:prstGeom prst="rect">
            <a:avLst/>
          </a:prstGeom>
          <a:noFill/>
        </p:spPr>
        <p:txBody>
          <a:bodyPr>
            <a:spAutoFit/>
          </a:bodyPr>
          <a:lstStyle/>
          <a:p>
            <a:pPr marL="228600" indent="-228600">
              <a:defRPr/>
            </a:pPr>
            <a:r>
              <a:rPr lang="en-US" sz="1200" dirty="0">
                <a:solidFill>
                  <a:srgbClr val="C00000"/>
                </a:solidFill>
                <a:latin typeface="+mn-lt"/>
              </a:rPr>
              <a:t>A. </a:t>
            </a:r>
            <a:r>
              <a:rPr lang="en-US" sz="1200" dirty="0" err="1">
                <a:solidFill>
                  <a:srgbClr val="C00000"/>
                </a:solidFill>
                <a:latin typeface="+mn-lt"/>
              </a:rPr>
              <a:t>Kotzinian</a:t>
            </a:r>
            <a:r>
              <a:rPr lang="en-US" sz="1200" dirty="0">
                <a:solidFill>
                  <a:srgbClr val="C00000"/>
                </a:solidFill>
                <a:latin typeface="+mn-lt"/>
              </a:rPr>
              <a:t>, </a:t>
            </a:r>
            <a:r>
              <a:rPr lang="en-US" sz="1200" dirty="0">
                <a:solidFill>
                  <a:srgbClr val="C00000"/>
                </a:solidFill>
              </a:rPr>
              <a:t>DY workshop, CERN, 4/10</a:t>
            </a:r>
          </a:p>
        </p:txBody>
      </p:sp>
      <p:sp>
        <p:nvSpPr>
          <p:cNvPr id="41996" name="Title 28"/>
          <p:cNvSpPr txBox="1">
            <a:spLocks/>
          </p:cNvSpPr>
          <p:nvPr/>
        </p:nvSpPr>
        <p:spPr bwMode="auto">
          <a:xfrm>
            <a:off x="457200" y="228600"/>
            <a:ext cx="8001000" cy="469900"/>
          </a:xfrm>
          <a:prstGeom prst="rect">
            <a:avLst/>
          </a:prstGeom>
          <a:noFill/>
          <a:ln w="9525">
            <a:noFill/>
            <a:miter lim="800000"/>
            <a:headEnd/>
            <a:tailEnd/>
          </a:ln>
        </p:spPr>
        <p:txBody>
          <a:bodyPr/>
          <a:lstStyle/>
          <a:p>
            <a:pPr eaLnBrk="0" hangingPunct="0">
              <a:spcBef>
                <a:spcPts val="200"/>
              </a:spcBef>
            </a:pPr>
            <a:r>
              <a:rPr lang="en-US" sz="2400" b="1">
                <a:solidFill>
                  <a:srgbClr val="190EFF"/>
                </a:solidFill>
                <a:latin typeface="Arial" pitchFamily="34" charset="0"/>
                <a:ea typeface="ヒラギノ角ゴ ProN W6"/>
                <a:cs typeface="ヒラギノ角ゴ ProN W6"/>
                <a:sym typeface="Arial" pitchFamily="34" charset="0"/>
              </a:rPr>
              <a:t>Drell Yan Process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2" name="Subtitle 2"/>
          <p:cNvSpPr>
            <a:spLocks noGrp="1"/>
          </p:cNvSpPr>
          <p:nvPr>
            <p:ph idx="4294967295"/>
          </p:nvPr>
        </p:nvSpPr>
        <p:spPr>
          <a:xfrm>
            <a:off x="228600" y="838200"/>
            <a:ext cx="8610600" cy="5791200"/>
          </a:xfrm>
        </p:spPr>
        <p:txBody>
          <a:bodyPr/>
          <a:lstStyle/>
          <a:p>
            <a:pPr>
              <a:spcBef>
                <a:spcPts val="1200"/>
              </a:spcBef>
              <a:tabLst>
                <a:tab pos="815975" algn="l"/>
                <a:tab pos="1192213" algn="l"/>
              </a:tabLst>
            </a:pPr>
            <a:r>
              <a:rPr lang="en-US" smtClean="0"/>
              <a:t>T-odd observables</a:t>
            </a:r>
          </a:p>
          <a:p>
            <a:pPr lvl="1">
              <a:spcBef>
                <a:spcPts val="600"/>
              </a:spcBef>
              <a:tabLst>
                <a:tab pos="815975" algn="l"/>
                <a:tab pos="1192213" algn="l"/>
              </a:tabLst>
            </a:pPr>
            <a:r>
              <a:rPr lang="en-US" sz="1600" smtClean="0"/>
              <a:t> SSA observable </a:t>
            </a:r>
            <a:r>
              <a:rPr lang="en-US" sz="1400" smtClean="0"/>
              <a:t>~                 </a:t>
            </a:r>
            <a:r>
              <a:rPr lang="en-US" sz="1600" smtClean="0"/>
              <a:t>     </a:t>
            </a:r>
            <a:r>
              <a:rPr lang="en-US" sz="1600" smtClean="0">
                <a:solidFill>
                  <a:srgbClr val="1C11FD"/>
                </a:solidFill>
              </a:rPr>
              <a:t>odd</a:t>
            </a:r>
            <a:r>
              <a:rPr lang="en-US" sz="1600" smtClean="0"/>
              <a:t> under naïve </a:t>
            </a:r>
            <a:r>
              <a:rPr lang="en-US" sz="1600" smtClean="0">
                <a:solidFill>
                  <a:srgbClr val="1C11FD"/>
                </a:solidFill>
              </a:rPr>
              <a:t>Time-Reversal </a:t>
            </a:r>
            <a:endParaRPr lang="en-US" sz="1600" b="1" smtClean="0">
              <a:solidFill>
                <a:srgbClr val="1C11FD"/>
              </a:solidFill>
            </a:endParaRPr>
          </a:p>
          <a:p>
            <a:pPr lvl="1" eaLnBrk="1" hangingPunct="1">
              <a:spcBef>
                <a:spcPts val="600"/>
              </a:spcBef>
              <a:tabLst>
                <a:tab pos="815975" algn="l"/>
                <a:tab pos="1192213" algn="l"/>
              </a:tabLst>
            </a:pPr>
            <a:r>
              <a:rPr lang="en-US" sz="1600" smtClean="0"/>
              <a:t> since QCD amplitudes are T-even, must arise from interference </a:t>
            </a:r>
            <a:br>
              <a:rPr lang="en-US" sz="1600" smtClean="0"/>
            </a:br>
            <a:r>
              <a:rPr lang="en-US" sz="1600" smtClean="0"/>
              <a:t> (between spin-flip and non-flip amplitudes with different phases) </a:t>
            </a:r>
          </a:p>
          <a:p>
            <a:pPr eaLnBrk="1" hangingPunct="1">
              <a:spcBef>
                <a:spcPts val="1200"/>
              </a:spcBef>
              <a:tabLst>
                <a:tab pos="815975" algn="l"/>
                <a:tab pos="1192213" algn="l"/>
              </a:tabLst>
            </a:pPr>
            <a:r>
              <a:rPr lang="en-US" smtClean="0"/>
              <a:t>Cannot come from perturbative subprocess xsec at high energies: </a:t>
            </a:r>
            <a:endParaRPr lang="en-US" sz="800" smtClean="0">
              <a:solidFill>
                <a:srgbClr val="1C11FD"/>
              </a:solidFill>
            </a:endParaRPr>
          </a:p>
          <a:p>
            <a:pPr lvl="1">
              <a:spcBef>
                <a:spcPts val="600"/>
              </a:spcBef>
              <a:tabLst>
                <a:tab pos="815975" algn="l"/>
                <a:tab pos="1192213" algn="l"/>
              </a:tabLst>
            </a:pPr>
            <a:r>
              <a:rPr lang="en-US" sz="1600" smtClean="0"/>
              <a:t> </a:t>
            </a:r>
            <a:r>
              <a:rPr lang="en-US" sz="1600" i="1" smtClean="0"/>
              <a:t>q</a:t>
            </a:r>
            <a:r>
              <a:rPr lang="en-US" sz="1600" smtClean="0"/>
              <a:t> helicity flip suppressed by </a:t>
            </a:r>
          </a:p>
          <a:p>
            <a:pPr lvl="1">
              <a:spcBef>
                <a:spcPts val="600"/>
              </a:spcBef>
              <a:tabLst>
                <a:tab pos="815975" algn="l"/>
                <a:tab pos="1192213" algn="l"/>
              </a:tabLst>
            </a:pPr>
            <a:r>
              <a:rPr lang="en-US" sz="1600" smtClean="0"/>
              <a:t> need      suppressed loop-diagram to generate necessary phase</a:t>
            </a:r>
          </a:p>
          <a:p>
            <a:pPr lvl="1">
              <a:spcBef>
                <a:spcPts val="600"/>
              </a:spcBef>
              <a:tabLst>
                <a:tab pos="815975" algn="l"/>
                <a:tab pos="1192213" algn="l"/>
              </a:tabLst>
            </a:pPr>
            <a:r>
              <a:rPr lang="en-US" sz="1600" smtClean="0"/>
              <a:t> at hard (enough) scales, SSA’s must arise from soft physics</a:t>
            </a:r>
          </a:p>
          <a:p>
            <a:pPr>
              <a:spcBef>
                <a:spcPts val="1200"/>
              </a:spcBef>
              <a:tabLst>
                <a:tab pos="815975" algn="l"/>
                <a:tab pos="1192213" algn="l"/>
              </a:tabLst>
            </a:pPr>
            <a:r>
              <a:rPr lang="en-US" smtClean="0"/>
              <a:t>A T-odd function like        must arise from interference  (How?)</a:t>
            </a:r>
          </a:p>
          <a:p>
            <a:pPr>
              <a:spcBef>
                <a:spcPts val="1200"/>
              </a:spcBef>
              <a:tabLst>
                <a:tab pos="815975" algn="l"/>
                <a:tab pos="1192213" algn="l"/>
              </a:tabLst>
            </a:pPr>
            <a:endParaRPr lang="en-US" smtClean="0"/>
          </a:p>
          <a:p>
            <a:pPr>
              <a:spcBef>
                <a:spcPts val="1200"/>
              </a:spcBef>
              <a:tabLst>
                <a:tab pos="815975" algn="l"/>
                <a:tab pos="1192213" algn="l"/>
              </a:tabLst>
            </a:pPr>
            <a:endParaRPr lang="en-US" smtClean="0"/>
          </a:p>
          <a:p>
            <a:pPr>
              <a:spcBef>
                <a:spcPts val="1200"/>
              </a:spcBef>
              <a:tabLst>
                <a:tab pos="815975" algn="l"/>
                <a:tab pos="1192213" algn="l"/>
              </a:tabLst>
            </a:pPr>
            <a:endParaRPr lang="en-US" smtClean="0"/>
          </a:p>
          <a:p>
            <a:pPr lvl="1">
              <a:spcBef>
                <a:spcPts val="1200"/>
              </a:spcBef>
              <a:tabLst>
                <a:tab pos="815975" algn="l"/>
                <a:tab pos="1192213" algn="l"/>
              </a:tabLst>
            </a:pPr>
            <a:r>
              <a:rPr lang="en-US" sz="1600" smtClean="0"/>
              <a:t> soft gluons: “gauge links” required for color gauge invariance</a:t>
            </a:r>
          </a:p>
          <a:p>
            <a:pPr lvl="1">
              <a:spcBef>
                <a:spcPts val="1200"/>
              </a:spcBef>
              <a:tabLst>
                <a:tab pos="815975" algn="l"/>
                <a:tab pos="1192213" algn="l"/>
              </a:tabLst>
            </a:pPr>
            <a:r>
              <a:rPr lang="en-US" sz="1600" smtClean="0"/>
              <a:t> such soft gluon interactions with the soft wavefunction are</a:t>
            </a:r>
            <a:br>
              <a:rPr lang="en-US" sz="1600" smtClean="0"/>
            </a:br>
            <a:r>
              <a:rPr lang="en-US" sz="1600" smtClean="0">
                <a:solidFill>
                  <a:srgbClr val="A50021"/>
                </a:solidFill>
              </a:rPr>
              <a:t>final (or initial) state interactions </a:t>
            </a:r>
            <a:r>
              <a:rPr lang="en-US" sz="1600" smtClean="0"/>
              <a:t>… and maybe </a:t>
            </a:r>
            <a:r>
              <a:rPr lang="en-US" sz="1600" smtClean="0">
                <a:solidFill>
                  <a:srgbClr val="A50021"/>
                </a:solidFill>
              </a:rPr>
              <a:t>process dependent!</a:t>
            </a:r>
          </a:p>
          <a:p>
            <a:pPr lvl="1">
              <a:spcBef>
                <a:spcPts val="1200"/>
              </a:spcBef>
              <a:tabLst>
                <a:tab pos="815975" algn="l"/>
                <a:tab pos="1192213" algn="l"/>
              </a:tabLst>
            </a:pPr>
            <a:r>
              <a:rPr lang="en-US" sz="1600" smtClean="0"/>
              <a:t> </a:t>
            </a:r>
            <a:r>
              <a:rPr lang="en-US" sz="1600" smtClean="0">
                <a:solidFill>
                  <a:srgbClr val="FF0000"/>
                </a:solidFill>
              </a:rPr>
              <a:t>leads to sign change:</a:t>
            </a:r>
          </a:p>
        </p:txBody>
      </p:sp>
      <p:sp>
        <p:nvSpPr>
          <p:cNvPr id="6" name="Title 28"/>
          <p:cNvSpPr txBox="1">
            <a:spLocks/>
          </p:cNvSpPr>
          <p:nvPr/>
        </p:nvSpPr>
        <p:spPr>
          <a:xfrm>
            <a:off x="457200" y="228600"/>
            <a:ext cx="8001000" cy="469900"/>
          </a:xfrm>
          <a:prstGeom prst="rect">
            <a:avLst/>
          </a:prstGeom>
        </p:spPr>
        <p:txBody>
          <a:bodyPr/>
          <a:lstStyle/>
          <a:p>
            <a:pPr eaLnBrk="0" hangingPunct="0">
              <a:spcBef>
                <a:spcPts val="200"/>
              </a:spcBef>
              <a:defRPr/>
            </a:pPr>
            <a:r>
              <a:rPr lang="en-US" sz="2400" b="1" kern="0" dirty="0" err="1">
                <a:solidFill>
                  <a:srgbClr val="190EFF"/>
                </a:solidFill>
                <a:latin typeface="+mj-lt"/>
                <a:ea typeface="+mj-ea"/>
                <a:cs typeface="+mj-cs"/>
                <a:sym typeface="Arial" charset="0"/>
              </a:rPr>
              <a:t>Sivers</a:t>
            </a:r>
            <a:r>
              <a:rPr lang="en-US" sz="2400" b="1" kern="0" dirty="0">
                <a:solidFill>
                  <a:srgbClr val="190EFF"/>
                </a:solidFill>
                <a:latin typeface="+mj-lt"/>
                <a:ea typeface="+mj-ea"/>
                <a:cs typeface="+mj-cs"/>
                <a:sym typeface="Arial" charset="0"/>
              </a:rPr>
              <a:t> Function Measurements</a:t>
            </a:r>
            <a:endParaRPr lang="en-US" sz="2400" b="1" kern="0" dirty="0">
              <a:solidFill>
                <a:srgbClr val="190EFF"/>
              </a:solidFill>
              <a:latin typeface="+mj-lt"/>
              <a:ea typeface="+mj-ea"/>
              <a:cs typeface="+mj-cs"/>
              <a:sym typeface="Arial" pitchFamily="34" charset="0"/>
            </a:endParaRPr>
          </a:p>
        </p:txBody>
      </p:sp>
      <p:graphicFrame>
        <p:nvGraphicFramePr>
          <p:cNvPr id="11266" name="Object 2"/>
          <p:cNvGraphicFramePr>
            <a:graphicFrameLocks noChangeAspect="1"/>
          </p:cNvGraphicFramePr>
          <p:nvPr/>
        </p:nvGraphicFramePr>
        <p:xfrm>
          <a:off x="2730500" y="3505200"/>
          <a:ext cx="393700" cy="441325"/>
        </p:xfrm>
        <a:graphic>
          <a:graphicData uri="http://schemas.openxmlformats.org/presentationml/2006/ole">
            <p:oleObj spid="_x0000_s11266" name="Equation" r:id="rId4" imgW="266400" imgH="241200" progId="Equation.DSMT4">
              <p:embed/>
            </p:oleObj>
          </a:graphicData>
        </a:graphic>
      </p:graphicFrame>
      <p:graphicFrame>
        <p:nvGraphicFramePr>
          <p:cNvPr id="11267" name="Object 3"/>
          <p:cNvGraphicFramePr>
            <a:graphicFrameLocks noChangeAspect="1"/>
          </p:cNvGraphicFramePr>
          <p:nvPr/>
        </p:nvGraphicFramePr>
        <p:xfrm>
          <a:off x="2628900" y="1185863"/>
          <a:ext cx="1104900" cy="381000"/>
        </p:xfrm>
        <a:graphic>
          <a:graphicData uri="http://schemas.openxmlformats.org/presentationml/2006/ole">
            <p:oleObj spid="_x0000_s11267" name="Equation" r:id="rId5" imgW="736560" imgH="253800" progId="Equation.DSMT4">
              <p:embed/>
            </p:oleObj>
          </a:graphicData>
        </a:graphic>
      </p:graphicFrame>
      <p:graphicFrame>
        <p:nvGraphicFramePr>
          <p:cNvPr id="11268" name="Object 4"/>
          <p:cNvGraphicFramePr>
            <a:graphicFrameLocks noChangeAspect="1"/>
          </p:cNvGraphicFramePr>
          <p:nvPr/>
        </p:nvGraphicFramePr>
        <p:xfrm>
          <a:off x="3581400" y="2486025"/>
          <a:ext cx="762000" cy="409575"/>
        </p:xfrm>
        <a:graphic>
          <a:graphicData uri="http://schemas.openxmlformats.org/presentationml/2006/ole">
            <p:oleObj spid="_x0000_s11268" name="Equation" r:id="rId6" imgW="495000" imgH="266400" progId="Equation.DSMT4">
              <p:embed/>
            </p:oleObj>
          </a:graphicData>
        </a:graphic>
      </p:graphicFrame>
      <p:graphicFrame>
        <p:nvGraphicFramePr>
          <p:cNvPr id="11269" name="Object 5"/>
          <p:cNvGraphicFramePr>
            <a:graphicFrameLocks noChangeAspect="1"/>
          </p:cNvGraphicFramePr>
          <p:nvPr/>
        </p:nvGraphicFramePr>
        <p:xfrm>
          <a:off x="1524000" y="2819400"/>
          <a:ext cx="296863" cy="381000"/>
        </p:xfrm>
        <a:graphic>
          <a:graphicData uri="http://schemas.openxmlformats.org/presentationml/2006/ole">
            <p:oleObj spid="_x0000_s11269" name="Equation" r:id="rId7" imgW="177480" imgH="228600" progId="Equation.DSMT4">
              <p:embed/>
            </p:oleObj>
          </a:graphicData>
        </a:graphic>
      </p:graphicFrame>
      <p:pic>
        <p:nvPicPr>
          <p:cNvPr id="11274" name="Picture 6" descr="C:\Users\lorenzon\Documents\talks\E906\SSA-interference.png"/>
          <p:cNvPicPr>
            <a:picLocks noChangeAspect="1" noChangeArrowheads="1"/>
          </p:cNvPicPr>
          <p:nvPr/>
        </p:nvPicPr>
        <p:blipFill>
          <a:blip r:embed="rId8" cstate="print"/>
          <a:srcRect/>
          <a:stretch>
            <a:fillRect/>
          </a:stretch>
        </p:blipFill>
        <p:spPr bwMode="auto">
          <a:xfrm>
            <a:off x="536575" y="3962400"/>
            <a:ext cx="5178425" cy="1143000"/>
          </a:xfrm>
          <a:prstGeom prst="rect">
            <a:avLst/>
          </a:prstGeom>
          <a:noFill/>
          <a:ln w="25400">
            <a:solidFill>
              <a:schemeClr val="accent1"/>
            </a:solidFill>
            <a:miter lim="800000"/>
            <a:headEnd/>
            <a:tailEnd/>
          </a:ln>
        </p:spPr>
      </p:pic>
      <p:sp>
        <p:nvSpPr>
          <p:cNvPr id="13" name="TextBox 12"/>
          <p:cNvSpPr txBox="1"/>
          <p:nvPr/>
        </p:nvSpPr>
        <p:spPr>
          <a:xfrm>
            <a:off x="0" y="3810000"/>
            <a:ext cx="2362200" cy="276225"/>
          </a:xfrm>
          <a:prstGeom prst="rect">
            <a:avLst/>
          </a:prstGeom>
          <a:noFill/>
        </p:spPr>
        <p:txBody>
          <a:bodyPr>
            <a:spAutoFit/>
          </a:bodyPr>
          <a:lstStyle/>
          <a:p>
            <a:pPr>
              <a:defRPr/>
            </a:pPr>
            <a:r>
              <a:rPr lang="en-US" sz="1200" dirty="0">
                <a:solidFill>
                  <a:srgbClr val="C00000"/>
                </a:solidFill>
                <a:latin typeface="+mn-lt"/>
              </a:rPr>
              <a:t>Brodsky, Hwang &amp; Smith (2002)</a:t>
            </a:r>
          </a:p>
        </p:txBody>
      </p:sp>
      <p:sp>
        <p:nvSpPr>
          <p:cNvPr id="15" name="TextBox 14"/>
          <p:cNvSpPr txBox="1"/>
          <p:nvPr/>
        </p:nvSpPr>
        <p:spPr>
          <a:xfrm>
            <a:off x="5867400" y="4276725"/>
            <a:ext cx="2362200" cy="523875"/>
          </a:xfrm>
          <a:prstGeom prst="rect">
            <a:avLst/>
          </a:prstGeom>
          <a:noFill/>
        </p:spPr>
        <p:txBody>
          <a:bodyPr>
            <a:spAutoFit/>
          </a:bodyPr>
          <a:lstStyle/>
          <a:p>
            <a:pPr>
              <a:defRPr/>
            </a:pPr>
            <a:r>
              <a:rPr lang="en-US" sz="1400" dirty="0">
                <a:latin typeface="+mn-lt"/>
              </a:rPr>
              <a:t>and produce a T-odd effect!</a:t>
            </a:r>
          </a:p>
          <a:p>
            <a:pPr>
              <a:defRPr/>
            </a:pPr>
            <a:r>
              <a:rPr lang="en-US" sz="1400" dirty="0">
                <a:latin typeface="+mn-lt"/>
              </a:rPr>
              <a:t>(also need           )</a:t>
            </a:r>
          </a:p>
        </p:txBody>
      </p:sp>
      <p:graphicFrame>
        <p:nvGraphicFramePr>
          <p:cNvPr id="11270" name="Object 2"/>
          <p:cNvGraphicFramePr>
            <a:graphicFrameLocks noChangeAspect="1"/>
          </p:cNvGraphicFramePr>
          <p:nvPr/>
        </p:nvGraphicFramePr>
        <p:xfrm>
          <a:off x="7167563" y="4505325"/>
          <a:ext cx="528637" cy="295275"/>
        </p:xfrm>
        <a:graphic>
          <a:graphicData uri="http://schemas.openxmlformats.org/presentationml/2006/ole">
            <p:oleObj spid="_x0000_s11270" name="Equation" r:id="rId9" imgW="419040" imgH="228600" progId="Equation.DSMT4">
              <p:embed/>
            </p:oleObj>
          </a:graphicData>
        </a:graphic>
      </p:graphicFrame>
      <p:pic>
        <p:nvPicPr>
          <p:cNvPr id="11277" name="Picture 10" descr="C:\Users\lorenzon\Documents\talks\E906\SSA-interference-DY.png"/>
          <p:cNvPicPr>
            <a:picLocks noChangeAspect="1" noChangeArrowheads="1"/>
          </p:cNvPicPr>
          <p:nvPr/>
        </p:nvPicPr>
        <p:blipFill>
          <a:blip r:embed="rId10" cstate="print"/>
          <a:srcRect/>
          <a:stretch>
            <a:fillRect/>
          </a:stretch>
        </p:blipFill>
        <p:spPr bwMode="auto">
          <a:xfrm>
            <a:off x="7162800" y="4876800"/>
            <a:ext cx="1825625" cy="1474788"/>
          </a:xfrm>
          <a:prstGeom prst="rect">
            <a:avLst/>
          </a:prstGeom>
          <a:noFill/>
          <a:ln w="25400">
            <a:solidFill>
              <a:schemeClr val="accent1"/>
            </a:solidFill>
            <a:miter lim="800000"/>
            <a:headEnd/>
            <a:tailEnd/>
          </a:ln>
        </p:spPr>
      </p:pic>
      <p:sp>
        <p:nvSpPr>
          <p:cNvPr id="20" name="TextBox 19"/>
          <p:cNvSpPr txBox="1"/>
          <p:nvPr/>
        </p:nvSpPr>
        <p:spPr>
          <a:xfrm>
            <a:off x="7467600" y="6248400"/>
            <a:ext cx="1447800" cy="307975"/>
          </a:xfrm>
          <a:prstGeom prst="rect">
            <a:avLst/>
          </a:prstGeom>
          <a:noFill/>
        </p:spPr>
        <p:txBody>
          <a:bodyPr>
            <a:spAutoFit/>
          </a:bodyPr>
          <a:lstStyle/>
          <a:p>
            <a:pPr>
              <a:defRPr/>
            </a:pPr>
            <a:r>
              <a:rPr lang="en-US" sz="1400" dirty="0">
                <a:latin typeface="+mn-lt"/>
              </a:rPr>
              <a:t>e.g. </a:t>
            </a:r>
            <a:r>
              <a:rPr lang="en-US" sz="1400" dirty="0" err="1">
                <a:latin typeface="+mn-lt"/>
              </a:rPr>
              <a:t>Drell</a:t>
            </a:r>
            <a:r>
              <a:rPr lang="en-US" sz="1400" dirty="0">
                <a:latin typeface="+mn-lt"/>
              </a:rPr>
              <a:t>-Yan)</a:t>
            </a:r>
          </a:p>
        </p:txBody>
      </p:sp>
      <p:graphicFrame>
        <p:nvGraphicFramePr>
          <p:cNvPr id="11271" name="Object 2"/>
          <p:cNvGraphicFramePr>
            <a:graphicFrameLocks noChangeAspect="1"/>
          </p:cNvGraphicFramePr>
          <p:nvPr/>
        </p:nvGraphicFramePr>
        <p:xfrm>
          <a:off x="3048000" y="6210300"/>
          <a:ext cx="1752600" cy="534988"/>
        </p:xfrm>
        <a:graphic>
          <a:graphicData uri="http://schemas.openxmlformats.org/presentationml/2006/ole">
            <p:oleObj spid="_x0000_s11271" name="Equation" r:id="rId11" imgW="1180800" imgH="291960" progId="Equation.DSMT4">
              <p:embed/>
            </p:oleObj>
          </a:graphicData>
        </a:graphic>
      </p:graphicFrame>
      <p:sp>
        <p:nvSpPr>
          <p:cNvPr id="18" name="Slide Number Placeholder 17"/>
          <p:cNvSpPr txBox="1">
            <a:spLocks noGrp="1"/>
          </p:cNvSpPr>
          <p:nvPr/>
        </p:nvSpPr>
        <p:spPr bwMode="auto">
          <a:xfrm>
            <a:off x="8901113" y="6618288"/>
            <a:ext cx="244475" cy="241300"/>
          </a:xfrm>
          <a:prstGeom prst="rect">
            <a:avLst/>
          </a:prstGeom>
          <a:noFill/>
          <a:ln w="12700">
            <a:miter lim="800000"/>
            <a:headEnd/>
            <a:tailEnd/>
          </a:ln>
        </p:spPr>
        <p:txBody>
          <a:bodyPr wrap="none"/>
          <a:lstStyle/>
          <a:p>
            <a:pPr>
              <a:tabLst>
                <a:tab pos="749300" algn="l"/>
              </a:tabLst>
              <a:defRPr/>
            </a:pPr>
            <a:fld id="{0A3C6967-75D8-4166-A2CD-96690259A957}" type="slidenum">
              <a:rPr lang="en-US" sz="1100">
                <a:ea typeface="+mn-ea"/>
                <a:cs typeface="Helvetica" charset="0"/>
              </a:rPr>
              <a:pPr>
                <a:tabLst>
                  <a:tab pos="749300" algn="l"/>
                </a:tabLst>
                <a:defRPr/>
              </a:pPr>
              <a:t>38</a:t>
            </a:fld>
            <a:endParaRPr lang="en-US" sz="1100">
              <a:ea typeface="+mn-ea"/>
              <a:cs typeface="Helvetica"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6"/>
          <p:cNvSpPr>
            <a:spLocks noChangeArrowheads="1"/>
          </p:cNvSpPr>
          <p:nvPr/>
        </p:nvSpPr>
        <p:spPr bwMode="auto">
          <a:xfrm>
            <a:off x="152400" y="3048000"/>
            <a:ext cx="5410200" cy="2971800"/>
          </a:xfrm>
          <a:prstGeom prst="rect">
            <a:avLst/>
          </a:prstGeom>
          <a:noFill/>
          <a:ln w="9525">
            <a:noFill/>
            <a:miter lim="800000"/>
            <a:headEnd/>
            <a:tailEnd/>
          </a:ln>
        </p:spPr>
        <p:txBody>
          <a:bodyPr/>
          <a:lstStyle/>
          <a:p>
            <a:pPr marL="273050" indent="-273050" algn="l" eaLnBrk="0" hangingPunct="0">
              <a:spcBef>
                <a:spcPts val="1200"/>
              </a:spcBef>
              <a:buClr>
                <a:srgbClr val="1C11FD"/>
              </a:buClr>
              <a:buSzPct val="150000"/>
              <a:buFont typeface="Zapf Dingbats" charset="0"/>
              <a:buChar char="➡"/>
            </a:pPr>
            <a:r>
              <a:rPr lang="en-US">
                <a:solidFill>
                  <a:schemeClr val="accent2"/>
                </a:solidFill>
                <a:latin typeface="Arial Unicode MS" pitchFamily="34" charset="-128"/>
                <a:ea typeface="Arial Unicode MS" pitchFamily="34" charset="-128"/>
                <a:cs typeface="Arial Unicode MS" pitchFamily="34" charset="-128"/>
                <a:sym typeface="Arial" pitchFamily="34" charset="0"/>
              </a:rPr>
              <a:t> </a:t>
            </a:r>
            <a:r>
              <a:rPr lang="en-US" sz="2000">
                <a:solidFill>
                  <a:srgbClr val="1C11FD"/>
                </a:solidFill>
                <a:latin typeface="Arial Unicode MS" pitchFamily="34" charset="-128"/>
                <a:ea typeface="Arial Unicode MS" pitchFamily="34" charset="-128"/>
                <a:cs typeface="Arial Unicode MS" pitchFamily="34" charset="-128"/>
                <a:sym typeface="Arial" pitchFamily="34" charset="0"/>
              </a:rPr>
              <a:t>Constituent Quark Model</a:t>
            </a:r>
            <a:r>
              <a:rPr lang="en-US">
                <a:solidFill>
                  <a:schemeClr val="accent2"/>
                </a:solidFill>
                <a:latin typeface="Arial Unicode MS" pitchFamily="34" charset="-128"/>
                <a:ea typeface="Arial Unicode MS" pitchFamily="34" charset="-128"/>
                <a:cs typeface="Arial Unicode MS" pitchFamily="34" charset="-128"/>
                <a:sym typeface="Arial" pitchFamily="34" charset="0"/>
              </a:rPr>
              <a:t/>
            </a:r>
            <a:br>
              <a:rPr lang="en-US">
                <a:solidFill>
                  <a:schemeClr val="accent2"/>
                </a:solidFill>
                <a:latin typeface="Arial Unicode MS" pitchFamily="34" charset="-128"/>
                <a:ea typeface="Arial Unicode MS" pitchFamily="34" charset="-128"/>
                <a:cs typeface="Arial Unicode MS" pitchFamily="34" charset="-128"/>
                <a:sym typeface="Arial" pitchFamily="34" charset="0"/>
              </a:rPr>
            </a:br>
            <a:r>
              <a:rPr lang="en-US">
                <a:solidFill>
                  <a:schemeClr val="accent2"/>
                </a:solidFill>
                <a:latin typeface="Arial Unicode MS" pitchFamily="34" charset="-128"/>
                <a:ea typeface="Arial Unicode MS" pitchFamily="34" charset="-128"/>
                <a:cs typeface="Arial Unicode MS" pitchFamily="34" charset="-128"/>
                <a:sym typeface="Arial" pitchFamily="34" charset="0"/>
              </a:rPr>
              <a:t>   </a:t>
            </a:r>
            <a:r>
              <a:rPr lang="en-US">
                <a:latin typeface="Arial Unicode MS" pitchFamily="34" charset="-128"/>
                <a:ea typeface="Arial Unicode MS" pitchFamily="34" charset="-128"/>
                <a:cs typeface="Arial Unicode MS" pitchFamily="34" charset="-128"/>
                <a:sym typeface="Arial" pitchFamily="34" charset="0"/>
              </a:rPr>
              <a:t>Pure valence description: proton =  2u + d</a:t>
            </a:r>
          </a:p>
          <a:p>
            <a:pPr marL="273050" indent="-273050" algn="l" eaLnBrk="0" hangingPunct="0">
              <a:spcBef>
                <a:spcPts val="1200"/>
              </a:spcBef>
              <a:buClr>
                <a:srgbClr val="0000FF"/>
              </a:buClr>
              <a:buSzPct val="150000"/>
              <a:buFont typeface="Zapf Dingbats" charset="0"/>
              <a:buChar char="➡"/>
            </a:pPr>
            <a:r>
              <a:rPr lang="en-US">
                <a:solidFill>
                  <a:schemeClr val="accent2"/>
                </a:solidFill>
                <a:latin typeface="Arial Unicode MS" pitchFamily="34" charset="-128"/>
                <a:ea typeface="Arial Unicode MS" pitchFamily="34" charset="-128"/>
                <a:cs typeface="Arial Unicode MS" pitchFamily="34" charset="-128"/>
                <a:sym typeface="Arial" pitchFamily="34" charset="0"/>
              </a:rPr>
              <a:t> </a:t>
            </a:r>
            <a:r>
              <a:rPr lang="en-US" sz="2000">
                <a:solidFill>
                  <a:srgbClr val="1C11FD"/>
                </a:solidFill>
                <a:latin typeface="Arial Unicode MS" pitchFamily="34" charset="-128"/>
                <a:ea typeface="Arial Unicode MS" pitchFamily="34" charset="-128"/>
                <a:cs typeface="Arial Unicode MS" pitchFamily="34" charset="-128"/>
                <a:sym typeface="Arial" pitchFamily="34" charset="0"/>
              </a:rPr>
              <a:t>Perturbative Sea</a:t>
            </a:r>
            <a:r>
              <a:rPr lang="en-US">
                <a:solidFill>
                  <a:srgbClr val="1C11FD"/>
                </a:solidFill>
                <a:latin typeface="Arial Unicode MS" pitchFamily="34" charset="-128"/>
                <a:ea typeface="Arial Unicode MS" pitchFamily="34" charset="-128"/>
                <a:cs typeface="Arial Unicode MS" pitchFamily="34" charset="-128"/>
                <a:sym typeface="Arial" pitchFamily="34" charset="0"/>
              </a:rPr>
              <a:t> </a:t>
            </a:r>
            <a:r>
              <a:rPr lang="en-US">
                <a:solidFill>
                  <a:schemeClr val="accent2"/>
                </a:solidFill>
                <a:latin typeface="Arial Unicode MS" pitchFamily="34" charset="-128"/>
                <a:ea typeface="Arial Unicode MS" pitchFamily="34" charset="-128"/>
                <a:cs typeface="Arial Unicode MS" pitchFamily="34" charset="-128"/>
                <a:sym typeface="Arial" pitchFamily="34" charset="0"/>
              </a:rPr>
              <a:t/>
            </a:r>
            <a:br>
              <a:rPr lang="en-US">
                <a:solidFill>
                  <a:schemeClr val="accent2"/>
                </a:solidFill>
                <a:latin typeface="Arial Unicode MS" pitchFamily="34" charset="-128"/>
                <a:ea typeface="Arial Unicode MS" pitchFamily="34" charset="-128"/>
                <a:cs typeface="Arial Unicode MS" pitchFamily="34" charset="-128"/>
                <a:sym typeface="Arial" pitchFamily="34" charset="0"/>
              </a:rPr>
            </a:br>
            <a:r>
              <a:rPr lang="en-US">
                <a:solidFill>
                  <a:schemeClr val="accent2"/>
                </a:solidFill>
                <a:latin typeface="Arial Unicode MS" pitchFamily="34" charset="-128"/>
                <a:ea typeface="Arial Unicode MS" pitchFamily="34" charset="-128"/>
                <a:cs typeface="Arial Unicode MS" pitchFamily="34" charset="-128"/>
                <a:sym typeface="Arial" pitchFamily="34" charset="0"/>
              </a:rPr>
              <a:t>   </a:t>
            </a:r>
            <a:r>
              <a:rPr lang="en-US">
                <a:latin typeface="Arial Unicode MS" pitchFamily="34" charset="-128"/>
                <a:ea typeface="Arial Unicode MS" pitchFamily="34" charset="-128"/>
                <a:cs typeface="Arial Unicode MS" pitchFamily="34" charset="-128"/>
                <a:sym typeface="Arial" pitchFamily="34" charset="0"/>
              </a:rPr>
              <a:t>sea quark pairs from g      qq</a:t>
            </a:r>
            <a:r>
              <a:rPr lang="en-US">
                <a:solidFill>
                  <a:schemeClr val="accent2"/>
                </a:solidFill>
                <a:latin typeface="Arial Unicode MS" pitchFamily="34" charset="-128"/>
                <a:ea typeface="Arial Unicode MS" pitchFamily="34" charset="-128"/>
                <a:cs typeface="Arial Unicode MS" pitchFamily="34" charset="-128"/>
                <a:sym typeface="Arial" pitchFamily="34" charset="0"/>
              </a:rPr>
              <a:t> </a:t>
            </a:r>
            <a:br>
              <a:rPr lang="en-US">
                <a:solidFill>
                  <a:schemeClr val="accent2"/>
                </a:solidFill>
                <a:latin typeface="Arial Unicode MS" pitchFamily="34" charset="-128"/>
                <a:ea typeface="Arial Unicode MS" pitchFamily="34" charset="-128"/>
                <a:cs typeface="Arial Unicode MS" pitchFamily="34" charset="-128"/>
                <a:sym typeface="Arial" pitchFamily="34" charset="0"/>
              </a:rPr>
            </a:br>
            <a:r>
              <a:rPr lang="en-US">
                <a:solidFill>
                  <a:schemeClr val="accent2"/>
                </a:solidFill>
                <a:latin typeface="Arial Unicode MS" pitchFamily="34" charset="-128"/>
                <a:ea typeface="Arial Unicode MS" pitchFamily="34" charset="-128"/>
                <a:cs typeface="Arial Unicode MS" pitchFamily="34" charset="-128"/>
                <a:sym typeface="Arial" pitchFamily="34" charset="0"/>
              </a:rPr>
              <a:t>   </a:t>
            </a:r>
            <a:r>
              <a:rPr lang="en-US">
                <a:latin typeface="Arial Unicode MS" pitchFamily="34" charset="-128"/>
                <a:ea typeface="Arial Unicode MS" pitchFamily="34" charset="-128"/>
                <a:cs typeface="Arial Unicode MS" pitchFamily="34" charset="-128"/>
                <a:sym typeface="Arial" pitchFamily="34" charset="0"/>
              </a:rPr>
              <a:t>should be flavor symmetric:</a:t>
            </a:r>
          </a:p>
          <a:p>
            <a:pPr marL="273050" indent="-273050" algn="l" eaLnBrk="0" hangingPunct="0">
              <a:spcBef>
                <a:spcPts val="1200"/>
              </a:spcBef>
              <a:buClr>
                <a:srgbClr val="0000FF"/>
              </a:buClr>
              <a:buSzPct val="150000"/>
            </a:pPr>
            <a:endParaRPr lang="en-US">
              <a:latin typeface="Arial Unicode MS" pitchFamily="34" charset="-128"/>
              <a:ea typeface="Arial Unicode MS" pitchFamily="34" charset="-128"/>
              <a:cs typeface="Arial Unicode MS" pitchFamily="34" charset="-128"/>
              <a:sym typeface="Arial" pitchFamily="34" charset="0"/>
            </a:endParaRPr>
          </a:p>
        </p:txBody>
      </p:sp>
      <p:sp>
        <p:nvSpPr>
          <p:cNvPr id="1031" name="Slide Number Placeholder 3"/>
          <p:cNvSpPr txBox="1">
            <a:spLocks noGrp="1"/>
          </p:cNvSpPr>
          <p:nvPr/>
        </p:nvSpPr>
        <p:spPr bwMode="auto">
          <a:xfrm>
            <a:off x="8901113" y="6618288"/>
            <a:ext cx="244475" cy="241300"/>
          </a:xfrm>
          <a:prstGeom prst="rect">
            <a:avLst/>
          </a:prstGeom>
          <a:noFill/>
          <a:ln w="12700">
            <a:noFill/>
            <a:miter lim="800000"/>
            <a:headEnd/>
            <a:tailEnd/>
          </a:ln>
        </p:spPr>
        <p:txBody>
          <a:bodyPr wrap="none"/>
          <a:lstStyle/>
          <a:p>
            <a:pPr>
              <a:tabLst>
                <a:tab pos="749300" algn="l"/>
              </a:tabLst>
            </a:pPr>
            <a:fld id="{BCF23162-0738-45B2-94EA-AE54A8A9856B}" type="slidenum">
              <a:rPr lang="en-US" sz="1100">
                <a:cs typeface="Helvetica" charset="0"/>
              </a:rPr>
              <a:pPr>
                <a:tabLst>
                  <a:tab pos="749300" algn="l"/>
                </a:tabLst>
              </a:pPr>
              <a:t>4</a:t>
            </a:fld>
            <a:endParaRPr lang="en-US" sz="1100">
              <a:cs typeface="Helvetica" charset="0"/>
            </a:endParaRPr>
          </a:p>
        </p:txBody>
      </p:sp>
      <p:sp>
        <p:nvSpPr>
          <p:cNvPr id="1032" name="Rectangle 6"/>
          <p:cNvSpPr>
            <a:spLocks noGrp="1" noChangeArrowheads="1"/>
          </p:cNvSpPr>
          <p:nvPr>
            <p:ph type="title" idx="4294967295"/>
          </p:nvPr>
        </p:nvSpPr>
        <p:spPr bwMode="auto">
          <a:xfrm>
            <a:off x="1752600" y="241300"/>
            <a:ext cx="5449888" cy="466725"/>
          </a:xfrm>
          <a:prstGeom prst="rect">
            <a:avLst/>
          </a:prstGeom>
          <a:noFill/>
          <a:ln>
            <a:miter lim="800000"/>
            <a:headEnd/>
            <a:tailEnd/>
          </a:ln>
        </p:spPr>
        <p:txBody>
          <a:bodyPr/>
          <a:lstStyle/>
          <a:p>
            <a:pPr eaLnBrk="1" hangingPunct="1">
              <a:tabLst>
                <a:tab pos="863600" algn="l"/>
              </a:tabLst>
            </a:pPr>
            <a:r>
              <a:rPr lang="en-US" sz="2400" smtClean="0">
                <a:solidFill>
                  <a:srgbClr val="1C11FD"/>
                </a:solidFill>
              </a:rPr>
              <a:t>Flavor Structure of the Proton </a:t>
            </a:r>
          </a:p>
        </p:txBody>
      </p:sp>
      <p:sp>
        <p:nvSpPr>
          <p:cNvPr id="1033" name="Rectangle 5"/>
          <p:cNvSpPr>
            <a:spLocks noChangeArrowheads="1"/>
          </p:cNvSpPr>
          <p:nvPr/>
        </p:nvSpPr>
        <p:spPr bwMode="auto">
          <a:xfrm>
            <a:off x="1371600" y="1905000"/>
            <a:ext cx="6632575" cy="4040188"/>
          </a:xfrm>
          <a:prstGeom prst="rect">
            <a:avLst/>
          </a:prstGeom>
          <a:noFill/>
          <a:ln w="9525">
            <a:noFill/>
            <a:miter lim="800000"/>
            <a:headEnd/>
            <a:tailEnd/>
          </a:ln>
        </p:spPr>
        <p:txBody>
          <a:bodyPr/>
          <a:lstStyle/>
          <a:p>
            <a:endParaRPr lang="en-US"/>
          </a:p>
        </p:txBody>
      </p:sp>
      <p:graphicFrame>
        <p:nvGraphicFramePr>
          <p:cNvPr id="61452" name="Group 12"/>
          <p:cNvGraphicFramePr>
            <a:graphicFrameLocks noGrp="1"/>
          </p:cNvGraphicFramePr>
          <p:nvPr/>
        </p:nvGraphicFramePr>
        <p:xfrm>
          <a:off x="4114800" y="4267200"/>
          <a:ext cx="838200" cy="381000"/>
        </p:xfrm>
        <a:graphic>
          <a:graphicData uri="http://schemas.openxmlformats.org/drawingml/2006/table">
            <a:tbl>
              <a:tblPr/>
              <a:tblGrid>
                <a:gridCol w="838200"/>
              </a:tblGrid>
              <a:tr h="381000">
                <a:tc>
                  <a:txBody>
                    <a:bodyPr/>
                    <a:lstStyle/>
                    <a:p>
                      <a:pPr marL="0" marR="0" lvl="0" indent="0" algn="l" defTabSz="914400" rtl="0" eaLnBrk="0" fontAlgn="base" latinLnBrk="0" hangingPunct="0">
                        <a:lnSpc>
                          <a:spcPct val="110000"/>
                        </a:lnSpc>
                        <a:spcBef>
                          <a:spcPts val="1800"/>
                        </a:spcBef>
                        <a:spcAft>
                          <a:spcPct val="0"/>
                        </a:spcAft>
                        <a:buClrTx/>
                        <a:buSzPct val="200000"/>
                        <a:buFont typeface="Arial" charset="0"/>
                        <a:buNone/>
                        <a:tabLst/>
                      </a:pPr>
                      <a:r>
                        <a:rPr kumimoji="0" lang="en-US" sz="1200" b="0" i="0" u="none" strike="noStrike" cap="none" normalizeH="0" baseline="0" dirty="0" smtClean="0">
                          <a:ln>
                            <a:noFill/>
                          </a:ln>
                          <a:solidFill>
                            <a:schemeClr val="tx1"/>
                          </a:solidFill>
                          <a:effectLst/>
                          <a:latin typeface="Comic Sans MS" pitchFamily="66" charset="0"/>
                          <a:ea typeface="ヒラギノ角ゴ ProN W3" charset="0"/>
                          <a:cs typeface="ヒラギノ角ゴ ProN W3" charset="0"/>
                          <a:sym typeface="Arial" charset="0"/>
                        </a:rPr>
                        <a:t> </a:t>
                      </a:r>
                      <a:endParaRPr kumimoji="0" lang="en-US" sz="2000" b="0" i="0" u="none" strike="noStrike" cap="none" normalizeH="0" baseline="0" dirty="0" smtClean="0">
                        <a:ln>
                          <a:noFill/>
                        </a:ln>
                        <a:solidFill>
                          <a:schemeClr val="accent2"/>
                        </a:solidFill>
                        <a:effectLst/>
                        <a:latin typeface="Comic Sans MS" pitchFamily="66" charset="0"/>
                        <a:ea typeface="ヒラギノ角ゴ ProN W3" charset="0"/>
                        <a:cs typeface="ヒラギノ角ゴ ProN W3" charset="0"/>
                        <a:sym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bl>
          </a:graphicData>
        </a:graphic>
      </p:graphicFrame>
      <p:sp>
        <p:nvSpPr>
          <p:cNvPr id="1040" name="Line 26"/>
          <p:cNvSpPr>
            <a:spLocks noChangeShapeType="1"/>
          </p:cNvSpPr>
          <p:nvPr/>
        </p:nvSpPr>
        <p:spPr bwMode="auto">
          <a:xfrm>
            <a:off x="3048000" y="4267200"/>
            <a:ext cx="228600" cy="0"/>
          </a:xfrm>
          <a:prstGeom prst="line">
            <a:avLst/>
          </a:prstGeom>
          <a:noFill/>
          <a:ln w="9525">
            <a:solidFill>
              <a:schemeClr val="tx1"/>
            </a:solidFill>
            <a:round/>
            <a:headEnd/>
            <a:tailEnd type="triangle" w="med" len="med"/>
          </a:ln>
        </p:spPr>
        <p:txBody>
          <a:bodyPr wrap="none"/>
          <a:lstStyle/>
          <a:p>
            <a:endParaRPr lang="en-US"/>
          </a:p>
        </p:txBody>
      </p:sp>
      <p:sp>
        <p:nvSpPr>
          <p:cNvPr id="1041" name="Line 35"/>
          <p:cNvSpPr>
            <a:spLocks noChangeShapeType="1"/>
          </p:cNvSpPr>
          <p:nvPr/>
        </p:nvSpPr>
        <p:spPr bwMode="auto">
          <a:xfrm>
            <a:off x="3475038" y="4187825"/>
            <a:ext cx="136525" cy="0"/>
          </a:xfrm>
          <a:prstGeom prst="line">
            <a:avLst/>
          </a:prstGeom>
          <a:noFill/>
          <a:ln w="19050">
            <a:solidFill>
              <a:schemeClr val="tx1"/>
            </a:solidFill>
            <a:round/>
            <a:headEnd/>
            <a:tailEnd/>
          </a:ln>
        </p:spPr>
        <p:txBody>
          <a:bodyPr wrap="none"/>
          <a:lstStyle/>
          <a:p>
            <a:endParaRPr lang="en-US"/>
          </a:p>
        </p:txBody>
      </p:sp>
      <p:pic>
        <p:nvPicPr>
          <p:cNvPr id="1042" name="Picture 36" descr="nucleon"/>
          <p:cNvPicPr>
            <a:picLocks noChangeAspect="1" noChangeArrowheads="1"/>
          </p:cNvPicPr>
          <p:nvPr/>
        </p:nvPicPr>
        <p:blipFill>
          <a:blip r:embed="rId4" cstate="print"/>
          <a:srcRect/>
          <a:stretch>
            <a:fillRect/>
          </a:stretch>
        </p:blipFill>
        <p:spPr bwMode="auto">
          <a:xfrm>
            <a:off x="914400" y="990600"/>
            <a:ext cx="1905000" cy="1901825"/>
          </a:xfrm>
          <a:prstGeom prst="rect">
            <a:avLst/>
          </a:prstGeom>
          <a:noFill/>
          <a:ln w="9525">
            <a:noFill/>
            <a:miter lim="800000"/>
            <a:headEnd/>
            <a:tailEnd/>
          </a:ln>
        </p:spPr>
      </p:pic>
      <p:graphicFrame>
        <p:nvGraphicFramePr>
          <p:cNvPr id="1026" name="Object 2"/>
          <p:cNvGraphicFramePr>
            <a:graphicFrameLocks noChangeAspect="1"/>
          </p:cNvGraphicFramePr>
          <p:nvPr/>
        </p:nvGraphicFramePr>
        <p:xfrm>
          <a:off x="3651250" y="2752725"/>
          <a:ext cx="114300" cy="177800"/>
        </p:xfrm>
        <a:graphic>
          <a:graphicData uri="http://schemas.openxmlformats.org/presentationml/2006/ole">
            <p:oleObj spid="_x0000_s1026" name="Equation" r:id="rId5" imgW="114120" imgH="177480" progId="Equation.DSMT4">
              <p:embed/>
            </p:oleObj>
          </a:graphicData>
        </a:graphic>
      </p:graphicFrame>
      <p:graphicFrame>
        <p:nvGraphicFramePr>
          <p:cNvPr id="1027" name="Object 3"/>
          <p:cNvGraphicFramePr>
            <a:graphicFrameLocks noChangeAspect="1"/>
          </p:cNvGraphicFramePr>
          <p:nvPr/>
        </p:nvGraphicFramePr>
        <p:xfrm>
          <a:off x="3251200" y="2743200"/>
          <a:ext cx="914400" cy="198438"/>
        </p:xfrm>
        <a:graphic>
          <a:graphicData uri="http://schemas.openxmlformats.org/presentationml/2006/ole">
            <p:oleObj spid="_x0000_s1027" name="Equation" r:id="rId6" imgW="914400" imgH="198720" progId="Equation.DSMT4">
              <p:embed/>
            </p:oleObj>
          </a:graphicData>
        </a:graphic>
      </p:graphicFrame>
      <p:graphicFrame>
        <p:nvGraphicFramePr>
          <p:cNvPr id="1028" name="Object 5"/>
          <p:cNvGraphicFramePr>
            <a:graphicFrameLocks noChangeAspect="1"/>
          </p:cNvGraphicFramePr>
          <p:nvPr/>
        </p:nvGraphicFramePr>
        <p:xfrm>
          <a:off x="4191000" y="4267200"/>
          <a:ext cx="744538" cy="381000"/>
        </p:xfrm>
        <a:graphic>
          <a:graphicData uri="http://schemas.openxmlformats.org/presentationml/2006/ole">
            <p:oleObj spid="_x0000_s1028" name="Equation" r:id="rId7" imgW="393480" imgH="203040" progId="Equation.DSMT4">
              <p:embed/>
            </p:oleObj>
          </a:graphicData>
        </a:graphic>
      </p:graphicFrame>
      <p:pic>
        <p:nvPicPr>
          <p:cNvPr id="21" name="Picture 2" descr="dbub_none_slide"/>
          <p:cNvPicPr>
            <a:picLocks noChangeAspect="1" noChangeArrowheads="1"/>
          </p:cNvPicPr>
          <p:nvPr/>
        </p:nvPicPr>
        <p:blipFill>
          <a:blip r:embed="rId8" cstate="print"/>
          <a:srcRect/>
          <a:stretch>
            <a:fillRect/>
          </a:stretch>
        </p:blipFill>
        <p:spPr bwMode="auto">
          <a:xfrm>
            <a:off x="5422900" y="2057400"/>
            <a:ext cx="3665538" cy="3657600"/>
          </a:xfrm>
          <a:prstGeom prst="rect">
            <a:avLst/>
          </a:prstGeom>
          <a:noFill/>
          <a:ln w="9525">
            <a:noFill/>
            <a:miter lim="800000"/>
            <a:headEnd/>
            <a:tailEnd/>
          </a:ln>
        </p:spPr>
      </p:pic>
      <p:sp>
        <p:nvSpPr>
          <p:cNvPr id="22" name="Rectangle 6"/>
          <p:cNvSpPr>
            <a:spLocks noChangeArrowheads="1"/>
          </p:cNvSpPr>
          <p:nvPr/>
        </p:nvSpPr>
        <p:spPr bwMode="auto">
          <a:xfrm>
            <a:off x="152400" y="3276600"/>
            <a:ext cx="5410200" cy="2971800"/>
          </a:xfrm>
          <a:prstGeom prst="rect">
            <a:avLst/>
          </a:prstGeom>
          <a:noFill/>
          <a:ln w="9525">
            <a:noFill/>
            <a:miter lim="800000"/>
            <a:headEnd/>
            <a:tailEnd/>
          </a:ln>
        </p:spPr>
        <p:txBody>
          <a:bodyPr/>
          <a:lstStyle/>
          <a:p>
            <a:pPr marL="273050" indent="-273050" algn="l" eaLnBrk="0" hangingPunct="0">
              <a:spcBef>
                <a:spcPts val="1200"/>
              </a:spcBef>
              <a:buClr>
                <a:srgbClr val="1C11FD"/>
              </a:buClr>
              <a:buSzPct val="150000"/>
            </a:pPr>
            <a:r>
              <a:rPr lang="en-US">
                <a:latin typeface="Arial Unicode MS" pitchFamily="34" charset="-128"/>
                <a:ea typeface="Arial Unicode MS" pitchFamily="34" charset="-128"/>
                <a:cs typeface="Arial Unicode MS" pitchFamily="34" charset="-128"/>
                <a:sym typeface="Arial" pitchFamily="34" charset="0"/>
              </a:rPr>
              <a:t/>
            </a:r>
            <a:br>
              <a:rPr lang="en-US">
                <a:latin typeface="Arial Unicode MS" pitchFamily="34" charset="-128"/>
                <a:ea typeface="Arial Unicode MS" pitchFamily="34" charset="-128"/>
                <a:cs typeface="Arial Unicode MS" pitchFamily="34" charset="-128"/>
                <a:sym typeface="Arial" pitchFamily="34" charset="0"/>
              </a:rPr>
            </a:br>
            <a:r>
              <a:rPr lang="en-US">
                <a:latin typeface="Arial Unicode MS" pitchFamily="34" charset="-128"/>
                <a:ea typeface="Arial Unicode MS" pitchFamily="34" charset="-128"/>
                <a:cs typeface="Arial Unicode MS" pitchFamily="34" charset="-128"/>
                <a:sym typeface="Arial" pitchFamily="34" charset="0"/>
              </a:rPr>
              <a:t/>
            </a:r>
            <a:br>
              <a:rPr lang="en-US">
                <a:latin typeface="Arial Unicode MS" pitchFamily="34" charset="-128"/>
                <a:ea typeface="Arial Unicode MS" pitchFamily="34" charset="-128"/>
                <a:cs typeface="Arial Unicode MS" pitchFamily="34" charset="-128"/>
                <a:sym typeface="Arial" pitchFamily="34" charset="0"/>
              </a:rPr>
            </a:br>
            <a:r>
              <a:rPr lang="en-US">
                <a:latin typeface="Arial Unicode MS" pitchFamily="34" charset="-128"/>
                <a:ea typeface="Arial Unicode MS" pitchFamily="34" charset="-128"/>
                <a:cs typeface="Arial Unicode MS" pitchFamily="34" charset="-128"/>
                <a:sym typeface="Arial" pitchFamily="34" charset="0"/>
              </a:rPr>
              <a:t/>
            </a:r>
            <a:br>
              <a:rPr lang="en-US">
                <a:latin typeface="Arial Unicode MS" pitchFamily="34" charset="-128"/>
                <a:ea typeface="Arial Unicode MS" pitchFamily="34" charset="-128"/>
                <a:cs typeface="Arial Unicode MS" pitchFamily="34" charset="-128"/>
                <a:sym typeface="Arial" pitchFamily="34" charset="0"/>
              </a:rPr>
            </a:br>
            <a:r>
              <a:rPr lang="en-US">
                <a:latin typeface="Arial Unicode MS" pitchFamily="34" charset="-128"/>
                <a:ea typeface="Arial Unicode MS" pitchFamily="34" charset="-128"/>
                <a:cs typeface="Arial Unicode MS" pitchFamily="34" charset="-128"/>
                <a:sym typeface="Arial" pitchFamily="34" charset="0"/>
              </a:rPr>
              <a:t/>
            </a:r>
            <a:br>
              <a:rPr lang="en-US">
                <a:latin typeface="Arial Unicode MS" pitchFamily="34" charset="-128"/>
                <a:ea typeface="Arial Unicode MS" pitchFamily="34" charset="-128"/>
                <a:cs typeface="Arial Unicode MS" pitchFamily="34" charset="-128"/>
                <a:sym typeface="Arial" pitchFamily="34" charset="0"/>
              </a:rPr>
            </a:br>
            <a:r>
              <a:rPr lang="en-US">
                <a:latin typeface="Arial Unicode MS" pitchFamily="34" charset="-128"/>
                <a:ea typeface="Arial Unicode MS" pitchFamily="34" charset="-128"/>
                <a:cs typeface="Arial Unicode MS" pitchFamily="34" charset="-128"/>
                <a:sym typeface="Arial" pitchFamily="34" charset="0"/>
              </a:rPr>
              <a:t/>
            </a:r>
            <a:br>
              <a:rPr lang="en-US">
                <a:latin typeface="Arial Unicode MS" pitchFamily="34" charset="-128"/>
                <a:ea typeface="Arial Unicode MS" pitchFamily="34" charset="-128"/>
                <a:cs typeface="Arial Unicode MS" pitchFamily="34" charset="-128"/>
                <a:sym typeface="Arial" pitchFamily="34" charset="0"/>
              </a:rPr>
            </a:br>
            <a:r>
              <a:rPr lang="en-US" sz="1400">
                <a:latin typeface="Arial Unicode MS" pitchFamily="34" charset="-128"/>
                <a:ea typeface="Arial Unicode MS" pitchFamily="34" charset="-128"/>
                <a:cs typeface="Arial Unicode MS" pitchFamily="34" charset="-128"/>
                <a:sym typeface="Arial" pitchFamily="34" charset="0"/>
              </a:rPr>
              <a:t>     </a:t>
            </a:r>
          </a:p>
          <a:p>
            <a:pPr marL="273050" indent="-273050" algn="l" eaLnBrk="0" hangingPunct="0">
              <a:spcBef>
                <a:spcPts val="1200"/>
              </a:spcBef>
              <a:buClr>
                <a:srgbClr val="1C11FD"/>
              </a:buClr>
              <a:buSzPct val="150000"/>
              <a:buFont typeface="Zapf Dingbats" charset="0"/>
              <a:buChar char="➡"/>
            </a:pPr>
            <a:r>
              <a:rPr lang="en-US">
                <a:latin typeface="Arial Unicode MS" pitchFamily="34" charset="-128"/>
                <a:ea typeface="Arial Unicode MS" pitchFamily="34" charset="-128"/>
                <a:cs typeface="Arial Unicode MS" pitchFamily="34" charset="-128"/>
                <a:sym typeface="Arial" pitchFamily="34" charset="0"/>
              </a:rPr>
              <a:t> What does the data tell us?</a:t>
            </a:r>
          </a:p>
        </p:txBody>
      </p:sp>
      <p:grpSp>
        <p:nvGrpSpPr>
          <p:cNvPr id="2" name="Group 16"/>
          <p:cNvGrpSpPr>
            <a:grpSpLocks/>
          </p:cNvGrpSpPr>
          <p:nvPr/>
        </p:nvGrpSpPr>
        <p:grpSpPr bwMode="auto">
          <a:xfrm>
            <a:off x="7239000" y="2286000"/>
            <a:ext cx="1447800" cy="304800"/>
            <a:chOff x="7239000" y="2286000"/>
            <a:chExt cx="1447800" cy="304800"/>
          </a:xfrm>
        </p:grpSpPr>
        <p:sp>
          <p:nvSpPr>
            <p:cNvPr id="15" name="Rectangle 14"/>
            <p:cNvSpPr/>
            <p:nvPr/>
          </p:nvSpPr>
          <p:spPr bwMode="auto">
            <a:xfrm>
              <a:off x="7239000" y="2286000"/>
              <a:ext cx="1447800" cy="304800"/>
            </a:xfrm>
            <a:prstGeom prst="rect">
              <a:avLst/>
            </a:prstGeom>
            <a:solidFill>
              <a:srgbClr val="FFFFFF"/>
            </a:solidFill>
            <a:ln w="25400" cap="flat" cmpd="sng" algn="ctr">
              <a:noFill/>
              <a:prstDash val="solid"/>
              <a:round/>
              <a:headEnd type="none" w="med" len="med"/>
              <a:tailEnd type="none" w="med" len="med"/>
            </a:ln>
            <a:effectLst/>
          </p:spPr>
          <p:txBody>
            <a:bodyPr/>
            <a:lstStyle/>
            <a:p>
              <a:pPr algn="l">
                <a:tabLst>
                  <a:tab pos="749300" algn="l"/>
                </a:tabLst>
                <a:defRPr/>
              </a:pPr>
              <a:r>
                <a:rPr lang="en-US" sz="1200" dirty="0">
                  <a:latin typeface="+mn-lt"/>
                  <a:ea typeface="ヒラギノ角ゴ ProN W3" charset="0"/>
                  <a:cs typeface="ヒラギノ角ゴ ProN W3" charset="0"/>
                </a:rPr>
                <a:t>No Data,</a:t>
              </a:r>
            </a:p>
          </p:txBody>
        </p:sp>
        <p:graphicFrame>
          <p:nvGraphicFramePr>
            <p:cNvPr id="1029" name="Object 20"/>
            <p:cNvGraphicFramePr>
              <a:graphicFrameLocks noChangeAspect="1"/>
            </p:cNvGraphicFramePr>
            <p:nvPr/>
          </p:nvGraphicFramePr>
          <p:xfrm>
            <a:off x="7950200" y="2311400"/>
            <a:ext cx="431800" cy="203200"/>
          </p:xfrm>
          <a:graphic>
            <a:graphicData uri="http://schemas.openxmlformats.org/presentationml/2006/ole">
              <p:oleObj spid="_x0000_s1029" name="Equation" r:id="rId9" imgW="431640" imgH="203040" progId="Equation.DSMT4">
                <p:embed/>
              </p:oleObj>
            </a:graphicData>
          </a:graphic>
        </p:graphicFrame>
      </p:grpSp>
      <p:sp>
        <p:nvSpPr>
          <p:cNvPr id="19" name="Slide Number Placeholder 18"/>
          <p:cNvSpPr>
            <a:spLocks noGrp="1"/>
          </p:cNvSpPr>
          <p:nvPr>
            <p:ph type="sldNum" sz="quarter" idx="10"/>
          </p:nvPr>
        </p:nvSpPr>
        <p:spPr/>
        <p:txBody>
          <a:bodyPr/>
          <a:lstStyle/>
          <a:p>
            <a:pPr>
              <a:defRPr/>
            </a:pPr>
            <a:fld id="{CDF6D0BE-FD17-4C66-91B5-9CC1F1AC99A7}" type="slidenum">
              <a:rPr lang="en-US" smtClean="0"/>
              <a:pPr>
                <a:defRPr/>
              </a:pPr>
              <a:t>4</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2000"/>
                                        <p:tgtEl>
                                          <p:spTgt spid="22"/>
                                        </p:tgtEl>
                                      </p:cBhvr>
                                    </p:animEffec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Object 4"/>
          <p:cNvGraphicFramePr>
            <a:graphicFrameLocks noChangeAspect="1"/>
          </p:cNvGraphicFramePr>
          <p:nvPr/>
        </p:nvGraphicFramePr>
        <p:xfrm>
          <a:off x="7162800" y="1295400"/>
          <a:ext cx="744538" cy="381000"/>
        </p:xfrm>
        <a:graphic>
          <a:graphicData uri="http://schemas.openxmlformats.org/presentationml/2006/ole">
            <p:oleObj spid="_x0000_s2050" name="Equation" r:id="rId4" imgW="393480" imgH="203040" progId="Equation.DSMT4">
              <p:embed/>
            </p:oleObj>
          </a:graphicData>
        </a:graphic>
      </p:graphicFrame>
      <p:sp>
        <p:nvSpPr>
          <p:cNvPr id="2055" name="Rectangle 6"/>
          <p:cNvSpPr>
            <a:spLocks noChangeArrowheads="1"/>
          </p:cNvSpPr>
          <p:nvPr/>
        </p:nvSpPr>
        <p:spPr bwMode="auto">
          <a:xfrm>
            <a:off x="152400" y="990600"/>
            <a:ext cx="5410200" cy="2971800"/>
          </a:xfrm>
          <a:prstGeom prst="rect">
            <a:avLst/>
          </a:prstGeom>
          <a:noFill/>
          <a:ln w="9525">
            <a:noFill/>
            <a:miter lim="800000"/>
            <a:headEnd/>
            <a:tailEnd/>
          </a:ln>
        </p:spPr>
        <p:txBody>
          <a:bodyPr/>
          <a:lstStyle/>
          <a:p>
            <a:pPr marL="273050" indent="-273050" algn="l" eaLnBrk="0" hangingPunct="0">
              <a:lnSpc>
                <a:spcPct val="150000"/>
              </a:lnSpc>
              <a:buClr>
                <a:srgbClr val="1C11FD"/>
              </a:buClr>
              <a:buSzPct val="150000"/>
              <a:buFont typeface="Zapf Dingbats" charset="0"/>
              <a:buChar char="➡"/>
            </a:pPr>
            <a:r>
              <a:rPr lang="en-US" sz="2000">
                <a:solidFill>
                  <a:srgbClr val="1C11FD"/>
                </a:solidFill>
                <a:latin typeface="Arial Unicode MS" pitchFamily="34" charset="-128"/>
                <a:ea typeface="Arial Unicode MS" pitchFamily="34" charset="-128"/>
                <a:cs typeface="Arial Unicode MS" pitchFamily="34" charset="-128"/>
                <a:sym typeface="Arial" pitchFamily="34" charset="0"/>
              </a:rPr>
              <a:t> Perturbative Sea</a:t>
            </a:r>
            <a:br>
              <a:rPr lang="en-US" sz="2000">
                <a:solidFill>
                  <a:srgbClr val="1C11FD"/>
                </a:solidFill>
                <a:latin typeface="Arial Unicode MS" pitchFamily="34" charset="-128"/>
                <a:ea typeface="Arial Unicode MS" pitchFamily="34" charset="-128"/>
                <a:cs typeface="Arial Unicode MS" pitchFamily="34" charset="-128"/>
                <a:sym typeface="Arial" pitchFamily="34" charset="0"/>
              </a:rPr>
            </a:br>
            <a:endParaRPr lang="en-US" sz="2000">
              <a:solidFill>
                <a:srgbClr val="1C11FD"/>
              </a:solidFill>
              <a:latin typeface="Arial Unicode MS" pitchFamily="34" charset="-128"/>
              <a:ea typeface="Arial Unicode MS" pitchFamily="34" charset="-128"/>
              <a:cs typeface="Arial Unicode MS" pitchFamily="34" charset="-128"/>
              <a:sym typeface="Arial" pitchFamily="34" charset="0"/>
            </a:endParaRPr>
          </a:p>
          <a:p>
            <a:pPr marL="273050" indent="-273050" algn="l" eaLnBrk="0" hangingPunct="0">
              <a:lnSpc>
                <a:spcPct val="150000"/>
              </a:lnSpc>
              <a:buClr>
                <a:srgbClr val="1C11FD"/>
              </a:buClr>
              <a:buSzPct val="150000"/>
              <a:buFont typeface="Zapf Dingbats" charset="0"/>
              <a:buChar char="➡"/>
            </a:pPr>
            <a:r>
              <a:rPr lang="en-US" sz="2000">
                <a:solidFill>
                  <a:srgbClr val="1C11FD"/>
                </a:solidFill>
                <a:latin typeface="Arial Unicode MS" pitchFamily="34" charset="-128"/>
                <a:ea typeface="Arial Unicode MS" pitchFamily="34" charset="-128"/>
                <a:cs typeface="Arial Unicode MS" pitchFamily="34" charset="-128"/>
                <a:sym typeface="Arial" pitchFamily="34" charset="0"/>
              </a:rPr>
              <a:t> NMC (Gottfried Sum Rule)</a:t>
            </a:r>
            <a:br>
              <a:rPr lang="en-US" sz="2000">
                <a:solidFill>
                  <a:srgbClr val="1C11FD"/>
                </a:solidFill>
                <a:latin typeface="Arial Unicode MS" pitchFamily="34" charset="-128"/>
                <a:ea typeface="Arial Unicode MS" pitchFamily="34" charset="-128"/>
                <a:cs typeface="Arial Unicode MS" pitchFamily="34" charset="-128"/>
                <a:sym typeface="Arial" pitchFamily="34" charset="0"/>
              </a:rPr>
            </a:br>
            <a:r>
              <a:rPr lang="en-US">
                <a:solidFill>
                  <a:schemeClr val="accent2"/>
                </a:solidFill>
                <a:latin typeface="Arial Unicode MS" pitchFamily="34" charset="-128"/>
                <a:ea typeface="Arial Unicode MS" pitchFamily="34" charset="-128"/>
                <a:cs typeface="Arial Unicode MS" pitchFamily="34" charset="-128"/>
                <a:sym typeface="Arial" pitchFamily="34" charset="0"/>
              </a:rPr>
              <a:t/>
            </a:r>
            <a:br>
              <a:rPr lang="en-US">
                <a:solidFill>
                  <a:schemeClr val="accent2"/>
                </a:solidFill>
                <a:latin typeface="Arial Unicode MS" pitchFamily="34" charset="-128"/>
                <a:ea typeface="Arial Unicode MS" pitchFamily="34" charset="-128"/>
                <a:cs typeface="Arial Unicode MS" pitchFamily="34" charset="-128"/>
                <a:sym typeface="Arial" pitchFamily="34" charset="0"/>
              </a:rPr>
            </a:br>
            <a:endParaRPr lang="en-US">
              <a:latin typeface="Arial Unicode MS" pitchFamily="34" charset="-128"/>
              <a:ea typeface="Arial Unicode MS" pitchFamily="34" charset="-128"/>
              <a:cs typeface="Arial Unicode MS" pitchFamily="34" charset="-128"/>
              <a:sym typeface="Arial" pitchFamily="34" charset="0"/>
            </a:endParaRPr>
          </a:p>
        </p:txBody>
      </p:sp>
      <p:sp>
        <p:nvSpPr>
          <p:cNvPr id="1032" name="Slide Number Placeholder 3"/>
          <p:cNvSpPr txBox="1">
            <a:spLocks noGrp="1"/>
          </p:cNvSpPr>
          <p:nvPr/>
        </p:nvSpPr>
        <p:spPr bwMode="auto">
          <a:xfrm>
            <a:off x="8901113" y="6618288"/>
            <a:ext cx="244475" cy="241300"/>
          </a:xfrm>
          <a:prstGeom prst="rect">
            <a:avLst/>
          </a:prstGeom>
          <a:noFill/>
          <a:ln w="12700">
            <a:noFill/>
            <a:miter lim="800000"/>
            <a:headEnd/>
            <a:tailEnd/>
          </a:ln>
        </p:spPr>
        <p:txBody>
          <a:bodyPr wrap="none"/>
          <a:lstStyle/>
          <a:p>
            <a:pPr>
              <a:tabLst>
                <a:tab pos="749300" algn="l"/>
              </a:tabLst>
            </a:pPr>
            <a:fld id="{8C4C9DD5-8B41-40F4-8C60-C351BD9DBE73}" type="slidenum">
              <a:rPr lang="en-US" sz="1100">
                <a:cs typeface="Helvetica" charset="0"/>
              </a:rPr>
              <a:pPr>
                <a:tabLst>
                  <a:tab pos="749300" algn="l"/>
                </a:tabLst>
              </a:pPr>
              <a:t>5</a:t>
            </a:fld>
            <a:endParaRPr lang="en-US" sz="1100">
              <a:cs typeface="Helvetica" charset="0"/>
            </a:endParaRPr>
          </a:p>
        </p:txBody>
      </p:sp>
      <p:sp>
        <p:nvSpPr>
          <p:cNvPr id="2057" name="Rectangle 6"/>
          <p:cNvSpPr>
            <a:spLocks noGrp="1" noChangeArrowheads="1"/>
          </p:cNvSpPr>
          <p:nvPr>
            <p:ph type="title" idx="4294967295"/>
          </p:nvPr>
        </p:nvSpPr>
        <p:spPr bwMode="auto">
          <a:xfrm>
            <a:off x="990600" y="241300"/>
            <a:ext cx="6934200" cy="466725"/>
          </a:xfrm>
          <a:prstGeom prst="rect">
            <a:avLst/>
          </a:prstGeom>
          <a:noFill/>
          <a:ln>
            <a:miter lim="800000"/>
            <a:headEnd/>
            <a:tailEnd/>
          </a:ln>
        </p:spPr>
        <p:txBody>
          <a:bodyPr/>
          <a:lstStyle/>
          <a:p>
            <a:pPr eaLnBrk="1" hangingPunct="1">
              <a:tabLst>
                <a:tab pos="863600" algn="l"/>
              </a:tabLst>
            </a:pPr>
            <a:r>
              <a:rPr lang="en-US" sz="2400" smtClean="0">
                <a:solidFill>
                  <a:srgbClr val="1C11FD"/>
                </a:solidFill>
              </a:rPr>
              <a:t>Flavor Structure of the Proton: Brief History</a:t>
            </a:r>
          </a:p>
        </p:txBody>
      </p:sp>
      <p:graphicFrame>
        <p:nvGraphicFramePr>
          <p:cNvPr id="2051" name="Object 2"/>
          <p:cNvGraphicFramePr>
            <a:graphicFrameLocks noChangeAspect="1"/>
          </p:cNvGraphicFramePr>
          <p:nvPr/>
        </p:nvGraphicFramePr>
        <p:xfrm>
          <a:off x="3651250" y="2752725"/>
          <a:ext cx="114300" cy="177800"/>
        </p:xfrm>
        <a:graphic>
          <a:graphicData uri="http://schemas.openxmlformats.org/presentationml/2006/ole">
            <p:oleObj spid="_x0000_s2051" name="Equation" r:id="rId5" imgW="114120" imgH="177480" progId="Equation.DSMT4">
              <p:embed/>
            </p:oleObj>
          </a:graphicData>
        </a:graphic>
      </p:graphicFrame>
      <p:graphicFrame>
        <p:nvGraphicFramePr>
          <p:cNvPr id="2052" name="Object 3"/>
          <p:cNvGraphicFramePr>
            <a:graphicFrameLocks noChangeAspect="1"/>
          </p:cNvGraphicFramePr>
          <p:nvPr/>
        </p:nvGraphicFramePr>
        <p:xfrm>
          <a:off x="3251200" y="2743200"/>
          <a:ext cx="914400" cy="198438"/>
        </p:xfrm>
        <a:graphic>
          <a:graphicData uri="http://schemas.openxmlformats.org/presentationml/2006/ole">
            <p:oleObj spid="_x0000_s2052" name="Equation" r:id="rId6" imgW="914400" imgH="198720" progId="Equation.DSMT4">
              <p:embed/>
            </p:oleObj>
          </a:graphicData>
        </a:graphic>
      </p:graphicFrame>
      <p:pic>
        <p:nvPicPr>
          <p:cNvPr id="2058" name="Picture 4" descr="nmc"/>
          <p:cNvPicPr>
            <a:picLocks noChangeAspect="1" noChangeArrowheads="1"/>
          </p:cNvPicPr>
          <p:nvPr/>
        </p:nvPicPr>
        <p:blipFill>
          <a:blip r:embed="rId7" cstate="print"/>
          <a:srcRect/>
          <a:stretch>
            <a:fillRect/>
          </a:stretch>
        </p:blipFill>
        <p:spPr bwMode="auto">
          <a:xfrm>
            <a:off x="265113" y="3352800"/>
            <a:ext cx="3621087" cy="3116263"/>
          </a:xfrm>
          <a:prstGeom prst="rect">
            <a:avLst/>
          </a:prstGeom>
          <a:noFill/>
          <a:ln w="9525">
            <a:noFill/>
            <a:miter lim="800000"/>
            <a:headEnd/>
            <a:tailEnd/>
          </a:ln>
        </p:spPr>
      </p:pic>
      <p:pic>
        <p:nvPicPr>
          <p:cNvPr id="16" name="Picture 3" descr="dbub_na51_slide"/>
          <p:cNvPicPr>
            <a:picLocks noChangeAspect="1" noChangeArrowheads="1"/>
          </p:cNvPicPr>
          <p:nvPr/>
        </p:nvPicPr>
        <p:blipFill>
          <a:blip r:embed="rId8" cstate="print"/>
          <a:srcRect/>
          <a:stretch>
            <a:fillRect/>
          </a:stretch>
        </p:blipFill>
        <p:spPr bwMode="auto">
          <a:xfrm>
            <a:off x="5422900" y="2057400"/>
            <a:ext cx="3665538" cy="3657600"/>
          </a:xfrm>
          <a:prstGeom prst="rect">
            <a:avLst/>
          </a:prstGeom>
          <a:noFill/>
          <a:ln w="9525">
            <a:noFill/>
            <a:miter lim="800000"/>
            <a:headEnd/>
            <a:tailEnd/>
          </a:ln>
        </p:spPr>
      </p:pic>
      <p:graphicFrame>
        <p:nvGraphicFramePr>
          <p:cNvPr id="19" name="Group 20"/>
          <p:cNvGraphicFramePr>
            <a:graphicFrameLocks noGrp="1"/>
          </p:cNvGraphicFramePr>
          <p:nvPr/>
        </p:nvGraphicFramePr>
        <p:xfrm>
          <a:off x="6113463" y="1292225"/>
          <a:ext cx="914400" cy="396240"/>
        </p:xfrm>
        <a:graphic>
          <a:graphicData uri="http://schemas.openxmlformats.org/drawingml/2006/table">
            <a:tbl>
              <a:tblPr/>
              <a:tblGrid>
                <a:gridCol w="914400"/>
              </a:tblGrid>
              <a:tr h="381000">
                <a:tc>
                  <a:txBody>
                    <a:bodyPr/>
                    <a:lstStyle/>
                    <a:p>
                      <a:pPr marL="0" marR="0" lvl="0" indent="0" algn="ctr" defTabSz="914400" rtl="0" eaLnBrk="0" fontAlgn="base" latinLnBrk="0" hangingPunct="0">
                        <a:lnSpc>
                          <a:spcPct val="100000"/>
                        </a:lnSpc>
                        <a:spcBef>
                          <a:spcPts val="1800"/>
                        </a:spcBef>
                        <a:spcAft>
                          <a:spcPct val="0"/>
                        </a:spcAft>
                        <a:buClrTx/>
                        <a:buSzPct val="200000"/>
                        <a:buFont typeface="Arial" charset="0"/>
                        <a:buNone/>
                        <a:tabLst/>
                      </a:pPr>
                      <a:r>
                        <a:rPr kumimoji="0" lang="en-US" sz="2000" b="0" i="0" u="none" strike="noStrike" cap="none" normalizeH="0" baseline="0" dirty="0" smtClean="0">
                          <a:ln>
                            <a:noFill/>
                          </a:ln>
                          <a:solidFill>
                            <a:srgbClr val="FF0000"/>
                          </a:solidFill>
                          <a:effectLst/>
                          <a:latin typeface="Arial Unicode MS" pitchFamily="34" charset="-122"/>
                          <a:ea typeface="Arial Unicode MS" pitchFamily="34" charset="-122"/>
                          <a:cs typeface="Arial Unicode MS" pitchFamily="34" charset="-122"/>
                          <a:sym typeface="Arial" charset="0"/>
                        </a:rPr>
                        <a:t>NA51:</a:t>
                      </a:r>
                    </a:p>
                  </a:txBody>
                  <a:tcPr horzOverflow="overflow">
                    <a:lnL cap="flat">
                      <a:noFill/>
                    </a:lnL>
                    <a:lnR cap="flat">
                      <a:noFill/>
                    </a:lnR>
                    <a:lnT cap="flat">
                      <a:noFill/>
                    </a:lnT>
                    <a:lnB cap="flat">
                      <a:noFill/>
                    </a:lnB>
                    <a:lnTlToBr>
                      <a:noFill/>
                    </a:lnTlToBr>
                    <a:lnBlToTr>
                      <a:noFill/>
                    </a:lnBlToTr>
                    <a:noFill/>
                  </a:tcPr>
                </a:tc>
              </a:tr>
            </a:tbl>
          </a:graphicData>
        </a:graphic>
      </p:graphicFrame>
      <p:graphicFrame>
        <p:nvGraphicFramePr>
          <p:cNvPr id="2053" name="Object 5"/>
          <p:cNvGraphicFramePr>
            <a:graphicFrameLocks noChangeAspect="1"/>
          </p:cNvGraphicFramePr>
          <p:nvPr/>
        </p:nvGraphicFramePr>
        <p:xfrm>
          <a:off x="846138" y="1524000"/>
          <a:ext cx="1439862" cy="428625"/>
        </p:xfrm>
        <a:graphic>
          <a:graphicData uri="http://schemas.openxmlformats.org/presentationml/2006/ole">
            <p:oleObj spid="_x0000_s2053" name="Equation" r:id="rId9" imgW="761760" imgH="228600" progId="Equation.DSMT4">
              <p:embed/>
            </p:oleObj>
          </a:graphicData>
        </a:graphic>
      </p:graphicFrame>
      <p:graphicFrame>
        <p:nvGraphicFramePr>
          <p:cNvPr id="2054" name="Object 5"/>
          <p:cNvGraphicFramePr>
            <a:graphicFrameLocks noChangeAspect="1"/>
          </p:cNvGraphicFramePr>
          <p:nvPr/>
        </p:nvGraphicFramePr>
        <p:xfrm>
          <a:off x="779463" y="2286000"/>
          <a:ext cx="2713037" cy="619125"/>
        </p:xfrm>
        <a:graphic>
          <a:graphicData uri="http://schemas.openxmlformats.org/presentationml/2006/ole">
            <p:oleObj spid="_x0000_s2054" name="Equation" r:id="rId10" imgW="1434960" imgH="330120" progId="Equation.DSMT4">
              <p:embed/>
            </p:oleObj>
          </a:graphicData>
        </a:graphic>
      </p:graphicFrame>
      <p:sp>
        <p:nvSpPr>
          <p:cNvPr id="15" name="Rectangle 14"/>
          <p:cNvSpPr>
            <a:spLocks noChangeArrowheads="1"/>
          </p:cNvSpPr>
          <p:nvPr/>
        </p:nvSpPr>
        <p:spPr bwMode="auto">
          <a:xfrm>
            <a:off x="7162800" y="1295400"/>
            <a:ext cx="762000" cy="381000"/>
          </a:xfrm>
          <a:prstGeom prst="rect">
            <a:avLst/>
          </a:prstGeom>
          <a:noFill/>
          <a:ln w="12700" algn="ctr">
            <a:solidFill>
              <a:srgbClr val="FF0000"/>
            </a:solidFill>
            <a:round/>
            <a:headEnd/>
            <a:tailEnd/>
          </a:ln>
        </p:spPr>
        <p:txBody>
          <a:bodyPr/>
          <a:lstStyle/>
          <a:p>
            <a:pPr>
              <a:tabLst>
                <a:tab pos="749300" algn="l"/>
              </a:tabLst>
            </a:pPr>
            <a:endParaRPr lang="en-US"/>
          </a:p>
        </p:txBody>
      </p:sp>
      <p:sp>
        <p:nvSpPr>
          <p:cNvPr id="18" name="Rectangle 6"/>
          <p:cNvSpPr>
            <a:spLocks noChangeArrowheads="1"/>
          </p:cNvSpPr>
          <p:nvPr/>
        </p:nvSpPr>
        <p:spPr bwMode="auto">
          <a:xfrm>
            <a:off x="5410200" y="5638800"/>
            <a:ext cx="3657600" cy="1219200"/>
          </a:xfrm>
          <a:prstGeom prst="rect">
            <a:avLst/>
          </a:prstGeom>
          <a:noFill/>
          <a:ln w="12700">
            <a:noFill/>
            <a:miter lim="800000"/>
            <a:headEnd/>
            <a:tailEnd/>
          </a:ln>
        </p:spPr>
        <p:txBody>
          <a:bodyPr/>
          <a:lstStyle/>
          <a:p>
            <a:pPr marL="273050" indent="-273050" algn="l" eaLnBrk="0" hangingPunct="0">
              <a:buClr>
                <a:srgbClr val="1C11FD"/>
              </a:buClr>
              <a:buSzPct val="150000"/>
              <a:buFont typeface="Zapf Dingbats" charset="0"/>
              <a:buChar char="➡"/>
            </a:pPr>
            <a:r>
              <a:rPr lang="en-US" sz="2000">
                <a:solidFill>
                  <a:srgbClr val="1C11FD"/>
                </a:solidFill>
                <a:latin typeface="Arial Unicode MS" pitchFamily="34" charset="-128"/>
                <a:ea typeface="Arial Unicode MS" pitchFamily="34" charset="-128"/>
                <a:cs typeface="Arial Unicode MS" pitchFamily="34" charset="-128"/>
                <a:sym typeface="Arial" pitchFamily="34" charset="0"/>
              </a:rPr>
              <a:t> Knowledge of parton distributions is data driven</a:t>
            </a:r>
          </a:p>
          <a:p>
            <a:pPr marL="730250" lvl="1" indent="-273050" algn="l" eaLnBrk="0" hangingPunct="0">
              <a:buClr>
                <a:srgbClr val="1C11FD"/>
              </a:buClr>
              <a:buSzPct val="150000"/>
              <a:buFont typeface="Arial Unicode MS" pitchFamily="34" charset="-128"/>
              <a:buChar char="–"/>
            </a:pPr>
            <a:r>
              <a:rPr lang="en-US" sz="1600">
                <a:latin typeface="Arial Unicode MS" pitchFamily="34" charset="-128"/>
                <a:ea typeface="Arial Unicode MS" pitchFamily="34" charset="-128"/>
                <a:cs typeface="Arial Unicode MS" pitchFamily="34" charset="-128"/>
                <a:sym typeface="Arial" pitchFamily="34" charset="0"/>
              </a:rPr>
              <a:t>Sea quark distributions are difficult for Lattice QCD</a:t>
            </a:r>
            <a:r>
              <a:rPr lang="en-US" sz="2000">
                <a:solidFill>
                  <a:srgbClr val="1C11FD"/>
                </a:solidFill>
                <a:latin typeface="Arial Unicode MS" pitchFamily="34" charset="-128"/>
                <a:ea typeface="Arial Unicode MS" pitchFamily="34" charset="-128"/>
                <a:cs typeface="Arial Unicode MS" pitchFamily="34" charset="-128"/>
                <a:sym typeface="Arial" pitchFamily="34" charset="0"/>
              </a:rPr>
              <a:t/>
            </a:r>
            <a:br>
              <a:rPr lang="en-US" sz="2000">
                <a:solidFill>
                  <a:srgbClr val="1C11FD"/>
                </a:solidFill>
                <a:latin typeface="Arial Unicode MS" pitchFamily="34" charset="-128"/>
                <a:ea typeface="Arial Unicode MS" pitchFamily="34" charset="-128"/>
                <a:cs typeface="Arial Unicode MS" pitchFamily="34" charset="-128"/>
                <a:sym typeface="Arial" pitchFamily="34" charset="0"/>
              </a:rPr>
            </a:br>
            <a:r>
              <a:rPr lang="en-US">
                <a:solidFill>
                  <a:schemeClr val="accent2"/>
                </a:solidFill>
                <a:latin typeface="Arial Unicode MS" pitchFamily="34" charset="-128"/>
                <a:ea typeface="Arial Unicode MS" pitchFamily="34" charset="-128"/>
                <a:cs typeface="Arial Unicode MS" pitchFamily="34" charset="-128"/>
                <a:sym typeface="Arial" pitchFamily="34" charset="0"/>
              </a:rPr>
              <a:t/>
            </a:r>
            <a:br>
              <a:rPr lang="en-US">
                <a:solidFill>
                  <a:schemeClr val="accent2"/>
                </a:solidFill>
                <a:latin typeface="Arial Unicode MS" pitchFamily="34" charset="-128"/>
                <a:ea typeface="Arial Unicode MS" pitchFamily="34" charset="-128"/>
                <a:cs typeface="Arial Unicode MS" pitchFamily="34" charset="-128"/>
                <a:sym typeface="Arial" pitchFamily="34" charset="0"/>
              </a:rPr>
            </a:br>
            <a:endParaRPr lang="en-US">
              <a:latin typeface="Arial Unicode MS" pitchFamily="34" charset="-128"/>
              <a:ea typeface="Arial Unicode MS" pitchFamily="34" charset="-128"/>
              <a:cs typeface="Arial Unicode MS" pitchFamily="34" charset="-128"/>
              <a:sym typeface="Arial" pitchFamily="34" charset="0"/>
            </a:endParaRPr>
          </a:p>
        </p:txBody>
      </p:sp>
      <p:sp>
        <p:nvSpPr>
          <p:cNvPr id="20" name="Slide Number Placeholder 19"/>
          <p:cNvSpPr>
            <a:spLocks noGrp="1"/>
          </p:cNvSpPr>
          <p:nvPr>
            <p:ph type="sldNum" sz="quarter" idx="10"/>
          </p:nvPr>
        </p:nvSpPr>
        <p:spPr/>
        <p:txBody>
          <a:bodyPr/>
          <a:lstStyle/>
          <a:p>
            <a:pPr>
              <a:defRPr/>
            </a:pPr>
            <a:fld id="{B59DC368-91CB-4EAB-8B12-254F667AA3BA}" type="slidenum">
              <a:rPr lang="en-US" smtClean="0"/>
              <a:pPr>
                <a:defRPr/>
              </a:pPr>
              <a:t>5</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0"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p:bldP spid="15" grpId="0" animBg="1"/>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1" name="Rectangle 6"/>
          <p:cNvSpPr>
            <a:spLocks noChangeArrowheads="1"/>
          </p:cNvSpPr>
          <p:nvPr/>
        </p:nvSpPr>
        <p:spPr bwMode="auto">
          <a:xfrm>
            <a:off x="152400" y="990600"/>
            <a:ext cx="5410200" cy="4191000"/>
          </a:xfrm>
          <a:prstGeom prst="rect">
            <a:avLst/>
          </a:prstGeom>
          <a:noFill/>
          <a:ln w="9525">
            <a:noFill/>
            <a:miter lim="800000"/>
            <a:headEnd/>
            <a:tailEnd/>
          </a:ln>
        </p:spPr>
        <p:txBody>
          <a:bodyPr/>
          <a:lstStyle/>
          <a:p>
            <a:pPr marL="273050" indent="-273050" algn="l" eaLnBrk="0" hangingPunct="0">
              <a:lnSpc>
                <a:spcPct val="150000"/>
              </a:lnSpc>
              <a:buClr>
                <a:srgbClr val="1C11FD"/>
              </a:buClr>
              <a:buSzPct val="150000"/>
              <a:buFont typeface="Zapf Dingbats" charset="0"/>
              <a:buChar char="➡"/>
            </a:pPr>
            <a:r>
              <a:rPr lang="en-US" sz="2000">
                <a:solidFill>
                  <a:srgbClr val="1C11FD"/>
                </a:solidFill>
                <a:latin typeface="Arial Unicode MS" pitchFamily="34" charset="-128"/>
                <a:ea typeface="Arial Unicode MS" pitchFamily="34" charset="-128"/>
                <a:cs typeface="Arial Unicode MS" pitchFamily="34" charset="-128"/>
                <a:sym typeface="Arial" pitchFamily="34" charset="0"/>
              </a:rPr>
              <a:t> Perturbative Sea</a:t>
            </a:r>
            <a:br>
              <a:rPr lang="en-US" sz="2000">
                <a:solidFill>
                  <a:srgbClr val="1C11FD"/>
                </a:solidFill>
                <a:latin typeface="Arial Unicode MS" pitchFamily="34" charset="-128"/>
                <a:ea typeface="Arial Unicode MS" pitchFamily="34" charset="-128"/>
                <a:cs typeface="Arial Unicode MS" pitchFamily="34" charset="-128"/>
                <a:sym typeface="Arial" pitchFamily="34" charset="0"/>
              </a:rPr>
            </a:br>
            <a:endParaRPr lang="en-US" sz="2000">
              <a:solidFill>
                <a:srgbClr val="1C11FD"/>
              </a:solidFill>
              <a:latin typeface="Arial Unicode MS" pitchFamily="34" charset="-128"/>
              <a:ea typeface="Arial Unicode MS" pitchFamily="34" charset="-128"/>
              <a:cs typeface="Arial Unicode MS" pitchFamily="34" charset="-128"/>
              <a:sym typeface="Arial" pitchFamily="34" charset="0"/>
            </a:endParaRPr>
          </a:p>
          <a:p>
            <a:pPr marL="273050" indent="-273050" algn="l" eaLnBrk="0" hangingPunct="0">
              <a:lnSpc>
                <a:spcPct val="150000"/>
              </a:lnSpc>
              <a:buClr>
                <a:srgbClr val="1C11FD"/>
              </a:buClr>
              <a:buSzPct val="150000"/>
              <a:buFont typeface="Zapf Dingbats" charset="0"/>
              <a:buChar char="➡"/>
            </a:pPr>
            <a:r>
              <a:rPr lang="en-US" sz="2000">
                <a:solidFill>
                  <a:srgbClr val="1C11FD"/>
                </a:solidFill>
                <a:latin typeface="Arial Unicode MS" pitchFamily="34" charset="-128"/>
                <a:ea typeface="Arial Unicode MS" pitchFamily="34" charset="-128"/>
                <a:cs typeface="Arial Unicode MS" pitchFamily="34" charset="-128"/>
                <a:sym typeface="Arial" pitchFamily="34" charset="0"/>
              </a:rPr>
              <a:t> NMC (inclusive DIS)</a:t>
            </a:r>
            <a:br>
              <a:rPr lang="en-US" sz="2000">
                <a:solidFill>
                  <a:srgbClr val="1C11FD"/>
                </a:solidFill>
                <a:latin typeface="Arial Unicode MS" pitchFamily="34" charset="-128"/>
                <a:ea typeface="Arial Unicode MS" pitchFamily="34" charset="-128"/>
                <a:cs typeface="Arial Unicode MS" pitchFamily="34" charset="-128"/>
                <a:sym typeface="Arial" pitchFamily="34" charset="0"/>
              </a:rPr>
            </a:br>
            <a:endParaRPr lang="en-US" sz="2000">
              <a:solidFill>
                <a:srgbClr val="1C11FD"/>
              </a:solidFill>
              <a:latin typeface="Arial Unicode MS" pitchFamily="34" charset="-128"/>
              <a:ea typeface="Arial Unicode MS" pitchFamily="34" charset="-128"/>
              <a:cs typeface="Arial Unicode MS" pitchFamily="34" charset="-128"/>
              <a:sym typeface="Arial" pitchFamily="34" charset="0"/>
            </a:endParaRPr>
          </a:p>
          <a:p>
            <a:pPr marL="273050" indent="-273050" algn="l" eaLnBrk="0" hangingPunct="0">
              <a:lnSpc>
                <a:spcPct val="150000"/>
              </a:lnSpc>
              <a:buClr>
                <a:srgbClr val="1C11FD"/>
              </a:buClr>
              <a:buSzPct val="150000"/>
              <a:buFont typeface="Zapf Dingbats" charset="0"/>
              <a:buChar char="➡"/>
            </a:pPr>
            <a:r>
              <a:rPr lang="en-US" sz="2000">
                <a:solidFill>
                  <a:srgbClr val="1C11FD"/>
                </a:solidFill>
                <a:latin typeface="Arial Unicode MS" pitchFamily="34" charset="-128"/>
                <a:ea typeface="Arial Unicode MS" pitchFamily="34" charset="-128"/>
                <a:cs typeface="Arial Unicode MS" pitchFamily="34" charset="-128"/>
                <a:sym typeface="Arial" pitchFamily="34" charset="0"/>
              </a:rPr>
              <a:t> NA51 (Drell-Yan) </a:t>
            </a:r>
          </a:p>
          <a:p>
            <a:pPr marL="273050" indent="-273050" algn="l" eaLnBrk="0" hangingPunct="0">
              <a:lnSpc>
                <a:spcPct val="150000"/>
              </a:lnSpc>
              <a:buClr>
                <a:srgbClr val="1C11FD"/>
              </a:buClr>
              <a:buSzPct val="150000"/>
              <a:buFont typeface="Zapf Dingbats" charset="0"/>
              <a:buChar char="➡"/>
            </a:pPr>
            <a:endParaRPr lang="en-US" sz="2000">
              <a:solidFill>
                <a:srgbClr val="1C11FD"/>
              </a:solidFill>
              <a:latin typeface="Arial Unicode MS" pitchFamily="34" charset="-128"/>
              <a:ea typeface="Arial Unicode MS" pitchFamily="34" charset="-128"/>
              <a:cs typeface="Arial Unicode MS" pitchFamily="34" charset="-128"/>
              <a:sym typeface="Arial" pitchFamily="34" charset="0"/>
            </a:endParaRPr>
          </a:p>
          <a:p>
            <a:pPr marL="273050" indent="-273050" algn="l" eaLnBrk="0" hangingPunct="0">
              <a:lnSpc>
                <a:spcPct val="150000"/>
              </a:lnSpc>
              <a:buClr>
                <a:srgbClr val="1C11FD"/>
              </a:buClr>
              <a:buSzPct val="150000"/>
              <a:buFont typeface="Zapf Dingbats" charset="0"/>
              <a:buChar char="➡"/>
            </a:pPr>
            <a:r>
              <a:rPr lang="en-US" sz="2000">
                <a:solidFill>
                  <a:srgbClr val="1C11FD"/>
                </a:solidFill>
                <a:latin typeface="Arial Unicode MS" pitchFamily="34" charset="-128"/>
                <a:ea typeface="Arial Unicode MS" pitchFamily="34" charset="-128"/>
                <a:cs typeface="Arial Unicode MS" pitchFamily="34" charset="-128"/>
                <a:sym typeface="Arial" pitchFamily="34" charset="0"/>
              </a:rPr>
              <a:t> E866/NuSea (Drell-Yan)</a:t>
            </a:r>
            <a:br>
              <a:rPr lang="en-US" sz="2000">
                <a:solidFill>
                  <a:srgbClr val="1C11FD"/>
                </a:solidFill>
                <a:latin typeface="Arial Unicode MS" pitchFamily="34" charset="-128"/>
                <a:ea typeface="Arial Unicode MS" pitchFamily="34" charset="-128"/>
                <a:cs typeface="Arial Unicode MS" pitchFamily="34" charset="-128"/>
                <a:sym typeface="Arial" pitchFamily="34" charset="0"/>
              </a:rPr>
            </a:br>
            <a:r>
              <a:rPr lang="en-US">
                <a:solidFill>
                  <a:schemeClr val="accent2"/>
                </a:solidFill>
                <a:latin typeface="Arial Unicode MS" pitchFamily="34" charset="-128"/>
                <a:ea typeface="Arial Unicode MS" pitchFamily="34" charset="-128"/>
                <a:cs typeface="Arial Unicode MS" pitchFamily="34" charset="-128"/>
                <a:sym typeface="Arial" pitchFamily="34" charset="0"/>
              </a:rPr>
              <a:t/>
            </a:r>
            <a:br>
              <a:rPr lang="en-US">
                <a:solidFill>
                  <a:schemeClr val="accent2"/>
                </a:solidFill>
                <a:latin typeface="Arial Unicode MS" pitchFamily="34" charset="-128"/>
                <a:ea typeface="Arial Unicode MS" pitchFamily="34" charset="-128"/>
                <a:cs typeface="Arial Unicode MS" pitchFamily="34" charset="-128"/>
                <a:sym typeface="Arial" pitchFamily="34" charset="0"/>
              </a:rPr>
            </a:br>
            <a:endParaRPr lang="en-US">
              <a:latin typeface="Arial Unicode MS" pitchFamily="34" charset="-128"/>
              <a:ea typeface="Arial Unicode MS" pitchFamily="34" charset="-128"/>
              <a:cs typeface="Arial Unicode MS" pitchFamily="34" charset="-128"/>
              <a:sym typeface="Arial" pitchFamily="34" charset="0"/>
            </a:endParaRPr>
          </a:p>
        </p:txBody>
      </p:sp>
      <p:sp>
        <p:nvSpPr>
          <p:cNvPr id="3082" name="Slide Number Placeholder 3"/>
          <p:cNvSpPr txBox="1">
            <a:spLocks noGrp="1"/>
          </p:cNvSpPr>
          <p:nvPr/>
        </p:nvSpPr>
        <p:spPr bwMode="auto">
          <a:xfrm>
            <a:off x="8901113" y="6618288"/>
            <a:ext cx="244475" cy="241300"/>
          </a:xfrm>
          <a:prstGeom prst="rect">
            <a:avLst/>
          </a:prstGeom>
          <a:noFill/>
          <a:ln w="12700">
            <a:noFill/>
            <a:miter lim="800000"/>
            <a:headEnd/>
            <a:tailEnd/>
          </a:ln>
        </p:spPr>
        <p:txBody>
          <a:bodyPr wrap="none"/>
          <a:lstStyle/>
          <a:p>
            <a:pPr>
              <a:tabLst>
                <a:tab pos="749300" algn="l"/>
              </a:tabLst>
            </a:pPr>
            <a:fld id="{0EC020B2-0C5A-4E7D-9893-7D28C96135DF}" type="slidenum">
              <a:rPr lang="en-US" sz="1100">
                <a:cs typeface="Helvetica" charset="0"/>
              </a:rPr>
              <a:pPr>
                <a:tabLst>
                  <a:tab pos="749300" algn="l"/>
                </a:tabLst>
              </a:pPr>
              <a:t>6</a:t>
            </a:fld>
            <a:endParaRPr lang="en-US" sz="1100">
              <a:cs typeface="Helvetica" charset="0"/>
            </a:endParaRPr>
          </a:p>
        </p:txBody>
      </p:sp>
      <p:graphicFrame>
        <p:nvGraphicFramePr>
          <p:cNvPr id="3074" name="Object 2"/>
          <p:cNvGraphicFramePr>
            <a:graphicFrameLocks noChangeAspect="1"/>
          </p:cNvGraphicFramePr>
          <p:nvPr/>
        </p:nvGraphicFramePr>
        <p:xfrm>
          <a:off x="3651250" y="2752725"/>
          <a:ext cx="114300" cy="177800"/>
        </p:xfrm>
        <a:graphic>
          <a:graphicData uri="http://schemas.openxmlformats.org/presentationml/2006/ole">
            <p:oleObj spid="_x0000_s3074" name="Equation" r:id="rId4" imgW="114120" imgH="177480" progId="Equation.DSMT4">
              <p:embed/>
            </p:oleObj>
          </a:graphicData>
        </a:graphic>
      </p:graphicFrame>
      <p:graphicFrame>
        <p:nvGraphicFramePr>
          <p:cNvPr id="3075" name="Object 3"/>
          <p:cNvGraphicFramePr>
            <a:graphicFrameLocks noChangeAspect="1"/>
          </p:cNvGraphicFramePr>
          <p:nvPr/>
        </p:nvGraphicFramePr>
        <p:xfrm>
          <a:off x="3251200" y="2743200"/>
          <a:ext cx="914400" cy="198438"/>
        </p:xfrm>
        <a:graphic>
          <a:graphicData uri="http://schemas.openxmlformats.org/presentationml/2006/ole">
            <p:oleObj spid="_x0000_s3075" name="Equation" r:id="rId5" imgW="914400" imgH="198720" progId="Equation.DSMT4">
              <p:embed/>
            </p:oleObj>
          </a:graphicData>
        </a:graphic>
      </p:graphicFrame>
      <p:graphicFrame>
        <p:nvGraphicFramePr>
          <p:cNvPr id="3076" name="Object 5"/>
          <p:cNvGraphicFramePr>
            <a:graphicFrameLocks noChangeAspect="1"/>
          </p:cNvGraphicFramePr>
          <p:nvPr/>
        </p:nvGraphicFramePr>
        <p:xfrm>
          <a:off x="846138" y="1524000"/>
          <a:ext cx="1439862" cy="428625"/>
        </p:xfrm>
        <a:graphic>
          <a:graphicData uri="http://schemas.openxmlformats.org/presentationml/2006/ole">
            <p:oleObj spid="_x0000_s3076" name="Equation" r:id="rId6" imgW="761760" imgH="228600" progId="Equation.DSMT4">
              <p:embed/>
            </p:oleObj>
          </a:graphicData>
        </a:graphic>
      </p:graphicFrame>
      <p:graphicFrame>
        <p:nvGraphicFramePr>
          <p:cNvPr id="3077" name="Object 5"/>
          <p:cNvGraphicFramePr>
            <a:graphicFrameLocks noChangeAspect="1"/>
          </p:cNvGraphicFramePr>
          <p:nvPr/>
        </p:nvGraphicFramePr>
        <p:xfrm>
          <a:off x="779463" y="2286000"/>
          <a:ext cx="2713037" cy="619125"/>
        </p:xfrm>
        <a:graphic>
          <a:graphicData uri="http://schemas.openxmlformats.org/presentationml/2006/ole">
            <p:oleObj spid="_x0000_s3077" name="Equation" r:id="rId7" imgW="1434960" imgH="330120" progId="Equation.DSMT4">
              <p:embed/>
            </p:oleObj>
          </a:graphicData>
        </a:graphic>
      </p:graphicFrame>
      <p:graphicFrame>
        <p:nvGraphicFramePr>
          <p:cNvPr id="3078" name="Object 5"/>
          <p:cNvGraphicFramePr>
            <a:graphicFrameLocks noChangeAspect="1"/>
          </p:cNvGraphicFramePr>
          <p:nvPr/>
        </p:nvGraphicFramePr>
        <p:xfrm>
          <a:off x="846138" y="3352800"/>
          <a:ext cx="1439862" cy="428625"/>
        </p:xfrm>
        <a:graphic>
          <a:graphicData uri="http://schemas.openxmlformats.org/presentationml/2006/ole">
            <p:oleObj spid="_x0000_s3078" name="Equation" r:id="rId8" imgW="761760" imgH="228600" progId="Equation.DSMT4">
              <p:embed/>
            </p:oleObj>
          </a:graphicData>
        </a:graphic>
      </p:graphicFrame>
      <p:graphicFrame>
        <p:nvGraphicFramePr>
          <p:cNvPr id="3079" name="Object 5"/>
          <p:cNvGraphicFramePr>
            <a:graphicFrameLocks noChangeAspect="1"/>
          </p:cNvGraphicFramePr>
          <p:nvPr/>
        </p:nvGraphicFramePr>
        <p:xfrm>
          <a:off x="838200" y="4267200"/>
          <a:ext cx="1439863" cy="428625"/>
        </p:xfrm>
        <a:graphic>
          <a:graphicData uri="http://schemas.openxmlformats.org/presentationml/2006/ole">
            <p:oleObj spid="_x0000_s3079" name="Equation" r:id="rId9" imgW="761760" imgH="228600" progId="Equation.DSMT4">
              <p:embed/>
            </p:oleObj>
          </a:graphicData>
        </a:graphic>
      </p:graphicFrame>
      <p:pic>
        <p:nvPicPr>
          <p:cNvPr id="18" name="Picture 11" descr="dbub_e866_slide"/>
          <p:cNvPicPr>
            <a:picLocks noChangeAspect="1" noChangeArrowheads="1"/>
          </p:cNvPicPr>
          <p:nvPr/>
        </p:nvPicPr>
        <p:blipFill>
          <a:blip r:embed="rId10" cstate="print"/>
          <a:srcRect/>
          <a:stretch>
            <a:fillRect/>
          </a:stretch>
        </p:blipFill>
        <p:spPr bwMode="auto">
          <a:xfrm>
            <a:off x="5421313" y="2057400"/>
            <a:ext cx="3663950" cy="3657600"/>
          </a:xfrm>
          <a:prstGeom prst="rect">
            <a:avLst/>
          </a:prstGeom>
          <a:noFill/>
          <a:ln w="9525">
            <a:noFill/>
            <a:miter lim="800000"/>
            <a:headEnd/>
            <a:tailEnd/>
          </a:ln>
        </p:spPr>
      </p:pic>
      <p:sp>
        <p:nvSpPr>
          <p:cNvPr id="19" name="Rectangle 6"/>
          <p:cNvSpPr>
            <a:spLocks noChangeArrowheads="1"/>
          </p:cNvSpPr>
          <p:nvPr/>
        </p:nvSpPr>
        <p:spPr bwMode="auto">
          <a:xfrm>
            <a:off x="152400" y="4800600"/>
            <a:ext cx="5410200" cy="990600"/>
          </a:xfrm>
          <a:prstGeom prst="rect">
            <a:avLst/>
          </a:prstGeom>
          <a:noFill/>
          <a:ln w="9525">
            <a:noFill/>
            <a:miter lim="800000"/>
            <a:headEnd/>
            <a:tailEnd/>
          </a:ln>
        </p:spPr>
        <p:txBody>
          <a:bodyPr/>
          <a:lstStyle/>
          <a:p>
            <a:pPr marL="273050" indent="-273050" algn="l" eaLnBrk="0" hangingPunct="0">
              <a:lnSpc>
                <a:spcPct val="150000"/>
              </a:lnSpc>
              <a:buClr>
                <a:srgbClr val="1C11FD"/>
              </a:buClr>
              <a:buSzPct val="150000"/>
              <a:buFont typeface="Zapf Dingbats" charset="0"/>
              <a:buChar char="➡"/>
            </a:pPr>
            <a:r>
              <a:rPr lang="en-US" sz="2000">
                <a:latin typeface="Arial Unicode MS" pitchFamily="34" charset="-128"/>
                <a:ea typeface="Arial Unicode MS" pitchFamily="34" charset="-128"/>
                <a:cs typeface="Arial Unicode MS" pitchFamily="34" charset="-128"/>
                <a:sym typeface="Arial" pitchFamily="34" charset="0"/>
              </a:rPr>
              <a:t> What is the origin of the sea?</a:t>
            </a:r>
          </a:p>
          <a:p>
            <a:pPr marL="273050" indent="-273050" algn="l" eaLnBrk="0" hangingPunct="0">
              <a:lnSpc>
                <a:spcPct val="150000"/>
              </a:lnSpc>
              <a:buClr>
                <a:srgbClr val="0000FF"/>
              </a:buClr>
              <a:buSzPct val="150000"/>
              <a:buFont typeface="Zapf Dingbats" charset="0"/>
              <a:buChar char="➡"/>
            </a:pPr>
            <a:r>
              <a:rPr lang="en-US" sz="2000">
                <a:latin typeface="Arial Unicode MS" pitchFamily="34" charset="-128"/>
                <a:ea typeface="Arial Unicode MS" pitchFamily="34" charset="-128"/>
                <a:cs typeface="Arial Unicode MS" pitchFamily="34" charset="-128"/>
                <a:sym typeface="Arial" pitchFamily="34" charset="0"/>
              </a:rPr>
              <a:t> Significant part of the LHC beam</a:t>
            </a:r>
          </a:p>
        </p:txBody>
      </p:sp>
      <p:pic>
        <p:nvPicPr>
          <p:cNvPr id="20" name="Picture 2" descr="qq_w"/>
          <p:cNvPicPr>
            <a:picLocks noChangeAspect="1" noChangeArrowheads="1"/>
          </p:cNvPicPr>
          <p:nvPr/>
        </p:nvPicPr>
        <p:blipFill>
          <a:blip r:embed="rId11" cstate="print"/>
          <a:srcRect/>
          <a:stretch>
            <a:fillRect/>
          </a:stretch>
        </p:blipFill>
        <p:spPr bwMode="auto">
          <a:xfrm>
            <a:off x="914400" y="5791200"/>
            <a:ext cx="1824038" cy="914400"/>
          </a:xfrm>
          <a:prstGeom prst="rect">
            <a:avLst/>
          </a:prstGeom>
          <a:noFill/>
          <a:ln w="9525">
            <a:noFill/>
            <a:miter lim="800000"/>
            <a:headEnd/>
            <a:tailEnd/>
          </a:ln>
        </p:spPr>
      </p:pic>
      <p:sp>
        <p:nvSpPr>
          <p:cNvPr id="21" name="TextBox 20"/>
          <p:cNvSpPr txBox="1"/>
          <p:nvPr/>
        </p:nvSpPr>
        <p:spPr>
          <a:xfrm>
            <a:off x="2133600" y="5867400"/>
            <a:ext cx="609600" cy="376238"/>
          </a:xfrm>
          <a:prstGeom prst="rect">
            <a:avLst/>
          </a:prstGeom>
          <a:solidFill>
            <a:schemeClr val="accent5"/>
          </a:solidFill>
          <a:ln>
            <a:solidFill>
              <a:schemeClr val="bg1"/>
            </a:solidFill>
          </a:ln>
        </p:spPr>
        <p:txBody>
          <a:bodyPr>
            <a:spAutoFit/>
          </a:bodyPr>
          <a:lstStyle/>
          <a:p>
            <a:pPr>
              <a:defRPr/>
            </a:pPr>
            <a:r>
              <a:rPr lang="en-US" dirty="0">
                <a:latin typeface="+mn-lt"/>
              </a:rPr>
              <a:t>W’</a:t>
            </a:r>
          </a:p>
        </p:txBody>
      </p:sp>
      <p:sp>
        <p:nvSpPr>
          <p:cNvPr id="15" name="Rectangle 6"/>
          <p:cNvSpPr txBox="1">
            <a:spLocks noChangeArrowheads="1"/>
          </p:cNvSpPr>
          <p:nvPr/>
        </p:nvSpPr>
        <p:spPr bwMode="auto">
          <a:xfrm>
            <a:off x="990600" y="241300"/>
            <a:ext cx="6934200" cy="466725"/>
          </a:xfrm>
          <a:prstGeom prst="rect">
            <a:avLst/>
          </a:prstGeom>
          <a:noFill/>
          <a:ln>
            <a:miter lim="800000"/>
            <a:headEnd/>
            <a:tailEnd/>
          </a:ln>
        </p:spPr>
        <p:txBody>
          <a:bodyPr/>
          <a:lstStyle/>
          <a:p>
            <a:pPr>
              <a:spcBef>
                <a:spcPts val="200"/>
              </a:spcBef>
              <a:tabLst>
                <a:tab pos="863600" algn="l"/>
              </a:tabLst>
              <a:defRPr/>
            </a:pPr>
            <a:r>
              <a:rPr lang="en-US" sz="2400" b="1" kern="0" dirty="0">
                <a:solidFill>
                  <a:srgbClr val="1C11FD"/>
                </a:solidFill>
                <a:latin typeface="+mj-lt"/>
                <a:ea typeface="+mj-ea"/>
                <a:cs typeface="+mj-cs"/>
                <a:sym typeface="Arial" pitchFamily="34" charset="0"/>
              </a:rPr>
              <a:t>Flavor Structure of the Proton: Brief History</a:t>
            </a:r>
          </a:p>
        </p:txBody>
      </p:sp>
      <p:graphicFrame>
        <p:nvGraphicFramePr>
          <p:cNvPr id="16" name="Object 4"/>
          <p:cNvGraphicFramePr>
            <a:graphicFrameLocks noChangeAspect="1"/>
          </p:cNvGraphicFramePr>
          <p:nvPr/>
        </p:nvGraphicFramePr>
        <p:xfrm>
          <a:off x="7162800" y="1295400"/>
          <a:ext cx="744538" cy="381000"/>
        </p:xfrm>
        <a:graphic>
          <a:graphicData uri="http://schemas.openxmlformats.org/presentationml/2006/ole">
            <p:oleObj spid="_x0000_s3080" name="Equation" r:id="rId12" imgW="393480" imgH="203040" progId="Equation.DSMT4">
              <p:embed/>
            </p:oleObj>
          </a:graphicData>
        </a:graphic>
      </p:graphicFrame>
      <p:graphicFrame>
        <p:nvGraphicFramePr>
          <p:cNvPr id="17" name="Group 20"/>
          <p:cNvGraphicFramePr>
            <a:graphicFrameLocks noGrp="1"/>
          </p:cNvGraphicFramePr>
          <p:nvPr/>
        </p:nvGraphicFramePr>
        <p:xfrm>
          <a:off x="6113463" y="1292225"/>
          <a:ext cx="914400" cy="396240"/>
        </p:xfrm>
        <a:graphic>
          <a:graphicData uri="http://schemas.openxmlformats.org/drawingml/2006/table">
            <a:tbl>
              <a:tblPr/>
              <a:tblGrid>
                <a:gridCol w="914400"/>
              </a:tblGrid>
              <a:tr h="381000">
                <a:tc>
                  <a:txBody>
                    <a:bodyPr/>
                    <a:lstStyle/>
                    <a:p>
                      <a:pPr marL="0" marR="0" lvl="0" indent="0" algn="ctr" defTabSz="914400" rtl="0" eaLnBrk="0" fontAlgn="base" latinLnBrk="0" hangingPunct="0">
                        <a:lnSpc>
                          <a:spcPct val="100000"/>
                        </a:lnSpc>
                        <a:spcBef>
                          <a:spcPts val="1800"/>
                        </a:spcBef>
                        <a:spcAft>
                          <a:spcPct val="0"/>
                        </a:spcAft>
                        <a:buClrTx/>
                        <a:buSzPct val="200000"/>
                        <a:buFont typeface="Arial" charset="0"/>
                        <a:buNone/>
                        <a:tabLst/>
                      </a:pPr>
                      <a:r>
                        <a:rPr kumimoji="0" lang="en-US" sz="2000" b="0" i="0" u="none" strike="noStrike" cap="none" normalizeH="0" baseline="0" dirty="0" smtClean="0">
                          <a:ln>
                            <a:noFill/>
                          </a:ln>
                          <a:solidFill>
                            <a:srgbClr val="1C11FD"/>
                          </a:solidFill>
                          <a:effectLst/>
                          <a:latin typeface="Arial Unicode MS" pitchFamily="34" charset="-122"/>
                          <a:ea typeface="Arial Unicode MS" pitchFamily="34" charset="-122"/>
                          <a:cs typeface="Arial Unicode MS" pitchFamily="34" charset="-122"/>
                          <a:sym typeface="Arial" charset="0"/>
                        </a:rPr>
                        <a:t>E866:</a:t>
                      </a:r>
                    </a:p>
                  </a:txBody>
                  <a:tcPr horzOverflow="overflow">
                    <a:lnL cap="flat">
                      <a:noFill/>
                    </a:lnL>
                    <a:lnR cap="flat">
                      <a:noFill/>
                    </a:lnR>
                    <a:lnT cap="flat">
                      <a:noFill/>
                    </a:lnT>
                    <a:lnB cap="flat">
                      <a:noFill/>
                    </a:lnB>
                    <a:lnTlToBr>
                      <a:noFill/>
                    </a:lnTlToBr>
                    <a:lnBlToTr>
                      <a:noFill/>
                    </a:lnBlToTr>
                    <a:noFill/>
                  </a:tcPr>
                </a:tc>
              </a:tr>
            </a:tbl>
          </a:graphicData>
        </a:graphic>
      </p:graphicFrame>
      <p:sp>
        <p:nvSpPr>
          <p:cNvPr id="22" name="Rectangle 21"/>
          <p:cNvSpPr>
            <a:spLocks noChangeArrowheads="1"/>
          </p:cNvSpPr>
          <p:nvPr/>
        </p:nvSpPr>
        <p:spPr bwMode="auto">
          <a:xfrm>
            <a:off x="7162800" y="1295400"/>
            <a:ext cx="762000" cy="381000"/>
          </a:xfrm>
          <a:prstGeom prst="rect">
            <a:avLst/>
          </a:prstGeom>
          <a:noFill/>
          <a:ln w="12700" algn="ctr">
            <a:solidFill>
              <a:srgbClr val="1C11FD"/>
            </a:solidFill>
            <a:round/>
            <a:headEnd/>
            <a:tailEnd/>
          </a:ln>
        </p:spPr>
        <p:txBody>
          <a:bodyPr/>
          <a:lstStyle/>
          <a:p>
            <a:pPr>
              <a:tabLst>
                <a:tab pos="749300" algn="l"/>
              </a:tabLst>
            </a:pPr>
            <a:endParaRPr lang="en-US"/>
          </a:p>
        </p:txBody>
      </p:sp>
      <p:sp>
        <p:nvSpPr>
          <p:cNvPr id="24" name="Slide Number Placeholder 23"/>
          <p:cNvSpPr>
            <a:spLocks noGrp="1"/>
          </p:cNvSpPr>
          <p:nvPr>
            <p:ph type="sldNum" sz="quarter" idx="10"/>
          </p:nvPr>
        </p:nvSpPr>
        <p:spPr/>
        <p:txBody>
          <a:bodyPr/>
          <a:lstStyle/>
          <a:p>
            <a:pPr>
              <a:defRPr/>
            </a:pPr>
            <a:fld id="{D4CF219A-9DA1-4D01-875A-406B4767C1DF}" type="slidenum">
              <a:rPr lang="en-US" smtClean="0"/>
              <a:pPr>
                <a:defRPr/>
              </a:pPr>
              <a:t>6</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200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200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200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3"/>
          <p:cNvSpPr txBox="1">
            <a:spLocks noGrp="1"/>
          </p:cNvSpPr>
          <p:nvPr/>
        </p:nvSpPr>
        <p:spPr bwMode="auto">
          <a:xfrm>
            <a:off x="8901113" y="6618288"/>
            <a:ext cx="244475" cy="241300"/>
          </a:xfrm>
          <a:prstGeom prst="rect">
            <a:avLst/>
          </a:prstGeom>
          <a:noFill/>
          <a:ln w="12700">
            <a:noFill/>
            <a:miter lim="800000"/>
            <a:headEnd/>
            <a:tailEnd/>
          </a:ln>
        </p:spPr>
        <p:txBody>
          <a:bodyPr wrap="none"/>
          <a:lstStyle/>
          <a:p>
            <a:pPr>
              <a:tabLst>
                <a:tab pos="749300" algn="l"/>
              </a:tabLst>
            </a:pPr>
            <a:fld id="{C02B8F83-E4DA-4E2C-A01E-4B286F43909E}" type="slidenum">
              <a:rPr lang="en-US" sz="1100">
                <a:cs typeface="Helvetica" charset="0"/>
              </a:rPr>
              <a:pPr>
                <a:tabLst>
                  <a:tab pos="749300" algn="l"/>
                </a:tabLst>
              </a:pPr>
              <a:t>7</a:t>
            </a:fld>
            <a:endParaRPr lang="en-US" sz="1100">
              <a:cs typeface="Helvetica" charset="0"/>
            </a:endParaRPr>
          </a:p>
        </p:txBody>
      </p:sp>
      <p:sp>
        <p:nvSpPr>
          <p:cNvPr id="4101" name="Rectangle 6"/>
          <p:cNvSpPr>
            <a:spLocks noGrp="1" noChangeArrowheads="1"/>
          </p:cNvSpPr>
          <p:nvPr>
            <p:ph type="title" idx="4294967295"/>
          </p:nvPr>
        </p:nvSpPr>
        <p:spPr bwMode="auto">
          <a:xfrm>
            <a:off x="1752600" y="241300"/>
            <a:ext cx="5449888" cy="466725"/>
          </a:xfrm>
          <a:prstGeom prst="rect">
            <a:avLst/>
          </a:prstGeom>
          <a:noFill/>
          <a:ln>
            <a:miter lim="800000"/>
            <a:headEnd/>
            <a:tailEnd/>
          </a:ln>
        </p:spPr>
        <p:txBody>
          <a:bodyPr/>
          <a:lstStyle/>
          <a:p>
            <a:pPr eaLnBrk="1" hangingPunct="1">
              <a:tabLst>
                <a:tab pos="863600" algn="l"/>
              </a:tabLst>
            </a:pPr>
            <a:r>
              <a:rPr lang="en-US" sz="2400" smtClean="0">
                <a:solidFill>
                  <a:srgbClr val="1C11FD"/>
                </a:solidFill>
              </a:rPr>
              <a:t>Flavor Structure of the Proton - III</a:t>
            </a:r>
          </a:p>
        </p:txBody>
      </p:sp>
      <p:sp>
        <p:nvSpPr>
          <p:cNvPr id="4102" name="Rectangle 5"/>
          <p:cNvSpPr>
            <a:spLocks noChangeArrowheads="1"/>
          </p:cNvSpPr>
          <p:nvPr/>
        </p:nvSpPr>
        <p:spPr bwMode="auto">
          <a:xfrm>
            <a:off x="1371600" y="1905000"/>
            <a:ext cx="6632575" cy="4040188"/>
          </a:xfrm>
          <a:prstGeom prst="rect">
            <a:avLst/>
          </a:prstGeom>
          <a:noFill/>
          <a:ln w="9525">
            <a:noFill/>
            <a:miter lim="800000"/>
            <a:headEnd/>
            <a:tailEnd/>
          </a:ln>
        </p:spPr>
        <p:txBody>
          <a:bodyPr/>
          <a:lstStyle/>
          <a:p>
            <a:endParaRPr lang="en-US"/>
          </a:p>
        </p:txBody>
      </p:sp>
      <p:sp>
        <p:nvSpPr>
          <p:cNvPr id="21" name="Rectangle 3"/>
          <p:cNvSpPr txBox="1">
            <a:spLocks noChangeArrowheads="1"/>
          </p:cNvSpPr>
          <p:nvPr/>
        </p:nvSpPr>
        <p:spPr>
          <a:xfrm>
            <a:off x="247650" y="1143000"/>
            <a:ext cx="4019550" cy="5181600"/>
          </a:xfrm>
          <a:prstGeom prst="rect">
            <a:avLst/>
          </a:prstGeom>
        </p:spPr>
        <p:txBody>
          <a:bodyPr/>
          <a:lstStyle/>
          <a:p>
            <a:pPr marL="334963" indent="-334963" algn="l" eaLnBrk="0" hangingPunct="0">
              <a:spcBef>
                <a:spcPts val="600"/>
              </a:spcBef>
              <a:buSzPct val="200000"/>
              <a:buFont typeface="Arial" pitchFamily="34" charset="0"/>
              <a:buChar char="•"/>
              <a:defRPr/>
            </a:pPr>
            <a:r>
              <a:rPr lang="en-US" kern="0" dirty="0">
                <a:latin typeface="+mn-lt"/>
                <a:ea typeface="+mn-ea"/>
                <a:cs typeface="+mn-cs"/>
                <a:sym typeface="Arial" pitchFamily="34" charset="0"/>
              </a:rPr>
              <a:t>There is a gluon splitting component which is symmetric  </a:t>
            </a:r>
          </a:p>
          <a:p>
            <a:pPr marL="334963" indent="-334963" algn="l" eaLnBrk="0" hangingPunct="0">
              <a:spcBef>
                <a:spcPts val="600"/>
              </a:spcBef>
              <a:buSzPct val="200000"/>
              <a:buFont typeface="Arial" pitchFamily="34" charset="0"/>
              <a:buChar char="•"/>
              <a:defRPr/>
            </a:pPr>
            <a:endParaRPr lang="en-US" kern="0" dirty="0">
              <a:latin typeface="+mn-lt"/>
              <a:ea typeface="+mn-ea"/>
              <a:cs typeface="+mn-cs"/>
              <a:sym typeface="Arial" pitchFamily="34" charset="0"/>
            </a:endParaRPr>
          </a:p>
          <a:p>
            <a:pPr marL="334963" indent="-334963" algn="l" eaLnBrk="0" hangingPunct="0">
              <a:spcBef>
                <a:spcPts val="600"/>
              </a:spcBef>
              <a:buSzPct val="200000"/>
              <a:buFont typeface="Arial" pitchFamily="34" charset="0"/>
              <a:buChar char="•"/>
              <a:defRPr/>
            </a:pPr>
            <a:endParaRPr lang="en-US" kern="0" dirty="0">
              <a:latin typeface="+mn-lt"/>
              <a:ea typeface="+mn-ea"/>
              <a:cs typeface="+mn-cs"/>
              <a:sym typeface="Arial" pitchFamily="34" charset="0"/>
            </a:endParaRPr>
          </a:p>
          <a:p>
            <a:pPr marL="334963" indent="-334963" algn="l" eaLnBrk="0" hangingPunct="0">
              <a:spcBef>
                <a:spcPts val="600"/>
              </a:spcBef>
              <a:buSzPct val="200000"/>
              <a:buFont typeface="Arial" pitchFamily="34" charset="0"/>
              <a:buChar char="•"/>
              <a:defRPr/>
            </a:pPr>
            <a:r>
              <a:rPr lang="en-US" kern="0" dirty="0">
                <a:latin typeface="+mn-lt"/>
                <a:ea typeface="+mn-ea"/>
                <a:cs typeface="+mn-cs"/>
                <a:sym typeface="Arial" pitchFamily="34" charset="0"/>
              </a:rPr>
              <a:t> </a:t>
            </a:r>
          </a:p>
          <a:p>
            <a:pPr marL="703263" lvl="1" indent="-334963" algn="l" eaLnBrk="0" hangingPunct="0">
              <a:spcBef>
                <a:spcPts val="600"/>
              </a:spcBef>
              <a:buClr>
                <a:srgbClr val="0000FF"/>
              </a:buClr>
              <a:buSzPct val="150000"/>
              <a:buFont typeface="Zapf Dingbats" charset="0"/>
              <a:buChar char="➡"/>
              <a:defRPr/>
            </a:pPr>
            <a:r>
              <a:rPr lang="en-US" kern="0" dirty="0">
                <a:latin typeface="+mn-lt"/>
                <a:ea typeface="+mn-ea"/>
                <a:cs typeface="+mn-cs"/>
                <a:sym typeface="Arial" pitchFamily="34" charset="0"/>
              </a:rPr>
              <a:t> Symmetric sea via pair</a:t>
            </a:r>
            <a:br>
              <a:rPr lang="en-US" kern="0" dirty="0">
                <a:latin typeface="+mn-lt"/>
                <a:ea typeface="+mn-ea"/>
                <a:cs typeface="+mn-cs"/>
                <a:sym typeface="Arial" pitchFamily="34" charset="0"/>
              </a:rPr>
            </a:br>
            <a:r>
              <a:rPr lang="en-US" kern="0" dirty="0">
                <a:latin typeface="+mn-lt"/>
                <a:ea typeface="+mn-ea"/>
                <a:cs typeface="+mn-cs"/>
                <a:sym typeface="Arial" pitchFamily="34" charset="0"/>
              </a:rPr>
              <a:t> production from gluons</a:t>
            </a:r>
            <a:br>
              <a:rPr lang="en-US" kern="0" dirty="0">
                <a:latin typeface="+mn-lt"/>
                <a:ea typeface="+mn-ea"/>
                <a:cs typeface="+mn-cs"/>
                <a:sym typeface="Arial" pitchFamily="34" charset="0"/>
              </a:rPr>
            </a:br>
            <a:r>
              <a:rPr lang="en-US" kern="0" dirty="0">
                <a:latin typeface="+mn-lt"/>
                <a:ea typeface="+mn-ea"/>
                <a:cs typeface="+mn-cs"/>
                <a:sym typeface="Arial" pitchFamily="34" charset="0"/>
              </a:rPr>
              <a:t> subtracts off</a:t>
            </a:r>
          </a:p>
          <a:p>
            <a:pPr marL="703263" lvl="1" indent="-334963" algn="l" eaLnBrk="0" hangingPunct="0">
              <a:spcBef>
                <a:spcPts val="600"/>
              </a:spcBef>
              <a:buClr>
                <a:srgbClr val="0000FF"/>
              </a:buClr>
              <a:buSzPct val="150000"/>
              <a:buFont typeface="Zapf Dingbats" charset="0"/>
              <a:buChar char="➡"/>
              <a:defRPr/>
            </a:pPr>
            <a:r>
              <a:rPr lang="en-US" kern="0" dirty="0">
                <a:latin typeface="+mn-lt"/>
                <a:ea typeface="+mn-ea"/>
                <a:cs typeface="+mn-cs"/>
                <a:sym typeface="Arial" pitchFamily="34" charset="0"/>
              </a:rPr>
              <a:t> No gluon contribution at 1</a:t>
            </a:r>
            <a:r>
              <a:rPr lang="en-US" kern="0" baseline="30000" dirty="0">
                <a:latin typeface="+mn-lt"/>
                <a:ea typeface="+mn-ea"/>
                <a:cs typeface="+mn-cs"/>
                <a:sym typeface="Arial" pitchFamily="34" charset="0"/>
              </a:rPr>
              <a:t>st</a:t>
            </a:r>
            <a:r>
              <a:rPr lang="en-US" kern="0" dirty="0">
                <a:latin typeface="+mn-lt"/>
                <a:ea typeface="+mn-ea"/>
                <a:cs typeface="+mn-cs"/>
                <a:sym typeface="Arial" pitchFamily="34" charset="0"/>
              </a:rPr>
              <a:t> </a:t>
            </a:r>
            <a:br>
              <a:rPr lang="en-US" kern="0" dirty="0">
                <a:latin typeface="+mn-lt"/>
                <a:ea typeface="+mn-ea"/>
                <a:cs typeface="+mn-cs"/>
                <a:sym typeface="Arial" pitchFamily="34" charset="0"/>
              </a:rPr>
            </a:br>
            <a:r>
              <a:rPr lang="en-US" kern="0" dirty="0">
                <a:latin typeface="+mn-lt"/>
                <a:ea typeface="+mn-ea"/>
                <a:cs typeface="+mn-cs"/>
                <a:sym typeface="Arial" pitchFamily="34" charset="0"/>
              </a:rPr>
              <a:t> order in </a:t>
            </a:r>
            <a:r>
              <a:rPr lang="en-US" kern="0" dirty="0">
                <a:latin typeface="Symbol" pitchFamily="18" charset="2"/>
                <a:ea typeface="+mn-ea"/>
                <a:cs typeface="+mn-cs"/>
                <a:sym typeface="Symbol" pitchFamily="18" charset="2"/>
              </a:rPr>
              <a:t></a:t>
            </a:r>
            <a:r>
              <a:rPr lang="en-US" kern="0" baseline="-25000" dirty="0">
                <a:latin typeface="+mn-lt"/>
                <a:ea typeface="+mn-ea"/>
                <a:cs typeface="+mn-cs"/>
                <a:sym typeface="Symbol" pitchFamily="18" charset="2"/>
              </a:rPr>
              <a:t>s</a:t>
            </a:r>
            <a:endParaRPr lang="en-US" kern="0" dirty="0">
              <a:latin typeface="+mn-lt"/>
              <a:ea typeface="+mn-ea"/>
              <a:cs typeface="+mn-cs"/>
              <a:sym typeface="Arial" pitchFamily="34" charset="0"/>
            </a:endParaRPr>
          </a:p>
          <a:p>
            <a:pPr marL="703263" lvl="1" indent="-334963" algn="l" eaLnBrk="0" hangingPunct="0">
              <a:spcBef>
                <a:spcPts val="600"/>
              </a:spcBef>
              <a:buClr>
                <a:srgbClr val="0000FF"/>
              </a:buClr>
              <a:buSzPct val="150000"/>
              <a:buFont typeface="Zapf Dingbats" charset="0"/>
              <a:buChar char="➡"/>
              <a:defRPr/>
            </a:pPr>
            <a:r>
              <a:rPr lang="en-US" kern="0" dirty="0">
                <a:latin typeface="+mn-lt"/>
                <a:ea typeface="+mn-ea"/>
                <a:cs typeface="+mn-cs"/>
                <a:sym typeface="Arial" pitchFamily="34" charset="0"/>
              </a:rPr>
              <a:t> Non-</a:t>
            </a:r>
            <a:r>
              <a:rPr lang="en-US" kern="0" dirty="0" err="1">
                <a:latin typeface="+mn-lt"/>
                <a:ea typeface="+mn-ea"/>
                <a:cs typeface="+mn-cs"/>
                <a:sym typeface="Arial" pitchFamily="34" charset="0"/>
              </a:rPr>
              <a:t>perturbative</a:t>
            </a:r>
            <a:r>
              <a:rPr lang="en-US" kern="0" dirty="0">
                <a:latin typeface="+mn-lt"/>
                <a:ea typeface="+mn-ea"/>
                <a:cs typeface="+mn-cs"/>
                <a:sym typeface="Arial" pitchFamily="34" charset="0"/>
              </a:rPr>
              <a:t> models are</a:t>
            </a:r>
            <a:br>
              <a:rPr lang="en-US" kern="0" dirty="0">
                <a:latin typeface="+mn-lt"/>
                <a:ea typeface="+mn-ea"/>
                <a:cs typeface="+mn-cs"/>
                <a:sym typeface="Arial" pitchFamily="34" charset="0"/>
              </a:rPr>
            </a:br>
            <a:r>
              <a:rPr lang="en-US" kern="0" dirty="0">
                <a:latin typeface="+mn-lt"/>
                <a:ea typeface="+mn-ea"/>
                <a:cs typeface="+mn-cs"/>
                <a:sym typeface="Arial" pitchFamily="34" charset="0"/>
              </a:rPr>
              <a:t> motivated by the observed </a:t>
            </a:r>
            <a:br>
              <a:rPr lang="en-US" kern="0" dirty="0">
                <a:latin typeface="+mn-lt"/>
                <a:ea typeface="+mn-ea"/>
                <a:cs typeface="+mn-cs"/>
                <a:sym typeface="Arial" pitchFamily="34" charset="0"/>
              </a:rPr>
            </a:br>
            <a:r>
              <a:rPr lang="en-US" kern="0" dirty="0">
                <a:latin typeface="+mn-lt"/>
                <a:ea typeface="+mn-ea"/>
                <a:cs typeface="+mn-cs"/>
                <a:sym typeface="Arial" pitchFamily="34" charset="0"/>
              </a:rPr>
              <a:t> difference</a:t>
            </a:r>
          </a:p>
          <a:p>
            <a:pPr marL="334963" indent="-334963" algn="l" eaLnBrk="0" hangingPunct="0">
              <a:spcBef>
                <a:spcPts val="600"/>
              </a:spcBef>
              <a:buSzPct val="200000"/>
              <a:buFont typeface="Arial" pitchFamily="34" charset="0"/>
              <a:buChar char="•"/>
              <a:defRPr/>
            </a:pPr>
            <a:r>
              <a:rPr lang="en-US" kern="0" dirty="0">
                <a:latin typeface="+mn-lt"/>
                <a:ea typeface="+mn-ea"/>
                <a:cs typeface="+mn-cs"/>
                <a:sym typeface="Arial" pitchFamily="34" charset="0"/>
              </a:rPr>
              <a:t>A proton with 3 valence quarks plus glue cannot be right at any scale!!</a:t>
            </a:r>
          </a:p>
        </p:txBody>
      </p:sp>
      <p:pic>
        <p:nvPicPr>
          <p:cNvPr id="4104" name="Picture 5" descr="dmu_hermes"/>
          <p:cNvPicPr>
            <a:picLocks noChangeAspect="1" noChangeArrowheads="1"/>
          </p:cNvPicPr>
          <p:nvPr/>
        </p:nvPicPr>
        <p:blipFill>
          <a:blip r:embed="rId4" cstate="print"/>
          <a:srcRect/>
          <a:stretch>
            <a:fillRect/>
          </a:stretch>
        </p:blipFill>
        <p:spPr bwMode="auto">
          <a:xfrm>
            <a:off x="4195763" y="1295400"/>
            <a:ext cx="4948237" cy="4938713"/>
          </a:xfrm>
          <a:prstGeom prst="rect">
            <a:avLst/>
          </a:prstGeom>
          <a:noFill/>
          <a:ln w="9525">
            <a:noFill/>
            <a:miter lim="800000"/>
            <a:headEnd/>
            <a:tailEnd/>
          </a:ln>
        </p:spPr>
      </p:pic>
      <p:graphicFrame>
        <p:nvGraphicFramePr>
          <p:cNvPr id="4098" name="Object 4"/>
          <p:cNvGraphicFramePr>
            <a:graphicFrameLocks noChangeAspect="1"/>
          </p:cNvGraphicFramePr>
          <p:nvPr/>
        </p:nvGraphicFramePr>
        <p:xfrm>
          <a:off x="609600" y="2362200"/>
          <a:ext cx="696913" cy="381000"/>
        </p:xfrm>
        <a:graphic>
          <a:graphicData uri="http://schemas.openxmlformats.org/presentationml/2006/ole">
            <p:oleObj spid="_x0000_s4098" name="Equation" r:id="rId5" imgW="368280" imgH="203040" progId="Equation.DSMT4">
              <p:embed/>
            </p:oleObj>
          </a:graphicData>
        </a:graphic>
      </p:graphicFrame>
      <p:graphicFrame>
        <p:nvGraphicFramePr>
          <p:cNvPr id="4099" name="Object 3"/>
          <p:cNvGraphicFramePr>
            <a:graphicFrameLocks noChangeAspect="1"/>
          </p:cNvGraphicFramePr>
          <p:nvPr/>
        </p:nvGraphicFramePr>
        <p:xfrm>
          <a:off x="1017588" y="1781175"/>
          <a:ext cx="2259012" cy="428625"/>
        </p:xfrm>
        <a:graphic>
          <a:graphicData uri="http://schemas.openxmlformats.org/presentationml/2006/ole">
            <p:oleObj spid="_x0000_s4099" name="Equation" r:id="rId6" imgW="1193760" imgH="228600" progId="Equation.DSMT4">
              <p:embed/>
            </p:oleObj>
          </a:graphicData>
        </a:graphic>
      </p:graphicFrame>
      <p:sp>
        <p:nvSpPr>
          <p:cNvPr id="10" name="Slide Number Placeholder 9"/>
          <p:cNvSpPr>
            <a:spLocks noGrp="1"/>
          </p:cNvSpPr>
          <p:nvPr>
            <p:ph type="sldNum" sz="quarter" idx="10"/>
          </p:nvPr>
        </p:nvSpPr>
        <p:spPr/>
        <p:txBody>
          <a:bodyPr/>
          <a:lstStyle/>
          <a:p>
            <a:pPr>
              <a:defRPr/>
            </a:pPr>
            <a:fld id="{5EC93736-4E36-4ABE-9015-AAF84672D4A9}" type="slidenum">
              <a:rPr lang="en-US" smtClean="0"/>
              <a:pPr>
                <a:defRPr/>
              </a:pPr>
              <a:t>7</a:t>
            </a:fld>
            <a:endParaRPr lang="en-US"/>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8" name="Rectangle 6"/>
          <p:cNvSpPr>
            <a:spLocks noGrp="1" noChangeArrowheads="1"/>
          </p:cNvSpPr>
          <p:nvPr>
            <p:ph type="title" idx="4294967295"/>
          </p:nvPr>
        </p:nvSpPr>
        <p:spPr bwMode="auto">
          <a:xfrm>
            <a:off x="1752600" y="241300"/>
            <a:ext cx="5449888" cy="466725"/>
          </a:xfrm>
          <a:prstGeom prst="rect">
            <a:avLst/>
          </a:prstGeom>
          <a:noFill/>
          <a:ln>
            <a:miter lim="800000"/>
            <a:headEnd/>
            <a:tailEnd/>
          </a:ln>
        </p:spPr>
        <p:txBody>
          <a:bodyPr/>
          <a:lstStyle/>
          <a:p>
            <a:pPr eaLnBrk="1" hangingPunct="1">
              <a:tabLst>
                <a:tab pos="863600" algn="l"/>
              </a:tabLst>
            </a:pPr>
            <a:r>
              <a:rPr lang="en-US" sz="2400" smtClean="0">
                <a:solidFill>
                  <a:srgbClr val="1C11FD"/>
                </a:solidFill>
              </a:rPr>
              <a:t>Flavor Structure of the Proton - IV</a:t>
            </a:r>
          </a:p>
        </p:txBody>
      </p:sp>
      <p:sp>
        <p:nvSpPr>
          <p:cNvPr id="5129" name="Rectangle 5"/>
          <p:cNvSpPr>
            <a:spLocks noChangeArrowheads="1"/>
          </p:cNvSpPr>
          <p:nvPr/>
        </p:nvSpPr>
        <p:spPr bwMode="auto">
          <a:xfrm>
            <a:off x="1371600" y="1905000"/>
            <a:ext cx="6632575" cy="4040188"/>
          </a:xfrm>
          <a:prstGeom prst="rect">
            <a:avLst/>
          </a:prstGeom>
          <a:noFill/>
          <a:ln w="9525">
            <a:noFill/>
            <a:miter lim="800000"/>
            <a:headEnd/>
            <a:tailEnd/>
          </a:ln>
        </p:spPr>
        <p:txBody>
          <a:bodyPr/>
          <a:lstStyle/>
          <a:p>
            <a:endParaRPr lang="en-US"/>
          </a:p>
        </p:txBody>
      </p:sp>
      <p:graphicFrame>
        <p:nvGraphicFramePr>
          <p:cNvPr id="18" name="Group 6"/>
          <p:cNvGraphicFramePr>
            <a:graphicFrameLocks noGrp="1"/>
          </p:cNvGraphicFramePr>
          <p:nvPr/>
        </p:nvGraphicFramePr>
        <p:xfrm>
          <a:off x="609600" y="990600"/>
          <a:ext cx="5181600" cy="533400"/>
        </p:xfrm>
        <a:graphic>
          <a:graphicData uri="http://schemas.openxmlformats.org/drawingml/2006/table">
            <a:tbl>
              <a:tblPr/>
              <a:tblGrid>
                <a:gridCol w="5181600"/>
              </a:tblGrid>
              <a:tr h="533400">
                <a:tc>
                  <a:txBody>
                    <a:bodyPr/>
                    <a:lstStyle/>
                    <a:p>
                      <a:pPr marL="0" marR="0" lvl="0" indent="0" algn="l" defTabSz="914400" rtl="0" eaLnBrk="0" fontAlgn="base" latinLnBrk="0" hangingPunct="0">
                        <a:lnSpc>
                          <a:spcPct val="100000"/>
                        </a:lnSpc>
                        <a:spcBef>
                          <a:spcPts val="1800"/>
                        </a:spcBef>
                        <a:spcAft>
                          <a:spcPct val="0"/>
                        </a:spcAft>
                        <a:buClrTx/>
                        <a:buSzPct val="200000"/>
                        <a:buFont typeface="Arial" charset="0"/>
                        <a:buNone/>
                        <a:tabLst/>
                      </a:pPr>
                      <a:r>
                        <a:rPr kumimoji="0" lang="en-US" sz="2000" b="0" i="0" u="none" strike="noStrike" cap="none" normalizeH="0" baseline="0" dirty="0" smtClean="0">
                          <a:ln>
                            <a:noFill/>
                          </a:ln>
                          <a:solidFill>
                            <a:schemeClr val="accent2"/>
                          </a:solidFill>
                          <a:effectLst/>
                          <a:latin typeface="+mn-lt"/>
                          <a:ea typeface="ヒラギノ角ゴ ProN W3" charset="0"/>
                          <a:cs typeface="ヒラギノ角ゴ ProN W3" charset="0"/>
                          <a:sym typeface="Arial" charset="0"/>
                        </a:rPr>
                        <a:t>Non-</a:t>
                      </a:r>
                      <a:r>
                        <a:rPr kumimoji="0" lang="en-US" sz="2000" b="0" i="0" u="none" strike="noStrike" cap="none" normalizeH="0" baseline="0" dirty="0" err="1" smtClean="0">
                          <a:ln>
                            <a:noFill/>
                          </a:ln>
                          <a:solidFill>
                            <a:schemeClr val="accent2"/>
                          </a:solidFill>
                          <a:effectLst/>
                          <a:latin typeface="+mn-lt"/>
                          <a:ea typeface="ヒラギノ角ゴ ProN W3" charset="0"/>
                          <a:cs typeface="ヒラギノ角ゴ ProN W3" charset="0"/>
                          <a:sym typeface="Arial" charset="0"/>
                        </a:rPr>
                        <a:t>perturbative</a:t>
                      </a:r>
                      <a:r>
                        <a:rPr kumimoji="0" lang="en-US" sz="2000" b="0" i="0" u="none" strike="noStrike" cap="none" normalizeH="0" baseline="0" dirty="0" smtClean="0">
                          <a:ln>
                            <a:noFill/>
                          </a:ln>
                          <a:solidFill>
                            <a:schemeClr val="accent2"/>
                          </a:solidFill>
                          <a:effectLst/>
                          <a:latin typeface="+mn-lt"/>
                          <a:ea typeface="ヒラギノ角ゴ ProN W3" charset="0"/>
                          <a:cs typeface="ヒラギノ角ゴ ProN W3" charset="0"/>
                          <a:sym typeface="Arial" charset="0"/>
                        </a:rPr>
                        <a:t> models</a:t>
                      </a:r>
                      <a:r>
                        <a:rPr kumimoji="0" lang="en-US" sz="2000" b="0" i="0" u="none" strike="noStrike" cap="none" normalizeH="0" baseline="0" dirty="0" smtClean="0">
                          <a:ln>
                            <a:noFill/>
                          </a:ln>
                          <a:solidFill>
                            <a:schemeClr val="tx1"/>
                          </a:solidFill>
                          <a:effectLst/>
                          <a:latin typeface="+mn-lt"/>
                          <a:ea typeface="ヒラギノ角ゴ ProN W3" charset="0"/>
                          <a:cs typeface="ヒラギノ角ゴ ProN W3" charset="0"/>
                          <a:sym typeface="Arial" charset="0"/>
                        </a:rPr>
                        <a:t>: alternate </a:t>
                      </a:r>
                      <a:r>
                        <a:rPr kumimoji="0" lang="en-US" sz="2000" b="0" i="0" u="none" strike="noStrike" cap="none" normalizeH="0" baseline="0" dirty="0" err="1" smtClean="0">
                          <a:ln>
                            <a:noFill/>
                          </a:ln>
                          <a:solidFill>
                            <a:schemeClr val="tx1"/>
                          </a:solidFill>
                          <a:effectLst/>
                          <a:latin typeface="+mn-lt"/>
                          <a:ea typeface="ヒラギノ角ゴ ProN W3" charset="0"/>
                          <a:cs typeface="ヒラギノ角ゴ ProN W3" charset="0"/>
                          <a:sym typeface="Arial" charset="0"/>
                        </a:rPr>
                        <a:t>d.o.f</a:t>
                      </a:r>
                      <a:r>
                        <a:rPr kumimoji="0" lang="en-US" sz="2000" b="0" i="0" u="none" strike="noStrike" cap="none" normalizeH="0" baseline="0" dirty="0" smtClean="0">
                          <a:ln>
                            <a:noFill/>
                          </a:ln>
                          <a:solidFill>
                            <a:schemeClr val="tx1"/>
                          </a:solidFill>
                          <a:effectLst/>
                          <a:latin typeface="+mn-lt"/>
                          <a:ea typeface="ヒラギノ角ゴ ProN W3" charset="0"/>
                          <a:cs typeface="ヒラギノ角ゴ ProN W3" charset="0"/>
                          <a:sym typeface="Arial" charset="0"/>
                        </a:rPr>
                        <a:t>.</a:t>
                      </a:r>
                    </a:p>
                  </a:txBody>
                  <a:tcPr horzOverflow="overflow">
                    <a:lnL cap="flat">
                      <a:noFill/>
                    </a:lnL>
                    <a:lnR cap="flat">
                      <a:noFill/>
                    </a:lnR>
                    <a:lnT cap="flat">
                      <a:noFill/>
                    </a:lnT>
                    <a:lnB cap="flat">
                      <a:noFill/>
                    </a:lnB>
                    <a:lnTlToBr>
                      <a:noFill/>
                    </a:lnTlToBr>
                    <a:lnBlToTr>
                      <a:noFill/>
                    </a:lnBlToTr>
                    <a:noFill/>
                  </a:tcPr>
                </a:tc>
              </a:tr>
            </a:tbl>
          </a:graphicData>
        </a:graphic>
      </p:graphicFrame>
      <p:graphicFrame>
        <p:nvGraphicFramePr>
          <p:cNvPr id="19" name="Group 12"/>
          <p:cNvGraphicFramePr>
            <a:graphicFrameLocks noGrp="1"/>
          </p:cNvGraphicFramePr>
          <p:nvPr/>
        </p:nvGraphicFramePr>
        <p:xfrm>
          <a:off x="76200" y="1828800"/>
          <a:ext cx="8991600" cy="2971800"/>
        </p:xfrm>
        <a:graphic>
          <a:graphicData uri="http://schemas.openxmlformats.org/drawingml/2006/table">
            <a:tbl>
              <a:tblPr/>
              <a:tblGrid>
                <a:gridCol w="8991600"/>
              </a:tblGrid>
              <a:tr h="2971800">
                <a:tc>
                  <a:txBody>
                    <a:bodyPr/>
                    <a:lstStyle/>
                    <a:p>
                      <a:pPr marL="0" marR="0" lvl="0" indent="0" algn="l" defTabSz="914400" rtl="0" eaLnBrk="0" fontAlgn="base" latinLnBrk="0" hangingPunct="0">
                        <a:lnSpc>
                          <a:spcPct val="100000"/>
                        </a:lnSpc>
                        <a:spcBef>
                          <a:spcPts val="1800"/>
                        </a:spcBef>
                        <a:spcAft>
                          <a:spcPct val="0"/>
                        </a:spcAft>
                        <a:buClrTx/>
                        <a:buSzPct val="200000"/>
                        <a:buFont typeface="Arial" charset="0"/>
                        <a:buNone/>
                        <a:tabLst/>
                      </a:pPr>
                      <a:r>
                        <a:rPr kumimoji="0" lang="en-US" sz="2000" b="0" i="0" u="none" strike="noStrike" cap="none" normalizeH="0" baseline="0" dirty="0" smtClean="0">
                          <a:ln>
                            <a:noFill/>
                          </a:ln>
                          <a:solidFill>
                            <a:srgbClr val="33CC33"/>
                          </a:solidFill>
                          <a:effectLst/>
                          <a:latin typeface="+mn-lt"/>
                          <a:ea typeface="ヒラギノ角ゴ ProN W3" charset="0"/>
                          <a:cs typeface="ヒラギノ角ゴ ProN W3" charset="0"/>
                          <a:sym typeface="Arial" charset="0"/>
                        </a:rPr>
                        <a:t>Meson Cloud Models    </a:t>
                      </a:r>
                      <a:r>
                        <a:rPr kumimoji="0" lang="en-US" sz="2000" b="0" i="0" u="none" strike="noStrike" cap="none" normalizeH="0" baseline="0" dirty="0" err="1" smtClean="0">
                          <a:ln>
                            <a:noFill/>
                          </a:ln>
                          <a:solidFill>
                            <a:srgbClr val="33CC33"/>
                          </a:solidFill>
                          <a:effectLst/>
                          <a:latin typeface="+mn-lt"/>
                          <a:ea typeface="ヒラギノ角ゴ ProN W3" charset="0"/>
                          <a:cs typeface="ヒラギノ角ゴ ProN W3" charset="0"/>
                          <a:sym typeface="Arial" charset="0"/>
                        </a:rPr>
                        <a:t>Chiral</a:t>
                      </a:r>
                      <a:r>
                        <a:rPr kumimoji="0" lang="en-US" sz="2000" b="0" i="0" u="none" strike="noStrike" cap="none" normalizeH="0" baseline="0" dirty="0" smtClean="0">
                          <a:ln>
                            <a:noFill/>
                          </a:ln>
                          <a:solidFill>
                            <a:srgbClr val="33CC33"/>
                          </a:solidFill>
                          <a:effectLst/>
                          <a:latin typeface="+mn-lt"/>
                          <a:ea typeface="ヒラギノ角ゴ ProN W3" charset="0"/>
                          <a:cs typeface="ヒラギノ角ゴ ProN W3" charset="0"/>
                          <a:sym typeface="Arial" charset="0"/>
                        </a:rPr>
                        <a:t>-Quark </a:t>
                      </a:r>
                      <a:r>
                        <a:rPr kumimoji="0" lang="en-US" sz="2000" b="0" i="0" u="none" strike="noStrike" cap="none" normalizeH="0" baseline="0" dirty="0" err="1" smtClean="0">
                          <a:ln>
                            <a:noFill/>
                          </a:ln>
                          <a:solidFill>
                            <a:srgbClr val="33CC33"/>
                          </a:solidFill>
                          <a:effectLst/>
                          <a:latin typeface="+mn-lt"/>
                          <a:ea typeface="ヒラギノ角ゴ ProN W3" charset="0"/>
                          <a:cs typeface="ヒラギノ角ゴ ProN W3" charset="0"/>
                          <a:sym typeface="Arial" charset="0"/>
                        </a:rPr>
                        <a:t>Soliton</a:t>
                      </a:r>
                      <a:r>
                        <a:rPr kumimoji="0" lang="en-US" sz="2000" b="0" i="0" u="none" strike="noStrike" cap="none" normalizeH="0" baseline="0" dirty="0" smtClean="0">
                          <a:ln>
                            <a:noFill/>
                          </a:ln>
                          <a:solidFill>
                            <a:srgbClr val="33CC33"/>
                          </a:solidFill>
                          <a:effectLst/>
                          <a:latin typeface="+mn-lt"/>
                          <a:ea typeface="ヒラギノ角ゴ ProN W3" charset="0"/>
                          <a:cs typeface="ヒラギノ角ゴ ProN W3" charset="0"/>
                          <a:sym typeface="Arial" charset="0"/>
                        </a:rPr>
                        <a:t> Model     Statistical Model</a:t>
                      </a:r>
                      <a:br>
                        <a:rPr kumimoji="0" lang="en-US" sz="2000" b="0" i="0" u="none" strike="noStrike" cap="none" normalizeH="0" baseline="0" dirty="0" smtClean="0">
                          <a:ln>
                            <a:noFill/>
                          </a:ln>
                          <a:solidFill>
                            <a:srgbClr val="33CC33"/>
                          </a:solidFill>
                          <a:effectLst/>
                          <a:latin typeface="+mn-lt"/>
                          <a:ea typeface="ヒラギノ角ゴ ProN W3" charset="0"/>
                          <a:cs typeface="ヒラギノ角ゴ ProN W3" charset="0"/>
                          <a:sym typeface="Arial" charset="0"/>
                        </a:rPr>
                      </a:br>
                      <a:r>
                        <a:rPr kumimoji="0" lang="en-US" sz="1800" b="0" i="0" u="none" strike="noStrike" cap="none" normalizeH="0" baseline="0" dirty="0" smtClean="0">
                          <a:ln>
                            <a:noFill/>
                          </a:ln>
                          <a:solidFill>
                            <a:srgbClr val="33CC33"/>
                          </a:solidFill>
                          <a:effectLst/>
                          <a:latin typeface="+mn-lt"/>
                          <a:ea typeface="ヒラギノ角ゴ ProN W3" charset="0"/>
                          <a:cs typeface="ヒラギノ角ゴ ProN W3" charset="0"/>
                          <a:sym typeface="Arial" charset="0"/>
                        </a:rPr>
                        <a:t/>
                      </a:r>
                      <a:br>
                        <a:rPr kumimoji="0" lang="en-US" sz="1800" b="0" i="0" u="none" strike="noStrike" cap="none" normalizeH="0" baseline="0" dirty="0" smtClean="0">
                          <a:ln>
                            <a:noFill/>
                          </a:ln>
                          <a:solidFill>
                            <a:srgbClr val="33CC33"/>
                          </a:solidFill>
                          <a:effectLst/>
                          <a:latin typeface="+mn-lt"/>
                          <a:ea typeface="ヒラギノ角ゴ ProN W3" charset="0"/>
                          <a:cs typeface="ヒラギノ角ゴ ProN W3" charset="0"/>
                          <a:sym typeface="Arial" charset="0"/>
                        </a:rPr>
                      </a:br>
                      <a:r>
                        <a:rPr kumimoji="0" lang="en-US" sz="1800" b="0" i="0" u="none" strike="noStrike" cap="none" normalizeH="0" baseline="0" dirty="0" smtClean="0">
                          <a:ln>
                            <a:noFill/>
                          </a:ln>
                          <a:solidFill>
                            <a:srgbClr val="33CC33"/>
                          </a:solidFill>
                          <a:effectLst/>
                          <a:latin typeface="+mn-lt"/>
                          <a:ea typeface="ヒラギノ角ゴ ProN W3" charset="0"/>
                          <a:cs typeface="ヒラギノ角ゴ ProN W3" charset="0"/>
                          <a:sym typeface="Arial" charset="0"/>
                        </a:rPr>
                        <a:t/>
                      </a:r>
                      <a:br>
                        <a:rPr kumimoji="0" lang="en-US" sz="1800" b="0" i="0" u="none" strike="noStrike" cap="none" normalizeH="0" baseline="0" dirty="0" smtClean="0">
                          <a:ln>
                            <a:noFill/>
                          </a:ln>
                          <a:solidFill>
                            <a:srgbClr val="33CC33"/>
                          </a:solidFill>
                          <a:effectLst/>
                          <a:latin typeface="+mn-lt"/>
                          <a:ea typeface="ヒラギノ角ゴ ProN W3" charset="0"/>
                          <a:cs typeface="ヒラギノ角ゴ ProN W3" charset="0"/>
                          <a:sym typeface="Arial" charset="0"/>
                        </a:rPr>
                      </a:br>
                      <a:r>
                        <a:rPr kumimoji="0" lang="en-US" sz="1800" b="0" i="0" u="none" strike="noStrike" cap="none" normalizeH="0" baseline="0" dirty="0" smtClean="0">
                          <a:ln>
                            <a:noFill/>
                          </a:ln>
                          <a:solidFill>
                            <a:srgbClr val="33CC33"/>
                          </a:solidFill>
                          <a:effectLst/>
                          <a:latin typeface="+mn-lt"/>
                          <a:ea typeface="ヒラギノ角ゴ ProN W3" charset="0"/>
                          <a:cs typeface="ヒラギノ角ゴ ProN W3" charset="0"/>
                          <a:sym typeface="Arial" charset="0"/>
                        </a:rPr>
                        <a:t/>
                      </a:r>
                      <a:br>
                        <a:rPr kumimoji="0" lang="en-US" sz="1800" b="0" i="0" u="none" strike="noStrike" cap="none" normalizeH="0" baseline="0" dirty="0" smtClean="0">
                          <a:ln>
                            <a:noFill/>
                          </a:ln>
                          <a:solidFill>
                            <a:srgbClr val="33CC33"/>
                          </a:solidFill>
                          <a:effectLst/>
                          <a:latin typeface="+mn-lt"/>
                          <a:ea typeface="ヒラギノ角ゴ ProN W3" charset="0"/>
                          <a:cs typeface="ヒラギノ角ゴ ProN W3" charset="0"/>
                          <a:sym typeface="Arial" charset="0"/>
                        </a:rPr>
                      </a:br>
                      <a:r>
                        <a:rPr kumimoji="0" lang="en-US" sz="1800" b="0" i="0" u="none" strike="noStrike" cap="none" normalizeH="0" baseline="0" dirty="0" smtClean="0">
                          <a:ln>
                            <a:noFill/>
                          </a:ln>
                          <a:solidFill>
                            <a:srgbClr val="33CC33"/>
                          </a:solidFill>
                          <a:effectLst/>
                          <a:latin typeface="+mn-lt"/>
                          <a:ea typeface="ヒラギノ角ゴ ProN W3" charset="0"/>
                          <a:cs typeface="ヒラギノ角ゴ ProN W3" charset="0"/>
                          <a:sym typeface="Arial" charset="0"/>
                        </a:rPr>
                        <a:t/>
                      </a:r>
                      <a:br>
                        <a:rPr kumimoji="0" lang="en-US" sz="1800" b="0" i="0" u="none" strike="noStrike" cap="none" normalizeH="0" baseline="0" dirty="0" smtClean="0">
                          <a:ln>
                            <a:noFill/>
                          </a:ln>
                          <a:solidFill>
                            <a:srgbClr val="33CC33"/>
                          </a:solidFill>
                          <a:effectLst/>
                          <a:latin typeface="+mn-lt"/>
                          <a:ea typeface="ヒラギノ角ゴ ProN W3" charset="0"/>
                          <a:cs typeface="ヒラギノ角ゴ ProN W3" charset="0"/>
                          <a:sym typeface="Arial" charset="0"/>
                        </a:rPr>
                      </a:br>
                      <a:r>
                        <a:rPr kumimoji="0" lang="en-US" sz="1800" b="0" i="0" u="none" strike="noStrike" cap="none" normalizeH="0" baseline="0" dirty="0" smtClean="0">
                          <a:ln>
                            <a:noFill/>
                          </a:ln>
                          <a:solidFill>
                            <a:srgbClr val="33CC33"/>
                          </a:solidFill>
                          <a:effectLst/>
                          <a:latin typeface="+mn-lt"/>
                          <a:ea typeface="ヒラギノ角ゴ ProN W3" charset="0"/>
                          <a:cs typeface="ヒラギノ角ゴ ProN W3" charset="0"/>
                          <a:sym typeface="Arial" charset="0"/>
                        </a:rPr>
                        <a:t/>
                      </a:r>
                      <a:br>
                        <a:rPr kumimoji="0" lang="en-US" sz="1800" b="0" i="0" u="none" strike="noStrike" cap="none" normalizeH="0" baseline="0" dirty="0" smtClean="0">
                          <a:ln>
                            <a:noFill/>
                          </a:ln>
                          <a:solidFill>
                            <a:srgbClr val="33CC33"/>
                          </a:solidFill>
                          <a:effectLst/>
                          <a:latin typeface="+mn-lt"/>
                          <a:ea typeface="ヒラギノ角ゴ ProN W3" charset="0"/>
                          <a:cs typeface="ヒラギノ角ゴ ProN W3" charset="0"/>
                          <a:sym typeface="Arial" charset="0"/>
                        </a:rPr>
                      </a:br>
                      <a:endParaRPr kumimoji="0" lang="en-US" sz="1800" b="0" i="0" u="none" strike="noStrike" cap="none" normalizeH="0" baseline="0" dirty="0" smtClean="0">
                        <a:ln>
                          <a:noFill/>
                        </a:ln>
                        <a:solidFill>
                          <a:schemeClr val="tx1"/>
                        </a:solidFill>
                        <a:effectLst/>
                        <a:latin typeface="+mn-lt"/>
                        <a:ea typeface="ヒラギノ角ゴ ProN W3" charset="0"/>
                        <a:cs typeface="ヒラギノ角ゴ ProN W3" charset="0"/>
                        <a:sym typeface="Arial" charset="0"/>
                      </a:endParaRPr>
                    </a:p>
                    <a:p>
                      <a:pPr marL="0" marR="0" lvl="0" indent="0" algn="l" defTabSz="914400" rtl="0" eaLnBrk="0" fontAlgn="base" latinLnBrk="0" hangingPunct="0">
                        <a:lnSpc>
                          <a:spcPct val="100000"/>
                        </a:lnSpc>
                        <a:spcBef>
                          <a:spcPts val="1800"/>
                        </a:spcBef>
                        <a:spcAft>
                          <a:spcPct val="0"/>
                        </a:spcAft>
                        <a:buClrTx/>
                        <a:buSzPct val="200000"/>
                        <a:buFont typeface="Arial" charset="0"/>
                        <a:buNone/>
                        <a:tabLst/>
                      </a:pPr>
                      <a:r>
                        <a:rPr kumimoji="0" lang="en-US" sz="1800" b="0" i="0" u="none" strike="noStrike" cap="none" normalizeH="0" baseline="0" dirty="0" smtClean="0">
                          <a:ln>
                            <a:noFill/>
                          </a:ln>
                          <a:solidFill>
                            <a:schemeClr val="tx1"/>
                          </a:solidFill>
                          <a:effectLst/>
                          <a:latin typeface="+mn-lt"/>
                          <a:ea typeface="ヒラギノ角ゴ ProN W3" charset="0"/>
                          <a:cs typeface="ヒラギノ角ゴ ProN W3" charset="0"/>
                          <a:sym typeface="Arial" charset="0"/>
                        </a:rPr>
                        <a:t> Quark sea from cloud</a:t>
                      </a:r>
                      <a:br>
                        <a:rPr kumimoji="0" lang="en-US" sz="1800" b="0" i="0" u="none" strike="noStrike" cap="none" normalizeH="0" baseline="0" dirty="0" smtClean="0">
                          <a:ln>
                            <a:noFill/>
                          </a:ln>
                          <a:solidFill>
                            <a:schemeClr val="tx1"/>
                          </a:solidFill>
                          <a:effectLst/>
                          <a:latin typeface="+mn-lt"/>
                          <a:ea typeface="ヒラギノ角ゴ ProN W3" charset="0"/>
                          <a:cs typeface="ヒラギノ角ゴ ProN W3" charset="0"/>
                          <a:sym typeface="Arial" charset="0"/>
                        </a:rPr>
                      </a:br>
                      <a:r>
                        <a:rPr kumimoji="0" lang="en-US" sz="1800" b="0" i="0" u="none" strike="noStrike" cap="none" normalizeH="0" baseline="0" dirty="0" smtClean="0">
                          <a:ln>
                            <a:noFill/>
                          </a:ln>
                          <a:solidFill>
                            <a:schemeClr val="tx1"/>
                          </a:solidFill>
                          <a:effectLst/>
                          <a:latin typeface="+mn-lt"/>
                          <a:ea typeface="ヒラギノ角ゴ ProN W3" charset="0"/>
                          <a:cs typeface="ヒラギノ角ゴ ProN W3" charset="0"/>
                          <a:sym typeface="Arial" charset="0"/>
                        </a:rPr>
                        <a:t> of 0  mesons:</a:t>
                      </a:r>
                    </a:p>
                  </a:txBody>
                  <a:tcPr horzOverflow="overflow">
                    <a:lnL cap="flat">
                      <a:noFill/>
                    </a:lnL>
                    <a:lnR cap="flat">
                      <a:noFill/>
                    </a:lnR>
                    <a:lnT cap="flat">
                      <a:noFill/>
                    </a:lnT>
                    <a:lnB cap="flat">
                      <a:noFill/>
                    </a:lnB>
                    <a:lnTlToBr>
                      <a:noFill/>
                    </a:lnTlToBr>
                    <a:lnBlToTr>
                      <a:noFill/>
                    </a:lnBlToTr>
                    <a:noFill/>
                  </a:tcPr>
                </a:tc>
              </a:tr>
            </a:tbl>
          </a:graphicData>
        </a:graphic>
      </p:graphicFrame>
      <p:pic>
        <p:nvPicPr>
          <p:cNvPr id="5134" name="Picture 18" descr="gnome"/>
          <p:cNvPicPr>
            <a:picLocks noChangeAspect="1" noChangeArrowheads="1"/>
          </p:cNvPicPr>
          <p:nvPr/>
        </p:nvPicPr>
        <p:blipFill>
          <a:blip r:embed="rId4" cstate="print"/>
          <a:srcRect/>
          <a:stretch>
            <a:fillRect/>
          </a:stretch>
        </p:blipFill>
        <p:spPr bwMode="auto">
          <a:xfrm>
            <a:off x="228600" y="2362200"/>
            <a:ext cx="2114550" cy="1439863"/>
          </a:xfrm>
          <a:prstGeom prst="rect">
            <a:avLst/>
          </a:prstGeom>
          <a:noFill/>
          <a:ln w="9525">
            <a:noFill/>
            <a:miter lim="800000"/>
            <a:headEnd/>
            <a:tailEnd/>
          </a:ln>
        </p:spPr>
      </p:pic>
      <p:graphicFrame>
        <p:nvGraphicFramePr>
          <p:cNvPr id="21" name="Group 19"/>
          <p:cNvGraphicFramePr>
            <a:graphicFrameLocks noGrp="1"/>
          </p:cNvGraphicFramePr>
          <p:nvPr/>
        </p:nvGraphicFramePr>
        <p:xfrm>
          <a:off x="1143000" y="4876800"/>
          <a:ext cx="762000" cy="457200"/>
        </p:xfrm>
        <a:graphic>
          <a:graphicData uri="http://schemas.openxmlformats.org/drawingml/2006/table">
            <a:tbl>
              <a:tblPr/>
              <a:tblGrid>
                <a:gridCol w="762000"/>
              </a:tblGrid>
              <a:tr h="457200">
                <a:tc>
                  <a:txBody>
                    <a:bodyPr/>
                    <a:lstStyle/>
                    <a:p>
                      <a:pPr marL="0" marR="0" lvl="0" indent="0" algn="l" defTabSz="914400" rtl="0" eaLnBrk="0" fontAlgn="base" latinLnBrk="0" hangingPunct="0">
                        <a:lnSpc>
                          <a:spcPct val="100000"/>
                        </a:lnSpc>
                        <a:spcBef>
                          <a:spcPts val="1800"/>
                        </a:spcBef>
                        <a:spcAft>
                          <a:spcPct val="0"/>
                        </a:spcAft>
                        <a:buClrTx/>
                        <a:buSzPct val="200000"/>
                        <a:buFont typeface="Arial" charset="0"/>
                        <a:buNone/>
                        <a:tabLst/>
                      </a:pPr>
                      <a:endParaRPr kumimoji="0" lang="en-US" sz="2000" b="0" i="0" u="none" strike="noStrike" cap="none" normalizeH="0" baseline="0" dirty="0" smtClean="0">
                        <a:ln>
                          <a:noFill/>
                        </a:ln>
                        <a:solidFill>
                          <a:srgbClr val="33CC33"/>
                        </a:solidFill>
                        <a:effectLst/>
                        <a:latin typeface="Comic Sans MS" pitchFamily="66" charset="0"/>
                        <a:ea typeface="ヒラギノ角ゴ ProN W3" charset="0"/>
                        <a:cs typeface="ヒラギノ角ゴ ProN W3" charset="0"/>
                        <a:sym typeface="Arial" charset="0"/>
                      </a:endParaRPr>
                    </a:p>
                  </a:txBody>
                  <a:tcPr horzOverflow="overflow">
                    <a:lnL w="12700" cap="flat" cmpd="sng" algn="ctr">
                      <a:solidFill>
                        <a:srgbClr val="33CC33"/>
                      </a:solidFill>
                      <a:prstDash val="solid"/>
                      <a:round/>
                      <a:headEnd type="none" w="med" len="med"/>
                      <a:tailEnd type="none" w="med" len="med"/>
                    </a:lnL>
                    <a:lnR w="12700" cap="flat" cmpd="sng" algn="ctr">
                      <a:solidFill>
                        <a:srgbClr val="33CC33"/>
                      </a:solidFill>
                      <a:prstDash val="solid"/>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noFill/>
                  </a:tcPr>
                </a:tc>
              </a:tr>
            </a:tbl>
          </a:graphicData>
        </a:graphic>
      </p:graphicFrame>
      <p:sp>
        <p:nvSpPr>
          <p:cNvPr id="5141" name="Line 26"/>
          <p:cNvSpPr>
            <a:spLocks noChangeShapeType="1"/>
          </p:cNvSpPr>
          <p:nvPr/>
        </p:nvSpPr>
        <p:spPr bwMode="auto">
          <a:xfrm>
            <a:off x="609600" y="4359275"/>
            <a:ext cx="76200" cy="0"/>
          </a:xfrm>
          <a:prstGeom prst="line">
            <a:avLst/>
          </a:prstGeom>
          <a:noFill/>
          <a:ln w="25400">
            <a:solidFill>
              <a:schemeClr val="tx1"/>
            </a:solidFill>
            <a:round/>
            <a:headEnd/>
            <a:tailEnd/>
          </a:ln>
        </p:spPr>
        <p:txBody>
          <a:bodyPr wrap="none"/>
          <a:lstStyle/>
          <a:p>
            <a:endParaRPr lang="en-US"/>
          </a:p>
        </p:txBody>
      </p:sp>
      <p:sp>
        <p:nvSpPr>
          <p:cNvPr id="5142" name="Rectangle 18"/>
          <p:cNvSpPr>
            <a:spLocks noChangeArrowheads="1"/>
          </p:cNvSpPr>
          <p:nvPr/>
        </p:nvSpPr>
        <p:spPr bwMode="auto">
          <a:xfrm>
            <a:off x="2743200" y="2286000"/>
            <a:ext cx="3124200" cy="2516188"/>
          </a:xfrm>
          <a:prstGeom prst="rect">
            <a:avLst/>
          </a:prstGeom>
          <a:noFill/>
          <a:ln w="9525">
            <a:noFill/>
            <a:miter lim="800000"/>
            <a:headEnd/>
            <a:tailEnd/>
          </a:ln>
        </p:spPr>
        <p:txBody>
          <a:bodyPr/>
          <a:lstStyle/>
          <a:p>
            <a:pPr algn="l" eaLnBrk="0" hangingPunct="0">
              <a:spcBef>
                <a:spcPts val="600"/>
              </a:spcBef>
              <a:buSzPct val="200000"/>
              <a:buFont typeface="Arial" pitchFamily="34" charset="0"/>
              <a:buChar char="•"/>
            </a:pPr>
            <a:r>
              <a:rPr lang="en-US" sz="1000">
                <a:latin typeface="Arial" pitchFamily="34" charset="0"/>
                <a:sym typeface="Arial" pitchFamily="34" charset="0"/>
              </a:rPr>
              <a:t> </a:t>
            </a:r>
            <a:r>
              <a:rPr lang="en-US">
                <a:latin typeface="Arial" pitchFamily="34" charset="0"/>
                <a:sym typeface="Arial" pitchFamily="34" charset="0"/>
              </a:rPr>
              <a:t>quark d.o.f. in a pion </a:t>
            </a:r>
            <a:br>
              <a:rPr lang="en-US">
                <a:latin typeface="Arial" pitchFamily="34" charset="0"/>
                <a:sym typeface="Arial" pitchFamily="34" charset="0"/>
              </a:rPr>
            </a:br>
            <a:r>
              <a:rPr lang="en-US">
                <a:latin typeface="Arial" pitchFamily="34" charset="0"/>
                <a:sym typeface="Arial" pitchFamily="34" charset="0"/>
              </a:rPr>
              <a:t>  mean-field: </a:t>
            </a:r>
            <a:r>
              <a:rPr lang="en-US">
                <a:solidFill>
                  <a:srgbClr val="A50021"/>
                </a:solidFill>
                <a:latin typeface="Arial" pitchFamily="34" charset="0"/>
                <a:sym typeface="Arial" pitchFamily="34" charset="0"/>
              </a:rPr>
              <a:t>u       d + </a:t>
            </a:r>
            <a:r>
              <a:rPr lang="en-US">
                <a:solidFill>
                  <a:srgbClr val="A50021"/>
                </a:solidFill>
                <a:latin typeface="Symbol" pitchFamily="18" charset="2"/>
                <a:sym typeface="Arial" pitchFamily="34" charset="0"/>
              </a:rPr>
              <a:t>p</a:t>
            </a:r>
            <a:r>
              <a:rPr lang="en-US" baseline="30000">
                <a:solidFill>
                  <a:srgbClr val="A50021"/>
                </a:solidFill>
                <a:latin typeface="Arial" pitchFamily="34" charset="0"/>
                <a:sym typeface="Arial" pitchFamily="34" charset="0"/>
              </a:rPr>
              <a:t>+</a:t>
            </a:r>
          </a:p>
          <a:p>
            <a:pPr algn="l" eaLnBrk="0" hangingPunct="0">
              <a:spcBef>
                <a:spcPts val="600"/>
              </a:spcBef>
              <a:buSzPct val="200000"/>
              <a:buFont typeface="Arial" pitchFamily="34" charset="0"/>
              <a:buChar char="•"/>
            </a:pPr>
            <a:r>
              <a:rPr lang="en-US" sz="1000">
                <a:latin typeface="Arial" pitchFamily="34" charset="0"/>
                <a:sym typeface="Arial" pitchFamily="34" charset="0"/>
              </a:rPr>
              <a:t> </a:t>
            </a:r>
            <a:r>
              <a:rPr lang="en-US">
                <a:latin typeface="Arial" pitchFamily="34" charset="0"/>
                <a:sym typeface="Arial" pitchFamily="34" charset="0"/>
              </a:rPr>
              <a:t>nucleon = chiral soliton</a:t>
            </a:r>
          </a:p>
          <a:p>
            <a:pPr algn="l" eaLnBrk="0" hangingPunct="0">
              <a:spcBef>
                <a:spcPts val="600"/>
              </a:spcBef>
              <a:buSzPct val="200000"/>
              <a:buFont typeface="Arial" pitchFamily="34" charset="0"/>
              <a:buChar char="•"/>
            </a:pPr>
            <a:r>
              <a:rPr lang="en-US" sz="1000">
                <a:latin typeface="Arial" pitchFamily="34" charset="0"/>
                <a:sym typeface="Arial" pitchFamily="34" charset="0"/>
              </a:rPr>
              <a:t> </a:t>
            </a:r>
            <a:r>
              <a:rPr lang="en-US">
                <a:latin typeface="Arial" pitchFamily="34" charset="0"/>
                <a:sym typeface="Arial" pitchFamily="34" charset="0"/>
              </a:rPr>
              <a:t>one parameter:</a:t>
            </a:r>
            <a:br>
              <a:rPr lang="en-US">
                <a:latin typeface="Arial" pitchFamily="34" charset="0"/>
                <a:sym typeface="Arial" pitchFamily="34" charset="0"/>
              </a:rPr>
            </a:br>
            <a:r>
              <a:rPr lang="en-US">
                <a:latin typeface="Arial" pitchFamily="34" charset="0"/>
                <a:sym typeface="Arial" pitchFamily="34" charset="0"/>
              </a:rPr>
              <a:t>    dynamically generated</a:t>
            </a:r>
            <a:br>
              <a:rPr lang="en-US">
                <a:latin typeface="Arial" pitchFamily="34" charset="0"/>
                <a:sym typeface="Arial" pitchFamily="34" charset="0"/>
              </a:rPr>
            </a:br>
            <a:r>
              <a:rPr lang="en-US">
                <a:latin typeface="Arial" pitchFamily="34" charset="0"/>
                <a:sym typeface="Arial" pitchFamily="34" charset="0"/>
              </a:rPr>
              <a:t>    quark mass</a:t>
            </a:r>
          </a:p>
          <a:p>
            <a:pPr algn="l" eaLnBrk="0" hangingPunct="0">
              <a:spcBef>
                <a:spcPts val="600"/>
              </a:spcBef>
              <a:buSzPct val="200000"/>
              <a:buFont typeface="Arial" pitchFamily="34" charset="0"/>
              <a:buChar char="•"/>
            </a:pPr>
            <a:r>
              <a:rPr lang="en-US" sz="1000">
                <a:latin typeface="Arial" pitchFamily="34" charset="0"/>
                <a:sym typeface="Arial" pitchFamily="34" charset="0"/>
              </a:rPr>
              <a:t> </a:t>
            </a:r>
            <a:r>
              <a:rPr lang="en-US">
                <a:latin typeface="Arial" pitchFamily="34" charset="0"/>
                <a:sym typeface="Arial" pitchFamily="34" charset="0"/>
              </a:rPr>
              <a:t>expand in 1/N</a:t>
            </a:r>
            <a:r>
              <a:rPr lang="en-US" baseline="-25000">
                <a:latin typeface="Arial" pitchFamily="34" charset="0"/>
                <a:sym typeface="Arial" pitchFamily="34" charset="0"/>
              </a:rPr>
              <a:t>c</a:t>
            </a:r>
            <a:r>
              <a:rPr lang="en-US">
                <a:latin typeface="Arial" pitchFamily="34" charset="0"/>
                <a:sym typeface="Arial" pitchFamily="34" charset="0"/>
              </a:rPr>
              <a:t>: </a:t>
            </a:r>
          </a:p>
        </p:txBody>
      </p:sp>
      <p:sp>
        <p:nvSpPr>
          <p:cNvPr id="5143" name="Line 33"/>
          <p:cNvSpPr>
            <a:spLocks noChangeShapeType="1"/>
          </p:cNvSpPr>
          <p:nvPr/>
        </p:nvSpPr>
        <p:spPr bwMode="auto">
          <a:xfrm>
            <a:off x="6858000" y="5105400"/>
            <a:ext cx="228600" cy="0"/>
          </a:xfrm>
          <a:prstGeom prst="line">
            <a:avLst/>
          </a:prstGeom>
          <a:noFill/>
          <a:ln w="9525">
            <a:solidFill>
              <a:schemeClr val="tx1"/>
            </a:solidFill>
            <a:round/>
            <a:headEnd/>
            <a:tailEnd type="triangle" w="med" len="med"/>
          </a:ln>
        </p:spPr>
        <p:txBody>
          <a:bodyPr wrap="none"/>
          <a:lstStyle/>
          <a:p>
            <a:endParaRPr lang="en-US"/>
          </a:p>
        </p:txBody>
      </p:sp>
      <p:sp>
        <p:nvSpPr>
          <p:cNvPr id="5144" name="Line 34"/>
          <p:cNvSpPr>
            <a:spLocks noChangeShapeType="1"/>
          </p:cNvSpPr>
          <p:nvPr/>
        </p:nvSpPr>
        <p:spPr bwMode="auto">
          <a:xfrm>
            <a:off x="3581400" y="5105400"/>
            <a:ext cx="228600" cy="0"/>
          </a:xfrm>
          <a:prstGeom prst="line">
            <a:avLst/>
          </a:prstGeom>
          <a:noFill/>
          <a:ln w="9525">
            <a:solidFill>
              <a:schemeClr val="tx1"/>
            </a:solidFill>
            <a:round/>
            <a:headEnd/>
            <a:tailEnd type="triangle" w="med" len="med"/>
          </a:ln>
        </p:spPr>
        <p:txBody>
          <a:bodyPr wrap="none"/>
          <a:lstStyle/>
          <a:p>
            <a:endParaRPr lang="en-US"/>
          </a:p>
        </p:txBody>
      </p:sp>
      <p:sp>
        <p:nvSpPr>
          <p:cNvPr id="5145" name="Line 35"/>
          <p:cNvSpPr>
            <a:spLocks noChangeShapeType="1"/>
          </p:cNvSpPr>
          <p:nvPr/>
        </p:nvSpPr>
        <p:spPr bwMode="auto">
          <a:xfrm>
            <a:off x="838200" y="5105400"/>
            <a:ext cx="228600" cy="0"/>
          </a:xfrm>
          <a:prstGeom prst="line">
            <a:avLst/>
          </a:prstGeom>
          <a:noFill/>
          <a:ln w="9525">
            <a:solidFill>
              <a:schemeClr val="tx1"/>
            </a:solidFill>
            <a:round/>
            <a:headEnd/>
            <a:tailEnd type="triangle" w="med" len="med"/>
          </a:ln>
        </p:spPr>
        <p:txBody>
          <a:bodyPr wrap="none"/>
          <a:lstStyle/>
          <a:p>
            <a:endParaRPr lang="en-US"/>
          </a:p>
        </p:txBody>
      </p:sp>
      <p:sp>
        <p:nvSpPr>
          <p:cNvPr id="5146" name="Rectangle 40"/>
          <p:cNvSpPr>
            <a:spLocks noChangeArrowheads="1"/>
          </p:cNvSpPr>
          <p:nvPr/>
        </p:nvSpPr>
        <p:spPr bwMode="auto">
          <a:xfrm>
            <a:off x="6172200" y="2286000"/>
            <a:ext cx="2971800" cy="2439988"/>
          </a:xfrm>
          <a:prstGeom prst="rect">
            <a:avLst/>
          </a:prstGeom>
          <a:noFill/>
          <a:ln w="9525">
            <a:noFill/>
            <a:miter lim="800000"/>
            <a:headEnd/>
            <a:tailEnd/>
          </a:ln>
        </p:spPr>
        <p:txBody>
          <a:bodyPr/>
          <a:lstStyle/>
          <a:p>
            <a:pPr algn="l" eaLnBrk="0" hangingPunct="0">
              <a:spcBef>
                <a:spcPts val="600"/>
              </a:spcBef>
              <a:buSzPct val="200000"/>
              <a:buFont typeface="Arial" pitchFamily="34" charset="0"/>
              <a:buChar char="•"/>
            </a:pPr>
            <a:r>
              <a:rPr lang="en-US" sz="1000">
                <a:latin typeface="Arial" pitchFamily="34" charset="0"/>
                <a:sym typeface="Arial" pitchFamily="34" charset="0"/>
              </a:rPr>
              <a:t> </a:t>
            </a:r>
            <a:r>
              <a:rPr lang="en-US">
                <a:latin typeface="Arial" pitchFamily="34" charset="0"/>
                <a:sym typeface="Arial" pitchFamily="34" charset="0"/>
              </a:rPr>
              <a:t>nucleon = gas of</a:t>
            </a:r>
            <a:br>
              <a:rPr lang="en-US">
                <a:latin typeface="Arial" pitchFamily="34" charset="0"/>
                <a:sym typeface="Arial" pitchFamily="34" charset="0"/>
              </a:rPr>
            </a:br>
            <a:r>
              <a:rPr lang="en-US">
                <a:latin typeface="Arial" pitchFamily="34" charset="0"/>
                <a:sym typeface="Arial" pitchFamily="34" charset="0"/>
              </a:rPr>
              <a:t>    massless partons</a:t>
            </a:r>
          </a:p>
          <a:p>
            <a:pPr algn="l" eaLnBrk="0" hangingPunct="0">
              <a:spcBef>
                <a:spcPts val="600"/>
              </a:spcBef>
              <a:buSzPct val="200000"/>
              <a:buFont typeface="Arial" pitchFamily="34" charset="0"/>
              <a:buChar char="•"/>
            </a:pPr>
            <a:r>
              <a:rPr lang="en-US" sz="1000">
                <a:latin typeface="Arial" pitchFamily="34" charset="0"/>
                <a:sym typeface="Arial" pitchFamily="34" charset="0"/>
              </a:rPr>
              <a:t> </a:t>
            </a:r>
            <a:r>
              <a:rPr lang="en-US">
                <a:latin typeface="Arial" pitchFamily="34" charset="0"/>
                <a:sym typeface="Arial" pitchFamily="34" charset="0"/>
              </a:rPr>
              <a:t>few parameters:</a:t>
            </a:r>
            <a:br>
              <a:rPr lang="en-US">
                <a:latin typeface="Arial" pitchFamily="34" charset="0"/>
                <a:sym typeface="Arial" pitchFamily="34" charset="0"/>
              </a:rPr>
            </a:br>
            <a:r>
              <a:rPr lang="en-US">
                <a:latin typeface="Arial" pitchFamily="34" charset="0"/>
                <a:sym typeface="Arial" pitchFamily="34" charset="0"/>
              </a:rPr>
              <a:t>    generate parton</a:t>
            </a:r>
            <a:br>
              <a:rPr lang="en-US">
                <a:latin typeface="Arial" pitchFamily="34" charset="0"/>
                <a:sym typeface="Arial" pitchFamily="34" charset="0"/>
              </a:rPr>
            </a:br>
            <a:r>
              <a:rPr lang="en-US">
                <a:latin typeface="Arial" pitchFamily="34" charset="0"/>
                <a:sym typeface="Arial" pitchFamily="34" charset="0"/>
              </a:rPr>
              <a:t>    distribution functions</a:t>
            </a:r>
          </a:p>
          <a:p>
            <a:pPr algn="l" eaLnBrk="0" hangingPunct="0">
              <a:spcBef>
                <a:spcPts val="600"/>
              </a:spcBef>
              <a:buSzPct val="200000"/>
              <a:buFont typeface="Arial" pitchFamily="34" charset="0"/>
              <a:buChar char="•"/>
            </a:pPr>
            <a:r>
              <a:rPr lang="en-US" sz="1000">
                <a:latin typeface="Arial" pitchFamily="34" charset="0"/>
                <a:sym typeface="Arial" pitchFamily="34" charset="0"/>
              </a:rPr>
              <a:t> </a:t>
            </a:r>
            <a:r>
              <a:rPr lang="en-US">
                <a:latin typeface="Arial" pitchFamily="34" charset="0"/>
                <a:sym typeface="Arial" pitchFamily="34" charset="0"/>
              </a:rPr>
              <a:t>input: </a:t>
            </a:r>
            <a:br>
              <a:rPr lang="en-US">
                <a:latin typeface="Arial" pitchFamily="34" charset="0"/>
                <a:sym typeface="Arial" pitchFamily="34" charset="0"/>
              </a:rPr>
            </a:br>
            <a:r>
              <a:rPr lang="en-US">
                <a:latin typeface="Arial" pitchFamily="34" charset="0"/>
                <a:sym typeface="Arial" pitchFamily="34" charset="0"/>
              </a:rPr>
              <a:t>    QCD: chiral structure</a:t>
            </a:r>
            <a:br>
              <a:rPr lang="en-US">
                <a:latin typeface="Arial" pitchFamily="34" charset="0"/>
                <a:sym typeface="Arial" pitchFamily="34" charset="0"/>
              </a:rPr>
            </a:br>
            <a:r>
              <a:rPr lang="en-US">
                <a:latin typeface="Arial" pitchFamily="34" charset="0"/>
                <a:sym typeface="Arial" pitchFamily="34" charset="0"/>
              </a:rPr>
              <a:t>    DIS: u(x) and d(x)</a:t>
            </a:r>
          </a:p>
        </p:txBody>
      </p:sp>
      <p:graphicFrame>
        <p:nvGraphicFramePr>
          <p:cNvPr id="36" name="Group 59"/>
          <p:cNvGraphicFramePr>
            <a:graphicFrameLocks noGrp="1"/>
          </p:cNvGraphicFramePr>
          <p:nvPr/>
        </p:nvGraphicFramePr>
        <p:xfrm>
          <a:off x="457200" y="5791200"/>
          <a:ext cx="8458200" cy="457200"/>
        </p:xfrm>
        <a:graphic>
          <a:graphicData uri="http://schemas.openxmlformats.org/drawingml/2006/table">
            <a:tbl>
              <a:tblPr/>
              <a:tblGrid>
                <a:gridCol w="8458200"/>
              </a:tblGrid>
              <a:tr h="457200">
                <a:tc>
                  <a:txBody>
                    <a:bodyPr/>
                    <a:lstStyle/>
                    <a:p>
                      <a:pPr marL="0" marR="0" lvl="0" indent="0" algn="l" defTabSz="914400" rtl="0" eaLnBrk="0" fontAlgn="base" latinLnBrk="0" hangingPunct="0">
                        <a:lnSpc>
                          <a:spcPct val="100000"/>
                        </a:lnSpc>
                        <a:spcBef>
                          <a:spcPts val="1800"/>
                        </a:spcBef>
                        <a:spcAft>
                          <a:spcPct val="0"/>
                        </a:spcAft>
                        <a:buClrTx/>
                        <a:buSzPct val="200000"/>
                        <a:buFont typeface="Arial" charset="0"/>
                        <a:buNone/>
                        <a:tabLst/>
                      </a:pPr>
                      <a:r>
                        <a:rPr kumimoji="0" lang="en-US" sz="1800" b="0" i="0" u="none" strike="noStrike" cap="none" normalizeH="0" baseline="0" dirty="0" smtClean="0">
                          <a:ln>
                            <a:noFill/>
                          </a:ln>
                          <a:solidFill>
                            <a:schemeClr val="accent2"/>
                          </a:solidFill>
                          <a:effectLst/>
                          <a:latin typeface="StarMath" pitchFamily="2" charset="2"/>
                          <a:ea typeface="ヒラギノ角ゴ ProN W3" charset="0"/>
                          <a:cs typeface="ヒラギノ角ゴ ProN W3" charset="0"/>
                          <a:sym typeface="Euclid Symbol" pitchFamily="18" charset="2"/>
                        </a:rPr>
                        <a:t></a:t>
                      </a:r>
                      <a:r>
                        <a:rPr kumimoji="0" lang="en-US" sz="1800" b="0" i="0" u="none" strike="noStrike" cap="none" normalizeH="0" baseline="0" dirty="0" smtClean="0">
                          <a:ln>
                            <a:noFill/>
                          </a:ln>
                          <a:solidFill>
                            <a:schemeClr val="accent2"/>
                          </a:solidFill>
                          <a:effectLst/>
                          <a:latin typeface="Comic Sans MS" pitchFamily="66" charset="0"/>
                          <a:ea typeface="ヒラギノ角ゴ ProN W3" charset="0"/>
                          <a:cs typeface="ヒラギノ角ゴ ProN W3" charset="0"/>
                          <a:sym typeface="Arial" charset="0"/>
                        </a:rPr>
                        <a:t> </a:t>
                      </a:r>
                      <a:r>
                        <a:rPr kumimoji="0" lang="en-US" sz="1800" b="0" i="0" u="none" strike="noStrike" cap="none" normalizeH="0" baseline="0" dirty="0" smtClean="0">
                          <a:ln>
                            <a:noFill/>
                          </a:ln>
                          <a:solidFill>
                            <a:schemeClr val="accent2"/>
                          </a:solidFill>
                          <a:effectLst/>
                          <a:latin typeface="+mn-lt"/>
                          <a:ea typeface="ヒラギノ角ゴ ProN W3" charset="0"/>
                          <a:cs typeface="ヒラギノ角ゴ ProN W3" charset="0"/>
                          <a:sym typeface="Arial" charset="0"/>
                        </a:rPr>
                        <a:t>important constraints on flavor asymmetry for polarization of light sea</a:t>
                      </a:r>
                    </a:p>
                  </a:txBody>
                  <a:tcPr horzOverflow="overflow">
                    <a:lnL cap="flat">
                      <a:noFill/>
                    </a:lnL>
                    <a:lnR cap="flat">
                      <a:noFill/>
                    </a:lnR>
                    <a:lnT cap="flat">
                      <a:noFill/>
                    </a:lnT>
                    <a:lnB cap="flat">
                      <a:noFill/>
                    </a:lnB>
                    <a:lnTlToBr>
                      <a:noFill/>
                    </a:lnTlToBr>
                    <a:lnBlToTr>
                      <a:noFill/>
                    </a:lnBlToTr>
                    <a:noFill/>
                  </a:tcPr>
                </a:tc>
              </a:tr>
            </a:tbl>
          </a:graphicData>
        </a:graphic>
      </p:graphicFrame>
      <p:sp>
        <p:nvSpPr>
          <p:cNvPr id="5149" name="Line 34"/>
          <p:cNvSpPr>
            <a:spLocks noChangeShapeType="1"/>
          </p:cNvSpPr>
          <p:nvPr/>
        </p:nvSpPr>
        <p:spPr bwMode="auto">
          <a:xfrm>
            <a:off x="4343400" y="2743200"/>
            <a:ext cx="228600" cy="0"/>
          </a:xfrm>
          <a:prstGeom prst="line">
            <a:avLst/>
          </a:prstGeom>
          <a:noFill/>
          <a:ln w="9525">
            <a:solidFill>
              <a:srgbClr val="A50021"/>
            </a:solidFill>
            <a:round/>
            <a:headEnd/>
            <a:tailEnd type="triangle" w="med" len="med"/>
          </a:ln>
        </p:spPr>
        <p:txBody>
          <a:bodyPr wrap="none"/>
          <a:lstStyle/>
          <a:p>
            <a:endParaRPr lang="en-US"/>
          </a:p>
        </p:txBody>
      </p:sp>
      <p:graphicFrame>
        <p:nvGraphicFramePr>
          <p:cNvPr id="38" name="Group 3084"/>
          <p:cNvGraphicFramePr>
            <a:graphicFrameLocks noGrp="1"/>
          </p:cNvGraphicFramePr>
          <p:nvPr/>
        </p:nvGraphicFramePr>
        <p:xfrm>
          <a:off x="914400" y="6248400"/>
          <a:ext cx="914400" cy="381000"/>
        </p:xfrm>
        <a:graphic>
          <a:graphicData uri="http://schemas.openxmlformats.org/drawingml/2006/table">
            <a:tbl>
              <a:tblPr/>
              <a:tblGrid>
                <a:gridCol w="914400"/>
              </a:tblGrid>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accent2"/>
                        </a:solidFill>
                        <a:effectLst/>
                        <a:latin typeface="Comic Sans MS" pitchFamily="66"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bl>
          </a:graphicData>
        </a:graphic>
      </p:graphicFrame>
      <p:graphicFrame>
        <p:nvGraphicFramePr>
          <p:cNvPr id="39" name="Group 3090"/>
          <p:cNvGraphicFramePr>
            <a:graphicFrameLocks noGrp="1"/>
          </p:cNvGraphicFramePr>
          <p:nvPr/>
        </p:nvGraphicFramePr>
        <p:xfrm>
          <a:off x="3581400" y="6248400"/>
          <a:ext cx="1676400" cy="414592"/>
        </p:xfrm>
        <a:graphic>
          <a:graphicData uri="http://schemas.openxmlformats.org/drawingml/2006/table">
            <a:tbl>
              <a:tblPr/>
              <a:tblGrid>
                <a:gridCol w="1676400"/>
              </a:tblGrid>
              <a:tr h="143256">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US" sz="1800" b="1" i="0" u="none" strike="noStrike" cap="none" normalizeH="0" baseline="0" dirty="0" smtClean="0">
                          <a:ln>
                            <a:noFill/>
                          </a:ln>
                          <a:solidFill>
                            <a:schemeClr val="accent2"/>
                          </a:solidFill>
                          <a:effectLst/>
                          <a:latin typeface="Symbol" pitchFamily="18" charset="2"/>
                        </a:rPr>
                        <a:t> </a:t>
                      </a:r>
                      <a:endParaRPr kumimoji="0" lang="en-US" sz="1800" b="0" i="0" u="none" strike="noStrike" cap="none" normalizeH="0" baseline="0" dirty="0" smtClean="0">
                        <a:ln>
                          <a:noFill/>
                        </a:ln>
                        <a:solidFill>
                          <a:schemeClr val="accent2"/>
                        </a:solidFill>
                        <a:effectLst/>
                        <a:latin typeface="Comic Sans MS" pitchFamily="66"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bl>
          </a:graphicData>
        </a:graphic>
      </p:graphicFrame>
      <p:graphicFrame>
        <p:nvGraphicFramePr>
          <p:cNvPr id="40" name="Group 3098"/>
          <p:cNvGraphicFramePr>
            <a:graphicFrameLocks noGrp="1"/>
          </p:cNvGraphicFramePr>
          <p:nvPr/>
        </p:nvGraphicFramePr>
        <p:xfrm>
          <a:off x="6705600" y="6248400"/>
          <a:ext cx="1828800" cy="381000"/>
        </p:xfrm>
        <a:graphic>
          <a:graphicData uri="http://schemas.openxmlformats.org/drawingml/2006/table">
            <a:tbl>
              <a:tblPr/>
              <a:tblGrid>
                <a:gridCol w="1828800"/>
              </a:tblGrid>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accent2"/>
                        </a:solidFill>
                        <a:effectLst/>
                        <a:latin typeface="Comic Sans MS" pitchFamily="66"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bl>
          </a:graphicData>
        </a:graphic>
      </p:graphicFrame>
      <p:sp>
        <p:nvSpPr>
          <p:cNvPr id="5168" name="Slide Number Placeholder 3"/>
          <p:cNvSpPr txBox="1">
            <a:spLocks noGrp="1"/>
          </p:cNvSpPr>
          <p:nvPr/>
        </p:nvSpPr>
        <p:spPr bwMode="auto">
          <a:xfrm>
            <a:off x="8901113" y="6618288"/>
            <a:ext cx="244475" cy="241300"/>
          </a:xfrm>
          <a:prstGeom prst="rect">
            <a:avLst/>
          </a:prstGeom>
          <a:noFill/>
          <a:ln w="12700">
            <a:noFill/>
            <a:miter lim="800000"/>
            <a:headEnd/>
            <a:tailEnd/>
          </a:ln>
        </p:spPr>
        <p:txBody>
          <a:bodyPr wrap="none"/>
          <a:lstStyle/>
          <a:p>
            <a:pPr>
              <a:tabLst>
                <a:tab pos="749300" algn="l"/>
              </a:tabLst>
            </a:pPr>
            <a:fld id="{7727DC37-CDAE-45A1-8BB8-D2DA3D201426}" type="slidenum">
              <a:rPr lang="en-US" sz="1100">
                <a:cs typeface="Helvetica" charset="0"/>
              </a:rPr>
              <a:pPr>
                <a:tabLst>
                  <a:tab pos="749300" algn="l"/>
                </a:tabLst>
              </a:pPr>
              <a:t>8</a:t>
            </a:fld>
            <a:endParaRPr lang="en-US" sz="1100">
              <a:cs typeface="Helvetica" charset="0"/>
            </a:endParaRPr>
          </a:p>
        </p:txBody>
      </p:sp>
      <p:graphicFrame>
        <p:nvGraphicFramePr>
          <p:cNvPr id="5122" name="Object 66"/>
          <p:cNvGraphicFramePr>
            <a:graphicFrameLocks noChangeAspect="1"/>
          </p:cNvGraphicFramePr>
          <p:nvPr/>
        </p:nvGraphicFramePr>
        <p:xfrm>
          <a:off x="1143000" y="4876800"/>
          <a:ext cx="744538" cy="381000"/>
        </p:xfrm>
        <a:graphic>
          <a:graphicData uri="http://schemas.openxmlformats.org/presentationml/2006/ole">
            <p:oleObj spid="_x0000_s5122" name="Equation" r:id="rId5" imgW="393480" imgH="203040" progId="Equation.DSMT4">
              <p:embed/>
            </p:oleObj>
          </a:graphicData>
        </a:graphic>
      </p:graphicFrame>
      <p:graphicFrame>
        <p:nvGraphicFramePr>
          <p:cNvPr id="34" name="Group 19"/>
          <p:cNvGraphicFramePr>
            <a:graphicFrameLocks noGrp="1"/>
          </p:cNvGraphicFramePr>
          <p:nvPr/>
        </p:nvGraphicFramePr>
        <p:xfrm>
          <a:off x="3886200" y="4876800"/>
          <a:ext cx="762000" cy="457200"/>
        </p:xfrm>
        <a:graphic>
          <a:graphicData uri="http://schemas.openxmlformats.org/drawingml/2006/table">
            <a:tbl>
              <a:tblPr/>
              <a:tblGrid>
                <a:gridCol w="762000"/>
              </a:tblGrid>
              <a:tr h="457200">
                <a:tc>
                  <a:txBody>
                    <a:bodyPr/>
                    <a:lstStyle/>
                    <a:p>
                      <a:pPr marL="0" marR="0" lvl="0" indent="0" algn="l" defTabSz="914400" rtl="0" eaLnBrk="0" fontAlgn="base" latinLnBrk="0" hangingPunct="0">
                        <a:lnSpc>
                          <a:spcPct val="100000"/>
                        </a:lnSpc>
                        <a:spcBef>
                          <a:spcPts val="1800"/>
                        </a:spcBef>
                        <a:spcAft>
                          <a:spcPct val="0"/>
                        </a:spcAft>
                        <a:buClrTx/>
                        <a:buSzPct val="200000"/>
                        <a:buFont typeface="Arial" charset="0"/>
                        <a:buNone/>
                        <a:tabLst/>
                      </a:pPr>
                      <a:endParaRPr kumimoji="0" lang="en-US" sz="2000" b="0" i="0" u="none" strike="noStrike" cap="none" normalizeH="0" baseline="0" dirty="0" smtClean="0">
                        <a:ln>
                          <a:noFill/>
                        </a:ln>
                        <a:solidFill>
                          <a:srgbClr val="33CC33"/>
                        </a:solidFill>
                        <a:effectLst/>
                        <a:latin typeface="Comic Sans MS" pitchFamily="66" charset="0"/>
                        <a:ea typeface="ヒラギノ角ゴ ProN W3" charset="0"/>
                        <a:cs typeface="ヒラギノ角ゴ ProN W3" charset="0"/>
                        <a:sym typeface="Arial" charset="0"/>
                      </a:endParaRPr>
                    </a:p>
                  </a:txBody>
                  <a:tcPr horzOverflow="overflow">
                    <a:lnL w="12700" cap="flat" cmpd="sng" algn="ctr">
                      <a:solidFill>
                        <a:srgbClr val="33CC33"/>
                      </a:solidFill>
                      <a:prstDash val="solid"/>
                      <a:round/>
                      <a:headEnd type="none" w="med" len="med"/>
                      <a:tailEnd type="none" w="med" len="med"/>
                    </a:lnL>
                    <a:lnR w="12700" cap="flat" cmpd="sng" algn="ctr">
                      <a:solidFill>
                        <a:srgbClr val="33CC33"/>
                      </a:solidFill>
                      <a:prstDash val="solid"/>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noFill/>
                  </a:tcPr>
                </a:tc>
              </a:tr>
            </a:tbl>
          </a:graphicData>
        </a:graphic>
      </p:graphicFrame>
      <p:graphicFrame>
        <p:nvGraphicFramePr>
          <p:cNvPr id="5123" name="Object 67"/>
          <p:cNvGraphicFramePr>
            <a:graphicFrameLocks noChangeAspect="1"/>
          </p:cNvGraphicFramePr>
          <p:nvPr/>
        </p:nvGraphicFramePr>
        <p:xfrm>
          <a:off x="3886200" y="4876800"/>
          <a:ext cx="744538" cy="381000"/>
        </p:xfrm>
        <a:graphic>
          <a:graphicData uri="http://schemas.openxmlformats.org/presentationml/2006/ole">
            <p:oleObj spid="_x0000_s5123" name="Equation" r:id="rId6" imgW="393480" imgH="203040" progId="Equation.DSMT4">
              <p:embed/>
            </p:oleObj>
          </a:graphicData>
        </a:graphic>
      </p:graphicFrame>
      <p:graphicFrame>
        <p:nvGraphicFramePr>
          <p:cNvPr id="37" name="Group 19"/>
          <p:cNvGraphicFramePr>
            <a:graphicFrameLocks noGrp="1"/>
          </p:cNvGraphicFramePr>
          <p:nvPr/>
        </p:nvGraphicFramePr>
        <p:xfrm>
          <a:off x="7162800" y="4876800"/>
          <a:ext cx="762000" cy="457200"/>
        </p:xfrm>
        <a:graphic>
          <a:graphicData uri="http://schemas.openxmlformats.org/drawingml/2006/table">
            <a:tbl>
              <a:tblPr/>
              <a:tblGrid>
                <a:gridCol w="762000"/>
              </a:tblGrid>
              <a:tr h="457200">
                <a:tc>
                  <a:txBody>
                    <a:bodyPr/>
                    <a:lstStyle/>
                    <a:p>
                      <a:pPr marL="0" marR="0" lvl="0" indent="0" algn="l" defTabSz="914400" rtl="0" eaLnBrk="0" fontAlgn="base" latinLnBrk="0" hangingPunct="0">
                        <a:lnSpc>
                          <a:spcPct val="100000"/>
                        </a:lnSpc>
                        <a:spcBef>
                          <a:spcPts val="1800"/>
                        </a:spcBef>
                        <a:spcAft>
                          <a:spcPct val="0"/>
                        </a:spcAft>
                        <a:buClrTx/>
                        <a:buSzPct val="200000"/>
                        <a:buFont typeface="Arial" charset="0"/>
                        <a:buNone/>
                        <a:tabLst/>
                      </a:pPr>
                      <a:endParaRPr kumimoji="0" lang="en-US" sz="2000" b="0" i="0" u="none" strike="noStrike" cap="none" normalizeH="0" baseline="0" dirty="0" smtClean="0">
                        <a:ln>
                          <a:noFill/>
                        </a:ln>
                        <a:solidFill>
                          <a:srgbClr val="33CC33"/>
                        </a:solidFill>
                        <a:effectLst/>
                        <a:latin typeface="Comic Sans MS" pitchFamily="66" charset="0"/>
                        <a:ea typeface="ヒラギノ角ゴ ProN W3" charset="0"/>
                        <a:cs typeface="ヒラギノ角ゴ ProN W3" charset="0"/>
                        <a:sym typeface="Arial" charset="0"/>
                      </a:endParaRPr>
                    </a:p>
                  </a:txBody>
                  <a:tcPr horzOverflow="overflow">
                    <a:lnL w="12700" cap="flat" cmpd="sng" algn="ctr">
                      <a:solidFill>
                        <a:srgbClr val="33CC33"/>
                      </a:solidFill>
                      <a:prstDash val="solid"/>
                      <a:round/>
                      <a:headEnd type="none" w="med" len="med"/>
                      <a:tailEnd type="none" w="med" len="med"/>
                    </a:lnL>
                    <a:lnR w="12700" cap="flat" cmpd="sng" algn="ctr">
                      <a:solidFill>
                        <a:srgbClr val="33CC33"/>
                      </a:solidFill>
                      <a:prstDash val="solid"/>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noFill/>
                  </a:tcPr>
                </a:tc>
              </a:tr>
            </a:tbl>
          </a:graphicData>
        </a:graphic>
      </p:graphicFrame>
      <p:graphicFrame>
        <p:nvGraphicFramePr>
          <p:cNvPr id="5124" name="Object 68"/>
          <p:cNvGraphicFramePr>
            <a:graphicFrameLocks noChangeAspect="1"/>
          </p:cNvGraphicFramePr>
          <p:nvPr/>
        </p:nvGraphicFramePr>
        <p:xfrm>
          <a:off x="7162800" y="4876800"/>
          <a:ext cx="744538" cy="381000"/>
        </p:xfrm>
        <a:graphic>
          <a:graphicData uri="http://schemas.openxmlformats.org/presentationml/2006/ole">
            <p:oleObj spid="_x0000_s5124" name="Equation" r:id="rId7" imgW="393480" imgH="203040" progId="Equation.DSMT4">
              <p:embed/>
            </p:oleObj>
          </a:graphicData>
        </a:graphic>
      </p:graphicFrame>
      <p:graphicFrame>
        <p:nvGraphicFramePr>
          <p:cNvPr id="2053" name="Object 69"/>
          <p:cNvGraphicFramePr>
            <a:graphicFrameLocks noChangeAspect="1"/>
          </p:cNvGraphicFramePr>
          <p:nvPr/>
        </p:nvGraphicFramePr>
        <p:xfrm>
          <a:off x="963613" y="6248400"/>
          <a:ext cx="865187" cy="381000"/>
        </p:xfrm>
        <a:graphic>
          <a:graphicData uri="http://schemas.openxmlformats.org/presentationml/2006/ole">
            <p:oleObj spid="_x0000_s5125" name="Equation" r:id="rId8" imgW="457200" imgH="203040" progId="Equation.DSMT4">
              <p:embed/>
            </p:oleObj>
          </a:graphicData>
        </a:graphic>
      </p:graphicFrame>
      <p:graphicFrame>
        <p:nvGraphicFramePr>
          <p:cNvPr id="2111" name="Object 6"/>
          <p:cNvGraphicFramePr>
            <a:graphicFrameLocks noChangeAspect="1"/>
          </p:cNvGraphicFramePr>
          <p:nvPr/>
        </p:nvGraphicFramePr>
        <p:xfrm>
          <a:off x="3581400" y="6248400"/>
          <a:ext cx="1704975" cy="381000"/>
        </p:xfrm>
        <a:graphic>
          <a:graphicData uri="http://schemas.openxmlformats.org/presentationml/2006/ole">
            <p:oleObj spid="_x0000_s5126" name="Equation" r:id="rId9" imgW="901440" imgH="203040" progId="Equation.DSMT4">
              <p:embed/>
            </p:oleObj>
          </a:graphicData>
        </a:graphic>
      </p:graphicFrame>
      <p:graphicFrame>
        <p:nvGraphicFramePr>
          <p:cNvPr id="2112" name="Object 7"/>
          <p:cNvGraphicFramePr>
            <a:graphicFrameLocks noChangeAspect="1"/>
          </p:cNvGraphicFramePr>
          <p:nvPr/>
        </p:nvGraphicFramePr>
        <p:xfrm>
          <a:off x="6705600" y="6248400"/>
          <a:ext cx="1800225" cy="428625"/>
        </p:xfrm>
        <a:graphic>
          <a:graphicData uri="http://schemas.openxmlformats.org/presentationml/2006/ole">
            <p:oleObj spid="_x0000_s5127" name="Equation" r:id="rId10" imgW="952200" imgH="228600" progId="Equation.DSMT4">
              <p:embed/>
            </p:oleObj>
          </a:graphicData>
        </a:graphic>
      </p:graphicFrame>
      <p:sp>
        <p:nvSpPr>
          <p:cNvPr id="29" name="Slide Number Placeholder 28"/>
          <p:cNvSpPr>
            <a:spLocks noGrp="1"/>
          </p:cNvSpPr>
          <p:nvPr>
            <p:ph type="sldNum" sz="quarter" idx="10"/>
          </p:nvPr>
        </p:nvSpPr>
        <p:spPr/>
        <p:txBody>
          <a:bodyPr/>
          <a:lstStyle/>
          <a:p>
            <a:pPr>
              <a:defRPr/>
            </a:pPr>
            <a:fld id="{EB117A51-1C3E-4D3D-8080-33EFB7951C4F}" type="slidenum">
              <a:rPr lang="en-US" smtClean="0"/>
              <a:pPr>
                <a:defRPr/>
              </a:pPr>
              <a:t>8</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txBox="1">
            <a:spLocks noGrp="1"/>
          </p:cNvSpPr>
          <p:nvPr/>
        </p:nvSpPr>
        <p:spPr bwMode="auto">
          <a:xfrm>
            <a:off x="8901113" y="6618288"/>
            <a:ext cx="244475" cy="241300"/>
          </a:xfrm>
          <a:prstGeom prst="rect">
            <a:avLst/>
          </a:prstGeom>
          <a:noFill/>
          <a:ln w="12700">
            <a:noFill/>
            <a:miter lim="800000"/>
            <a:headEnd/>
            <a:tailEnd/>
          </a:ln>
        </p:spPr>
        <p:txBody>
          <a:bodyPr wrap="none"/>
          <a:lstStyle/>
          <a:p>
            <a:pPr>
              <a:tabLst>
                <a:tab pos="749300" algn="l"/>
              </a:tabLst>
            </a:pPr>
            <a:fld id="{EF641DFD-9BC4-46A3-9600-09712AD91170}" type="slidenum">
              <a:rPr lang="en-US" sz="1100">
                <a:cs typeface="Helvetica" charset="0"/>
              </a:rPr>
              <a:pPr>
                <a:tabLst>
                  <a:tab pos="749300" algn="l"/>
                </a:tabLst>
              </a:pPr>
              <a:t>9</a:t>
            </a:fld>
            <a:endParaRPr lang="en-US" sz="1100">
              <a:cs typeface="Helvetica" charset="0"/>
            </a:endParaRPr>
          </a:p>
        </p:txBody>
      </p:sp>
      <p:sp>
        <p:nvSpPr>
          <p:cNvPr id="18435" name="Rectangle 6"/>
          <p:cNvSpPr>
            <a:spLocks noGrp="1" noChangeArrowheads="1"/>
          </p:cNvSpPr>
          <p:nvPr>
            <p:ph type="title" idx="4294967295"/>
          </p:nvPr>
        </p:nvSpPr>
        <p:spPr bwMode="auto">
          <a:xfrm>
            <a:off x="1752600" y="241300"/>
            <a:ext cx="5449888" cy="466725"/>
          </a:xfrm>
          <a:prstGeom prst="rect">
            <a:avLst/>
          </a:prstGeom>
          <a:noFill/>
          <a:ln>
            <a:miter lim="800000"/>
            <a:headEnd/>
            <a:tailEnd/>
          </a:ln>
        </p:spPr>
        <p:txBody>
          <a:bodyPr/>
          <a:lstStyle/>
          <a:p>
            <a:pPr eaLnBrk="1" hangingPunct="1">
              <a:tabLst>
                <a:tab pos="863600" algn="l"/>
              </a:tabLst>
            </a:pPr>
            <a:r>
              <a:rPr lang="en-US" sz="2400" smtClean="0">
                <a:solidFill>
                  <a:srgbClr val="1C11FD"/>
                </a:solidFill>
              </a:rPr>
              <a:t>Flavor Structure of the Proton - V</a:t>
            </a:r>
          </a:p>
        </p:txBody>
      </p:sp>
      <p:sp>
        <p:nvSpPr>
          <p:cNvPr id="18436" name="Rectangle 5"/>
          <p:cNvSpPr>
            <a:spLocks noChangeArrowheads="1"/>
          </p:cNvSpPr>
          <p:nvPr/>
        </p:nvSpPr>
        <p:spPr bwMode="auto">
          <a:xfrm>
            <a:off x="1371600" y="1905000"/>
            <a:ext cx="6632575" cy="4040188"/>
          </a:xfrm>
          <a:prstGeom prst="rect">
            <a:avLst/>
          </a:prstGeom>
          <a:noFill/>
          <a:ln w="9525">
            <a:noFill/>
            <a:miter lim="800000"/>
            <a:headEnd/>
            <a:tailEnd/>
          </a:ln>
        </p:spPr>
        <p:txBody>
          <a:bodyPr/>
          <a:lstStyle/>
          <a:p>
            <a:endParaRPr lang="en-US"/>
          </a:p>
        </p:txBody>
      </p:sp>
      <p:sp>
        <p:nvSpPr>
          <p:cNvPr id="21" name="Rectangle 3"/>
          <p:cNvSpPr txBox="1">
            <a:spLocks noChangeArrowheads="1"/>
          </p:cNvSpPr>
          <p:nvPr/>
        </p:nvSpPr>
        <p:spPr>
          <a:xfrm>
            <a:off x="-152400" y="4800600"/>
            <a:ext cx="4343400" cy="1752600"/>
          </a:xfrm>
          <a:prstGeom prst="rect">
            <a:avLst/>
          </a:prstGeom>
        </p:spPr>
        <p:txBody>
          <a:bodyPr/>
          <a:lstStyle/>
          <a:p>
            <a:pPr marL="334963" indent="-334963" algn="l" eaLnBrk="0" hangingPunct="0">
              <a:spcBef>
                <a:spcPts val="600"/>
              </a:spcBef>
              <a:buSzPct val="200000"/>
              <a:defRPr/>
            </a:pPr>
            <a:r>
              <a:rPr lang="en-US" kern="0" dirty="0">
                <a:latin typeface="+mn-lt"/>
                <a:ea typeface="+mn-ea"/>
                <a:cs typeface="+mn-cs"/>
                <a:sym typeface="Arial" pitchFamily="34" charset="0"/>
              </a:rPr>
              <a:t>    Comparison with models</a:t>
            </a:r>
          </a:p>
          <a:p>
            <a:pPr marL="703263" lvl="1" indent="-334963" algn="l" eaLnBrk="0" hangingPunct="0">
              <a:spcBef>
                <a:spcPts val="600"/>
              </a:spcBef>
              <a:buClr>
                <a:srgbClr val="0000FF"/>
              </a:buClr>
              <a:buSzPct val="150000"/>
              <a:buFont typeface="Zapf Dingbats" charset="0"/>
              <a:buChar char="➡"/>
              <a:defRPr/>
            </a:pPr>
            <a:r>
              <a:rPr lang="en-US" kern="0" dirty="0">
                <a:latin typeface="+mn-lt"/>
                <a:ea typeface="+mn-ea"/>
                <a:cs typeface="+mn-cs"/>
                <a:sym typeface="Arial" pitchFamily="34" charset="0"/>
              </a:rPr>
              <a:t> High x behavior is not explained</a:t>
            </a:r>
          </a:p>
          <a:p>
            <a:pPr marL="703263" lvl="1" indent="-334963" algn="l" eaLnBrk="0" hangingPunct="0">
              <a:spcBef>
                <a:spcPts val="600"/>
              </a:spcBef>
              <a:buClr>
                <a:srgbClr val="0000FF"/>
              </a:buClr>
              <a:buSzPct val="150000"/>
              <a:buFont typeface="Zapf Dingbats" charset="0"/>
              <a:buChar char="➡"/>
              <a:defRPr/>
            </a:pPr>
            <a:r>
              <a:rPr lang="en-US" kern="0" dirty="0">
                <a:latin typeface="+mn-lt"/>
                <a:ea typeface="+mn-ea"/>
                <a:cs typeface="+mn-cs"/>
                <a:sym typeface="Arial" pitchFamily="34" charset="0"/>
              </a:rPr>
              <a:t> </a:t>
            </a:r>
            <a:r>
              <a:rPr lang="en-US" kern="0" dirty="0" err="1">
                <a:latin typeface="+mn-lt"/>
                <a:ea typeface="+mn-ea"/>
                <a:cs typeface="+mn-cs"/>
                <a:sym typeface="Arial" pitchFamily="34" charset="0"/>
              </a:rPr>
              <a:t>Perturbative</a:t>
            </a:r>
            <a:r>
              <a:rPr lang="en-US" kern="0" dirty="0">
                <a:latin typeface="+mn-lt"/>
                <a:ea typeface="+mn-ea"/>
                <a:cs typeface="+mn-cs"/>
                <a:sym typeface="Arial" pitchFamily="34" charset="0"/>
              </a:rPr>
              <a:t> sea seems to dilute </a:t>
            </a:r>
            <a:br>
              <a:rPr lang="en-US" kern="0" dirty="0">
                <a:latin typeface="+mn-lt"/>
                <a:ea typeface="+mn-ea"/>
                <a:cs typeface="+mn-cs"/>
                <a:sym typeface="Arial" pitchFamily="34" charset="0"/>
              </a:rPr>
            </a:br>
            <a:r>
              <a:rPr lang="en-US" kern="0" dirty="0">
                <a:latin typeface="+mn-lt"/>
                <a:ea typeface="+mn-ea"/>
                <a:cs typeface="+mn-cs"/>
                <a:sym typeface="Arial" pitchFamily="34" charset="0"/>
              </a:rPr>
              <a:t> meson cloud effects at large x</a:t>
            </a:r>
            <a:br>
              <a:rPr lang="en-US" kern="0" dirty="0">
                <a:latin typeface="+mn-lt"/>
                <a:ea typeface="+mn-ea"/>
                <a:cs typeface="+mn-cs"/>
                <a:sym typeface="Arial" pitchFamily="34" charset="0"/>
              </a:rPr>
            </a:br>
            <a:r>
              <a:rPr lang="en-US" kern="0" dirty="0">
                <a:latin typeface="+mn-lt"/>
                <a:ea typeface="+mn-ea"/>
                <a:cs typeface="+mn-cs"/>
                <a:sym typeface="Arial" pitchFamily="34" charset="0"/>
              </a:rPr>
              <a:t> (</a:t>
            </a:r>
            <a:r>
              <a:rPr lang="en-US" sz="1600" kern="0" dirty="0">
                <a:latin typeface="+mn-lt"/>
                <a:ea typeface="+mn-ea"/>
                <a:cs typeface="+mn-cs"/>
                <a:sym typeface="Arial" pitchFamily="34" charset="0"/>
              </a:rPr>
              <a:t>but this requires large-x gluons</a:t>
            </a:r>
            <a:r>
              <a:rPr lang="en-US" kern="0" dirty="0">
                <a:latin typeface="+mn-lt"/>
                <a:ea typeface="+mn-ea"/>
                <a:cs typeface="+mn-cs"/>
                <a:sym typeface="Arial" pitchFamily="34" charset="0"/>
              </a:rPr>
              <a:t>)</a:t>
            </a:r>
          </a:p>
        </p:txBody>
      </p:sp>
      <p:pic>
        <p:nvPicPr>
          <p:cNvPr id="18438" name="Picture 2" descr="dbub_e866_model_slide"/>
          <p:cNvPicPr>
            <a:picLocks noChangeAspect="1" noChangeArrowheads="1"/>
          </p:cNvPicPr>
          <p:nvPr/>
        </p:nvPicPr>
        <p:blipFill>
          <a:blip r:embed="rId3" cstate="print"/>
          <a:srcRect/>
          <a:stretch>
            <a:fillRect/>
          </a:stretch>
        </p:blipFill>
        <p:spPr bwMode="auto">
          <a:xfrm>
            <a:off x="4870450" y="1117600"/>
            <a:ext cx="3663950" cy="3657600"/>
          </a:xfrm>
          <a:prstGeom prst="rect">
            <a:avLst/>
          </a:prstGeom>
          <a:noFill/>
          <a:ln w="9525">
            <a:noFill/>
            <a:miter lim="800000"/>
            <a:headEnd/>
            <a:tailEnd/>
          </a:ln>
        </p:spPr>
      </p:pic>
      <p:pic>
        <p:nvPicPr>
          <p:cNvPr id="18439" name="Picture 3" descr="dmu_model_hermes"/>
          <p:cNvPicPr>
            <a:picLocks noChangeAspect="1" noChangeArrowheads="1"/>
          </p:cNvPicPr>
          <p:nvPr/>
        </p:nvPicPr>
        <p:blipFill>
          <a:blip r:embed="rId4" cstate="print"/>
          <a:srcRect/>
          <a:stretch>
            <a:fillRect/>
          </a:stretch>
        </p:blipFill>
        <p:spPr bwMode="auto">
          <a:xfrm>
            <a:off x="373063" y="1109663"/>
            <a:ext cx="3665537" cy="3657600"/>
          </a:xfrm>
          <a:prstGeom prst="rect">
            <a:avLst/>
          </a:prstGeom>
          <a:noFill/>
          <a:ln w="9525">
            <a:noFill/>
            <a:miter lim="800000"/>
            <a:headEnd/>
            <a:tailEnd/>
          </a:ln>
        </p:spPr>
      </p:pic>
      <p:sp>
        <p:nvSpPr>
          <p:cNvPr id="12" name="Rectangle 3"/>
          <p:cNvSpPr txBox="1">
            <a:spLocks noChangeArrowheads="1"/>
          </p:cNvSpPr>
          <p:nvPr/>
        </p:nvSpPr>
        <p:spPr>
          <a:xfrm>
            <a:off x="4648200" y="4953000"/>
            <a:ext cx="4495800" cy="1676400"/>
          </a:xfrm>
          <a:prstGeom prst="rect">
            <a:avLst/>
          </a:prstGeom>
        </p:spPr>
        <p:txBody>
          <a:bodyPr/>
          <a:lstStyle/>
          <a:p>
            <a:pPr marL="703263" lvl="1" indent="-334963" algn="l" eaLnBrk="0" hangingPunct="0">
              <a:spcBef>
                <a:spcPts val="600"/>
              </a:spcBef>
              <a:buClr>
                <a:srgbClr val="0000FF"/>
              </a:buClr>
              <a:buSzPct val="150000"/>
              <a:buFont typeface="Zapf Dingbats" charset="0"/>
              <a:buChar char="➡"/>
              <a:defRPr/>
            </a:pPr>
            <a:r>
              <a:rPr lang="en-US" kern="0" dirty="0">
                <a:latin typeface="+mn-lt"/>
                <a:ea typeface="+mn-ea"/>
                <a:cs typeface="+mn-cs"/>
                <a:sym typeface="Arial" pitchFamily="34" charset="0"/>
              </a:rPr>
              <a:t> Measuring the ratio is powerful</a:t>
            </a:r>
          </a:p>
          <a:p>
            <a:pPr marL="703263" lvl="1" indent="-334963" algn="l" eaLnBrk="0" hangingPunct="0">
              <a:spcBef>
                <a:spcPts val="600"/>
              </a:spcBef>
              <a:buClr>
                <a:srgbClr val="0000FF"/>
              </a:buClr>
              <a:buSzPct val="150000"/>
              <a:buFont typeface="Zapf Dingbats" charset="0"/>
              <a:buChar char="➡"/>
              <a:defRPr/>
            </a:pPr>
            <a:r>
              <a:rPr lang="en-US" kern="0" dirty="0">
                <a:latin typeface="+mn-lt"/>
                <a:ea typeface="+mn-ea"/>
                <a:cs typeface="+mn-cs"/>
                <a:sym typeface="Arial" pitchFamily="34" charset="0"/>
              </a:rPr>
              <a:t> Are there more gluons and thus </a:t>
            </a:r>
            <a:br>
              <a:rPr lang="en-US" kern="0" dirty="0">
                <a:latin typeface="+mn-lt"/>
                <a:ea typeface="+mn-ea"/>
                <a:cs typeface="+mn-cs"/>
                <a:sym typeface="Arial" pitchFamily="34" charset="0"/>
              </a:rPr>
            </a:br>
            <a:r>
              <a:rPr lang="en-US" kern="0" dirty="0">
                <a:latin typeface="+mn-lt"/>
                <a:ea typeface="+mn-ea"/>
                <a:cs typeface="+mn-cs"/>
                <a:sym typeface="Arial" pitchFamily="34" charset="0"/>
              </a:rPr>
              <a:t> symmetric anti-quarks at higher x?</a:t>
            </a:r>
          </a:p>
          <a:p>
            <a:pPr marL="703263" lvl="1" indent="-334963" algn="l" eaLnBrk="0" hangingPunct="0">
              <a:spcBef>
                <a:spcPts val="600"/>
              </a:spcBef>
              <a:buClr>
                <a:srgbClr val="0000FF"/>
              </a:buClr>
              <a:buSzPct val="150000"/>
              <a:buFont typeface="Zapf Dingbats" charset="0"/>
              <a:buChar char="➡"/>
              <a:defRPr/>
            </a:pPr>
            <a:r>
              <a:rPr lang="en-US" kern="0" dirty="0">
                <a:latin typeface="+mn-lt"/>
                <a:ea typeface="+mn-ea"/>
                <a:cs typeface="+mn-cs"/>
                <a:sym typeface="Arial" pitchFamily="34" charset="0"/>
              </a:rPr>
              <a:t> Unknown other mechanisms with </a:t>
            </a:r>
            <a:br>
              <a:rPr lang="en-US" kern="0" dirty="0">
                <a:latin typeface="+mn-lt"/>
                <a:ea typeface="+mn-ea"/>
                <a:cs typeface="+mn-cs"/>
                <a:sym typeface="Arial" pitchFamily="34" charset="0"/>
              </a:rPr>
            </a:br>
            <a:r>
              <a:rPr lang="en-US" kern="0" dirty="0">
                <a:latin typeface="+mn-lt"/>
                <a:ea typeface="+mn-ea"/>
                <a:cs typeface="+mn-cs"/>
                <a:sym typeface="Arial" pitchFamily="34" charset="0"/>
              </a:rPr>
              <a:t> unexpected x-dependence?</a:t>
            </a:r>
          </a:p>
        </p:txBody>
      </p:sp>
      <p:sp>
        <p:nvSpPr>
          <p:cNvPr id="10" name="Slide Number Placeholder 9"/>
          <p:cNvSpPr>
            <a:spLocks noGrp="1"/>
          </p:cNvSpPr>
          <p:nvPr>
            <p:ph type="sldNum" sz="quarter" idx="10"/>
          </p:nvPr>
        </p:nvSpPr>
        <p:spPr/>
        <p:txBody>
          <a:bodyPr/>
          <a:lstStyle/>
          <a:p>
            <a:pPr>
              <a:defRPr/>
            </a:pPr>
            <a:fld id="{580D5328-8FAC-47A0-9B07-0121CEE3D4DD}" type="slidenum">
              <a:rPr lang="en-US" smtClean="0"/>
              <a:pPr>
                <a:defRPr/>
              </a:pPr>
              <a:t>9</a:t>
            </a:fld>
            <a:endParaRPr lang="en-US"/>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OURCE" val="\documentclass{slides}\pagestyle{empty}&#10;\usepackage[usenames]{color}&#10;\begin{document}&#10;\color{Magenta}{&#10;\[&#10;\bar q&#10;\]&#10;}&#10;\end{document}&#10;"/>
  <p:tag name="EXTERNALNAME" val="txp_fig"/>
  <p:tag name="BLEND" val="False"/>
  <p:tag name="TRANSPARENT" val="True"/>
  <p:tag name="KEEPFILES" val="False"/>
  <p:tag name="DEBUGPAUSE" val="False"/>
  <p:tag name="RESOLUTION" val="1200"/>
  <p:tag name="TIMEOUT" val="(none)"/>
  <p:tag name="BOXWIDTH" val="404"/>
  <p:tag name="BOXHEIGHT" val="340"/>
  <p:tag name="BOXFONT" val="10"/>
  <p:tag name="BOXWRAP" val="False"/>
  <p:tag name="WORKAROUNDTRANSPARENCYBUG" val="False"/>
  <p:tag name="ALLOWFONTSUBSTITUTION" val="False"/>
  <p:tag name="BITMAPFORMAT" val="png256"/>
  <p:tag name="ORIGWIDTH" val="12"/>
  <p:tag name="PICTUREFILESIZE" val="2036"/>
</p:tagLst>
</file>

<file path=ppt/tags/tag10.xml><?xml version="1.0" encoding="utf-8"?>
<p:tagLst xmlns:a="http://schemas.openxmlformats.org/drawingml/2006/main" xmlns:r="http://schemas.openxmlformats.org/officeDocument/2006/relationships" xmlns:p="http://schemas.openxmlformats.org/presentationml/2006/main">
  <p:tag name="SOURCE" val="\documentclass{article}\pagestyle{empty}&#10;\usepackage{colordvi}&#10;\begin{document}&#10;\textBlue&#10;$\displaystyle&#10;\left.\frac{\sigma^{pd}}{2\sigma^{pp}}\right|_{x_b\gg x_t} \approx \frac{1}{2}\left[1+\frac{\bar d(x_t)}{\bar u(x_t)}\right]&#10;$&#10;\end{document}&#10;"/>
  <p:tag name="EXTERNALNAME" val="txp_fig"/>
  <p:tag name="BLEND" val="False"/>
  <p:tag name="TRANSPARENT" val="False"/>
  <p:tag name="KEEPFILES" val="False"/>
  <p:tag name="DEBUGPAUSE" val="False"/>
  <p:tag name="RESOLUTION" val="600"/>
  <p:tag name="TIMEOUT" val="---"/>
  <p:tag name="BITMAPFORMAT" val="bmp256"/>
  <p:tag name="DEBUGINTERACTIVE" val="True"/>
  <p:tag name="ORIGWIDTH" val="914.375"/>
  <p:tag name="PICTUREFILESIZE" val="237806"/>
</p:tagLst>
</file>

<file path=ppt/tags/tag11.xml><?xml version="1.0" encoding="utf-8"?>
<p:tagLst xmlns:a="http://schemas.openxmlformats.org/drawingml/2006/main" xmlns:r="http://schemas.openxmlformats.org/officeDocument/2006/relationships" xmlns:p="http://schemas.openxmlformats.org/presentationml/2006/main">
  <p:tag name="SOURCE" val="\documentclass{slides}\pagestyle{empty}&#10;\usepackage[usenames]{color}&#10;\begin{document}&#10;\color{Magenta}{&#10;\[&#10;\bar q&#10;\]&#10;}&#10;\end{document}&#10;"/>
  <p:tag name="EXTERNALNAME" val="txp_fig"/>
  <p:tag name="BLEND" val="False"/>
  <p:tag name="TRANSPARENT" val="True"/>
  <p:tag name="KEEPFILES" val="False"/>
  <p:tag name="DEBUGPAUSE" val="False"/>
  <p:tag name="RESOLUTION" val="1200"/>
  <p:tag name="TIMEOUT" val="(none)"/>
  <p:tag name="BOXWIDTH" val="404"/>
  <p:tag name="BOXHEIGHT" val="340"/>
  <p:tag name="BOXFONT" val="10"/>
  <p:tag name="BOXWRAP" val="False"/>
  <p:tag name="WORKAROUNDTRANSPARENCYBUG" val="False"/>
  <p:tag name="ALLOWFONTSUBSTITUTION" val="False"/>
  <p:tag name="BITMAPFORMAT" val="png256"/>
  <p:tag name="ORIGWIDTH" val="12"/>
  <p:tag name="PICTUREFILESIZE" val="2036"/>
</p:tagLst>
</file>

<file path=ppt/tags/tag12.xml><?xml version="1.0" encoding="utf-8"?>
<p:tagLst xmlns:a="http://schemas.openxmlformats.org/drawingml/2006/main" xmlns:r="http://schemas.openxmlformats.org/officeDocument/2006/relationships" xmlns:p="http://schemas.openxmlformats.org/presentationml/2006/main">
  <p:tag name="SOURCE" val="\documentclass{slides}\pagestyle{empty}&#10;\usepackage[usenames]{color}&#10;\begin{document}&#10;\color{Blue}{&#10;\[&#10;q&#10;\]&#10;}&#10;\end{document}&#10;"/>
  <p:tag name="EXTERNALNAME" val="txp_fig"/>
  <p:tag name="BLEND" val="False"/>
  <p:tag name="TRANSPARENT" val="True"/>
  <p:tag name="KEEPFILES" val="False"/>
  <p:tag name="DEBUGPAUSE" val="False"/>
  <p:tag name="RESOLUTION" val="1200"/>
  <p:tag name="TIMEOUT" val="(none)"/>
  <p:tag name="BOXWIDTH" val="404"/>
  <p:tag name="BOXHEIGHT" val="340"/>
  <p:tag name="BOXFONT" val="10"/>
  <p:tag name="BOXWRAP" val="False"/>
  <p:tag name="WORKAROUNDTRANSPARENCYBUG" val="False"/>
  <p:tag name="ALLOWFONTSUBSTITUTION" val="False"/>
  <p:tag name="BITMAPFORMAT" val="png256"/>
  <p:tag name="ORIGWIDTH" val="10"/>
  <p:tag name="PICTUREFILESIZE" val="1751"/>
</p:tagLst>
</file>

<file path=ppt/tags/tag13.xml><?xml version="1.0" encoding="utf-8"?>
<p:tagLst xmlns:a="http://schemas.openxmlformats.org/drawingml/2006/main" xmlns:r="http://schemas.openxmlformats.org/officeDocument/2006/relationships" xmlns:p="http://schemas.openxmlformats.org/presentationml/2006/main">
  <p:tag name="SOURCE" val="\documentclass{slides}\pagestyle{empty}&#10;\usepackage[usenames]{color}&#10;\begin{document}&#10;{&#10;\[&#10;\mu^+&#10;\]&#10;}&#10;\end{document}&#10;"/>
  <p:tag name="EXTERNALNAME" val="txp_fig"/>
  <p:tag name="BLEND" val="False"/>
  <p:tag name="TRANSPARENT" val="True"/>
  <p:tag name="KEEPFILES" val="False"/>
  <p:tag name="DEBUGPAUSE" val="False"/>
  <p:tag name="RESOLUTION" val="1200"/>
  <p:tag name="TIMEOUT" val="(none)"/>
  <p:tag name="BOXWIDTH" val="404"/>
  <p:tag name="BOXHEIGHT" val="340"/>
  <p:tag name="BOXFONT" val="10"/>
  <p:tag name="BOXWRAP" val="False"/>
  <p:tag name="WORKAROUNDTRANSPARENCYBUG" val="False"/>
  <p:tag name="ALLOWFONTSUBSTITUTION" val="False"/>
  <p:tag name="BITMAPFORMAT" val="png256"/>
  <p:tag name="ORIGWIDTH" val="27"/>
  <p:tag name="PICTUREFILESIZE" val="2935"/>
</p:tagLst>
</file>

<file path=ppt/tags/tag14.xml><?xml version="1.0" encoding="utf-8"?>
<p:tagLst xmlns:a="http://schemas.openxmlformats.org/drawingml/2006/main" xmlns:r="http://schemas.openxmlformats.org/officeDocument/2006/relationships" xmlns:p="http://schemas.openxmlformats.org/presentationml/2006/main">
  <p:tag name="SOURCE" val="\documentclass{slides}\pagestyle{empty}&#10;\usepackage[usenames]{color}&#10;\begin{document}&#10;{&#10;\[&#10;\mu^-&#10;\]&#10;}&#10;\end{document}&#10;"/>
  <p:tag name="EXTERNALNAME" val="txp_fig"/>
  <p:tag name="BLEND" val="False"/>
  <p:tag name="TRANSPARENT" val="True"/>
  <p:tag name="KEEPFILES" val="False"/>
  <p:tag name="DEBUGPAUSE" val="False"/>
  <p:tag name="RESOLUTION" val="1200"/>
  <p:tag name="TIMEOUT" val="(none)"/>
  <p:tag name="BOXWIDTH" val="404"/>
  <p:tag name="BOXHEIGHT" val="340"/>
  <p:tag name="BOXFONT" val="10"/>
  <p:tag name="BOXWRAP" val="False"/>
  <p:tag name="WORKAROUNDTRANSPARENCYBUG" val="False"/>
  <p:tag name="ALLOWFONTSUBSTITUTION" val="False"/>
  <p:tag name="BITMAPFORMAT" val="png256"/>
  <p:tag name="ORIGWIDTH" val="25"/>
  <p:tag name="PICTUREFILESIZE" val="2604"/>
</p:tagLst>
</file>

<file path=ppt/tags/tag2.xml><?xml version="1.0" encoding="utf-8"?>
<p:tagLst xmlns:a="http://schemas.openxmlformats.org/drawingml/2006/main" xmlns:r="http://schemas.openxmlformats.org/officeDocument/2006/relationships" xmlns:p="http://schemas.openxmlformats.org/presentationml/2006/main">
  <p:tag name="SOURCE" val="\documentclass{slides}\pagestyle{empty}&#10;\usepackage[usenames]{color}&#10;\begin{document}&#10;\color{Blue}{&#10;\[&#10;q&#10;\]&#10;}&#10;\end{document}&#10;"/>
  <p:tag name="EXTERNALNAME" val="txp_fig"/>
  <p:tag name="BLEND" val="False"/>
  <p:tag name="TRANSPARENT" val="True"/>
  <p:tag name="KEEPFILES" val="False"/>
  <p:tag name="DEBUGPAUSE" val="False"/>
  <p:tag name="RESOLUTION" val="1200"/>
  <p:tag name="TIMEOUT" val="(none)"/>
  <p:tag name="BOXWIDTH" val="404"/>
  <p:tag name="BOXHEIGHT" val="340"/>
  <p:tag name="BOXFONT" val="10"/>
  <p:tag name="BOXWRAP" val="False"/>
  <p:tag name="WORKAROUNDTRANSPARENCYBUG" val="False"/>
  <p:tag name="ALLOWFONTSUBSTITUTION" val="False"/>
  <p:tag name="BITMAPFORMAT" val="png256"/>
  <p:tag name="ORIGWIDTH" val="10"/>
  <p:tag name="PICTUREFILESIZE" val="1751"/>
</p:tagLst>
</file>

<file path=ppt/tags/tag3.xml><?xml version="1.0" encoding="utf-8"?>
<p:tagLst xmlns:a="http://schemas.openxmlformats.org/drawingml/2006/main" xmlns:r="http://schemas.openxmlformats.org/officeDocument/2006/relationships" xmlns:p="http://schemas.openxmlformats.org/presentationml/2006/main">
  <p:tag name="SOURCE" val="\documentclass{slides}\pagestyle{empty}&#10;\usepackage[usenames]{color}&#10;\begin{document}&#10;{&#10;\[&#10;\mu^+&#10;\]&#10;}&#10;\end{document}&#10;"/>
  <p:tag name="EXTERNALNAME" val="txp_fig"/>
  <p:tag name="BLEND" val="False"/>
  <p:tag name="TRANSPARENT" val="True"/>
  <p:tag name="KEEPFILES" val="False"/>
  <p:tag name="DEBUGPAUSE" val="False"/>
  <p:tag name="RESOLUTION" val="1200"/>
  <p:tag name="TIMEOUT" val="(none)"/>
  <p:tag name="BOXWIDTH" val="404"/>
  <p:tag name="BOXHEIGHT" val="340"/>
  <p:tag name="BOXFONT" val="10"/>
  <p:tag name="BOXWRAP" val="False"/>
  <p:tag name="WORKAROUNDTRANSPARENCYBUG" val="False"/>
  <p:tag name="ALLOWFONTSUBSTITUTION" val="False"/>
  <p:tag name="BITMAPFORMAT" val="png256"/>
  <p:tag name="ORIGWIDTH" val="27"/>
  <p:tag name="PICTUREFILESIZE" val="2935"/>
</p:tagLst>
</file>

<file path=ppt/tags/tag4.xml><?xml version="1.0" encoding="utf-8"?>
<p:tagLst xmlns:a="http://schemas.openxmlformats.org/drawingml/2006/main" xmlns:r="http://schemas.openxmlformats.org/officeDocument/2006/relationships" xmlns:p="http://schemas.openxmlformats.org/presentationml/2006/main">
  <p:tag name="SOURCE" val="\documentclass{slides}\pagestyle{empty}&#10;\usepackage[usenames]{color}&#10;\begin{document}&#10;{&#10;\[&#10;\mu^-&#10;\]&#10;}&#10;\end{document}&#10;"/>
  <p:tag name="EXTERNALNAME" val="txp_fig"/>
  <p:tag name="BLEND" val="False"/>
  <p:tag name="TRANSPARENT" val="True"/>
  <p:tag name="KEEPFILES" val="False"/>
  <p:tag name="DEBUGPAUSE" val="False"/>
  <p:tag name="RESOLUTION" val="1200"/>
  <p:tag name="TIMEOUT" val="(none)"/>
  <p:tag name="BOXWIDTH" val="404"/>
  <p:tag name="BOXHEIGHT" val="340"/>
  <p:tag name="BOXFONT" val="10"/>
  <p:tag name="BOXWRAP" val="False"/>
  <p:tag name="WORKAROUNDTRANSPARENCYBUG" val="False"/>
  <p:tag name="ALLOWFONTSUBSTITUTION" val="False"/>
  <p:tag name="BITMAPFORMAT" val="png256"/>
  <p:tag name="ORIGWIDTH" val="25"/>
  <p:tag name="PICTUREFILESIZE" val="2604"/>
</p:tagLst>
</file>

<file path=ppt/tags/tag5.xml><?xml version="1.0" encoding="utf-8"?>
<p:tagLst xmlns:a="http://schemas.openxmlformats.org/drawingml/2006/main" xmlns:r="http://schemas.openxmlformats.org/officeDocument/2006/relationships" xmlns:p="http://schemas.openxmlformats.org/presentationml/2006/main">
  <p:tag name="SOURCE" val="\documentclass{article}\pagestyle{empty}&#10;\usepackage{colordvi}&#10;\newcommand{\qbar}{\bar q}&#10;\begin{document}&#10;\textBlue&#10;\begin{eqnarray*}&#10;\frac{d^2\sigma}{d x_1 d x_2} = \frac{4\pi\alpha^2}{9 x_1 x_2}\frac{1}{s}&#10;   \displaystyle\sum e^2\left[\qbar_{t}(x_t)q_{b}(x_b) + q_{t}(x_t) \qbar_{b}(x_b)\right]&#10;\end{eqnarray*}&#10;&#10;\end{document}&#10;"/>
  <p:tag name="EXTERNALNAME" val="txp_fig"/>
  <p:tag name="BLEND" val="False"/>
  <p:tag name="TRANSPARENT" val="False"/>
  <p:tag name="KEEPFILES" val="False"/>
  <p:tag name="DEBUGPAUSE" val="False"/>
  <p:tag name="RESOLUTION" val="600"/>
  <p:tag name="TIMEOUT" val="(none)"/>
  <p:tag name="BOXWIDTH" val="692"/>
  <p:tag name="BOXHEIGHT" val="305"/>
  <p:tag name="BOXFONT" val="12"/>
  <p:tag name="BOXWRAP" val="False"/>
  <p:tag name="WORKAROUNDTRANSPARENCYBUG" val="False"/>
  <p:tag name="ALLOWFONTSUBSTITUTION" val="False"/>
  <p:tag name="BITMAPFORMAT" val="bmp256"/>
  <p:tag name="ORIGWIDTH" val="228"/>
  <p:tag name="PICTUREFILESIZE" val="381078"/>
</p:tagLst>
</file>

<file path=ppt/tags/tag6.xml><?xml version="1.0" encoding="utf-8"?>
<p:tagLst xmlns:a="http://schemas.openxmlformats.org/drawingml/2006/main" xmlns:r="http://schemas.openxmlformats.org/officeDocument/2006/relationships" xmlns:p="http://schemas.openxmlformats.org/presentationml/2006/main">
  <p:tag name="SOURCE" val="\documentclass{slides}\pagestyle{empty}&#10;\usepackage[usenames]{color}&#10;\begin{document}&#10;\color{Magenta}{&#10;\[&#10;\bar q&#10;\]&#10;}&#10;\end{document}&#10;"/>
  <p:tag name="EXTERNALNAME" val="txp_fig"/>
  <p:tag name="BLEND" val="False"/>
  <p:tag name="TRANSPARENT" val="True"/>
  <p:tag name="KEEPFILES" val="False"/>
  <p:tag name="DEBUGPAUSE" val="False"/>
  <p:tag name="RESOLUTION" val="1200"/>
  <p:tag name="TIMEOUT" val="(none)"/>
  <p:tag name="BOXWIDTH" val="404"/>
  <p:tag name="BOXHEIGHT" val="340"/>
  <p:tag name="BOXFONT" val="10"/>
  <p:tag name="BOXWRAP" val="False"/>
  <p:tag name="WORKAROUNDTRANSPARENCYBUG" val="False"/>
  <p:tag name="ALLOWFONTSUBSTITUTION" val="False"/>
  <p:tag name="BITMAPFORMAT" val="png256"/>
  <p:tag name="ORIGWIDTH" val="12"/>
  <p:tag name="PICTUREFILESIZE" val="2036"/>
</p:tagLst>
</file>

<file path=ppt/tags/tag7.xml><?xml version="1.0" encoding="utf-8"?>
<p:tagLst xmlns:a="http://schemas.openxmlformats.org/drawingml/2006/main" xmlns:r="http://schemas.openxmlformats.org/officeDocument/2006/relationships" xmlns:p="http://schemas.openxmlformats.org/presentationml/2006/main">
  <p:tag name="SOURCE" val="\documentclass{slides}\pagestyle{empty}&#10;\usepackage[usenames]{color}&#10;\begin{document}&#10;\color{Blue}{&#10;\[&#10;q&#10;\]&#10;}&#10;\end{document}&#10;"/>
  <p:tag name="EXTERNALNAME" val="txp_fig"/>
  <p:tag name="BLEND" val="False"/>
  <p:tag name="TRANSPARENT" val="True"/>
  <p:tag name="KEEPFILES" val="False"/>
  <p:tag name="DEBUGPAUSE" val="False"/>
  <p:tag name="RESOLUTION" val="1200"/>
  <p:tag name="TIMEOUT" val="(none)"/>
  <p:tag name="BOXWIDTH" val="404"/>
  <p:tag name="BOXHEIGHT" val="340"/>
  <p:tag name="BOXFONT" val="10"/>
  <p:tag name="BOXWRAP" val="False"/>
  <p:tag name="WORKAROUNDTRANSPARENCYBUG" val="False"/>
  <p:tag name="ALLOWFONTSUBSTITUTION" val="False"/>
  <p:tag name="BITMAPFORMAT" val="png256"/>
  <p:tag name="ORIGWIDTH" val="10"/>
  <p:tag name="PICTUREFILESIZE" val="1751"/>
</p:tagLst>
</file>

<file path=ppt/tags/tag8.xml><?xml version="1.0" encoding="utf-8"?>
<p:tagLst xmlns:a="http://schemas.openxmlformats.org/drawingml/2006/main" xmlns:r="http://schemas.openxmlformats.org/officeDocument/2006/relationships" xmlns:p="http://schemas.openxmlformats.org/presentationml/2006/main">
  <p:tag name="SOURCE" val="\documentclass{slides}\pagestyle{empty}&#10;\usepackage[usenames]{color}&#10;\begin{document}&#10;{&#10;\[&#10;\mu^+&#10;\]&#10;}&#10;\end{document}&#10;"/>
  <p:tag name="EXTERNALNAME" val="txp_fig"/>
  <p:tag name="BLEND" val="False"/>
  <p:tag name="TRANSPARENT" val="True"/>
  <p:tag name="KEEPFILES" val="False"/>
  <p:tag name="DEBUGPAUSE" val="False"/>
  <p:tag name="RESOLUTION" val="1200"/>
  <p:tag name="TIMEOUT" val="(none)"/>
  <p:tag name="BOXWIDTH" val="404"/>
  <p:tag name="BOXHEIGHT" val="340"/>
  <p:tag name="BOXFONT" val="10"/>
  <p:tag name="BOXWRAP" val="False"/>
  <p:tag name="WORKAROUNDTRANSPARENCYBUG" val="False"/>
  <p:tag name="ALLOWFONTSUBSTITUTION" val="False"/>
  <p:tag name="BITMAPFORMAT" val="png256"/>
  <p:tag name="ORIGWIDTH" val="27"/>
  <p:tag name="PICTUREFILESIZE" val="2935"/>
</p:tagLst>
</file>

<file path=ppt/tags/tag9.xml><?xml version="1.0" encoding="utf-8"?>
<p:tagLst xmlns:a="http://schemas.openxmlformats.org/drawingml/2006/main" xmlns:r="http://schemas.openxmlformats.org/officeDocument/2006/relationships" xmlns:p="http://schemas.openxmlformats.org/presentationml/2006/main">
  <p:tag name="SOURCE" val="\documentclass{slides}\pagestyle{empty}&#10;\usepackage[usenames]{color}&#10;\begin{document}&#10;{&#10;\[&#10;\mu^-&#10;\]&#10;}&#10;\end{document}&#10;"/>
  <p:tag name="EXTERNALNAME" val="txp_fig"/>
  <p:tag name="BLEND" val="False"/>
  <p:tag name="TRANSPARENT" val="True"/>
  <p:tag name="KEEPFILES" val="False"/>
  <p:tag name="DEBUGPAUSE" val="False"/>
  <p:tag name="RESOLUTION" val="1200"/>
  <p:tag name="TIMEOUT" val="(none)"/>
  <p:tag name="BOXWIDTH" val="404"/>
  <p:tag name="BOXHEIGHT" val="340"/>
  <p:tag name="BOXFONT" val="10"/>
  <p:tag name="BOXWRAP" val="False"/>
  <p:tag name="WORKAROUNDTRANSPARENCYBUG" val="False"/>
  <p:tag name="ALLOWFONTSUBSTITUTION" val="False"/>
  <p:tag name="BITMAPFORMAT" val="png256"/>
  <p:tag name="ORIGWIDTH" val="25"/>
  <p:tag name="PICTUREFILESIZE" val="2604"/>
</p:tagLst>
</file>

<file path=ppt/theme/theme1.xml><?xml version="1.0" encoding="utf-8"?>
<a:theme xmlns:a="http://schemas.openxmlformats.org/drawingml/2006/main" name="E906 Title &amp; Box">
  <a:themeElements>
    <a:clrScheme name="">
      <a:dk1>
        <a:srgbClr val="000000"/>
      </a:dk1>
      <a:lt1>
        <a:srgbClr val="FFFFFF"/>
      </a:lt1>
      <a:dk2>
        <a:srgbClr val="000000"/>
      </a:dk2>
      <a:lt2>
        <a:srgbClr val="999999"/>
      </a:lt2>
      <a:accent1>
        <a:srgbClr val="FFFFFF"/>
      </a:accent1>
      <a:accent2>
        <a:srgbClr val="333399"/>
      </a:accent2>
      <a:accent3>
        <a:srgbClr val="FFFFFF"/>
      </a:accent3>
      <a:accent4>
        <a:srgbClr val="000000"/>
      </a:accent4>
      <a:accent5>
        <a:srgbClr val="FFFFFF"/>
      </a:accent5>
      <a:accent6>
        <a:srgbClr val="2D2D8A"/>
      </a:accent6>
      <a:hlink>
        <a:srgbClr val="009999"/>
      </a:hlink>
      <a:folHlink>
        <a:srgbClr val="99CC00"/>
      </a:folHlink>
    </a:clrScheme>
    <a:fontScheme name="E906 Title &amp; Box">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tab pos="749300" algn="l"/>
          </a:tabLst>
          <a:defRPr kumimoji="0" lang="en-US" sz="1800" b="0" i="0" u="none" strike="noStrike" cap="none" normalizeH="0" baseline="0" smtClean="0">
            <a:ln>
              <a:noFill/>
            </a:ln>
            <a:solidFill>
              <a:schemeClr val="tx1"/>
            </a:solidFill>
            <a:effectLst/>
            <a:latin typeface="Helvetica" charset="0"/>
            <a:ea typeface="ヒラギノ角ゴ ProN W3" charset="0"/>
            <a:cs typeface="ヒラギノ角ゴ ProN W3" charset="0"/>
            <a:sym typeface="Helvetica" charset="0"/>
          </a:defRPr>
        </a:defPPr>
      </a:lstStyle>
    </a:spDef>
    <a:lnDef>
      <a:spPr bwMode="auto">
        <a:xfrm>
          <a:off x="0" y="0"/>
          <a:ext cx="1" cy="1"/>
        </a:xfrm>
        <a:custGeom>
          <a:avLst/>
          <a:gdLst/>
          <a:ahLst/>
          <a:cxnLst/>
          <a:rect l="0" t="0" r="0" b="0"/>
          <a:pathLst/>
        </a:custGeom>
        <a:solidFill>
          <a:srgbClr val="FFFFF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tab pos="749300" algn="l"/>
          </a:tabLst>
          <a:defRPr kumimoji="0" lang="en-US" sz="1800" b="0" i="0" u="none" strike="noStrike" cap="none" normalizeH="0" baseline="0" smtClean="0">
            <a:ln>
              <a:noFill/>
            </a:ln>
            <a:solidFill>
              <a:schemeClr val="tx1"/>
            </a:solidFill>
            <a:effectLst/>
            <a:latin typeface="Helvetica" charset="0"/>
            <a:ea typeface="ヒラギノ角ゴ ProN W3" charset="0"/>
            <a:cs typeface="ヒラギノ角ゴ ProN W3" charset="0"/>
            <a:sym typeface="Helvetica" charset="0"/>
          </a:defRPr>
        </a:defPPr>
      </a:lstStyle>
    </a:lnDef>
  </a:objectDefaults>
  <a:extraClrSchemeLst>
    <a:extraClrScheme>
      <a:clrScheme name="E906 Title &amp; Box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Reg Title &amp; Box">
  <a:themeElements>
    <a:clrScheme name="">
      <a:dk1>
        <a:srgbClr val="000000"/>
      </a:dk1>
      <a:lt1>
        <a:srgbClr val="FFFFFF"/>
      </a:lt1>
      <a:dk2>
        <a:srgbClr val="000000"/>
      </a:dk2>
      <a:lt2>
        <a:srgbClr val="999999"/>
      </a:lt2>
      <a:accent1>
        <a:srgbClr val="FFFFFF"/>
      </a:accent1>
      <a:accent2>
        <a:srgbClr val="333399"/>
      </a:accent2>
      <a:accent3>
        <a:srgbClr val="FFFFFF"/>
      </a:accent3>
      <a:accent4>
        <a:srgbClr val="000000"/>
      </a:accent4>
      <a:accent5>
        <a:srgbClr val="FFFFFF"/>
      </a:accent5>
      <a:accent6>
        <a:srgbClr val="2D2D8A"/>
      </a:accent6>
      <a:hlink>
        <a:srgbClr val="009999"/>
      </a:hlink>
      <a:folHlink>
        <a:srgbClr val="99CC00"/>
      </a:folHlink>
    </a:clrScheme>
    <a:fontScheme name="Reg Title &amp; Box">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tab pos="749300" algn="l"/>
          </a:tabLst>
          <a:defRPr kumimoji="0" lang="en-US" sz="1800" b="0" i="0" u="none" strike="noStrike" cap="none" normalizeH="0" baseline="0" smtClean="0">
            <a:ln>
              <a:noFill/>
            </a:ln>
            <a:solidFill>
              <a:schemeClr val="tx1"/>
            </a:solidFill>
            <a:effectLst/>
            <a:latin typeface="Helvetica" charset="0"/>
            <a:ea typeface="ヒラギノ角ゴ ProN W3" charset="0"/>
            <a:cs typeface="ヒラギノ角ゴ ProN W3" charset="0"/>
            <a:sym typeface="Helvetica" charset="0"/>
          </a:defRPr>
        </a:defPPr>
      </a:lstStyle>
    </a:spDef>
    <a:lnDef>
      <a:spPr bwMode="auto">
        <a:xfrm>
          <a:off x="0" y="0"/>
          <a:ext cx="1" cy="1"/>
        </a:xfrm>
        <a:custGeom>
          <a:avLst/>
          <a:gdLst/>
          <a:ahLst/>
          <a:cxnLst/>
          <a:rect l="0" t="0" r="0" b="0"/>
          <a:pathLst/>
        </a:custGeom>
        <a:solidFill>
          <a:srgbClr val="FFFFF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tab pos="749300" algn="l"/>
          </a:tabLst>
          <a:defRPr kumimoji="0" lang="en-US" sz="1800" b="0" i="0" u="none" strike="noStrike" cap="none" normalizeH="0" baseline="0" smtClean="0">
            <a:ln>
              <a:noFill/>
            </a:ln>
            <a:solidFill>
              <a:schemeClr val="tx1"/>
            </a:solidFill>
            <a:effectLst/>
            <a:latin typeface="Helvetica" charset="0"/>
            <a:ea typeface="ヒラギノ角ゴ ProN W3" charset="0"/>
            <a:cs typeface="ヒラギノ角ゴ ProN W3" charset="0"/>
            <a:sym typeface="Helvetica" charset="0"/>
          </a:defRPr>
        </a:defPPr>
      </a:lstStyle>
    </a:lnDef>
  </a:objectDefaults>
  <a:extraClrSchemeLst>
    <a:extraClrScheme>
      <a:clrScheme name="Reg Title &amp; Box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9557</TotalTime>
  <Pages>0</Pages>
  <Words>2715</Words>
  <Characters>0</Characters>
  <Application>Microsoft Office PowerPoint</Application>
  <PresentationFormat>On-screen Show (4:3)</PresentationFormat>
  <Lines>0</Lines>
  <Paragraphs>537</Paragraphs>
  <Slides>38</Slides>
  <Notes>32</Notes>
  <HiddenSlides>0</HiddenSlides>
  <MMClips>0</MMClips>
  <ScaleCrop>false</ScaleCrop>
  <HeadingPairs>
    <vt:vector size="8" baseType="variant">
      <vt:variant>
        <vt:lpstr>Fonts Used</vt:lpstr>
      </vt:variant>
      <vt:variant>
        <vt:i4>15</vt:i4>
      </vt:variant>
      <vt:variant>
        <vt:lpstr>Theme</vt:lpstr>
      </vt:variant>
      <vt:variant>
        <vt:i4>2</vt:i4>
      </vt:variant>
      <vt:variant>
        <vt:lpstr>Embedded OLE Servers</vt:lpstr>
      </vt:variant>
      <vt:variant>
        <vt:i4>2</vt:i4>
      </vt:variant>
      <vt:variant>
        <vt:lpstr>Slide Titles</vt:lpstr>
      </vt:variant>
      <vt:variant>
        <vt:i4>38</vt:i4>
      </vt:variant>
    </vt:vector>
  </HeadingPairs>
  <TitlesOfParts>
    <vt:vector size="57" baseType="lpstr">
      <vt:lpstr>Helvetica</vt:lpstr>
      <vt:lpstr>ヒラギノ角ゴ ProN W3</vt:lpstr>
      <vt:lpstr>Arial</vt:lpstr>
      <vt:lpstr>ヒラギノ角ゴ ProN W6</vt:lpstr>
      <vt:lpstr>Zapf Dingbats</vt:lpstr>
      <vt:lpstr>Lucida Grande</vt:lpstr>
      <vt:lpstr>Arial Unicode MS</vt:lpstr>
      <vt:lpstr>MS PGothic</vt:lpstr>
      <vt:lpstr>Comic Sans MS</vt:lpstr>
      <vt:lpstr>Symbol</vt:lpstr>
      <vt:lpstr>StarMath</vt:lpstr>
      <vt:lpstr>Euclid Symbol</vt:lpstr>
      <vt:lpstr>Times New Roman</vt:lpstr>
      <vt:lpstr>cmsy10</vt:lpstr>
      <vt:lpstr>Castellar</vt:lpstr>
      <vt:lpstr>E906 Title &amp; Box</vt:lpstr>
      <vt:lpstr>Reg Title &amp; Box</vt:lpstr>
      <vt:lpstr>MathType 6.0 Equation</vt:lpstr>
      <vt:lpstr>MathType 5.0 Equation</vt:lpstr>
      <vt:lpstr>Drell-Yan Scattering at Fermilab:  SeaQuest and Beyond </vt:lpstr>
      <vt:lpstr>Internal Landscape of the Proton</vt:lpstr>
      <vt:lpstr>Internal Landscape of the Proton</vt:lpstr>
      <vt:lpstr>Flavor Structure of the Proton </vt:lpstr>
      <vt:lpstr>Flavor Structure of the Proton: Brief History</vt:lpstr>
      <vt:lpstr>Slide 6</vt:lpstr>
      <vt:lpstr>Flavor Structure of the Proton - III</vt:lpstr>
      <vt:lpstr>Flavor Structure of the Proton - IV</vt:lpstr>
      <vt:lpstr>Flavor Structure of the Proton - V</vt:lpstr>
      <vt:lpstr>SeaQuest: Fermilab Experiment E906</vt:lpstr>
      <vt:lpstr>Fermilab E906/Drell-Yan Collaboration</vt:lpstr>
      <vt:lpstr>Drell-Yan Spectrometer for E-906 (25m long)</vt:lpstr>
      <vt:lpstr>Fixed Target Drell-Yan:  What we really measure</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Update on Fermilab E906:   Drell-Yan Measurements of Nucleon and Nuclear Structure with the Fermilab Main Injector</dc:title>
  <dc:creator>Lorenzon, Wolfgang</dc:creator>
  <cp:lastModifiedBy>lorenzon</cp:lastModifiedBy>
  <cp:revision>285</cp:revision>
  <dcterms:modified xsi:type="dcterms:W3CDTF">2010-11-03T13:31:54Z</dcterms:modified>
</cp:coreProperties>
</file>