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Lst>
  <p:notesMasterIdLst>
    <p:notesMasterId r:id="rId32"/>
  </p:notesMasterIdLst>
  <p:handoutMasterIdLst>
    <p:handoutMasterId r:id="rId33"/>
  </p:handoutMasterIdLst>
  <p:sldIdLst>
    <p:sldId id="256" r:id="rId3"/>
    <p:sldId id="407" r:id="rId4"/>
    <p:sldId id="346" r:id="rId5"/>
    <p:sldId id="378" r:id="rId6"/>
    <p:sldId id="348" r:id="rId7"/>
    <p:sldId id="327" r:id="rId8"/>
    <p:sldId id="349" r:id="rId9"/>
    <p:sldId id="350" r:id="rId10"/>
    <p:sldId id="375" r:id="rId11"/>
    <p:sldId id="400" r:id="rId12"/>
    <p:sldId id="408" r:id="rId13"/>
    <p:sldId id="355" r:id="rId14"/>
    <p:sldId id="341" r:id="rId15"/>
    <p:sldId id="356" r:id="rId16"/>
    <p:sldId id="357" r:id="rId17"/>
    <p:sldId id="358" r:id="rId18"/>
    <p:sldId id="359" r:id="rId19"/>
    <p:sldId id="364" r:id="rId20"/>
    <p:sldId id="384" r:id="rId21"/>
    <p:sldId id="402" r:id="rId22"/>
    <p:sldId id="388" r:id="rId23"/>
    <p:sldId id="411" r:id="rId24"/>
    <p:sldId id="390" r:id="rId25"/>
    <p:sldId id="391" r:id="rId26"/>
    <p:sldId id="392" r:id="rId27"/>
    <p:sldId id="413" r:id="rId28"/>
    <p:sldId id="414" r:id="rId29"/>
    <p:sldId id="415" r:id="rId30"/>
    <p:sldId id="369" r:id="rId31"/>
  </p:sldIdLst>
  <p:sldSz cx="9144000" cy="6858000" type="screen4x3"/>
  <p:notesSz cx="7315200" cy="9601200"/>
  <p:embeddedFontLst>
    <p:embeddedFont>
      <p:font typeface="Helvetica" pitchFamily="34" charset="0"/>
      <p:regular r:id="rId34"/>
      <p:bold r:id="rId35"/>
      <p:italic r:id="rId36"/>
      <p:boldItalic r:id="rId37"/>
    </p:embeddedFont>
    <p:embeddedFont>
      <p:font typeface="Arial Unicode MS" pitchFamily="34" charset="-128"/>
      <p:regular r:id="rId38"/>
    </p:embeddedFont>
    <p:embeddedFont>
      <p:font typeface="Comic Sans MS" pitchFamily="66" charset="0"/>
      <p:regular r:id="rId39"/>
      <p:bold r:id="rId40"/>
    </p:embeddedFont>
    <p:embeddedFont>
      <p:font typeface="Euclid Symbol" pitchFamily="18" charset="2"/>
      <p:regular r:id="rId41"/>
      <p:bold r:id="rId42"/>
      <p:italic r:id="rId43"/>
      <p:boldItalic r:id="rId44"/>
    </p:embeddedFont>
    <p:embeddedFont>
      <p:font typeface="MS PGothic" pitchFamily="34" charset="-128"/>
      <p:regular r:id="rId45"/>
    </p:embeddedFont>
    <p:embeddedFont>
      <p:font typeface="cmsy10"/>
      <p:regular r:id="rId46"/>
    </p:embeddedFont>
    <p:embeddedFont>
      <p:font typeface="Calibri" pitchFamily="34" charset="0"/>
      <p:regular r:id="rId47"/>
      <p:bold r:id="rId48"/>
      <p:italic r:id="rId49"/>
      <p:boldItalic r:id="rId50"/>
    </p:embeddedFont>
  </p:embeddedFontLst>
  <p:defaultTextStyle>
    <a:defPPr>
      <a:defRPr lang="en-US"/>
    </a:defPPr>
    <a:lvl1pPr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3399"/>
    <a:srgbClr val="3333FF"/>
    <a:srgbClr val="3333CC"/>
    <a:srgbClr val="009E47"/>
    <a:srgbClr val="B4F2FA"/>
    <a:srgbClr val="9DDBE7"/>
    <a:srgbClr val="66FF33"/>
    <a:srgbClr val="92C4CE"/>
    <a:srgbClr val="2533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6" autoAdjust="0"/>
    <p:restoredTop sz="98942" autoAdjust="0"/>
  </p:normalViewPr>
  <p:slideViewPr>
    <p:cSldViewPr>
      <p:cViewPr varScale="1">
        <p:scale>
          <a:sx n="132" d="100"/>
          <a:sy n="132" d="100"/>
        </p:scale>
        <p:origin x="-10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4.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7D05D3D-AC2B-4159-94B7-18F81C9F1CBD}" type="datetimeFigureOut">
              <a:rPr lang="en-US" smtClean="0"/>
              <a:pPr/>
              <a:t>10/17/2011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18D7D70-509E-4484-8177-F32E0CC639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257300" y="720725"/>
            <a:ext cx="4800600" cy="3600450"/>
          </a:xfrm>
          <a:prstGeom prst="rect">
            <a:avLst/>
          </a:prstGeom>
          <a:noFill/>
          <a:ln w="9525">
            <a:solidFill>
              <a:srgbClr val="000000"/>
            </a:solidFill>
            <a:miter lim="800000"/>
            <a:headEnd/>
            <a:tailEnd/>
          </a:ln>
        </p:spPr>
      </p:sp>
      <p:sp>
        <p:nvSpPr>
          <p:cNvPr id="7170" name="Rectangle 2"/>
          <p:cNvSpPr>
            <a:spLocks noGrp="1" noChangeArrowheads="1"/>
          </p:cNvSpPr>
          <p:nvPr>
            <p:ph type="body" sz="quarter" idx="1"/>
          </p:nvPr>
        </p:nvSpPr>
        <p:spPr bwMode="auto">
          <a:xfrm>
            <a:off x="731856" y="4560901"/>
            <a:ext cx="5851490" cy="4319548"/>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59A81CF1-9992-4151-BFE9-8FC6A30DF02E}" type="slidenum">
              <a:rPr lang="en-US"/>
              <a:pPr/>
              <a:t>14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5F961E0C-5666-43B5-81AA-EB034AEDF866}" type="slidenum">
              <a:rPr lang="en-US"/>
              <a:pPr/>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t>The distributions of partons in a free nucleon differ from those of a nucleon bound in heavy nuclei (EMC effect). </a:t>
            </a:r>
          </a:p>
          <a:p>
            <a:r>
              <a:rPr lang="en-US" smtClean="0"/>
              <a:t>Nuclear effects in sea quark distributions may be entirely different from those in valence sector. And indeed, unlike e and mu scattering, D-Y data from E772 show no anti-shadowing (although with limited stats).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04B99479-FE5F-4F80-8EEA-84E951151A67}" type="slidenum">
              <a:rPr lang="en-US"/>
              <a:pPr/>
              <a:t>16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DAFD607B-284C-411D-A549-5A179EC093A4}" type="slidenum">
              <a:rPr lang="en-US"/>
              <a:pPr/>
              <a:t>17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In context of nuclear convolution models, virtual pion contributions to nuclear structure functions were expected to lead to sizeable increases in sea distributions of nuclei compared with deuterium. But except for shadowing region, little nuclear dependence was found in the E772 D-Y measurements. The non-observation of nuclear pions call into question the most widely believed traditional meson-exchange model of the nucleus, which presents a fundamental problem for NP. The expected enhancement to the sea Fe to D is based on Coester’s model calcs. </a:t>
            </a:r>
          </a:p>
          <a:p>
            <a:endParaRPr lang="en-US" smtClean="0"/>
          </a:p>
          <a:p>
            <a:r>
              <a:rPr lang="en-US" smtClean="0"/>
              <a:t>If large nuclear effects were found that might signal that nuclear effects may be important in the D/H ratio.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3E4ABBDF-633F-464B-AADD-9DBE890B0228}" type="slidenum">
              <a:rPr lang="en-US"/>
              <a:pPr/>
              <a:t>18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smtClean="0"/>
              <a:t>Assuming factorization is valid in QCD, </a:t>
            </a:r>
            <a:r>
              <a:rPr lang="en-US" dirty="0" err="1" smtClean="0"/>
              <a:t>Drell</a:t>
            </a:r>
            <a:r>
              <a:rPr lang="en-US" dirty="0" smtClean="0"/>
              <a:t>-Yan </a:t>
            </a:r>
            <a:r>
              <a:rPr lang="en-US" sz="1700" dirty="0" smtClean="0"/>
              <a:t>can be written as a hard scattering process, and the direct production of two transverse momentum-dependent distribution (TMD) functions (</a:t>
            </a:r>
            <a:r>
              <a:rPr lang="en-US" sz="1700" dirty="0" err="1" smtClean="0"/>
              <a:t>Sivers</a:t>
            </a:r>
            <a:r>
              <a:rPr lang="en-US" sz="1700" dirty="0" smtClean="0"/>
              <a:t>, Boer-</a:t>
            </a:r>
            <a:r>
              <a:rPr lang="en-US" sz="1700" dirty="0" err="1" smtClean="0"/>
              <a:t>Mulders</a:t>
            </a:r>
            <a:r>
              <a:rPr lang="en-US" sz="1700" dirty="0" smtClean="0"/>
              <a:t>, etc); and SIDIS allows to measure convolution of DF with FF.</a:t>
            </a:r>
          </a:p>
          <a:p>
            <a:pPr marL="0" lvl="1">
              <a:defRPr/>
            </a:pPr>
            <a:endParaRPr lang="en-US" sz="1700" dirty="0" smtClean="0">
              <a:sym typeface="Arial" pitchFamily="34" charset="0"/>
            </a:endParaRPr>
          </a:p>
          <a:p>
            <a:pPr marL="0" lvl="1">
              <a:defRPr/>
            </a:pPr>
            <a:r>
              <a:rPr lang="en-US" sz="1700" dirty="0" smtClean="0">
                <a:sym typeface="Arial" pitchFamily="34" charset="0"/>
              </a:rPr>
              <a:t>If universality is valid in QCD, DF in D-Y and SIDIS are identical.</a:t>
            </a:r>
            <a:endParaRPr lang="en-US" sz="1700" kern="0" dirty="0" smtClean="0">
              <a:sym typeface="Arial" pitchFamily="34" charset="0"/>
            </a:endParaRPr>
          </a:p>
          <a:p>
            <a:pPr>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1429" tIns="45714" rIns="91429" bIns="45714"/>
          <a:lstStyle/>
          <a:p>
            <a:fld id="{684E9396-E2EA-4123-ABFE-78675E3B6857}" type="slidenum">
              <a:rPr lang="en-US"/>
              <a:pPr/>
              <a:t>24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1429" tIns="45714" rIns="91429" bIns="45714"/>
          <a:lstStyle/>
          <a:p>
            <a:fld id="{2A17CA08-E2DE-4392-B0E4-DAA6258B45E2}" type="slidenum">
              <a:rPr lang="en-US"/>
              <a:pPr/>
              <a:t>25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Note that SSA  </a:t>
            </a:r>
            <a:r>
              <a:rPr lang="en-US" dirty="0" err="1" smtClean="0"/>
              <a:t>A_N^sin</a:t>
            </a:r>
            <a:r>
              <a:rPr lang="en-US" dirty="0" smtClean="0"/>
              <a:t>(phi-</a:t>
            </a:r>
            <a:r>
              <a:rPr lang="en-US" dirty="0" err="1" smtClean="0"/>
              <a:t>phi_s</a:t>
            </a:r>
            <a:r>
              <a:rPr lang="en-US" dirty="0" smtClean="0"/>
              <a:t>) is scaled by 2/pi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While providing direct input to the parton distributions fits, the ultimate impact of E906 will be to provide a better understanding on the physical mechanism which generates the sea of the proton.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Production of W bosons in p-p collisions offers sensitivity to the antiquark distributions.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D-bar-u-bar is pure flavor non-singlet quantity (its integral is Q^2 independent, and its Q^2 evolution does not depend on gluon distributions of proton in leading order).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Chiral quark models couple  mesons directly to constituent quarks. There are also instanton models which allow large d-bar -  u-bar.</a:t>
            </a:r>
          </a:p>
          <a:p>
            <a:r>
              <a:rPr lang="en-US" smtClean="0"/>
              <a:t>Note, in each of these models, flavor and spin distributions are intimately linked.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None of these models consistently incorporate the flavor symmetric sea and consequently all substantially over-predict the ratio for x&gt;0.23.</a:t>
            </a:r>
          </a:p>
          <a:p>
            <a:r>
              <a:rPr lang="en-US" smtClean="0"/>
              <a:t>Meson cloud model level off at 1.5 to 5 (depending on baryons included in calcs) until x&gt;0.5 and then level off to unity. Instanton model predicts ratio ~4. </a:t>
            </a:r>
          </a:p>
          <a:p>
            <a:r>
              <a:rPr lang="en-US" smtClean="0"/>
              <a:t>-&gt; possible interpretation of E866 results is that perturbative gluon mechanism begins to dominate over non-pert mechs at lower x than previously expected (indicating larger gluon component in proton – those gluon distributions are poorly constrained currently: 30-40% at x=0.4). </a:t>
            </a:r>
          </a:p>
          <a:p>
            <a:endParaRPr lang="en-US" smtClean="0"/>
          </a:p>
          <a:p>
            <a:r>
              <a:rPr lang="en-US" smtClean="0"/>
              <a:t>In contrast to SIDIS, D-Y measurement of ratio has much smaller systematic errors and acceptance corrections.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Determine mass and momentum of virtual photon</a:t>
            </a:r>
          </a:p>
          <a:p>
            <a:r>
              <a:rPr lang="en-US" smtClean="0"/>
              <a:t>Determine momentum fraction x_b and x_t of partons in beam and target</a:t>
            </a:r>
          </a:p>
          <a:p>
            <a:r>
              <a:rPr lang="en-US" smtClean="0"/>
              <a:t>Measure absolute differential cross section</a:t>
            </a:r>
          </a:p>
          <a:p>
            <a:r>
              <a:rPr lang="en-US" smtClean="0"/>
              <a:t>Sensitivity of D-Y process to anti-quark distribution of target or beam clear from examining diff. cross section</a:t>
            </a:r>
          </a:p>
          <a:p>
            <a:r>
              <a:rPr lang="en-US" smtClean="0"/>
              <a:t>At large x, parton distributions are dominated by valence distributions, at small x by sea distributions</a:t>
            </a:r>
          </a:p>
          <a:p>
            <a:r>
              <a:rPr lang="en-US" smtClean="0"/>
              <a:t>So in limit of large x_b and small x_t, cross section is dominated by first term -&gt; providing direct sensitivity to antiquark sea of target nuclei</a:t>
            </a:r>
          </a:p>
          <a:p>
            <a:r>
              <a:rPr lang="en-US" smtClean="0"/>
              <a:t>So if we just have to design the right experiment: This is E906.</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4143271" y="9120149"/>
            <a:ext cx="3170255" cy="479399"/>
          </a:xfrm>
          <a:prstGeom prst="rect">
            <a:avLst/>
          </a:prstGeom>
          <a:noFill/>
          <a:ln>
            <a:miter lim="800000"/>
            <a:headEnd/>
            <a:tailEnd/>
          </a:ln>
        </p:spPr>
        <p:txBody>
          <a:bodyPr lIns="94848" tIns="47424" rIns="94848" bIns="47424"/>
          <a:lstStyle/>
          <a:p>
            <a:fld id="{AB2F8C27-6796-4739-A7AE-048691010A0A}" type="slidenum">
              <a:rPr lang="en-US"/>
              <a:pPr/>
              <a:t>13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6C0444-1986-421D-94A0-EDC0B266649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D75D179-CBDD-4D79-9274-13165AB1922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A8074F-B110-4AA1-8C87-DE1E060A15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9C12C0F-0E52-43E8-A430-E0A60A0541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28EE67-E18A-4120-B7DB-BB237C1ED85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717BFF-4111-4877-B8B6-AC5E132AEA8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A59953-D453-4AA4-B867-7EA257486EF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25B544-FF5C-4DDD-A626-0F1B331CF0D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B94A811-6BCE-40AF-897B-27753D60ED6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A5E1A1-019D-4FB0-9B11-92B951D9521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vl1pPr>
          </a:lstStyle>
          <a:p>
            <a:pPr>
              <a:defRPr/>
            </a:pPr>
            <a:fld id="{435D52B3-0DE6-4093-A944-B21B197099F0}" type="slidenum">
              <a:rPr lang="en-US"/>
              <a:pPr>
                <a:defRPr/>
              </a:pPr>
              <a:t>‹#›</a:t>
            </a:fld>
            <a:endParaRPr lang="en-US"/>
          </a:p>
        </p:txBody>
      </p:sp>
      <p:sp>
        <p:nvSpPr>
          <p:cNvPr id="5" name="Rectangle 28"/>
          <p:cNvSpPr>
            <a:spLocks noGrp="1" noChangeArrowheads="1"/>
          </p:cNvSpPr>
          <p:nvPr>
            <p:ph type="dt" sz="half" idx="11"/>
          </p:nvPr>
        </p:nvSpPr>
        <p:spPr>
          <a:xfrm>
            <a:off x="1284288" y="6381750"/>
            <a:ext cx="1306512" cy="476250"/>
          </a:xfrm>
          <a:prstGeom prst="rect">
            <a:avLst/>
          </a:prstGeom>
        </p:spPr>
        <p:txBody>
          <a:bodyPr/>
          <a:lstStyle>
            <a:lvl1pPr>
              <a:defRPr/>
            </a:lvl1pPr>
          </a:lstStyle>
          <a:p>
            <a:pPr>
              <a:defRPr/>
            </a:pPr>
            <a:endParaRPr lang="en-US"/>
          </a:p>
        </p:txBody>
      </p:sp>
      <p:sp>
        <p:nvSpPr>
          <p:cNvPr id="6" name="Rectangle 29"/>
          <p:cNvSpPr>
            <a:spLocks noGrp="1" noChangeArrowheads="1"/>
          </p:cNvSpPr>
          <p:nvPr>
            <p:ph type="ftr" sz="quarter" idx="12"/>
          </p:nvPr>
        </p:nvSpPr>
        <p:spPr>
          <a:xfrm>
            <a:off x="2590800" y="6381750"/>
            <a:ext cx="6196013" cy="476250"/>
          </a:xfrm>
          <a:prstGeom prst="rect">
            <a:avLst/>
          </a:prstGeom>
        </p:spPr>
        <p:txBody>
          <a:bodyPr/>
          <a:lstStyle>
            <a:lvl1pPr>
              <a:defRPr/>
            </a:lvl1pPr>
          </a:lstStyle>
          <a:p>
            <a:pPr>
              <a:defRPr/>
            </a:pPr>
            <a:r>
              <a:rPr lang="en-US"/>
              <a:t>DY Workshop, Santa Fe 2010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41500" y="241300"/>
            <a:ext cx="5445125" cy="469900"/>
          </a:xfrm>
          <a:prstGeom prst="rect">
            <a:avLst/>
          </a:prstGeom>
          <a:solidFill>
            <a:schemeClr val="accent1"/>
          </a:solidFill>
          <a:ln w="12700">
            <a:solidFill>
              <a:srgbClr val="999999"/>
            </a:solidFill>
            <a:prstDash val="solid"/>
            <a:miter lim="800000"/>
            <a:headEnd/>
            <a:tailEnd/>
          </a:ln>
          <a:effectLst>
            <a:outerShdw dist="76199" dir="27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p>
        </p:txBody>
      </p:sp>
      <p:sp>
        <p:nvSpPr>
          <p:cNvPr id="13315"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2BB66582-31F0-4181-B0B8-B4BBA174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2.xml"/><Relationship Id="rId7" Type="http://schemas.openxmlformats.org/officeDocument/2006/relationships/notesSlide" Target="../notesSlides/notesSlide1.xml"/><Relationship Id="rId12" Type="http://schemas.openxmlformats.org/officeDocument/2006/relationships/image" Target="../media/image6.png"/><Relationship Id="rId2" Type="http://schemas.openxmlformats.org/officeDocument/2006/relationships/tags" Target="../tags/tag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4.xml"/><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tags" Target="../tags/tag3.xml"/><Relationship Id="rId9" Type="http://schemas.openxmlformats.org/officeDocument/2006/relationships/image" Target="../media/image3.jpe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7.png"/><Relationship Id="rId3" Type="http://schemas.openxmlformats.org/officeDocument/2006/relationships/tags" Target="../tags/tag6.xml"/><Relationship Id="rId7" Type="http://schemas.openxmlformats.org/officeDocument/2006/relationships/notesSlide" Target="../notesSlides/notesSlide8.xml"/><Relationship Id="rId12"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6.v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8.xml"/><Relationship Id="rId10" Type="http://schemas.openxmlformats.org/officeDocument/2006/relationships/image" Target="../media/image39.png"/><Relationship Id="rId4" Type="http://schemas.openxmlformats.org/officeDocument/2006/relationships/tags" Target="../tags/tag7.xml"/><Relationship Id="rId9" Type="http://schemas.openxmlformats.org/officeDocument/2006/relationships/image" Target="../media/image38.pn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7.png"/><Relationship Id="rId3" Type="http://schemas.openxmlformats.org/officeDocument/2006/relationships/tags" Target="../tags/tag11.xml"/><Relationship Id="rId7" Type="http://schemas.openxmlformats.org/officeDocument/2006/relationships/notesSlide" Target="../notesSlides/notesSlide9.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2.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42.png"/><Relationship Id="rId4" Type="http://schemas.openxmlformats.org/officeDocument/2006/relationships/tags" Target="../tags/tag12.xml"/><Relationship Id="rId9" Type="http://schemas.openxmlformats.org/officeDocument/2006/relationships/image" Target="../media/image41.png"/><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vmlDrawing" Target="../drawings/vmlDrawing8.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vmlDrawing" Target="../drawings/vmlDrawing9.vml"/><Relationship Id="rId5" Type="http://schemas.openxmlformats.org/officeDocument/2006/relationships/oleObject" Target="../embeddings/oleObject25.bin"/><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vmlDrawing" Target="../drawings/vmlDrawing10.vml"/><Relationship Id="rId5" Type="http://schemas.openxmlformats.org/officeDocument/2006/relationships/oleObject" Target="../embeddings/oleObject26.bin"/><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oleObject" Target="../embeddings/oleObject12.bin"/><Relationship Id="rId5" Type="http://schemas.openxmlformats.org/officeDocument/2006/relationships/oleObject" Target="../embeddings/oleObject7.bin"/><Relationship Id="rId10" Type="http://schemas.openxmlformats.org/officeDocument/2006/relationships/image" Target="../media/image24.png"/><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image" Target="../media/image32.png"/><Relationship Id="rId9"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descr="C:\Documents and Settings\lorenzon\My Documents\Michigan\UM Seals\wordmark.png"/>
          <p:cNvPicPr>
            <a:picLocks noChangeAspect="1" noChangeArrowheads="1"/>
          </p:cNvPicPr>
          <p:nvPr/>
        </p:nvPicPr>
        <p:blipFill>
          <a:blip r:embed="rId8" cstate="print"/>
          <a:srcRect/>
          <a:stretch>
            <a:fillRect/>
          </a:stretch>
        </p:blipFill>
        <p:spPr bwMode="auto">
          <a:xfrm>
            <a:off x="3352800" y="1371600"/>
            <a:ext cx="2057400" cy="381000"/>
          </a:xfrm>
          <a:prstGeom prst="rect">
            <a:avLst/>
          </a:prstGeom>
          <a:noFill/>
          <a:ln w="9525">
            <a:noFill/>
            <a:miter lim="800000"/>
            <a:headEnd/>
            <a:tailEnd/>
          </a:ln>
        </p:spPr>
      </p:pic>
      <p:sp>
        <p:nvSpPr>
          <p:cNvPr id="15362" name="Rectangle 7"/>
          <p:cNvSpPr>
            <a:spLocks noGrp="1" noChangeArrowheads="1"/>
          </p:cNvSpPr>
          <p:nvPr>
            <p:ph type="body" idx="1"/>
          </p:nvPr>
        </p:nvSpPr>
        <p:spPr>
          <a:xfrm>
            <a:off x="228600" y="2209800"/>
            <a:ext cx="7848600" cy="3962400"/>
          </a:xfrm>
        </p:spPr>
        <p:txBody>
          <a:bodyPr/>
          <a:lstStyle/>
          <a:p>
            <a:pPr eaLnBrk="1" hangingPunct="1">
              <a:tabLst>
                <a:tab pos="815975" algn="l"/>
                <a:tab pos="1192213" algn="l"/>
              </a:tabLst>
            </a:pPr>
            <a:r>
              <a:rPr lang="en-US" b="1" dirty="0" smtClean="0">
                <a:solidFill>
                  <a:srgbClr val="1C11FD"/>
                </a:solidFill>
              </a:rPr>
              <a:t>Introduction</a:t>
            </a:r>
          </a:p>
          <a:p>
            <a:pPr eaLnBrk="1" hangingPunct="1">
              <a:tabLst>
                <a:tab pos="815975" algn="l"/>
                <a:tab pos="1192213" algn="l"/>
              </a:tabLst>
            </a:pPr>
            <a:r>
              <a:rPr lang="en-US" b="1" dirty="0" err="1" smtClean="0">
                <a:solidFill>
                  <a:srgbClr val="1C11FD"/>
                </a:solidFill>
              </a:rPr>
              <a:t>SeaQuest</a:t>
            </a:r>
            <a:r>
              <a:rPr lang="en-US" b="1" dirty="0" smtClean="0">
                <a:solidFill>
                  <a:srgbClr val="1C11FD"/>
                </a:solidFill>
              </a:rPr>
              <a:t>: </a:t>
            </a:r>
            <a:r>
              <a:rPr lang="en-US" b="1" dirty="0" err="1" smtClean="0">
                <a:solidFill>
                  <a:srgbClr val="1C11FD"/>
                </a:solidFill>
              </a:rPr>
              <a:t>Fermilab</a:t>
            </a:r>
            <a:r>
              <a:rPr lang="en-US" b="1" dirty="0" smtClean="0">
                <a:solidFill>
                  <a:srgbClr val="1C11FD"/>
                </a:solidFill>
              </a:rPr>
              <a:t> Experiment E906</a:t>
            </a:r>
          </a:p>
          <a:p>
            <a:pPr lvl="1" eaLnBrk="1" hangingPunct="1">
              <a:tabLst>
                <a:tab pos="815975" algn="l"/>
                <a:tab pos="1192213" algn="l"/>
              </a:tabLst>
            </a:pPr>
            <a:r>
              <a:rPr lang="en-US" dirty="0" smtClean="0"/>
              <a:t> Sea quarks in the proton</a:t>
            </a:r>
          </a:p>
          <a:p>
            <a:pPr lvl="1" eaLnBrk="1" hangingPunct="1">
              <a:tabLst>
                <a:tab pos="815975" algn="l"/>
                <a:tab pos="1192213" algn="l"/>
              </a:tabLst>
            </a:pPr>
            <a:r>
              <a:rPr lang="en-US" dirty="0" smtClean="0"/>
              <a:t> Sea quarks in the nucleus</a:t>
            </a:r>
          </a:p>
          <a:p>
            <a:pPr lvl="1" eaLnBrk="1" hangingPunct="1">
              <a:tabLst>
                <a:tab pos="815975" algn="l"/>
                <a:tab pos="1192213" algn="l"/>
              </a:tabLst>
            </a:pPr>
            <a:r>
              <a:rPr lang="en-US" dirty="0" smtClean="0"/>
              <a:t> other topics</a:t>
            </a:r>
          </a:p>
          <a:p>
            <a:pPr eaLnBrk="1" hangingPunct="1">
              <a:tabLst>
                <a:tab pos="815975" algn="l"/>
                <a:tab pos="1192213" algn="l"/>
              </a:tabLst>
            </a:pPr>
            <a:r>
              <a:rPr lang="en-US" b="1" dirty="0" smtClean="0">
                <a:solidFill>
                  <a:srgbClr val="1C11FD"/>
                </a:solidFill>
              </a:rPr>
              <a:t>Beyond </a:t>
            </a:r>
            <a:r>
              <a:rPr lang="en-US" b="1" dirty="0" err="1" smtClean="0">
                <a:solidFill>
                  <a:srgbClr val="1C11FD"/>
                </a:solidFill>
              </a:rPr>
              <a:t>SeaQuest</a:t>
            </a:r>
            <a:endParaRPr lang="en-US" b="1" dirty="0" smtClean="0">
              <a:solidFill>
                <a:srgbClr val="1C11FD"/>
              </a:solidFill>
            </a:endParaRPr>
          </a:p>
          <a:p>
            <a:pPr lvl="1" eaLnBrk="1" hangingPunct="1">
              <a:tabLst>
                <a:tab pos="815975" algn="l"/>
                <a:tab pos="1192213" algn="l"/>
              </a:tabLst>
            </a:pPr>
            <a:r>
              <a:rPr lang="en-US" dirty="0" smtClean="0"/>
              <a:t> </a:t>
            </a:r>
            <a:r>
              <a:rPr lang="en-US" dirty="0" smtClean="0">
                <a:solidFill>
                  <a:srgbClr val="7030A0"/>
                </a:solidFill>
              </a:rPr>
              <a:t>Polarized</a:t>
            </a:r>
            <a:r>
              <a:rPr lang="en-US" dirty="0" smtClean="0"/>
              <a:t> </a:t>
            </a:r>
            <a:r>
              <a:rPr lang="en-US" dirty="0" err="1" smtClean="0"/>
              <a:t>Drell</a:t>
            </a:r>
            <a:r>
              <a:rPr lang="en-US" dirty="0" smtClean="0"/>
              <a:t>-Yan at FNAL?</a:t>
            </a:r>
          </a:p>
          <a:p>
            <a:pPr lvl="1" eaLnBrk="1" hangingPunct="1">
              <a:buNone/>
              <a:tabLst>
                <a:tab pos="815975" algn="l"/>
                <a:tab pos="1192213" algn="l"/>
              </a:tabLst>
            </a:pPr>
            <a:endParaRPr lang="en-US" dirty="0" smtClean="0"/>
          </a:p>
          <a:p>
            <a:pPr lvl="2" eaLnBrk="1" hangingPunct="1">
              <a:tabLst>
                <a:tab pos="815975" algn="l"/>
                <a:tab pos="1192213" algn="l"/>
              </a:tabLst>
            </a:pPr>
            <a:endParaRPr lang="en-US" dirty="0" smtClean="0"/>
          </a:p>
        </p:txBody>
      </p:sp>
      <p:sp>
        <p:nvSpPr>
          <p:cNvPr id="15364" name="Rectangle 1"/>
          <p:cNvSpPr>
            <a:spLocks/>
          </p:cNvSpPr>
          <p:nvPr/>
        </p:nvSpPr>
        <p:spPr bwMode="auto">
          <a:xfrm>
            <a:off x="3284537" y="1219200"/>
            <a:ext cx="2201863" cy="923330"/>
          </a:xfrm>
          <a:prstGeom prst="rect">
            <a:avLst/>
          </a:prstGeom>
          <a:noFill/>
          <a:ln w="12700">
            <a:noFill/>
            <a:miter lim="800000"/>
            <a:headEnd/>
            <a:tailEnd/>
          </a:ln>
        </p:spPr>
        <p:txBody>
          <a:bodyPr lIns="0" tIns="0" rIns="0" bIns="0">
            <a:spAutoFit/>
          </a:bodyPr>
          <a:lstStyle/>
          <a:p>
            <a:pPr>
              <a:tabLst>
                <a:tab pos="749300" algn="l"/>
              </a:tabLst>
            </a:pPr>
            <a:r>
              <a:rPr lang="en-US" sz="2000" dirty="0">
                <a:solidFill>
                  <a:srgbClr val="C00000"/>
                </a:solidFill>
                <a:latin typeface="Arial" pitchFamily="34" charset="0"/>
                <a:cs typeface="Arial" pitchFamily="34" charset="0"/>
                <a:sym typeface="Arial" pitchFamily="34" charset="0"/>
              </a:rPr>
              <a:t>Wolfgang Lorenzon</a:t>
            </a:r>
          </a:p>
          <a:p>
            <a:pPr>
              <a:tabLst>
                <a:tab pos="749300" algn="l"/>
              </a:tabLst>
            </a:pPr>
            <a:r>
              <a:rPr lang="en-US" dirty="0">
                <a:solidFill>
                  <a:srgbClr val="C00000"/>
                </a:solidFill>
                <a:latin typeface="Arial" pitchFamily="34" charset="0"/>
                <a:cs typeface="Arial" pitchFamily="34" charset="0"/>
                <a:sym typeface="Arial" pitchFamily="34" charset="0"/>
              </a:rPr>
              <a:t> </a:t>
            </a:r>
            <a:r>
              <a:rPr lang="en-US" sz="2000" dirty="0">
                <a:solidFill>
                  <a:srgbClr val="C00000"/>
                </a:solidFill>
                <a:latin typeface="Arial" pitchFamily="34" charset="0"/>
                <a:cs typeface="Arial" pitchFamily="34" charset="0"/>
                <a:sym typeface="Arial" pitchFamily="34" charset="0"/>
              </a:rPr>
              <a:t/>
            </a:r>
            <a:br>
              <a:rPr lang="en-US" sz="2000" dirty="0">
                <a:solidFill>
                  <a:srgbClr val="C00000"/>
                </a:solidFill>
                <a:latin typeface="Arial" pitchFamily="34" charset="0"/>
                <a:cs typeface="Arial" pitchFamily="34" charset="0"/>
                <a:sym typeface="Arial" pitchFamily="34" charset="0"/>
              </a:rPr>
            </a:br>
            <a:r>
              <a:rPr lang="en-US" sz="1000" dirty="0">
                <a:solidFill>
                  <a:srgbClr val="C00000"/>
                </a:solidFill>
                <a:latin typeface="Arial" pitchFamily="34" charset="0"/>
                <a:cs typeface="Arial" pitchFamily="34" charset="0"/>
                <a:sym typeface="Arial" pitchFamily="34" charset="0"/>
              </a:rPr>
              <a:t> (</a:t>
            </a:r>
            <a:r>
              <a:rPr lang="en-US" sz="1000" dirty="0" smtClean="0">
                <a:solidFill>
                  <a:srgbClr val="C00000"/>
                </a:solidFill>
                <a:latin typeface="Arial" pitchFamily="34" charset="0"/>
                <a:cs typeface="Arial" pitchFamily="34" charset="0"/>
                <a:sym typeface="Arial" pitchFamily="34" charset="0"/>
              </a:rPr>
              <a:t>1-September-2011)</a:t>
            </a:r>
            <a:endParaRPr lang="en-US" sz="1000" dirty="0">
              <a:solidFill>
                <a:srgbClr val="C00000"/>
              </a:solidFill>
              <a:latin typeface="Arial" pitchFamily="34" charset="0"/>
              <a:cs typeface="Arial" pitchFamily="34" charset="0"/>
              <a:sym typeface="Arial" pitchFamily="34" charset="0"/>
            </a:endParaRPr>
          </a:p>
          <a:p>
            <a:pPr>
              <a:tabLst>
                <a:tab pos="749300" algn="l"/>
              </a:tabLst>
            </a:pPr>
            <a:r>
              <a:rPr lang="en-US" sz="1000" smtClean="0">
                <a:solidFill>
                  <a:srgbClr val="C00000"/>
                </a:solidFill>
                <a:latin typeface="Arial" pitchFamily="34" charset="0"/>
                <a:cs typeface="Arial" pitchFamily="34" charset="0"/>
                <a:sym typeface="Arial" pitchFamily="34" charset="0"/>
              </a:rPr>
              <a:t>Transversity-2011 </a:t>
            </a:r>
            <a:r>
              <a:rPr lang="en-US" sz="1000" dirty="0" smtClean="0">
                <a:solidFill>
                  <a:srgbClr val="C00000"/>
                </a:solidFill>
                <a:latin typeface="Arial" pitchFamily="34" charset="0"/>
                <a:cs typeface="Arial" pitchFamily="34" charset="0"/>
                <a:sym typeface="Arial" pitchFamily="34" charset="0"/>
              </a:rPr>
              <a:t>Workshop</a:t>
            </a:r>
            <a:endParaRPr lang="en-US" sz="1000" dirty="0">
              <a:solidFill>
                <a:srgbClr val="C00000"/>
              </a:solidFill>
              <a:latin typeface="Arial" pitchFamily="34" charset="0"/>
              <a:cs typeface="Arial" pitchFamily="34" charset="0"/>
              <a:sym typeface="Arial" pitchFamily="34" charset="0"/>
            </a:endParaRPr>
          </a:p>
        </p:txBody>
      </p:sp>
      <p:sp>
        <p:nvSpPr>
          <p:cNvPr id="15365" name="Rectangle 6"/>
          <p:cNvSpPr>
            <a:spLocks noGrp="1" noChangeArrowheads="1"/>
          </p:cNvSpPr>
          <p:nvPr>
            <p:ph type="title"/>
          </p:nvPr>
        </p:nvSpPr>
        <p:spPr bwMode="auto">
          <a:xfrm>
            <a:off x="914400" y="241300"/>
            <a:ext cx="7239000" cy="9017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err="1" smtClean="0"/>
              <a:t>Drell</a:t>
            </a:r>
            <a:r>
              <a:rPr lang="en-US" sz="2800" dirty="0" smtClean="0"/>
              <a:t>-Yan Scattering at </a:t>
            </a:r>
            <a:r>
              <a:rPr lang="en-US" sz="2800" dirty="0" err="1" smtClean="0"/>
              <a:t>Fermilab</a:t>
            </a:r>
            <a:r>
              <a:rPr lang="en-US" sz="2800" dirty="0" smtClean="0"/>
              <a:t>:</a:t>
            </a:r>
            <a:br>
              <a:rPr lang="en-US" sz="2800" dirty="0" smtClean="0"/>
            </a:br>
            <a:r>
              <a:rPr lang="en-US" sz="2400" dirty="0" smtClean="0"/>
              <a:t> </a:t>
            </a:r>
            <a:r>
              <a:rPr lang="en-US" sz="2400" dirty="0" err="1" smtClean="0"/>
              <a:t>SeaQuest</a:t>
            </a:r>
            <a:r>
              <a:rPr lang="en-US" sz="2400" dirty="0" smtClean="0"/>
              <a:t> and Beyond</a:t>
            </a:r>
            <a:r>
              <a:rPr lang="en-US" sz="2400" i="1" dirty="0" smtClean="0"/>
              <a:t> </a:t>
            </a:r>
            <a:endParaRPr lang="en-US" sz="2400" dirty="0" smtClean="0"/>
          </a:p>
        </p:txBody>
      </p:sp>
      <p:sp>
        <p:nvSpPr>
          <p:cNvPr id="16" name="TextBox 15"/>
          <p:cNvSpPr txBox="1"/>
          <p:nvPr/>
        </p:nvSpPr>
        <p:spPr>
          <a:xfrm>
            <a:off x="5638800" y="6169025"/>
            <a:ext cx="2362200" cy="276999"/>
          </a:xfrm>
          <a:prstGeom prst="rect">
            <a:avLst/>
          </a:prstGeom>
          <a:noFill/>
        </p:spPr>
        <p:txBody>
          <a:bodyPr>
            <a:spAutoFit/>
          </a:bodyPr>
          <a:lstStyle/>
          <a:p>
            <a:pPr algn="l">
              <a:defRPr/>
            </a:pPr>
            <a:r>
              <a:rPr lang="en-US" sz="1200" dirty="0">
                <a:solidFill>
                  <a:srgbClr val="7030A0"/>
                </a:solidFill>
                <a:latin typeface="+mn-lt"/>
              </a:rPr>
              <a:t>This work is supported by </a:t>
            </a:r>
          </a:p>
        </p:txBody>
      </p:sp>
      <p:pic>
        <p:nvPicPr>
          <p:cNvPr id="15367" name="Picture 35" descr="C:\Documents and Settings\lorenzon\My Documents\Personal-web\nsf.jpg"/>
          <p:cNvPicPr>
            <a:picLocks noChangeAspect="1" noChangeArrowheads="1"/>
          </p:cNvPicPr>
          <p:nvPr/>
        </p:nvPicPr>
        <p:blipFill>
          <a:blip r:embed="rId9" cstate="print"/>
          <a:srcRect/>
          <a:stretch>
            <a:fillRect/>
          </a:stretch>
        </p:blipFill>
        <p:spPr bwMode="auto">
          <a:xfrm>
            <a:off x="8115300" y="6057900"/>
            <a:ext cx="571500" cy="571500"/>
          </a:xfrm>
          <a:prstGeom prst="rect">
            <a:avLst/>
          </a:prstGeom>
          <a:noFill/>
          <a:ln w="9525">
            <a:noFill/>
            <a:miter lim="800000"/>
            <a:headEnd/>
            <a:tailEnd/>
          </a:ln>
        </p:spPr>
      </p:pic>
      <p:pic>
        <p:nvPicPr>
          <p:cNvPr id="15368" name="Picture 36" descr="C:\Documents and Settings\lorenzon\Desktop\doe_logo.jpg"/>
          <p:cNvPicPr>
            <a:picLocks noChangeAspect="1" noChangeArrowheads="1"/>
          </p:cNvPicPr>
          <p:nvPr/>
        </p:nvPicPr>
        <p:blipFill>
          <a:blip r:embed="rId10" cstate="print"/>
          <a:srcRect/>
          <a:stretch>
            <a:fillRect/>
          </a:stretch>
        </p:blipFill>
        <p:spPr bwMode="auto">
          <a:xfrm>
            <a:off x="7467600" y="5984748"/>
            <a:ext cx="651510" cy="644652"/>
          </a:xfrm>
          <a:prstGeom prst="rect">
            <a:avLst/>
          </a:prstGeom>
          <a:noFill/>
          <a:ln w="9525">
            <a:noFill/>
            <a:miter lim="800000"/>
            <a:headEnd/>
            <a:tailEnd/>
          </a:ln>
        </p:spPr>
      </p:pic>
      <p:grpSp>
        <p:nvGrpSpPr>
          <p:cNvPr id="15369" name="Group 59"/>
          <p:cNvGrpSpPr>
            <a:grpSpLocks noChangeAspect="1"/>
          </p:cNvGrpSpPr>
          <p:nvPr/>
        </p:nvGrpSpPr>
        <p:grpSpPr bwMode="auto">
          <a:xfrm>
            <a:off x="7315200" y="1219200"/>
            <a:ext cx="1647825" cy="914400"/>
            <a:chOff x="6627813" y="1106488"/>
            <a:chExt cx="2376487" cy="1319212"/>
          </a:xfrm>
        </p:grpSpPr>
        <p:grpSp>
          <p:nvGrpSpPr>
            <p:cNvPr id="15372" name="Group 13"/>
            <p:cNvGrpSpPr>
              <a:grpSpLocks/>
            </p:cNvGrpSpPr>
            <p:nvPr/>
          </p:nvGrpSpPr>
          <p:grpSpPr bwMode="auto">
            <a:xfrm>
              <a:off x="6704013" y="1106488"/>
              <a:ext cx="2055812" cy="1319212"/>
              <a:chOff x="483" y="953"/>
              <a:chExt cx="1890" cy="1050"/>
            </a:xfrm>
          </p:grpSpPr>
          <p:grpSp>
            <p:nvGrpSpPr>
              <p:cNvPr id="15377" name="Group 14"/>
              <p:cNvGrpSpPr>
                <a:grpSpLocks noChangeAspect="1"/>
              </p:cNvGrpSpPr>
              <p:nvPr/>
            </p:nvGrpSpPr>
            <p:grpSpPr bwMode="auto">
              <a:xfrm>
                <a:off x="1203" y="1362"/>
                <a:ext cx="464" cy="239"/>
                <a:chOff x="2707" y="2966"/>
                <a:chExt cx="864" cy="672"/>
              </a:xfrm>
            </p:grpSpPr>
            <p:sp>
              <p:nvSpPr>
                <p:cNvPr id="15390"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1"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2"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3"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15394"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15378" name="Group 20"/>
              <p:cNvGrpSpPr>
                <a:grpSpLocks noChangeAspect="1"/>
              </p:cNvGrpSpPr>
              <p:nvPr/>
            </p:nvGrpSpPr>
            <p:grpSpPr bwMode="auto">
              <a:xfrm>
                <a:off x="1659" y="969"/>
                <a:ext cx="709" cy="517"/>
                <a:chOff x="3818" y="1354"/>
                <a:chExt cx="1246" cy="432"/>
              </a:xfrm>
            </p:grpSpPr>
            <p:sp>
              <p:nvSpPr>
                <p:cNvPr id="15388"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15389"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15379" name="Group 23"/>
              <p:cNvGrpSpPr>
                <a:grpSpLocks noChangeAspect="1"/>
              </p:cNvGrpSpPr>
              <p:nvPr/>
            </p:nvGrpSpPr>
            <p:grpSpPr bwMode="auto">
              <a:xfrm flipV="1">
                <a:off x="1662" y="1486"/>
                <a:ext cx="711" cy="517"/>
                <a:chOff x="3818" y="1354"/>
                <a:chExt cx="1246" cy="432"/>
              </a:xfrm>
            </p:grpSpPr>
            <p:sp>
              <p:nvSpPr>
                <p:cNvPr id="15386"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15387"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15380" name="Group 26"/>
              <p:cNvGrpSpPr>
                <a:grpSpLocks noChangeAspect="1"/>
              </p:cNvGrpSpPr>
              <p:nvPr/>
            </p:nvGrpSpPr>
            <p:grpSpPr bwMode="auto">
              <a:xfrm flipH="1">
                <a:off x="488" y="953"/>
                <a:ext cx="709" cy="517"/>
                <a:chOff x="3818" y="1354"/>
                <a:chExt cx="1246" cy="432"/>
              </a:xfrm>
            </p:grpSpPr>
            <p:sp>
              <p:nvSpPr>
                <p:cNvPr id="15384"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15385"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15381" name="Group 29"/>
              <p:cNvGrpSpPr>
                <a:grpSpLocks noChangeAspect="1"/>
              </p:cNvGrpSpPr>
              <p:nvPr/>
            </p:nvGrpSpPr>
            <p:grpSpPr bwMode="auto">
              <a:xfrm flipH="1" flipV="1">
                <a:off x="483" y="1470"/>
                <a:ext cx="711" cy="517"/>
                <a:chOff x="3818" y="1354"/>
                <a:chExt cx="1246" cy="432"/>
              </a:xfrm>
            </p:grpSpPr>
            <p:sp>
              <p:nvSpPr>
                <p:cNvPr id="15382"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15383"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15373" name="Picture 32"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15374" name="Picture 33"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15375" name="Picture 34"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497888" y="1176338"/>
              <a:ext cx="506412" cy="468312"/>
            </a:xfrm>
            <a:prstGeom prst="rect">
              <a:avLst/>
            </a:prstGeom>
            <a:noFill/>
            <a:ln w="9525">
              <a:noFill/>
              <a:miter lim="800000"/>
              <a:headEnd/>
              <a:tailEnd/>
            </a:ln>
          </p:spPr>
        </p:pic>
        <p:pic>
          <p:nvPicPr>
            <p:cNvPr id="15376" name="Picture 35" descr="txp_fig"/>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a:off x="8474075" y="1858963"/>
              <a:ext cx="468312" cy="336550"/>
            </a:xfrm>
            <a:prstGeom prst="rect">
              <a:avLst/>
            </a:prstGeom>
            <a:noFill/>
            <a:ln w="9525">
              <a:noFill/>
              <a:miter lim="800000"/>
              <a:headEnd/>
              <a:tailEnd/>
            </a:ln>
          </p:spPr>
        </p:pic>
      </p:grpSp>
      <p:sp>
        <p:nvSpPr>
          <p:cNvPr id="35" name="Slide Number Placeholder 34"/>
          <p:cNvSpPr>
            <a:spLocks noGrp="1"/>
          </p:cNvSpPr>
          <p:nvPr>
            <p:ph type="sldNum" sz="quarter" idx="10"/>
          </p:nvPr>
        </p:nvSpPr>
        <p:spPr/>
        <p:txBody>
          <a:bodyPr/>
          <a:lstStyle/>
          <a:p>
            <a:pPr>
              <a:defRPr/>
            </a:pPr>
            <a:fld id="{B7904B64-8782-488E-B9CE-B57B49B52B68}" type="slidenum">
              <a:rPr lang="en-US" smtClean="0"/>
              <a:pPr>
                <a:defRPr/>
              </a:pPr>
              <a:t>1</a:t>
            </a:fld>
            <a:endParaRPr lang="en-US"/>
          </a:p>
        </p:txBody>
      </p:sp>
      <p:pic>
        <p:nvPicPr>
          <p:cNvPr id="15371" name="Picture 35"/>
          <p:cNvPicPr>
            <a:picLocks noChangeAspect="1" noChangeArrowheads="1"/>
          </p:cNvPicPr>
          <p:nvPr/>
        </p:nvPicPr>
        <p:blipFill>
          <a:blip r:embed="rId15" cstate="print"/>
          <a:srcRect/>
          <a:stretch>
            <a:fillRect/>
          </a:stretch>
        </p:blipFill>
        <p:spPr bwMode="auto">
          <a:xfrm>
            <a:off x="4648200" y="2890838"/>
            <a:ext cx="3756025" cy="1833562"/>
          </a:xfrm>
          <a:prstGeom prst="rect">
            <a:avLst/>
          </a:prstGeom>
          <a:noFill/>
          <a:ln w="9525">
            <a:noFill/>
            <a:miter lim="800000"/>
            <a:headEnd/>
            <a:tailEnd/>
          </a:ln>
        </p:spPr>
      </p:pic>
      <p:graphicFrame>
        <p:nvGraphicFramePr>
          <p:cNvPr id="31745" name="Object 2"/>
          <p:cNvGraphicFramePr>
            <a:graphicFrameLocks noChangeAspect="1"/>
          </p:cNvGraphicFramePr>
          <p:nvPr/>
        </p:nvGraphicFramePr>
        <p:xfrm>
          <a:off x="1295400" y="5562600"/>
          <a:ext cx="2362200" cy="573088"/>
        </p:xfrm>
        <a:graphic>
          <a:graphicData uri="http://schemas.openxmlformats.org/presentationml/2006/ole">
            <p:oleObj spid="_x0000_s31745" name="Equation" r:id="rId16" imgW="1180800" imgH="291960" progId="Equation.DSMT4">
              <p:embed/>
            </p:oleObj>
          </a:graphicData>
        </a:graphic>
      </p:graphicFrame>
      <p:sp>
        <p:nvSpPr>
          <p:cNvPr id="37" name="TextBox 36"/>
          <p:cNvSpPr txBox="1"/>
          <p:nvPr/>
        </p:nvSpPr>
        <p:spPr>
          <a:xfrm>
            <a:off x="3048000" y="6381690"/>
            <a:ext cx="2286000" cy="400110"/>
          </a:xfrm>
          <a:prstGeom prst="rect">
            <a:avLst/>
          </a:prstGeom>
          <a:noFill/>
          <a:ln>
            <a:solidFill>
              <a:schemeClr val="tx1"/>
            </a:solidFill>
          </a:ln>
        </p:spPr>
        <p:txBody>
          <a:bodyPr wrap="square" rtlCol="0">
            <a:spAutoFit/>
          </a:bodyPr>
          <a:lstStyle/>
          <a:p>
            <a:pPr algn="l"/>
            <a:r>
              <a:rPr lang="en-US" sz="1000" dirty="0" smtClean="0"/>
              <a:t>With help from Chiranjib Dutta (U-M), and Paul Reimer (Argonne)</a:t>
            </a:r>
            <a:endParaRPr lang="en-US" sz="1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spect="1" noChangeArrowheads="1"/>
          </p:cNvPicPr>
          <p:nvPr/>
        </p:nvPicPr>
        <p:blipFill>
          <a:blip r:embed="rId2" cstate="print"/>
          <a:srcRect/>
          <a:stretch>
            <a:fillRect/>
          </a:stretch>
        </p:blipFill>
        <p:spPr bwMode="auto">
          <a:xfrm>
            <a:off x="0" y="1255713"/>
            <a:ext cx="9144000" cy="4465637"/>
          </a:xfrm>
          <a:prstGeom prst="rect">
            <a:avLst/>
          </a:prstGeom>
          <a:noFill/>
          <a:ln w="9525">
            <a:noFill/>
            <a:miter lim="800000"/>
            <a:headEnd/>
            <a:tailEnd/>
          </a:ln>
        </p:spPr>
      </p:pic>
      <p:sp>
        <p:nvSpPr>
          <p:cNvPr id="16389" name="Text Box 8"/>
          <p:cNvSpPr txBox="1">
            <a:spLocks noChangeArrowheads="1"/>
          </p:cNvSpPr>
          <p:nvPr/>
        </p:nvSpPr>
        <p:spPr bwMode="auto">
          <a:xfrm>
            <a:off x="2286000" y="5827713"/>
            <a:ext cx="1981200" cy="984250"/>
          </a:xfrm>
          <a:prstGeom prst="rect">
            <a:avLst/>
          </a:prstGeom>
          <a:noFill/>
          <a:ln w="28575">
            <a:noFill/>
            <a:miter lim="800000"/>
            <a:headEnd/>
            <a:tailEnd/>
          </a:ln>
        </p:spPr>
        <p:txBody>
          <a:bodyPr>
            <a:spAutoFit/>
          </a:bodyPr>
          <a:lstStyle/>
          <a:p>
            <a:pPr>
              <a:defRPr/>
            </a:pPr>
            <a:r>
              <a:rPr lang="en-US" sz="1600" b="1" dirty="0">
                <a:solidFill>
                  <a:srgbClr val="FF0000"/>
                </a:solidFill>
                <a:latin typeface="+mn-lt"/>
              </a:rPr>
              <a:t>Solid Iron Magnet</a:t>
            </a:r>
          </a:p>
          <a:p>
            <a:pPr>
              <a:defRPr/>
            </a:pPr>
            <a:r>
              <a:rPr lang="en-US" sz="1400" dirty="0">
                <a:latin typeface="+mn-lt"/>
              </a:rPr>
              <a:t>(focusing magnet, </a:t>
            </a:r>
            <a:r>
              <a:rPr lang="en-US" sz="1400" dirty="0" err="1">
                <a:latin typeface="+mn-lt"/>
              </a:rPr>
              <a:t>hadron</a:t>
            </a:r>
            <a:r>
              <a:rPr lang="en-US" sz="1400" dirty="0">
                <a:latin typeface="+mn-lt"/>
              </a:rPr>
              <a:t> absorber and beam dump)</a:t>
            </a:r>
          </a:p>
        </p:txBody>
      </p:sp>
      <p:grpSp>
        <p:nvGrpSpPr>
          <p:cNvPr id="21508" name="Group 15"/>
          <p:cNvGrpSpPr>
            <a:grpSpLocks/>
          </p:cNvGrpSpPr>
          <p:nvPr/>
        </p:nvGrpSpPr>
        <p:grpSpPr bwMode="auto">
          <a:xfrm rot="587356">
            <a:off x="1017588" y="3803650"/>
            <a:ext cx="1517650" cy="450850"/>
            <a:chOff x="858" y="1507"/>
            <a:chExt cx="874" cy="240"/>
          </a:xfrm>
        </p:grpSpPr>
        <p:sp>
          <p:nvSpPr>
            <p:cNvPr id="21528" name="Text Box 9"/>
            <p:cNvSpPr txBox="1">
              <a:spLocks noChangeArrowheads="1"/>
            </p:cNvSpPr>
            <p:nvPr/>
          </p:nvSpPr>
          <p:spPr bwMode="auto">
            <a:xfrm rot="-1370607">
              <a:off x="1113" y="1547"/>
              <a:ext cx="369" cy="180"/>
            </a:xfrm>
            <a:prstGeom prst="rect">
              <a:avLst/>
            </a:prstGeom>
            <a:noFill/>
            <a:ln w="9525">
              <a:noFill/>
              <a:miter lim="800000"/>
              <a:headEnd/>
              <a:tailEnd/>
            </a:ln>
          </p:spPr>
          <p:txBody>
            <a:bodyPr wrap="none">
              <a:spAutoFit/>
            </a:bodyPr>
            <a:lstStyle/>
            <a:p>
              <a:r>
                <a:rPr lang="en-US" sz="1600">
                  <a:solidFill>
                    <a:srgbClr val="7030A0"/>
                  </a:solidFill>
                </a:rPr>
                <a:t>4.9m</a:t>
              </a:r>
            </a:p>
          </p:txBody>
        </p:sp>
        <p:sp>
          <p:nvSpPr>
            <p:cNvPr id="21519" name="Line 10"/>
            <p:cNvSpPr>
              <a:spLocks noChangeShapeType="1"/>
            </p:cNvSpPr>
            <p:nvPr/>
          </p:nvSpPr>
          <p:spPr bwMode="auto">
            <a:xfrm rot="20340000" flipV="1">
              <a:off x="1487" y="1507"/>
              <a:ext cx="245" cy="0"/>
            </a:xfrm>
            <a:prstGeom prst="line">
              <a:avLst/>
            </a:prstGeom>
            <a:noFill/>
            <a:ln w="9525">
              <a:solidFill>
                <a:srgbClr val="7030A0"/>
              </a:solidFill>
              <a:round/>
              <a:headEnd/>
              <a:tailEnd type="triangle" w="med" len="med"/>
            </a:ln>
          </p:spPr>
          <p:txBody>
            <a:bodyPr/>
            <a:lstStyle/>
            <a:p>
              <a:pPr>
                <a:defRPr/>
              </a:pPr>
              <a:endParaRPr lang="en-US">
                <a:ln>
                  <a:solidFill>
                    <a:srgbClr val="7030A0"/>
                  </a:solidFill>
                </a:ln>
              </a:endParaRPr>
            </a:p>
          </p:txBody>
        </p:sp>
        <p:sp>
          <p:nvSpPr>
            <p:cNvPr id="21530" name="Line 11"/>
            <p:cNvSpPr>
              <a:spLocks noChangeShapeType="1"/>
            </p:cNvSpPr>
            <p:nvPr/>
          </p:nvSpPr>
          <p:spPr bwMode="auto">
            <a:xfrm rot="20340000" flipV="1">
              <a:off x="858" y="1747"/>
              <a:ext cx="283" cy="0"/>
            </a:xfrm>
            <a:prstGeom prst="line">
              <a:avLst/>
            </a:prstGeom>
            <a:noFill/>
            <a:ln w="9525">
              <a:solidFill>
                <a:srgbClr val="7030A0"/>
              </a:solidFill>
              <a:round/>
              <a:headEnd type="triangle" w="med" len="med"/>
              <a:tailEnd/>
            </a:ln>
          </p:spPr>
          <p:txBody>
            <a:bodyPr/>
            <a:lstStyle/>
            <a:p>
              <a:endParaRPr lang="en-US"/>
            </a:p>
          </p:txBody>
        </p:sp>
      </p:grpSp>
      <p:sp>
        <p:nvSpPr>
          <p:cNvPr id="16393" name="Text Box 17"/>
          <p:cNvSpPr txBox="1">
            <a:spLocks noChangeArrowheads="1"/>
          </p:cNvSpPr>
          <p:nvPr/>
        </p:nvSpPr>
        <p:spPr bwMode="auto">
          <a:xfrm>
            <a:off x="1524000" y="1865313"/>
            <a:ext cx="1612900" cy="769937"/>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1</a:t>
            </a:r>
          </a:p>
          <a:p>
            <a:pPr>
              <a:defRPr/>
            </a:pPr>
            <a:r>
              <a:rPr lang="en-US" sz="1400" dirty="0">
                <a:latin typeface="+mn-lt"/>
              </a:rPr>
              <a:t>(</a:t>
            </a:r>
            <a:r>
              <a:rPr lang="en-US" sz="1400" dirty="0" err="1">
                <a:latin typeface="+mn-lt"/>
              </a:rPr>
              <a:t>hodoscope</a:t>
            </a:r>
            <a:r>
              <a:rPr lang="en-US" sz="1400" dirty="0">
                <a:latin typeface="+mn-lt"/>
              </a:rPr>
              <a:t> array,</a:t>
            </a:r>
          </a:p>
          <a:p>
            <a:pPr>
              <a:defRPr/>
            </a:pPr>
            <a:r>
              <a:rPr lang="en-US" sz="1400" dirty="0">
                <a:latin typeface="+mn-lt"/>
              </a:rPr>
              <a:t>MWPC track.)</a:t>
            </a:r>
          </a:p>
        </p:txBody>
      </p:sp>
      <p:sp>
        <p:nvSpPr>
          <p:cNvPr id="16398" name="Text Box 22"/>
          <p:cNvSpPr txBox="1">
            <a:spLocks noChangeArrowheads="1"/>
          </p:cNvSpPr>
          <p:nvPr/>
        </p:nvSpPr>
        <p:spPr bwMode="auto">
          <a:xfrm>
            <a:off x="7848600" y="4876800"/>
            <a:ext cx="1168400" cy="984250"/>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4</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t>
            </a:r>
            <a:br>
              <a:rPr lang="en-US" sz="1400" dirty="0">
                <a:latin typeface="+mn-lt"/>
              </a:rPr>
            </a:br>
            <a:r>
              <a:rPr lang="en-US" sz="1400" dirty="0">
                <a:latin typeface="+mn-lt"/>
              </a:rPr>
              <a:t>array, prop </a:t>
            </a:r>
            <a:br>
              <a:rPr lang="en-US" sz="1400" dirty="0">
                <a:latin typeface="+mn-lt"/>
              </a:rPr>
            </a:br>
            <a:r>
              <a:rPr lang="en-US" sz="1400" dirty="0">
                <a:latin typeface="+mn-lt"/>
              </a:rPr>
              <a:t>tube track.)</a:t>
            </a:r>
          </a:p>
        </p:txBody>
      </p:sp>
      <p:sp>
        <p:nvSpPr>
          <p:cNvPr id="16399" name="Text Box 24"/>
          <p:cNvSpPr txBox="1">
            <a:spLocks noChangeArrowheads="1"/>
          </p:cNvSpPr>
          <p:nvPr/>
        </p:nvSpPr>
        <p:spPr bwMode="auto">
          <a:xfrm>
            <a:off x="0" y="5903913"/>
            <a:ext cx="1600200" cy="769937"/>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Targets</a:t>
            </a:r>
          </a:p>
          <a:p>
            <a:pPr>
              <a:defRPr/>
            </a:pPr>
            <a:r>
              <a:rPr lang="en-US" sz="1400" dirty="0">
                <a:latin typeface="+mn-lt"/>
              </a:rPr>
              <a:t>(liquid H</a:t>
            </a:r>
            <a:r>
              <a:rPr lang="en-US" sz="1400" baseline="-25000" dirty="0">
                <a:latin typeface="+mn-lt"/>
              </a:rPr>
              <a:t>2</a:t>
            </a:r>
            <a:r>
              <a:rPr lang="en-US" sz="1400" dirty="0">
                <a:latin typeface="+mn-lt"/>
              </a:rPr>
              <a:t>, D</a:t>
            </a:r>
            <a:r>
              <a:rPr lang="en-US" sz="1400" baseline="-25000" dirty="0">
                <a:latin typeface="+mn-lt"/>
              </a:rPr>
              <a:t>2</a:t>
            </a:r>
            <a:r>
              <a:rPr lang="en-US" sz="1400" dirty="0">
                <a:latin typeface="+mn-lt"/>
              </a:rPr>
              <a:t>, </a:t>
            </a:r>
            <a:br>
              <a:rPr lang="en-US" sz="1400" dirty="0">
                <a:latin typeface="+mn-lt"/>
              </a:rPr>
            </a:br>
            <a:r>
              <a:rPr lang="en-US" sz="1400" dirty="0">
                <a:latin typeface="+mn-lt"/>
              </a:rPr>
              <a:t>and solid targets)</a:t>
            </a:r>
          </a:p>
        </p:txBody>
      </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1513" name="Title 28"/>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sz="2400" dirty="0" err="1" smtClean="0"/>
              <a:t>Drell</a:t>
            </a:r>
            <a:r>
              <a:rPr lang="en-US" sz="2400" dirty="0" smtClean="0"/>
              <a:t>-Yan Spectrometer for E906 </a:t>
            </a:r>
            <a:r>
              <a:rPr lang="en-US" dirty="0" smtClean="0"/>
              <a:t>(25m long)</a:t>
            </a:r>
          </a:p>
        </p:txBody>
      </p:sp>
      <p:sp>
        <p:nvSpPr>
          <p:cNvPr id="24" name="Text Box 22"/>
          <p:cNvSpPr txBox="1">
            <a:spLocks noChangeArrowheads="1"/>
          </p:cNvSpPr>
          <p:nvPr/>
        </p:nvSpPr>
        <p:spPr bwMode="auto">
          <a:xfrm>
            <a:off x="5715000" y="57150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2</a:t>
            </a: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25" name="Text Box 22"/>
          <p:cNvSpPr txBox="1">
            <a:spLocks noChangeArrowheads="1"/>
          </p:cNvSpPr>
          <p:nvPr/>
        </p:nvSpPr>
        <p:spPr bwMode="auto">
          <a:xfrm>
            <a:off x="5029200" y="9906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3</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17" name="Slide Number Placeholder 16"/>
          <p:cNvSpPr>
            <a:spLocks noGrp="1"/>
          </p:cNvSpPr>
          <p:nvPr>
            <p:ph type="sldNum" sz="quarter" idx="10"/>
          </p:nvPr>
        </p:nvSpPr>
        <p:spPr/>
        <p:txBody>
          <a:bodyPr/>
          <a:lstStyle/>
          <a:p>
            <a:pPr>
              <a:defRPr/>
            </a:pPr>
            <a:fld id="{F84E8D09-8DAA-41CF-96AF-D920BED5C995}" type="slidenum">
              <a:rPr lang="en-US" smtClean="0"/>
              <a:pPr>
                <a:defRPr/>
              </a:pPr>
              <a:t>10</a:t>
            </a:fld>
            <a:endParaRPr lang="en-US"/>
          </a:p>
        </p:txBody>
      </p:sp>
      <p:cxnSp>
        <p:nvCxnSpPr>
          <p:cNvPr id="21517" name="Straight Arrow Connector 21"/>
          <p:cNvCxnSpPr>
            <a:cxnSpLocks noChangeShapeType="1"/>
          </p:cNvCxnSpPr>
          <p:nvPr/>
        </p:nvCxnSpPr>
        <p:spPr bwMode="auto">
          <a:xfrm rot="16200000" flipV="1">
            <a:off x="-190500" y="4951413"/>
            <a:ext cx="1295400" cy="457200"/>
          </a:xfrm>
          <a:prstGeom prst="straightConnector1">
            <a:avLst/>
          </a:prstGeom>
          <a:noFill/>
          <a:ln w="25400" algn="ctr">
            <a:solidFill>
              <a:srgbClr val="FF0000"/>
            </a:solidFill>
            <a:round/>
            <a:headEnd/>
            <a:tailEnd type="arrow" w="med" len="med"/>
          </a:ln>
        </p:spPr>
      </p:cxnSp>
      <p:cxnSp>
        <p:nvCxnSpPr>
          <p:cNvPr id="21518" name="Straight Arrow Connector 25"/>
          <p:cNvCxnSpPr>
            <a:cxnSpLocks noChangeShapeType="1"/>
          </p:cNvCxnSpPr>
          <p:nvPr/>
        </p:nvCxnSpPr>
        <p:spPr bwMode="auto">
          <a:xfrm rot="16200000" flipV="1">
            <a:off x="2095500" y="4722813"/>
            <a:ext cx="1143000" cy="1066800"/>
          </a:xfrm>
          <a:prstGeom prst="straightConnector1">
            <a:avLst/>
          </a:prstGeom>
          <a:noFill/>
          <a:ln w="25400" algn="ctr">
            <a:solidFill>
              <a:srgbClr val="FF0000"/>
            </a:solidFill>
            <a:round/>
            <a:headEnd/>
            <a:tailEnd type="arrow" w="med" len="med"/>
          </a:ln>
        </p:spPr>
      </p:cxnSp>
      <p:sp>
        <p:nvSpPr>
          <p:cNvPr id="31" name="Text Box 8"/>
          <p:cNvSpPr txBox="1">
            <a:spLocks noChangeArrowheads="1"/>
          </p:cNvSpPr>
          <p:nvPr/>
        </p:nvSpPr>
        <p:spPr bwMode="auto">
          <a:xfrm>
            <a:off x="4038600" y="5105400"/>
            <a:ext cx="1600200" cy="554038"/>
          </a:xfrm>
          <a:prstGeom prst="rect">
            <a:avLst/>
          </a:prstGeom>
          <a:noFill/>
          <a:ln w="28575">
            <a:noFill/>
            <a:miter lim="800000"/>
            <a:headEnd/>
            <a:tailEnd/>
          </a:ln>
        </p:spPr>
        <p:txBody>
          <a:bodyPr>
            <a:spAutoFit/>
          </a:bodyPr>
          <a:lstStyle/>
          <a:p>
            <a:pPr>
              <a:defRPr/>
            </a:pPr>
            <a:r>
              <a:rPr lang="en-US" sz="1600" b="1" dirty="0" err="1">
                <a:solidFill>
                  <a:srgbClr val="FF0000"/>
                </a:solidFill>
                <a:latin typeface="+mn-lt"/>
              </a:rPr>
              <a:t>KTeV</a:t>
            </a:r>
            <a:r>
              <a:rPr lang="en-US" sz="1600" b="1" dirty="0">
                <a:solidFill>
                  <a:srgbClr val="FF0000"/>
                </a:solidFill>
                <a:latin typeface="+mn-lt"/>
              </a:rPr>
              <a:t> Magnet</a:t>
            </a:r>
          </a:p>
          <a:p>
            <a:pPr>
              <a:defRPr/>
            </a:pPr>
            <a:r>
              <a:rPr lang="en-US" sz="1400" dirty="0">
                <a:latin typeface="+mn-lt"/>
              </a:rPr>
              <a:t>(Mom. Meas.)</a:t>
            </a:r>
          </a:p>
        </p:txBody>
      </p:sp>
      <p:cxnSp>
        <p:nvCxnSpPr>
          <p:cNvPr id="21520" name="Straight Arrow Connector 31"/>
          <p:cNvCxnSpPr>
            <a:cxnSpLocks noChangeShapeType="1"/>
          </p:cNvCxnSpPr>
          <p:nvPr/>
        </p:nvCxnSpPr>
        <p:spPr bwMode="auto">
          <a:xfrm rot="16200000" flipV="1">
            <a:off x="4191000" y="4419600"/>
            <a:ext cx="914400" cy="304800"/>
          </a:xfrm>
          <a:prstGeom prst="straightConnector1">
            <a:avLst/>
          </a:prstGeom>
          <a:noFill/>
          <a:ln w="25400" algn="ctr">
            <a:solidFill>
              <a:srgbClr val="FF0000"/>
            </a:solidFill>
            <a:round/>
            <a:headEnd/>
            <a:tailEnd type="arrow" w="med" len="med"/>
          </a:ln>
        </p:spPr>
      </p:cxnSp>
      <p:cxnSp>
        <p:nvCxnSpPr>
          <p:cNvPr id="21521" name="Straight Arrow Connector 34"/>
          <p:cNvCxnSpPr>
            <a:cxnSpLocks noChangeShapeType="1"/>
          </p:cNvCxnSpPr>
          <p:nvPr/>
        </p:nvCxnSpPr>
        <p:spPr bwMode="auto">
          <a:xfrm rot="16200000" flipV="1">
            <a:off x="5009356" y="4171157"/>
            <a:ext cx="1944687" cy="1143000"/>
          </a:xfrm>
          <a:prstGeom prst="straightConnector1">
            <a:avLst/>
          </a:prstGeom>
          <a:noFill/>
          <a:ln w="25400" algn="ctr">
            <a:solidFill>
              <a:srgbClr val="FF0000"/>
            </a:solidFill>
            <a:round/>
            <a:headEnd/>
            <a:tailEnd type="arrow" w="med" len="med"/>
          </a:ln>
        </p:spPr>
      </p:cxnSp>
      <p:cxnSp>
        <p:nvCxnSpPr>
          <p:cNvPr id="21522" name="Straight Arrow Connector 37"/>
          <p:cNvCxnSpPr>
            <a:cxnSpLocks noChangeShapeType="1"/>
            <a:stCxn id="16398" idx="0"/>
          </p:cNvCxnSpPr>
          <p:nvPr/>
        </p:nvCxnSpPr>
        <p:spPr bwMode="auto">
          <a:xfrm rot="16200000" flipV="1">
            <a:off x="7378700" y="3822700"/>
            <a:ext cx="1752600" cy="355600"/>
          </a:xfrm>
          <a:prstGeom prst="straightConnector1">
            <a:avLst/>
          </a:prstGeom>
          <a:noFill/>
          <a:ln w="25400" algn="ctr">
            <a:solidFill>
              <a:srgbClr val="FF0000"/>
            </a:solidFill>
            <a:round/>
            <a:headEnd/>
            <a:tailEnd type="arrow" w="med" len="med"/>
          </a:ln>
        </p:spPr>
      </p:cxnSp>
      <p:sp>
        <p:nvSpPr>
          <p:cNvPr id="43" name="Text Box 8"/>
          <p:cNvSpPr txBox="1">
            <a:spLocks noChangeArrowheads="1"/>
          </p:cNvSpPr>
          <p:nvPr/>
        </p:nvSpPr>
        <p:spPr bwMode="auto">
          <a:xfrm>
            <a:off x="6324600" y="4343400"/>
            <a:ext cx="1981200" cy="523875"/>
          </a:xfrm>
          <a:prstGeom prst="rect">
            <a:avLst/>
          </a:prstGeom>
          <a:noFill/>
          <a:ln w="28575">
            <a:noFill/>
            <a:miter lim="800000"/>
            <a:headEnd/>
            <a:tailEnd/>
          </a:ln>
        </p:spPr>
        <p:txBody>
          <a:bodyPr>
            <a:spAutoFit/>
          </a:bodyPr>
          <a:lstStyle/>
          <a:p>
            <a:pPr>
              <a:defRPr/>
            </a:pPr>
            <a:r>
              <a:rPr lang="en-US" sz="1400" b="1" dirty="0">
                <a:solidFill>
                  <a:srgbClr val="FF0000"/>
                </a:solidFill>
                <a:latin typeface="+mn-lt"/>
              </a:rPr>
              <a:t>Iron Wall</a:t>
            </a:r>
          </a:p>
          <a:p>
            <a:pPr>
              <a:defRPr/>
            </a:pPr>
            <a:r>
              <a:rPr lang="en-US" sz="1400" dirty="0">
                <a:latin typeface="+mn-lt"/>
              </a:rPr>
              <a:t>(</a:t>
            </a:r>
            <a:r>
              <a:rPr lang="en-US" sz="1400" dirty="0" err="1">
                <a:latin typeface="+mn-lt"/>
              </a:rPr>
              <a:t>Hadron</a:t>
            </a:r>
            <a:r>
              <a:rPr lang="en-US" sz="1400" dirty="0">
                <a:latin typeface="+mn-lt"/>
              </a:rPr>
              <a:t> absorber)</a:t>
            </a:r>
          </a:p>
        </p:txBody>
      </p:sp>
      <p:cxnSp>
        <p:nvCxnSpPr>
          <p:cNvPr id="21524" name="Straight Arrow Connector 43"/>
          <p:cNvCxnSpPr>
            <a:cxnSpLocks noChangeShapeType="1"/>
            <a:stCxn id="43" idx="0"/>
          </p:cNvCxnSpPr>
          <p:nvPr/>
        </p:nvCxnSpPr>
        <p:spPr bwMode="auto">
          <a:xfrm rot="5400000" flipH="1" flipV="1">
            <a:off x="6908800" y="3759200"/>
            <a:ext cx="990600" cy="177800"/>
          </a:xfrm>
          <a:prstGeom prst="straightConnector1">
            <a:avLst/>
          </a:prstGeom>
          <a:noFill/>
          <a:ln w="25400" algn="ctr">
            <a:solidFill>
              <a:srgbClr val="FF0000"/>
            </a:solidFill>
            <a:round/>
            <a:headEnd/>
            <a:tailEnd type="arrow" w="med" len="med"/>
          </a:ln>
        </p:spPr>
      </p:cxnSp>
      <p:cxnSp>
        <p:nvCxnSpPr>
          <p:cNvPr id="21525" name="Straight Arrow Connector 45"/>
          <p:cNvCxnSpPr>
            <a:cxnSpLocks noChangeShapeType="1"/>
            <a:stCxn id="16393" idx="2"/>
          </p:cNvCxnSpPr>
          <p:nvPr/>
        </p:nvCxnSpPr>
        <p:spPr bwMode="auto">
          <a:xfrm rot="16200000" flipH="1">
            <a:off x="1949450" y="3016250"/>
            <a:ext cx="1022350" cy="260350"/>
          </a:xfrm>
          <a:prstGeom prst="straightConnector1">
            <a:avLst/>
          </a:prstGeom>
          <a:noFill/>
          <a:ln w="25400" algn="ctr">
            <a:solidFill>
              <a:srgbClr val="FF0000"/>
            </a:solidFill>
            <a:round/>
            <a:headEnd/>
            <a:tailEnd type="arrow" w="med" len="med"/>
          </a:ln>
        </p:spPr>
      </p:cxnSp>
      <p:cxnSp>
        <p:nvCxnSpPr>
          <p:cNvPr id="21526" name="Straight Arrow Connector 47"/>
          <p:cNvCxnSpPr>
            <a:cxnSpLocks noChangeShapeType="1"/>
          </p:cNvCxnSpPr>
          <p:nvPr/>
        </p:nvCxnSpPr>
        <p:spPr bwMode="auto">
          <a:xfrm rot="16200000" flipH="1">
            <a:off x="6003925" y="1844675"/>
            <a:ext cx="1022350" cy="838200"/>
          </a:xfrm>
          <a:prstGeom prst="straightConnector1">
            <a:avLst/>
          </a:prstGeom>
          <a:noFill/>
          <a:ln w="25400" algn="ctr">
            <a:solidFill>
              <a:srgbClr val="FF0000"/>
            </a:solidFill>
            <a:round/>
            <a:headEnd/>
            <a:tailEnd type="arrow" w="med" len="med"/>
          </a:ln>
        </p:spPr>
      </p:cxnSp>
      <p:cxnSp>
        <p:nvCxnSpPr>
          <p:cNvPr id="21527" name="Straight Arrow Connector 49"/>
          <p:cNvCxnSpPr>
            <a:cxnSpLocks noChangeShapeType="1"/>
          </p:cNvCxnSpPr>
          <p:nvPr/>
        </p:nvCxnSpPr>
        <p:spPr bwMode="auto">
          <a:xfrm rot="16200000" flipH="1">
            <a:off x="5829300" y="2019300"/>
            <a:ext cx="1295400" cy="762000"/>
          </a:xfrm>
          <a:prstGeom prst="straightConnector1">
            <a:avLst/>
          </a:prstGeom>
          <a:noFill/>
          <a:ln w="254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spect="1" noChangeArrowheads="1"/>
          </p:cNvPicPr>
          <p:nvPr/>
        </p:nvPicPr>
        <p:blipFill>
          <a:blip r:embed="rId2" cstate="print"/>
          <a:srcRect/>
          <a:stretch>
            <a:fillRect/>
          </a:stretch>
        </p:blipFill>
        <p:spPr bwMode="auto">
          <a:xfrm>
            <a:off x="0" y="1255713"/>
            <a:ext cx="9144000" cy="4465637"/>
          </a:xfrm>
          <a:prstGeom prst="rect">
            <a:avLst/>
          </a:prstGeom>
          <a:noFill/>
          <a:ln w="9525">
            <a:noFill/>
            <a:miter lim="800000"/>
            <a:headEnd/>
            <a:tailEnd/>
          </a:ln>
        </p:spPr>
      </p:pic>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1513" name="Title 28"/>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r>
              <a:rPr lang="en-US" sz="2400" dirty="0" err="1" smtClean="0"/>
              <a:t>Drell</a:t>
            </a:r>
            <a:r>
              <a:rPr lang="en-US" sz="2400" dirty="0" smtClean="0"/>
              <a:t>-Yan Spectrometer for E906 </a:t>
            </a:r>
            <a:br>
              <a:rPr lang="en-US" sz="2400" dirty="0" smtClean="0"/>
            </a:br>
            <a:r>
              <a:rPr lang="en-US" sz="2400" dirty="0" smtClean="0"/>
              <a:t> </a:t>
            </a:r>
            <a:r>
              <a:rPr lang="en-US" dirty="0" smtClean="0"/>
              <a:t>(Reduce, Reuse, Recycle)</a:t>
            </a:r>
          </a:p>
        </p:txBody>
      </p:sp>
      <p:sp>
        <p:nvSpPr>
          <p:cNvPr id="17" name="Slide Number Placeholder 16"/>
          <p:cNvSpPr>
            <a:spLocks noGrp="1"/>
          </p:cNvSpPr>
          <p:nvPr>
            <p:ph type="sldNum" sz="quarter" idx="10"/>
          </p:nvPr>
        </p:nvSpPr>
        <p:spPr/>
        <p:txBody>
          <a:bodyPr/>
          <a:lstStyle/>
          <a:p>
            <a:pPr>
              <a:defRPr/>
            </a:pPr>
            <a:fld id="{F84E8D09-8DAA-41CF-96AF-D920BED5C995}" type="slidenum">
              <a:rPr lang="en-US" smtClean="0"/>
              <a:pPr>
                <a:defRPr/>
              </a:pPr>
              <a:t>11</a:t>
            </a:fld>
            <a:endParaRPr lang="en-US"/>
          </a:p>
        </p:txBody>
      </p:sp>
      <p:sp>
        <p:nvSpPr>
          <p:cNvPr id="28" name="TextBox 27"/>
          <p:cNvSpPr txBox="1"/>
          <p:nvPr/>
        </p:nvSpPr>
        <p:spPr>
          <a:xfrm>
            <a:off x="152400" y="1358205"/>
            <a:ext cx="4572000" cy="1600438"/>
          </a:xfrm>
          <a:prstGeom prst="rect">
            <a:avLst/>
          </a:prstGeom>
          <a:noFill/>
        </p:spPr>
        <p:txBody>
          <a:bodyPr wrap="square" rtlCol="0">
            <a:spAutoFit/>
          </a:bodyPr>
          <a:lstStyle/>
          <a:p>
            <a:pPr algn="l">
              <a:buFont typeface="Arial" pitchFamily="34" charset="0"/>
              <a:buChar char="•"/>
            </a:pPr>
            <a:r>
              <a:rPr lang="en-US" sz="1400" dirty="0" smtClean="0">
                <a:latin typeface="+mn-lt"/>
              </a:rPr>
              <a:t> St. 4 </a:t>
            </a:r>
            <a:r>
              <a:rPr lang="en-US" sz="1400" dirty="0" err="1" smtClean="0">
                <a:latin typeface="+mn-lt"/>
              </a:rPr>
              <a:t>Prob</a:t>
            </a:r>
            <a:r>
              <a:rPr lang="en-US" sz="1400" dirty="0" smtClean="0">
                <a:latin typeface="+mn-lt"/>
              </a:rPr>
              <a:t> Tubes: Homeland Security via Los Alamos</a:t>
            </a:r>
          </a:p>
          <a:p>
            <a:pPr algn="l">
              <a:buFont typeface="Arial" pitchFamily="34" charset="0"/>
              <a:buChar char="•"/>
            </a:pPr>
            <a:r>
              <a:rPr lang="en-US" sz="1400" dirty="0" smtClean="0">
                <a:latin typeface="+mn-lt"/>
              </a:rPr>
              <a:t> St. 3 &amp; 4 Hodo PMTs: E866, HERMES, </a:t>
            </a:r>
            <a:r>
              <a:rPr lang="en-US" sz="1400" dirty="0" err="1" smtClean="0">
                <a:latin typeface="+mn-lt"/>
              </a:rPr>
              <a:t>KTeV</a:t>
            </a:r>
            <a:endParaRPr lang="en-US" sz="1400" dirty="0" smtClean="0">
              <a:latin typeface="+mn-lt"/>
            </a:endParaRPr>
          </a:p>
          <a:p>
            <a:pPr algn="l">
              <a:buFont typeface="Arial" pitchFamily="34" charset="0"/>
              <a:buChar char="•"/>
            </a:pPr>
            <a:r>
              <a:rPr lang="en-US" sz="1400" dirty="0" smtClean="0">
                <a:latin typeface="+mn-lt"/>
              </a:rPr>
              <a:t> St. 1 &amp; 2 Hodoscopes: HERMES</a:t>
            </a:r>
          </a:p>
          <a:p>
            <a:pPr algn="l">
              <a:buFont typeface="Arial" pitchFamily="34" charset="0"/>
              <a:buChar char="•"/>
            </a:pPr>
            <a:r>
              <a:rPr lang="en-US" sz="1400" dirty="0" smtClean="0">
                <a:latin typeface="+mn-lt"/>
              </a:rPr>
              <a:t> St. 2 Support Structure: </a:t>
            </a:r>
            <a:r>
              <a:rPr lang="en-US" sz="1400" dirty="0" err="1" smtClean="0">
                <a:latin typeface="+mn-lt"/>
              </a:rPr>
              <a:t>KTeV</a:t>
            </a:r>
            <a:endParaRPr lang="en-US" sz="1400" dirty="0" smtClean="0">
              <a:latin typeface="+mn-lt"/>
            </a:endParaRPr>
          </a:p>
          <a:p>
            <a:pPr algn="l">
              <a:buFont typeface="Arial" pitchFamily="34" charset="0"/>
              <a:buChar char="•"/>
            </a:pPr>
            <a:r>
              <a:rPr lang="en-US" sz="1400" dirty="0" smtClean="0">
                <a:latin typeface="+mn-lt"/>
              </a:rPr>
              <a:t> St. 2 &amp; 3 tracking: E866</a:t>
            </a:r>
          </a:p>
          <a:p>
            <a:pPr algn="l">
              <a:buFont typeface="Arial" pitchFamily="34" charset="0"/>
              <a:buChar char="•"/>
            </a:pPr>
            <a:r>
              <a:rPr lang="en-US" sz="1400" dirty="0" smtClean="0">
                <a:latin typeface="+mn-lt"/>
              </a:rPr>
              <a:t> Target Flasks: E866</a:t>
            </a:r>
          </a:p>
          <a:p>
            <a:pPr algn="l">
              <a:buFont typeface="Arial" pitchFamily="34" charset="0"/>
              <a:buChar char="•"/>
            </a:pPr>
            <a:r>
              <a:rPr lang="en-US" sz="1400" dirty="0" smtClean="0">
                <a:latin typeface="+mn-lt"/>
              </a:rPr>
              <a:t> Cables: </a:t>
            </a:r>
            <a:r>
              <a:rPr lang="en-US" sz="1400" dirty="0" err="1" smtClean="0">
                <a:latin typeface="+mn-lt"/>
              </a:rPr>
              <a:t>KTeV</a:t>
            </a:r>
            <a:r>
              <a:rPr lang="en-US" sz="1400" dirty="0" smtClean="0">
                <a:latin typeface="+mn-lt"/>
              </a:rPr>
              <a:t>    </a:t>
            </a:r>
            <a:endParaRPr lang="en-US" sz="1400" dirty="0">
              <a:latin typeface="+mn-lt"/>
            </a:endParaRPr>
          </a:p>
        </p:txBody>
      </p:sp>
      <p:sp>
        <p:nvSpPr>
          <p:cNvPr id="29" name="TextBox 28"/>
          <p:cNvSpPr txBox="1"/>
          <p:nvPr/>
        </p:nvSpPr>
        <p:spPr>
          <a:xfrm>
            <a:off x="4191000" y="4495800"/>
            <a:ext cx="4724400" cy="1169551"/>
          </a:xfrm>
          <a:prstGeom prst="rect">
            <a:avLst/>
          </a:prstGeom>
          <a:noFill/>
        </p:spPr>
        <p:txBody>
          <a:bodyPr wrap="square" rtlCol="0">
            <a:spAutoFit/>
          </a:bodyPr>
          <a:lstStyle/>
          <a:p>
            <a:pPr algn="r">
              <a:buFont typeface="Arial" pitchFamily="34" charset="0"/>
              <a:buChar char="•"/>
            </a:pPr>
            <a:r>
              <a:rPr lang="en-US" sz="1400" dirty="0" smtClean="0">
                <a:latin typeface="+mn-lt"/>
              </a:rPr>
              <a:t> </a:t>
            </a:r>
            <a:r>
              <a:rPr lang="en-US" sz="1400" dirty="0" err="1" smtClean="0">
                <a:latin typeface="+mn-lt"/>
              </a:rPr>
              <a:t>Hadron</a:t>
            </a:r>
            <a:r>
              <a:rPr lang="en-US" sz="1400" dirty="0" smtClean="0">
                <a:latin typeface="+mn-lt"/>
              </a:rPr>
              <a:t> Absorber: FNAL</a:t>
            </a:r>
          </a:p>
          <a:p>
            <a:pPr algn="r">
              <a:buFont typeface="Arial" pitchFamily="34" charset="0"/>
              <a:buChar char="•"/>
            </a:pPr>
            <a:r>
              <a:rPr lang="en-US" sz="1400" dirty="0" smtClean="0">
                <a:latin typeface="+mn-lt"/>
              </a:rPr>
              <a:t> Shielding blocks: FNAL old </a:t>
            </a:r>
            <a:r>
              <a:rPr lang="en-US" sz="1400" dirty="0" err="1" smtClean="0">
                <a:latin typeface="+mn-lt"/>
              </a:rPr>
              <a:t>beamline</a:t>
            </a:r>
            <a:endParaRPr lang="en-US" sz="1400" dirty="0" smtClean="0">
              <a:latin typeface="+mn-lt"/>
            </a:endParaRPr>
          </a:p>
          <a:p>
            <a:pPr algn="r">
              <a:buFont typeface="Arial" pitchFamily="34" charset="0"/>
              <a:buChar char="•"/>
            </a:pPr>
            <a:r>
              <a:rPr lang="en-US" sz="1400" dirty="0" smtClean="0">
                <a:latin typeface="+mn-lt"/>
              </a:rPr>
              <a:t> 2</a:t>
            </a:r>
            <a:r>
              <a:rPr lang="en-US" sz="1400" baseline="30000" dirty="0" smtClean="0">
                <a:latin typeface="+mn-lt"/>
              </a:rPr>
              <a:t>nd</a:t>
            </a:r>
            <a:r>
              <a:rPr lang="en-US" sz="1400" dirty="0" smtClean="0">
                <a:latin typeface="+mn-lt"/>
              </a:rPr>
              <a:t> Magnet: </a:t>
            </a:r>
            <a:r>
              <a:rPr lang="en-US" sz="1400" dirty="0" err="1" smtClean="0">
                <a:latin typeface="+mn-lt"/>
              </a:rPr>
              <a:t>KTeV</a:t>
            </a:r>
            <a:r>
              <a:rPr lang="en-US" sz="1400" dirty="0" smtClean="0">
                <a:latin typeface="+mn-lt"/>
              </a:rPr>
              <a:t> mom analysis magnet</a:t>
            </a:r>
          </a:p>
          <a:p>
            <a:pPr algn="r">
              <a:buFont typeface="Arial" pitchFamily="34" charset="0"/>
              <a:buChar char="•"/>
            </a:pPr>
            <a:r>
              <a:rPr lang="en-US" sz="1400" dirty="0" smtClean="0">
                <a:latin typeface="+mn-lt"/>
              </a:rPr>
              <a:t> Solid Fe Magnet Coils: E866 SM3 Magnet</a:t>
            </a:r>
          </a:p>
          <a:p>
            <a:pPr algn="r">
              <a:buFont typeface="Arial" pitchFamily="34" charset="0"/>
              <a:buChar char="•"/>
            </a:pPr>
            <a:r>
              <a:rPr lang="en-US" sz="1400" dirty="0" smtClean="0">
                <a:latin typeface="+mn-lt"/>
              </a:rPr>
              <a:t> Solid Fe Magnet FLUX Return Iron: E866 SM12 Magnet</a:t>
            </a:r>
          </a:p>
        </p:txBody>
      </p:sp>
      <p:sp>
        <p:nvSpPr>
          <p:cNvPr id="30" name="TextBox 29"/>
          <p:cNvSpPr txBox="1"/>
          <p:nvPr/>
        </p:nvSpPr>
        <p:spPr>
          <a:xfrm>
            <a:off x="1524000" y="5906869"/>
            <a:ext cx="2667000" cy="646331"/>
          </a:xfrm>
          <a:prstGeom prst="rect">
            <a:avLst/>
          </a:prstGeom>
          <a:noFill/>
          <a:ln w="3175">
            <a:solidFill>
              <a:srgbClr val="009900"/>
            </a:solidFill>
          </a:ln>
        </p:spPr>
        <p:txBody>
          <a:bodyPr wrap="square" rtlCol="0">
            <a:spAutoFit/>
          </a:bodyPr>
          <a:lstStyle/>
          <a:p>
            <a:r>
              <a:rPr lang="en-US" dirty="0" smtClean="0">
                <a:solidFill>
                  <a:srgbClr val="009E47"/>
                </a:solidFill>
              </a:rPr>
              <a:t>Expect to start collecting data: November 2011</a:t>
            </a:r>
            <a:endParaRPr lang="en-US" dirty="0">
              <a:solidFill>
                <a:srgbClr val="009E4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5" name="Object 3"/>
          <p:cNvGraphicFramePr>
            <a:graphicFrameLocks noChangeAspect="1"/>
          </p:cNvGraphicFramePr>
          <p:nvPr/>
        </p:nvGraphicFramePr>
        <p:xfrm>
          <a:off x="457200" y="3810000"/>
          <a:ext cx="6019800" cy="855348"/>
        </p:xfrm>
        <a:graphic>
          <a:graphicData uri="http://schemas.openxmlformats.org/presentationml/2006/ole">
            <p:oleObj spid="_x0000_s52225" name="Equation" r:id="rId8" imgW="3276360" imgH="469800" progId="Equation.DSMT4">
              <p:embed/>
            </p:oleObj>
          </a:graphicData>
        </a:graphic>
      </p:graphicFrame>
      <p:grpSp>
        <p:nvGrpSpPr>
          <p:cNvPr id="2" name="Group 39"/>
          <p:cNvGrpSpPr>
            <a:grpSpLocks noChangeAspect="1"/>
          </p:cNvGrpSpPr>
          <p:nvPr/>
        </p:nvGrpSpPr>
        <p:grpSpPr bwMode="auto">
          <a:xfrm>
            <a:off x="6327775" y="3962400"/>
            <a:ext cx="2674938" cy="2667000"/>
            <a:chOff x="6172200" y="3806825"/>
            <a:chExt cx="2830513" cy="2822575"/>
          </a:xfrm>
        </p:grpSpPr>
        <p:pic>
          <p:nvPicPr>
            <p:cNvPr id="22567" name="Picture 2" descr="x1x2_accept"/>
            <p:cNvPicPr>
              <a:picLocks noChangeAspect="1" noChangeArrowheads="1"/>
            </p:cNvPicPr>
            <p:nvPr/>
          </p:nvPicPr>
          <p:blipFill>
            <a:blip r:embed="rId9" cstate="print"/>
            <a:srcRect/>
            <a:stretch>
              <a:fillRect/>
            </a:stretch>
          </p:blipFill>
          <p:spPr bwMode="auto">
            <a:xfrm>
              <a:off x="6172200" y="3806825"/>
              <a:ext cx="2830513" cy="2822575"/>
            </a:xfrm>
            <a:prstGeom prst="rect">
              <a:avLst/>
            </a:prstGeom>
            <a:noFill/>
            <a:ln w="9525">
              <a:noFill/>
              <a:miter lim="800000"/>
              <a:headEnd/>
              <a:tailEnd/>
            </a:ln>
          </p:spPr>
        </p:pic>
        <p:sp>
          <p:nvSpPr>
            <p:cNvPr id="22568" name="Text Box 36"/>
            <p:cNvSpPr txBox="1">
              <a:spLocks noChangeArrowheads="1"/>
            </p:cNvSpPr>
            <p:nvPr/>
          </p:nvSpPr>
          <p:spPr bwMode="auto">
            <a:xfrm rot="-2852075">
              <a:off x="6810724" y="4756161"/>
              <a:ext cx="1126822" cy="488596"/>
            </a:xfrm>
            <a:prstGeom prst="rect">
              <a:avLst/>
            </a:prstGeom>
            <a:noFill/>
            <a:ln w="9525">
              <a:noFill/>
              <a:miter lim="800000"/>
              <a:headEnd/>
              <a:tailEnd/>
            </a:ln>
          </p:spPr>
          <p:txBody>
            <a:bodyPr wrap="none">
              <a:spAutoFit/>
            </a:bodyPr>
            <a:lstStyle/>
            <a:p>
              <a:r>
                <a:rPr lang="en-US" sz="1200">
                  <a:ea typeface="MS PGothic" pitchFamily="34" charset="-128"/>
                </a:rPr>
                <a:t>E906 Spect. </a:t>
              </a:r>
            </a:p>
            <a:p>
              <a:r>
                <a:rPr lang="en-US" sz="1200">
                  <a:ea typeface="MS PGothic" pitchFamily="34" charset="-128"/>
                </a:rPr>
                <a:t>Monte Carlo</a:t>
              </a:r>
            </a:p>
          </p:txBody>
        </p:sp>
      </p:grpSp>
      <p:sp>
        <p:nvSpPr>
          <p:cNvPr id="27" name="Rectangle 6"/>
          <p:cNvSpPr txBox="1">
            <a:spLocks noChangeArrowheads="1"/>
          </p:cNvSpPr>
          <p:nvPr/>
        </p:nvSpPr>
        <p:spPr bwMode="auto">
          <a:xfrm>
            <a:off x="1752600" y="241300"/>
            <a:ext cx="5449888" cy="466725"/>
          </a:xfrm>
          <a:prstGeom prst="rect">
            <a:avLst/>
          </a:prstGeom>
          <a:noFill/>
          <a:ln>
            <a:miter lim="800000"/>
            <a:headEnd/>
            <a:tailEnd/>
          </a:ln>
        </p:spPr>
        <p:txBody>
          <a:bodyPr/>
          <a:lstStyle/>
          <a:p>
            <a:pPr>
              <a:spcBef>
                <a:spcPts val="200"/>
              </a:spcBef>
              <a:tabLst>
                <a:tab pos="863600" algn="l"/>
              </a:tabLst>
              <a:defRPr/>
            </a:pP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Spectrometer for E906</a:t>
            </a:r>
            <a:endParaRPr lang="en-US" sz="2400" b="1" kern="0" dirty="0">
              <a:solidFill>
                <a:srgbClr val="1C11FD"/>
              </a:solidFill>
              <a:latin typeface="+mj-lt"/>
              <a:ea typeface="+mj-ea"/>
              <a:cs typeface="+mj-cs"/>
              <a:sym typeface="Arial" pitchFamily="34" charset="0"/>
            </a:endParaRPr>
          </a:p>
        </p:txBody>
      </p:sp>
      <p:sp>
        <p:nvSpPr>
          <p:cNvPr id="22532" name="Title 28"/>
          <p:cNvSpPr>
            <a:spLocks noGrp="1"/>
          </p:cNvSpPr>
          <p:nvPr>
            <p:ph type="title"/>
          </p:nvPr>
        </p:nvSpPr>
        <p:spPr bwMode="auto">
          <a:xfrm>
            <a:off x="533400" y="241300"/>
            <a:ext cx="8001000" cy="469900"/>
          </a:xfrm>
          <a:ln>
            <a:miter lim="800000"/>
            <a:headEnd/>
            <a:tailEnd/>
          </a:ln>
        </p:spPr>
        <p:txBody>
          <a:bodyPr vert="horz" wrap="square" lIns="91440" tIns="45720" rIns="91440" bIns="45720" numCol="1" anchor="t" anchorCtr="0" compatLnSpc="1">
            <a:prstTxWarp prst="textNoShape">
              <a:avLst/>
            </a:prstTxWarp>
          </a:bodyPr>
          <a:lstStyle/>
          <a:p>
            <a:r>
              <a:rPr lang="en-US" sz="2400" smtClean="0"/>
              <a:t>Fixed Target Drell-Yan:  What we really measure</a:t>
            </a:r>
          </a:p>
        </p:txBody>
      </p:sp>
      <p:sp>
        <p:nvSpPr>
          <p:cNvPr id="55" name="Rectangle 3"/>
          <p:cNvSpPr txBox="1">
            <a:spLocks noChangeArrowheads="1"/>
          </p:cNvSpPr>
          <p:nvPr/>
        </p:nvSpPr>
        <p:spPr bwMode="auto">
          <a:xfrm>
            <a:off x="152400" y="1905000"/>
            <a:ext cx="5257800" cy="47244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dirty="0"/>
              <a:t>Measure yields of </a:t>
            </a:r>
            <a:r>
              <a:rPr lang="en-US" dirty="0">
                <a:latin typeface="Symbol" pitchFamily="18" charset="2"/>
                <a:sym typeface="Symbol" pitchFamily="18" charset="2"/>
              </a:rPr>
              <a:t></a:t>
            </a:r>
            <a:r>
              <a:rPr lang="en-US" baseline="30000" dirty="0">
                <a:sym typeface="Symbol" pitchFamily="18" charset="2"/>
              </a:rPr>
              <a:t>+</a:t>
            </a:r>
            <a:r>
              <a:rPr lang="en-US" dirty="0">
                <a:latin typeface="Symbol" pitchFamily="18" charset="2"/>
                <a:sym typeface="Symbol" pitchFamily="18" charset="2"/>
              </a:rPr>
              <a:t></a:t>
            </a:r>
            <a:r>
              <a:rPr lang="en-US" baseline="30000" dirty="0">
                <a:sym typeface="Symbol" pitchFamily="18" charset="2"/>
              </a:rPr>
              <a:t>-</a:t>
            </a:r>
            <a:r>
              <a:rPr lang="en-US" dirty="0"/>
              <a:t> pairs from </a:t>
            </a:r>
            <a:br>
              <a:rPr lang="en-US" dirty="0"/>
            </a:br>
            <a:r>
              <a:rPr lang="en-US" dirty="0"/>
              <a:t>different  targets</a:t>
            </a: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Reconstruct p</a:t>
            </a:r>
            <a:r>
              <a:rPr lang="en-US" kern="0" baseline="-25000" dirty="0">
                <a:latin typeface="Symbol" pitchFamily="18" charset="2"/>
                <a:ea typeface="+mn-ea"/>
                <a:cs typeface="+mn-cs"/>
                <a:sym typeface="Symbol" pitchFamily="18" charset="2"/>
              </a:rPr>
              <a:t> </a:t>
            </a:r>
            <a:r>
              <a:rPr lang="en-US" kern="0" dirty="0">
                <a:latin typeface="+mn-lt"/>
                <a:ea typeface="+mn-ea"/>
                <a:cs typeface="+mn-cs"/>
                <a:sym typeface="Arial" pitchFamily="34" charset="0"/>
              </a:rPr>
              <a:t>, M</a:t>
            </a:r>
            <a:r>
              <a:rPr lang="en-US" kern="0" baseline="30000" dirty="0">
                <a:latin typeface="+mn-lt"/>
                <a:ea typeface="+mn-ea"/>
                <a:cs typeface="+mn-cs"/>
                <a:sym typeface="Arial" pitchFamily="34" charset="0"/>
              </a:rPr>
              <a:t>2</a:t>
            </a:r>
            <a:r>
              <a:rPr lang="en-US" kern="0" baseline="-25000" dirty="0">
                <a:latin typeface="Symbol" pitchFamily="18" charset="2"/>
                <a:ea typeface="+mn-ea"/>
                <a:cs typeface="+mn-cs"/>
                <a:sym typeface="Symbol" pitchFamily="18" charset="2"/>
              </a:rPr>
              <a:t></a:t>
            </a:r>
            <a:r>
              <a:rPr lang="en-US" kern="0" dirty="0">
                <a:latin typeface="+mn-lt"/>
                <a:ea typeface="+mn-ea"/>
                <a:cs typeface="+mn-cs"/>
                <a:sym typeface="Arial" pitchFamily="34" charset="0"/>
              </a:rPr>
              <a:t>= </a:t>
            </a:r>
            <a:r>
              <a:rPr lang="en-US" kern="0" dirty="0" err="1">
                <a:solidFill>
                  <a:srgbClr val="3333FF"/>
                </a:solidFill>
                <a:latin typeface="+mn-lt"/>
                <a:ea typeface="+mn-ea"/>
                <a:cs typeface="+mn-cs"/>
                <a:sym typeface="Arial" pitchFamily="34" charset="0"/>
              </a:rPr>
              <a:t>x</a:t>
            </a:r>
            <a:r>
              <a:rPr lang="en-US" kern="0" baseline="-25000" dirty="0" err="1">
                <a:solidFill>
                  <a:srgbClr val="3333FF"/>
                </a:solidFill>
                <a:latin typeface="+mn-lt"/>
                <a:ea typeface="+mn-ea"/>
                <a:cs typeface="+mn-cs"/>
                <a:sym typeface="Arial" pitchFamily="34" charset="0"/>
              </a:rPr>
              <a:t>b</a:t>
            </a:r>
            <a:r>
              <a:rPr lang="en-US" kern="0" dirty="0" err="1">
                <a:solidFill>
                  <a:srgbClr val="CC3399"/>
                </a:solidFill>
                <a:latin typeface="+mn-lt"/>
                <a:ea typeface="+mn-ea"/>
                <a:cs typeface="+mn-cs"/>
                <a:sym typeface="Arial" pitchFamily="34" charset="0"/>
              </a:rPr>
              <a:t>x</a:t>
            </a:r>
            <a:r>
              <a:rPr lang="en-US" kern="0" baseline="-25000" dirty="0" err="1">
                <a:solidFill>
                  <a:srgbClr val="CC3399"/>
                </a:solidFill>
                <a:latin typeface="+mn-lt"/>
                <a:ea typeface="+mn-ea"/>
                <a:cs typeface="+mn-cs"/>
                <a:sym typeface="Arial" pitchFamily="34" charset="0"/>
              </a:rPr>
              <a:t>t</a:t>
            </a:r>
            <a:r>
              <a:rPr lang="en-US" kern="0" dirty="0" err="1">
                <a:latin typeface="+mn-lt"/>
                <a:ea typeface="+mn-ea"/>
                <a:cs typeface="+mn-cs"/>
                <a:sym typeface="Arial" pitchFamily="34" charset="0"/>
              </a:rPr>
              <a:t>s</a:t>
            </a: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Determine </a:t>
            </a:r>
            <a:r>
              <a:rPr lang="en-US" kern="0" dirty="0" err="1">
                <a:solidFill>
                  <a:srgbClr val="3333FF"/>
                </a:solidFill>
                <a:sym typeface="Arial" pitchFamily="34" charset="0"/>
              </a:rPr>
              <a:t>x</a:t>
            </a:r>
            <a:r>
              <a:rPr lang="en-US" kern="0" baseline="-25000" dirty="0" err="1">
                <a:solidFill>
                  <a:srgbClr val="3333FF"/>
                </a:solidFill>
                <a:sym typeface="Arial" pitchFamily="34" charset="0"/>
              </a:rPr>
              <a:t>b</a:t>
            </a:r>
            <a:r>
              <a:rPr lang="en-US" kern="0" dirty="0">
                <a:sym typeface="Arial" pitchFamily="34" charset="0"/>
              </a:rPr>
              <a:t>, </a:t>
            </a:r>
            <a:r>
              <a:rPr lang="en-US" kern="0" dirty="0" err="1">
                <a:solidFill>
                  <a:srgbClr val="CC3399"/>
                </a:solidFill>
                <a:sym typeface="Arial" pitchFamily="34" charset="0"/>
              </a:rPr>
              <a:t>x</a:t>
            </a:r>
            <a:r>
              <a:rPr lang="en-US" kern="0" baseline="-25000" dirty="0" err="1">
                <a:solidFill>
                  <a:srgbClr val="CC3399"/>
                </a:solidFill>
                <a:sym typeface="Arial" pitchFamily="34" charset="0"/>
              </a:rPr>
              <a:t>t</a:t>
            </a:r>
            <a:endParaRPr lang="en-US" kern="0" dirty="0">
              <a:solidFill>
                <a:srgbClr val="CC3399"/>
              </a:solidFill>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Measure differential cross section</a:t>
            </a: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12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Fixed target kinematics and detector acceptance give </a:t>
            </a:r>
            <a:r>
              <a:rPr lang="en-US" kern="0" dirty="0" err="1">
                <a:solidFill>
                  <a:srgbClr val="3333FF"/>
                </a:solidFill>
                <a:sym typeface="Arial" pitchFamily="34" charset="0"/>
              </a:rPr>
              <a:t>x</a:t>
            </a:r>
            <a:r>
              <a:rPr lang="en-US" kern="0" baseline="-25000" dirty="0" err="1">
                <a:solidFill>
                  <a:srgbClr val="3333FF"/>
                </a:solidFill>
                <a:sym typeface="Arial" pitchFamily="34" charset="0"/>
              </a:rPr>
              <a:t>b</a:t>
            </a:r>
            <a:r>
              <a:rPr lang="en-US" kern="0" dirty="0">
                <a:sym typeface="Arial" pitchFamily="34" charset="0"/>
              </a:rPr>
              <a:t> &gt; </a:t>
            </a:r>
            <a:r>
              <a:rPr lang="en-US" kern="0" dirty="0" err="1">
                <a:solidFill>
                  <a:srgbClr val="CC3399"/>
                </a:solidFill>
                <a:sym typeface="Arial" pitchFamily="34" charset="0"/>
              </a:rPr>
              <a:t>x</a:t>
            </a:r>
            <a:r>
              <a:rPr lang="en-US" kern="0" baseline="-25000" dirty="0" err="1">
                <a:solidFill>
                  <a:srgbClr val="CC3399"/>
                </a:solidFill>
                <a:sym typeface="Arial" pitchFamily="34" charset="0"/>
              </a:rPr>
              <a:t>t</a:t>
            </a:r>
            <a:endParaRPr lang="en-US" kern="0" dirty="0">
              <a:solidFill>
                <a:srgbClr val="CC3399"/>
              </a:solidFill>
              <a:sym typeface="Arial" pitchFamily="34" charset="0"/>
            </a:endParaRP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err="1">
                <a:latin typeface="+mn-lt"/>
                <a:ea typeface="+mn-ea"/>
                <a:cs typeface="+mn-cs"/>
                <a:sym typeface="Arial" pitchFamily="34" charset="0"/>
              </a:rPr>
              <a:t>x</a:t>
            </a:r>
            <a:r>
              <a:rPr lang="en-US" sz="1600" kern="0" baseline="-25000" dirty="0" err="1">
                <a:latin typeface="+mn-lt"/>
                <a:ea typeface="+mn-ea"/>
                <a:cs typeface="+mn-cs"/>
                <a:sym typeface="Arial" pitchFamily="34" charset="0"/>
              </a:rPr>
              <a:t>F</a:t>
            </a:r>
            <a:r>
              <a:rPr lang="en-US" sz="1600" kern="0" dirty="0">
                <a:latin typeface="+mn-lt"/>
                <a:ea typeface="+mn-ea"/>
                <a:cs typeface="+mn-cs"/>
                <a:sym typeface="Arial" pitchFamily="34" charset="0"/>
              </a:rPr>
              <a:t> = 2p</a:t>
            </a:r>
            <a:r>
              <a:rPr lang="en-US" sz="1600" kern="0" baseline="-25000" dirty="0">
                <a:latin typeface="+mn-lt"/>
                <a:ea typeface="+mn-ea"/>
                <a:cs typeface="+mn-cs"/>
                <a:sym typeface="Arial" pitchFamily="34" charset="0"/>
              </a:rPr>
              <a:t>||</a:t>
            </a:r>
            <a:r>
              <a:rPr lang="en-US" sz="1600" kern="0" baseline="30000" dirty="0">
                <a:latin typeface="Symbol" pitchFamily="18" charset="2"/>
                <a:ea typeface="+mn-ea"/>
                <a:cs typeface="+mn-cs"/>
                <a:sym typeface="Symbol" pitchFamily="18" charset="2"/>
              </a:rPr>
              <a:t></a:t>
            </a:r>
            <a:r>
              <a:rPr lang="en-US" sz="1600" kern="0" dirty="0">
                <a:latin typeface="+mn-lt"/>
                <a:ea typeface="+mn-ea"/>
                <a:cs typeface="+mn-cs"/>
                <a:sym typeface="Arial" pitchFamily="34" charset="0"/>
              </a:rPr>
              <a:t>/s</a:t>
            </a:r>
            <a:r>
              <a:rPr lang="en-US" sz="1600" kern="0" baseline="30000" dirty="0">
                <a:latin typeface="+mn-lt"/>
                <a:ea typeface="+mn-ea"/>
                <a:cs typeface="+mn-cs"/>
                <a:sym typeface="Arial" pitchFamily="34" charset="0"/>
              </a:rPr>
              <a:t>1/2</a:t>
            </a:r>
            <a:r>
              <a:rPr lang="en-US" sz="1600" kern="0" dirty="0">
                <a:latin typeface="+mn-lt"/>
                <a:ea typeface="+mn-ea"/>
                <a:cs typeface="+mn-cs"/>
                <a:sym typeface="Arial" pitchFamily="34" charset="0"/>
              </a:rPr>
              <a:t> </a:t>
            </a:r>
            <a:r>
              <a:rPr lang="en-US" sz="1600" kern="0" dirty="0">
                <a:latin typeface="+mn-lt"/>
                <a:ea typeface="+mn-ea"/>
                <a:cs typeface="Arial" pitchFamily="34" charset="0"/>
                <a:sym typeface="Arial" pitchFamily="34" charset="0"/>
              </a:rPr>
              <a:t>≈</a:t>
            </a:r>
            <a:r>
              <a:rPr lang="en-US" sz="1600" kern="0" dirty="0">
                <a:latin typeface="+mn-lt"/>
                <a:ea typeface="+mn-ea"/>
                <a:cs typeface="+mn-cs"/>
                <a:sym typeface="Arial" pitchFamily="34" charset="0"/>
              </a:rPr>
              <a:t> </a:t>
            </a:r>
            <a:r>
              <a:rPr lang="en-US" sz="1600" kern="0" dirty="0">
                <a:solidFill>
                  <a:srgbClr val="3333FF"/>
                </a:solidFill>
                <a:latin typeface="+mn-lt"/>
                <a:ea typeface="+mn-ea"/>
                <a:cs typeface="+mn-cs"/>
                <a:sym typeface="Arial" pitchFamily="34" charset="0"/>
              </a:rPr>
              <a:t>x</a:t>
            </a:r>
            <a:r>
              <a:rPr lang="en-US" sz="1600" kern="0" baseline="-25000" dirty="0">
                <a:solidFill>
                  <a:srgbClr val="3333FF"/>
                </a:solidFill>
                <a:latin typeface="+mn-lt"/>
                <a:ea typeface="+mn-ea"/>
                <a:cs typeface="+mn-cs"/>
                <a:sym typeface="Arial" pitchFamily="34" charset="0"/>
              </a:rPr>
              <a:t>b</a:t>
            </a:r>
            <a:r>
              <a:rPr lang="en-US" sz="1600" kern="0" dirty="0">
                <a:latin typeface="+mn-lt"/>
                <a:ea typeface="+mn-ea"/>
                <a:cs typeface="+mn-cs"/>
                <a:sym typeface="Arial" pitchFamily="34" charset="0"/>
              </a:rPr>
              <a:t> – </a:t>
            </a:r>
            <a:r>
              <a:rPr lang="en-US" sz="1600" kern="0" dirty="0">
                <a:solidFill>
                  <a:srgbClr val="CC3399"/>
                </a:solidFill>
                <a:latin typeface="+mn-lt"/>
                <a:ea typeface="+mn-ea"/>
                <a:cs typeface="+mn-cs"/>
                <a:sym typeface="Arial" pitchFamily="34" charset="0"/>
              </a:rPr>
              <a:t>x</a:t>
            </a:r>
            <a:r>
              <a:rPr lang="en-US" sz="1600" kern="0" baseline="-25000" dirty="0">
                <a:solidFill>
                  <a:srgbClr val="CC3399"/>
                </a:solidFill>
                <a:latin typeface="+mn-lt"/>
                <a:ea typeface="+mn-ea"/>
                <a:cs typeface="+mn-cs"/>
                <a:sym typeface="Arial" pitchFamily="34" charset="0"/>
              </a:rPr>
              <a:t>t</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Beam valence quarks probed at </a:t>
            </a:r>
            <a:r>
              <a:rPr lang="en-US" sz="1600" kern="0" dirty="0">
                <a:sym typeface="Arial" pitchFamily="34" charset="0"/>
              </a:rPr>
              <a:t>high </a:t>
            </a:r>
            <a:r>
              <a:rPr lang="en-US" sz="1600" kern="0" dirty="0">
                <a:latin typeface="+mn-lt"/>
                <a:ea typeface="+mn-ea"/>
                <a:cs typeface="+mn-cs"/>
                <a:sym typeface="Arial" pitchFamily="34" charset="0"/>
              </a:rPr>
              <a:t>x</a:t>
            </a:r>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Target sea quarks </a:t>
            </a:r>
            <a:r>
              <a:rPr lang="en-US" sz="1600" kern="0" dirty="0">
                <a:sym typeface="Arial" pitchFamily="34" charset="0"/>
              </a:rPr>
              <a:t>probed </a:t>
            </a:r>
            <a:r>
              <a:rPr lang="en-US" sz="1600" kern="0" dirty="0">
                <a:latin typeface="+mn-lt"/>
                <a:ea typeface="+mn-ea"/>
                <a:cs typeface="+mn-cs"/>
                <a:sym typeface="Arial" pitchFamily="34" charset="0"/>
              </a:rPr>
              <a:t>at low/</a:t>
            </a:r>
            <a:r>
              <a:rPr lang="en-US" sz="1600" kern="0" dirty="0">
                <a:sym typeface="Arial" pitchFamily="34" charset="0"/>
              </a:rPr>
              <a:t>intermediate </a:t>
            </a:r>
            <a:r>
              <a:rPr lang="en-US" sz="1600" kern="0" dirty="0">
                <a:latin typeface="+mn-lt"/>
                <a:ea typeface="+mn-ea"/>
                <a:cs typeface="+mn-cs"/>
                <a:sym typeface="Arial" pitchFamily="34" charset="0"/>
              </a:rPr>
              <a:t>x</a:t>
            </a:r>
          </a:p>
          <a:p>
            <a:pPr marL="754063" lvl="1" indent="-334963" algn="l">
              <a:spcBef>
                <a:spcPts val="1200"/>
              </a:spcBef>
              <a:buClr>
                <a:srgbClr val="0000FF"/>
              </a:buClr>
              <a:buSzPct val="150000"/>
              <a:buFont typeface="Zapf Dingbats" charset="0"/>
              <a:buChar char="➡"/>
              <a:tabLst>
                <a:tab pos="815975" algn="l"/>
                <a:tab pos="1192213" algn="l"/>
              </a:tabLst>
              <a:defRPr/>
            </a:pPr>
            <a:endParaRPr lang="en-US" sz="1600" kern="0" dirty="0">
              <a:latin typeface="+mn-lt"/>
              <a:ea typeface="+mn-ea"/>
              <a:cs typeface="+mn-cs"/>
              <a:sym typeface="Arial" pitchFamily="34" charset="0"/>
            </a:endParaRPr>
          </a:p>
        </p:txBody>
      </p:sp>
      <p:sp>
        <p:nvSpPr>
          <p:cNvPr id="57" name="AutoShape 37"/>
          <p:cNvSpPr>
            <a:spLocks noChangeArrowheads="1"/>
          </p:cNvSpPr>
          <p:nvPr/>
        </p:nvSpPr>
        <p:spPr bwMode="auto">
          <a:xfrm>
            <a:off x="4967287" y="3962400"/>
            <a:ext cx="1433513" cy="5191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noFill/>
          <a:ln w="38100">
            <a:solidFill>
              <a:srgbClr val="FD220B"/>
            </a:solidFill>
            <a:miter lim="800000"/>
            <a:headEnd/>
            <a:tailEnd/>
          </a:ln>
        </p:spPr>
        <p:txBody>
          <a:bodyPr wrap="none" anchor="ctr"/>
          <a:lstStyle/>
          <a:p>
            <a:endParaRPr lang="en-US"/>
          </a:p>
        </p:txBody>
      </p:sp>
      <p:grpSp>
        <p:nvGrpSpPr>
          <p:cNvPr id="22536" name="Group 71"/>
          <p:cNvGrpSpPr>
            <a:grpSpLocks noChangeAspect="1"/>
          </p:cNvGrpSpPr>
          <p:nvPr/>
        </p:nvGrpSpPr>
        <p:grpSpPr bwMode="auto">
          <a:xfrm>
            <a:off x="4648200" y="914400"/>
            <a:ext cx="4413250" cy="2779713"/>
            <a:chOff x="3987800" y="306388"/>
            <a:chExt cx="5156200" cy="3247891"/>
          </a:xfrm>
        </p:grpSpPr>
        <p:pic>
          <p:nvPicPr>
            <p:cNvPr id="22562" name="Picture 4" descr="mrst"/>
            <p:cNvPicPr>
              <a:picLocks noChangeAspect="1" noChangeArrowheads="1"/>
            </p:cNvPicPr>
            <p:nvPr/>
          </p:nvPicPr>
          <p:blipFill>
            <a:blip r:embed="rId10" cstate="print"/>
            <a:srcRect/>
            <a:stretch>
              <a:fillRect/>
            </a:stretch>
          </p:blipFill>
          <p:spPr bwMode="auto">
            <a:xfrm>
              <a:off x="3987800" y="306388"/>
              <a:ext cx="5156200" cy="2749550"/>
            </a:xfrm>
            <a:prstGeom prst="rect">
              <a:avLst/>
            </a:prstGeom>
            <a:noFill/>
            <a:ln w="9525">
              <a:noFill/>
              <a:miter lim="800000"/>
              <a:headEnd/>
              <a:tailEnd/>
            </a:ln>
          </p:spPr>
        </p:pic>
        <p:sp>
          <p:nvSpPr>
            <p:cNvPr id="22563" name="Text Box 5"/>
            <p:cNvSpPr txBox="1">
              <a:spLocks noChangeArrowheads="1"/>
            </p:cNvSpPr>
            <p:nvPr/>
          </p:nvSpPr>
          <p:spPr bwMode="auto">
            <a:xfrm>
              <a:off x="5466034" y="2947734"/>
              <a:ext cx="1127687" cy="606545"/>
            </a:xfrm>
            <a:prstGeom prst="rect">
              <a:avLst/>
            </a:prstGeom>
            <a:noFill/>
            <a:ln w="9525">
              <a:noFill/>
              <a:miter lim="800000"/>
              <a:headEnd/>
              <a:tailEnd/>
            </a:ln>
          </p:spPr>
          <p:txBody>
            <a:bodyPr>
              <a:spAutoFit/>
            </a:bodyPr>
            <a:lstStyle/>
            <a:p>
              <a:r>
                <a:rPr lang="en-US" sz="2800" dirty="0" err="1">
                  <a:solidFill>
                    <a:srgbClr val="CC3399"/>
                  </a:solidFill>
                  <a:latin typeface="Times New Roman" pitchFamily="18" charset="0"/>
                  <a:ea typeface="MS PGothic" pitchFamily="34" charset="-128"/>
                </a:rPr>
                <a:t>x</a:t>
              </a:r>
              <a:r>
                <a:rPr lang="en-US" sz="2800" baseline="-25000" dirty="0" err="1">
                  <a:solidFill>
                    <a:srgbClr val="CC3399"/>
                  </a:solidFill>
                  <a:latin typeface="Times New Roman" pitchFamily="18" charset="0"/>
                  <a:ea typeface="MS PGothic" pitchFamily="34" charset="-128"/>
                </a:rPr>
                <a:t>target</a:t>
              </a:r>
              <a:endParaRPr lang="en-US" sz="2800" baseline="-25000" dirty="0">
                <a:solidFill>
                  <a:srgbClr val="CC3399"/>
                </a:solidFill>
                <a:latin typeface="Times New Roman" pitchFamily="18" charset="0"/>
                <a:ea typeface="MS PGothic" pitchFamily="34" charset="-128"/>
              </a:endParaRPr>
            </a:p>
          </p:txBody>
        </p:sp>
        <p:sp>
          <p:nvSpPr>
            <p:cNvPr id="22564" name="Text Box 6"/>
            <p:cNvSpPr txBox="1">
              <a:spLocks noChangeArrowheads="1"/>
            </p:cNvSpPr>
            <p:nvPr/>
          </p:nvSpPr>
          <p:spPr bwMode="auto">
            <a:xfrm>
              <a:off x="7443196" y="2947734"/>
              <a:ext cx="1031240" cy="606545"/>
            </a:xfrm>
            <a:prstGeom prst="rect">
              <a:avLst/>
            </a:prstGeom>
            <a:noFill/>
            <a:ln w="9525">
              <a:noFill/>
              <a:miter lim="800000"/>
              <a:headEnd/>
              <a:tailEnd/>
            </a:ln>
          </p:spPr>
          <p:txBody>
            <a:bodyPr wrap="none">
              <a:spAutoFit/>
            </a:bodyPr>
            <a:lstStyle/>
            <a:p>
              <a:r>
                <a:rPr lang="en-US" sz="2800" dirty="0" err="1">
                  <a:solidFill>
                    <a:srgbClr val="3333FF"/>
                  </a:solidFill>
                  <a:latin typeface="Times New Roman" pitchFamily="18" charset="0"/>
                  <a:ea typeface="MS PGothic" pitchFamily="34" charset="-128"/>
                </a:rPr>
                <a:t>x</a:t>
              </a:r>
              <a:r>
                <a:rPr lang="en-US" sz="2800" baseline="-25000" dirty="0" err="1">
                  <a:solidFill>
                    <a:srgbClr val="3333FF"/>
                  </a:solidFill>
                  <a:latin typeface="Times New Roman" pitchFamily="18" charset="0"/>
                  <a:ea typeface="MS PGothic" pitchFamily="34" charset="-128"/>
                </a:rPr>
                <a:t>beam</a:t>
              </a:r>
              <a:endParaRPr lang="en-US" sz="2800" baseline="-25000" dirty="0">
                <a:solidFill>
                  <a:srgbClr val="3333FF"/>
                </a:solidFill>
                <a:latin typeface="Times New Roman" pitchFamily="18" charset="0"/>
                <a:ea typeface="MS PGothic" pitchFamily="34" charset="-128"/>
              </a:endParaRPr>
            </a:p>
          </p:txBody>
        </p:sp>
        <p:sp>
          <p:nvSpPr>
            <p:cNvPr id="22565" name="AutoShape 7"/>
            <p:cNvSpPr>
              <a:spLocks/>
            </p:cNvSpPr>
            <p:nvPr/>
          </p:nvSpPr>
          <p:spPr bwMode="auto">
            <a:xfrm rot="-5400000">
              <a:off x="5630863" y="1993900"/>
              <a:ext cx="425450" cy="1812925"/>
            </a:xfrm>
            <a:prstGeom prst="leftBrace">
              <a:avLst>
                <a:gd name="adj1" fmla="val 35510"/>
                <a:gd name="adj2" fmla="val 46542"/>
              </a:avLst>
            </a:prstGeom>
            <a:noFill/>
            <a:ln w="28575">
              <a:solidFill>
                <a:srgbClr val="CC3399"/>
              </a:solidFill>
              <a:round/>
              <a:headEnd/>
              <a:tailEnd/>
            </a:ln>
          </p:spPr>
          <p:txBody>
            <a:bodyPr rot="10800000" wrap="none" anchor="ctr"/>
            <a:lstStyle/>
            <a:p>
              <a:endParaRPr lang="en-US">
                <a:solidFill>
                  <a:srgbClr val="CC3399"/>
                </a:solidFill>
                <a:latin typeface="Times New Roman" pitchFamily="18" charset="0"/>
                <a:ea typeface="MS PGothic" pitchFamily="34" charset="-128"/>
              </a:endParaRPr>
            </a:p>
          </p:txBody>
        </p:sp>
        <p:sp>
          <p:nvSpPr>
            <p:cNvPr id="22566" name="AutoShape 8"/>
            <p:cNvSpPr>
              <a:spLocks/>
            </p:cNvSpPr>
            <p:nvPr/>
          </p:nvSpPr>
          <p:spPr bwMode="auto">
            <a:xfrm rot="-5400000">
              <a:off x="7705725" y="2116138"/>
              <a:ext cx="425450" cy="1566863"/>
            </a:xfrm>
            <a:prstGeom prst="leftBrace">
              <a:avLst>
                <a:gd name="adj1" fmla="val 30690"/>
                <a:gd name="adj2" fmla="val 46542"/>
              </a:avLst>
            </a:prstGeom>
            <a:noFill/>
            <a:ln w="28575">
              <a:solidFill>
                <a:srgbClr val="3333FF"/>
              </a:solidFill>
              <a:round/>
              <a:headEnd/>
              <a:tailEnd/>
            </a:ln>
          </p:spPr>
          <p:txBody>
            <a:bodyPr rot="10800000" wrap="none" anchor="ctr"/>
            <a:lstStyle/>
            <a:p>
              <a:endParaRPr lang="en-US">
                <a:solidFill>
                  <a:srgbClr val="33CC33"/>
                </a:solidFill>
                <a:latin typeface="Times New Roman" pitchFamily="18" charset="0"/>
                <a:ea typeface="MS PGothic" pitchFamily="34" charset="-128"/>
              </a:endParaRPr>
            </a:p>
          </p:txBody>
        </p:sp>
      </p:grpSp>
      <p:grpSp>
        <p:nvGrpSpPr>
          <p:cNvPr id="22537" name="Group 73"/>
          <p:cNvGrpSpPr>
            <a:grpSpLocks noChangeAspect="1"/>
          </p:cNvGrpSpPr>
          <p:nvPr/>
        </p:nvGrpSpPr>
        <p:grpSpPr bwMode="auto">
          <a:xfrm>
            <a:off x="228600" y="914400"/>
            <a:ext cx="1752600" cy="914400"/>
            <a:chOff x="6627813" y="1106489"/>
            <a:chExt cx="2527602" cy="1319213"/>
          </a:xfrm>
        </p:grpSpPr>
        <p:grpSp>
          <p:nvGrpSpPr>
            <p:cNvPr id="22539" name="Group 13"/>
            <p:cNvGrpSpPr>
              <a:grpSpLocks/>
            </p:cNvGrpSpPr>
            <p:nvPr/>
          </p:nvGrpSpPr>
          <p:grpSpPr bwMode="auto">
            <a:xfrm>
              <a:off x="6704011" y="1106489"/>
              <a:ext cx="2055811" cy="1319213"/>
              <a:chOff x="483" y="953"/>
              <a:chExt cx="1890" cy="1050"/>
            </a:xfrm>
          </p:grpSpPr>
          <p:grpSp>
            <p:nvGrpSpPr>
              <p:cNvPr id="22544" name="Group 14"/>
              <p:cNvGrpSpPr>
                <a:grpSpLocks noChangeAspect="1"/>
              </p:cNvGrpSpPr>
              <p:nvPr/>
            </p:nvGrpSpPr>
            <p:grpSpPr bwMode="auto">
              <a:xfrm>
                <a:off x="1199" y="1362"/>
                <a:ext cx="464" cy="239"/>
                <a:chOff x="2707" y="2966"/>
                <a:chExt cx="864" cy="672"/>
              </a:xfrm>
            </p:grpSpPr>
            <p:sp>
              <p:nvSpPr>
                <p:cNvPr id="22557"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8"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59"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0"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2561"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2545" name="Group 20"/>
              <p:cNvGrpSpPr>
                <a:grpSpLocks noChangeAspect="1"/>
              </p:cNvGrpSpPr>
              <p:nvPr/>
            </p:nvGrpSpPr>
            <p:grpSpPr bwMode="auto">
              <a:xfrm>
                <a:off x="1659" y="969"/>
                <a:ext cx="709" cy="517"/>
                <a:chOff x="3818" y="1354"/>
                <a:chExt cx="1246" cy="432"/>
              </a:xfrm>
            </p:grpSpPr>
            <p:sp>
              <p:nvSpPr>
                <p:cNvPr id="22555"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2556"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2546" name="Group 23"/>
              <p:cNvGrpSpPr>
                <a:grpSpLocks noChangeAspect="1"/>
              </p:cNvGrpSpPr>
              <p:nvPr/>
            </p:nvGrpSpPr>
            <p:grpSpPr bwMode="auto">
              <a:xfrm flipV="1">
                <a:off x="1662" y="1486"/>
                <a:ext cx="711" cy="517"/>
                <a:chOff x="3818" y="1354"/>
                <a:chExt cx="1246" cy="432"/>
              </a:xfrm>
            </p:grpSpPr>
            <p:sp>
              <p:nvSpPr>
                <p:cNvPr id="22553"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2554"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2547" name="Group 26"/>
              <p:cNvGrpSpPr>
                <a:grpSpLocks noChangeAspect="1"/>
              </p:cNvGrpSpPr>
              <p:nvPr/>
            </p:nvGrpSpPr>
            <p:grpSpPr bwMode="auto">
              <a:xfrm flipH="1">
                <a:off x="488" y="953"/>
                <a:ext cx="709" cy="517"/>
                <a:chOff x="3818" y="1354"/>
                <a:chExt cx="1246" cy="432"/>
              </a:xfrm>
            </p:grpSpPr>
            <p:sp>
              <p:nvSpPr>
                <p:cNvPr id="22551"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2552"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2548" name="Group 29"/>
              <p:cNvGrpSpPr>
                <a:grpSpLocks noChangeAspect="1"/>
              </p:cNvGrpSpPr>
              <p:nvPr/>
            </p:nvGrpSpPr>
            <p:grpSpPr bwMode="auto">
              <a:xfrm flipH="1" flipV="1">
                <a:off x="483" y="1470"/>
                <a:ext cx="711" cy="517"/>
                <a:chOff x="3818" y="1354"/>
                <a:chExt cx="1246" cy="432"/>
              </a:xfrm>
            </p:grpSpPr>
            <p:sp>
              <p:nvSpPr>
                <p:cNvPr id="22549"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2550"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2540" name="Picture 75"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22541" name="Picture 76"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22542" name="Picture 77"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648997" y="1176338"/>
              <a:ext cx="506412" cy="468311"/>
            </a:xfrm>
            <a:prstGeom prst="rect">
              <a:avLst/>
            </a:prstGeom>
            <a:noFill/>
            <a:ln w="9525">
              <a:noFill/>
              <a:miter lim="800000"/>
              <a:headEnd/>
              <a:tailEnd/>
            </a:ln>
          </p:spPr>
        </p:pic>
        <p:pic>
          <p:nvPicPr>
            <p:cNvPr id="22543" name="Picture 78" descr="txp_fig"/>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a:off x="8687103" y="1876028"/>
              <a:ext cx="468312" cy="336550"/>
            </a:xfrm>
            <a:prstGeom prst="rect">
              <a:avLst/>
            </a:prstGeom>
            <a:noFill/>
            <a:ln w="9525">
              <a:noFill/>
              <a:miter lim="800000"/>
              <a:headEnd/>
              <a:tailEnd/>
            </a:ln>
          </p:spPr>
        </p:pic>
      </p:grpSp>
      <p:sp>
        <p:nvSpPr>
          <p:cNvPr id="41" name="Slide Number Placeholder 40"/>
          <p:cNvSpPr>
            <a:spLocks noGrp="1"/>
          </p:cNvSpPr>
          <p:nvPr>
            <p:ph type="sldNum" sz="quarter" idx="10"/>
          </p:nvPr>
        </p:nvSpPr>
        <p:spPr/>
        <p:txBody>
          <a:bodyPr/>
          <a:lstStyle/>
          <a:p>
            <a:pPr>
              <a:defRPr/>
            </a:pPr>
            <a:fld id="{A63C0492-FDFD-4BD8-A9E9-DFEDE7699DE0}"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igrat_e866_slide"/>
          <p:cNvPicPr>
            <a:picLocks noChangeAspect="1" noChangeArrowheads="1"/>
          </p:cNvPicPr>
          <p:nvPr/>
        </p:nvPicPr>
        <p:blipFill>
          <a:blip r:embed="rId8" cstate="print"/>
          <a:srcRect/>
          <a:stretch>
            <a:fillRect/>
          </a:stretch>
        </p:blipFill>
        <p:spPr bwMode="auto">
          <a:xfrm>
            <a:off x="3951288" y="1022350"/>
            <a:ext cx="5192712" cy="5183188"/>
          </a:xfrm>
          <a:prstGeom prst="rect">
            <a:avLst/>
          </a:prstGeom>
          <a:noFill/>
          <a:ln w="9525">
            <a:noFill/>
            <a:miter lim="800000"/>
            <a:headEnd/>
            <a:tailEnd/>
          </a:ln>
        </p:spPr>
      </p:pic>
      <p:pic>
        <p:nvPicPr>
          <p:cNvPr id="23555" name="Picture 6" descr="txp_fig"/>
          <p:cNvPicPr>
            <a:picLocks noChangeAspect="1" noChangeArrowheads="1"/>
          </p:cNvPicPr>
          <p:nvPr>
            <p:custDataLst>
              <p:tags r:id="rId1"/>
            </p:custDataLst>
          </p:nvPr>
        </p:nvPicPr>
        <p:blipFill>
          <a:blip r:embed="rId9" cstate="print"/>
          <a:srcRect/>
          <a:stretch>
            <a:fillRect/>
          </a:stretch>
        </p:blipFill>
        <p:spPr bwMode="auto">
          <a:xfrm>
            <a:off x="228600" y="4191000"/>
            <a:ext cx="3246438" cy="744538"/>
          </a:xfrm>
          <a:prstGeom prst="rect">
            <a:avLst/>
          </a:prstGeom>
          <a:noFill/>
          <a:ln w="9525">
            <a:noFill/>
            <a:miter lim="800000"/>
            <a:headEnd/>
            <a:tailEnd/>
          </a:ln>
        </p:spPr>
      </p:pic>
      <p:sp>
        <p:nvSpPr>
          <p:cNvPr id="23556" name="Rectangle 3"/>
          <p:cNvSpPr>
            <a:spLocks noGrp="1" noChangeArrowheads="1"/>
          </p:cNvSpPr>
          <p:nvPr>
            <p:ph type="body" idx="1"/>
          </p:nvPr>
        </p:nvSpPr>
        <p:spPr>
          <a:xfrm>
            <a:off x="228600" y="2667000"/>
            <a:ext cx="3657600" cy="990600"/>
          </a:xfrm>
        </p:spPr>
        <p:txBody>
          <a:bodyPr/>
          <a:lstStyle/>
          <a:p>
            <a:r>
              <a:rPr lang="en-US" smtClean="0"/>
              <a:t>Measure cross section ratios on Hydrogen, Deuterium </a:t>
            </a:r>
            <a:br>
              <a:rPr lang="en-US" smtClean="0"/>
            </a:br>
            <a:r>
              <a:rPr lang="en-US" smtClean="0"/>
              <a:t>(and Nuclear) Targets</a:t>
            </a:r>
          </a:p>
          <a:p>
            <a:endParaRPr lang="en-US" smtClean="0"/>
          </a:p>
        </p:txBody>
      </p:sp>
      <p:pic>
        <p:nvPicPr>
          <p:cNvPr id="145439" name="Picture 31" descr="dbub_e866_slide"/>
          <p:cNvPicPr>
            <a:picLocks noChangeAspect="1" noChangeArrowheads="1"/>
          </p:cNvPicPr>
          <p:nvPr/>
        </p:nvPicPr>
        <p:blipFill>
          <a:blip r:embed="rId10" cstate="print"/>
          <a:srcRect/>
          <a:stretch>
            <a:fillRect/>
          </a:stretch>
        </p:blipFill>
        <p:spPr bwMode="auto">
          <a:xfrm>
            <a:off x="3949700" y="1022350"/>
            <a:ext cx="5186363" cy="5175250"/>
          </a:xfrm>
          <a:prstGeom prst="rect">
            <a:avLst/>
          </a:prstGeom>
          <a:noFill/>
          <a:ln w="9525">
            <a:noFill/>
            <a:miter lim="800000"/>
            <a:headEnd/>
            <a:tailEnd/>
          </a:ln>
        </p:spPr>
      </p:pic>
      <p:grpSp>
        <p:nvGrpSpPr>
          <p:cNvPr id="23558" name="Group 31"/>
          <p:cNvGrpSpPr>
            <a:grpSpLocks noChangeAspect="1"/>
          </p:cNvGrpSpPr>
          <p:nvPr/>
        </p:nvGrpSpPr>
        <p:grpSpPr bwMode="auto">
          <a:xfrm>
            <a:off x="1143000" y="1371600"/>
            <a:ext cx="1647825" cy="914400"/>
            <a:chOff x="6627813" y="1106488"/>
            <a:chExt cx="2376487" cy="1319212"/>
          </a:xfrm>
        </p:grpSpPr>
        <p:grpSp>
          <p:nvGrpSpPr>
            <p:cNvPr id="23561" name="Group 13"/>
            <p:cNvGrpSpPr>
              <a:grpSpLocks/>
            </p:cNvGrpSpPr>
            <p:nvPr/>
          </p:nvGrpSpPr>
          <p:grpSpPr bwMode="auto">
            <a:xfrm>
              <a:off x="6704011" y="1106489"/>
              <a:ext cx="2055811" cy="1319213"/>
              <a:chOff x="483" y="953"/>
              <a:chExt cx="1890" cy="1050"/>
            </a:xfrm>
          </p:grpSpPr>
          <p:grpSp>
            <p:nvGrpSpPr>
              <p:cNvPr id="23566" name="Group 14"/>
              <p:cNvGrpSpPr>
                <a:grpSpLocks noChangeAspect="1"/>
              </p:cNvGrpSpPr>
              <p:nvPr/>
            </p:nvGrpSpPr>
            <p:grpSpPr bwMode="auto">
              <a:xfrm>
                <a:off x="1199" y="1362"/>
                <a:ext cx="464" cy="239"/>
                <a:chOff x="2707" y="2966"/>
                <a:chExt cx="864" cy="672"/>
              </a:xfrm>
            </p:grpSpPr>
            <p:sp>
              <p:nvSpPr>
                <p:cNvPr id="23579" name="Freeform 15"/>
                <p:cNvSpPr>
                  <a:spLocks noChangeAspect="1"/>
                </p:cNvSpPr>
                <p:nvPr/>
              </p:nvSpPr>
              <p:spPr bwMode="auto">
                <a:xfrm>
                  <a:off x="3053"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0" name="Freeform 16"/>
                <p:cNvSpPr>
                  <a:spLocks noChangeAspect="1"/>
                </p:cNvSpPr>
                <p:nvPr/>
              </p:nvSpPr>
              <p:spPr bwMode="auto">
                <a:xfrm>
                  <a:off x="3225"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1" name="Freeform 17"/>
                <p:cNvSpPr>
                  <a:spLocks noChangeAspect="1"/>
                </p:cNvSpPr>
                <p:nvPr/>
              </p:nvSpPr>
              <p:spPr bwMode="auto">
                <a:xfrm>
                  <a:off x="3398"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2" name="Freeform 18"/>
                <p:cNvSpPr>
                  <a:spLocks noChangeAspect="1"/>
                </p:cNvSpPr>
                <p:nvPr/>
              </p:nvSpPr>
              <p:spPr bwMode="auto">
                <a:xfrm>
                  <a:off x="2880"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sp>
              <p:nvSpPr>
                <p:cNvPr id="23583" name="Freeform 19"/>
                <p:cNvSpPr>
                  <a:spLocks noChangeAspect="1"/>
                </p:cNvSpPr>
                <p:nvPr/>
              </p:nvSpPr>
              <p:spPr bwMode="auto">
                <a:xfrm>
                  <a:off x="2707" y="2966"/>
                  <a:ext cx="173" cy="672"/>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cap="flat" cmpd="sng">
                  <a:solidFill>
                    <a:srgbClr val="00CC00"/>
                  </a:solidFill>
                  <a:prstDash val="solid"/>
                  <a:round/>
                  <a:headEnd/>
                  <a:tailEnd/>
                </a:ln>
              </p:spPr>
              <p:txBody>
                <a:bodyPr anchor="ctr">
                  <a:spAutoFit/>
                </a:bodyPr>
                <a:lstStyle/>
                <a:p>
                  <a:endParaRPr lang="en-US"/>
                </a:p>
              </p:txBody>
            </p:sp>
          </p:grpSp>
          <p:grpSp>
            <p:nvGrpSpPr>
              <p:cNvPr id="23567" name="Group 20"/>
              <p:cNvGrpSpPr>
                <a:grpSpLocks noChangeAspect="1"/>
              </p:cNvGrpSpPr>
              <p:nvPr/>
            </p:nvGrpSpPr>
            <p:grpSpPr bwMode="auto">
              <a:xfrm>
                <a:off x="1659" y="969"/>
                <a:ext cx="709" cy="517"/>
                <a:chOff x="3818" y="1354"/>
                <a:chExt cx="1246" cy="432"/>
              </a:xfrm>
            </p:grpSpPr>
            <p:sp>
              <p:nvSpPr>
                <p:cNvPr id="23577" name="Line 21"/>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anchor="ctr">
                  <a:spAutoFit/>
                </a:bodyPr>
                <a:lstStyle/>
                <a:p>
                  <a:endParaRPr lang="en-US"/>
                </a:p>
              </p:txBody>
            </p:sp>
            <p:sp>
              <p:nvSpPr>
                <p:cNvPr id="23578" name="Line 22"/>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anchor="ctr">
                  <a:spAutoFit/>
                </a:bodyPr>
                <a:lstStyle/>
                <a:p>
                  <a:endParaRPr lang="en-US"/>
                </a:p>
              </p:txBody>
            </p:sp>
          </p:grpSp>
          <p:grpSp>
            <p:nvGrpSpPr>
              <p:cNvPr id="23568" name="Group 23"/>
              <p:cNvGrpSpPr>
                <a:grpSpLocks noChangeAspect="1"/>
              </p:cNvGrpSpPr>
              <p:nvPr/>
            </p:nvGrpSpPr>
            <p:grpSpPr bwMode="auto">
              <a:xfrm flipV="1">
                <a:off x="1662" y="1486"/>
                <a:ext cx="711" cy="517"/>
                <a:chOff x="3818" y="1354"/>
                <a:chExt cx="1246" cy="432"/>
              </a:xfrm>
            </p:grpSpPr>
            <p:sp>
              <p:nvSpPr>
                <p:cNvPr id="23575" name="Line 24"/>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anchor="ctr">
                  <a:spAutoFit/>
                </a:bodyPr>
                <a:lstStyle/>
                <a:p>
                  <a:endParaRPr lang="en-US"/>
                </a:p>
              </p:txBody>
            </p:sp>
            <p:sp>
              <p:nvSpPr>
                <p:cNvPr id="23576" name="Line 25"/>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anchor="ctr">
                  <a:spAutoFit/>
                </a:bodyPr>
                <a:lstStyle/>
                <a:p>
                  <a:endParaRPr lang="en-US"/>
                </a:p>
              </p:txBody>
            </p:sp>
          </p:grpSp>
          <p:grpSp>
            <p:nvGrpSpPr>
              <p:cNvPr id="23569" name="Group 26"/>
              <p:cNvGrpSpPr>
                <a:grpSpLocks noChangeAspect="1"/>
              </p:cNvGrpSpPr>
              <p:nvPr/>
            </p:nvGrpSpPr>
            <p:grpSpPr bwMode="auto">
              <a:xfrm flipH="1">
                <a:off x="488" y="953"/>
                <a:ext cx="709" cy="517"/>
                <a:chOff x="3818" y="1354"/>
                <a:chExt cx="1246" cy="432"/>
              </a:xfrm>
            </p:grpSpPr>
            <p:sp>
              <p:nvSpPr>
                <p:cNvPr id="23573" name="Line 27"/>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anchor="ctr">
                  <a:spAutoFit/>
                </a:bodyPr>
                <a:lstStyle/>
                <a:p>
                  <a:endParaRPr lang="en-US"/>
                </a:p>
              </p:txBody>
            </p:sp>
            <p:sp>
              <p:nvSpPr>
                <p:cNvPr id="23574" name="Line 28"/>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anchor="ctr">
                  <a:spAutoFit/>
                </a:bodyPr>
                <a:lstStyle/>
                <a:p>
                  <a:endParaRPr lang="en-US"/>
                </a:p>
              </p:txBody>
            </p:sp>
          </p:grpSp>
          <p:grpSp>
            <p:nvGrpSpPr>
              <p:cNvPr id="23570" name="Group 29"/>
              <p:cNvGrpSpPr>
                <a:grpSpLocks noChangeAspect="1"/>
              </p:cNvGrpSpPr>
              <p:nvPr/>
            </p:nvGrpSpPr>
            <p:grpSpPr bwMode="auto">
              <a:xfrm flipH="1" flipV="1">
                <a:off x="483" y="1470"/>
                <a:ext cx="711" cy="517"/>
                <a:chOff x="3818" y="1354"/>
                <a:chExt cx="1246" cy="432"/>
              </a:xfrm>
            </p:grpSpPr>
            <p:sp>
              <p:nvSpPr>
                <p:cNvPr id="23571" name="Line 30"/>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anchor="ctr">
                  <a:spAutoFit/>
                </a:bodyPr>
                <a:lstStyle/>
                <a:p>
                  <a:endParaRPr lang="en-US"/>
                </a:p>
              </p:txBody>
            </p:sp>
            <p:sp>
              <p:nvSpPr>
                <p:cNvPr id="23572" name="Line 31"/>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anchor="ctr">
                  <a:spAutoFit/>
                </a:bodyPr>
                <a:lstStyle/>
                <a:p>
                  <a:endParaRPr lang="en-US"/>
                </a:p>
              </p:txBody>
            </p:sp>
          </p:grpSp>
        </p:grpSp>
        <p:pic>
          <p:nvPicPr>
            <p:cNvPr id="23562" name="Picture 33" descr="txp_fig"/>
            <p:cNvPicPr>
              <a:picLocks noChangeAspect="1" noChangeArrowheads="1"/>
            </p:cNvPicPr>
            <p:nvPr>
              <p:custDataLst>
                <p:tags r:id="rId2"/>
              </p:custDataLst>
            </p:nvPr>
          </p:nvPicPr>
          <p:blipFill>
            <a:blip r:embed="rId11" cstate="print">
              <a:clrChange>
                <a:clrFrom>
                  <a:srgbClr val="FFFFFF"/>
                </a:clrFrom>
                <a:clrTo>
                  <a:srgbClr val="FFFFFF">
                    <a:alpha val="0"/>
                  </a:srgbClr>
                </a:clrTo>
              </a:clrChange>
            </a:blip>
            <a:srcRect/>
            <a:stretch>
              <a:fillRect/>
            </a:stretch>
          </p:blipFill>
          <p:spPr bwMode="auto">
            <a:xfrm>
              <a:off x="6627813" y="1898650"/>
              <a:ext cx="225425" cy="338137"/>
            </a:xfrm>
            <a:prstGeom prst="rect">
              <a:avLst/>
            </a:prstGeom>
            <a:noFill/>
            <a:ln w="9525">
              <a:noFill/>
              <a:miter lim="800000"/>
              <a:headEnd/>
              <a:tailEnd/>
            </a:ln>
          </p:spPr>
        </p:pic>
        <p:pic>
          <p:nvPicPr>
            <p:cNvPr id="23563" name="Picture 34" descr="txp_fig"/>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blip>
            <a:srcRect/>
            <a:stretch>
              <a:fillRect/>
            </a:stretch>
          </p:blipFill>
          <p:spPr bwMode="auto">
            <a:xfrm>
              <a:off x="6654800" y="1325563"/>
              <a:ext cx="187325" cy="261937"/>
            </a:xfrm>
            <a:prstGeom prst="rect">
              <a:avLst/>
            </a:prstGeom>
            <a:noFill/>
            <a:ln w="9525">
              <a:noFill/>
              <a:miter lim="800000"/>
              <a:headEnd/>
              <a:tailEnd/>
            </a:ln>
          </p:spPr>
        </p:pic>
        <p:pic>
          <p:nvPicPr>
            <p:cNvPr id="23564" name="Picture 35"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8497888" y="1176338"/>
              <a:ext cx="506412" cy="468312"/>
            </a:xfrm>
            <a:prstGeom prst="rect">
              <a:avLst/>
            </a:prstGeom>
            <a:noFill/>
            <a:ln w="9525">
              <a:noFill/>
              <a:miter lim="800000"/>
              <a:headEnd/>
              <a:tailEnd/>
            </a:ln>
          </p:spPr>
        </p:pic>
        <p:pic>
          <p:nvPicPr>
            <p:cNvPr id="23565" name="Picture 36" descr="txp_fig"/>
            <p:cNvPicPr>
              <a:picLocks noChangeAspect="1" noChangeArrowheads="1"/>
            </p:cNvPicPr>
            <p:nvPr>
              <p:custDataLst>
                <p:tags r:id="rId5"/>
              </p:custDataLst>
            </p:nvPr>
          </p:nvPicPr>
          <p:blipFill>
            <a:blip r:embed="rId14" cstate="print">
              <a:clrChange>
                <a:clrFrom>
                  <a:srgbClr val="FFFFFF"/>
                </a:clrFrom>
                <a:clrTo>
                  <a:srgbClr val="FFFFFF">
                    <a:alpha val="0"/>
                  </a:srgbClr>
                </a:clrTo>
              </a:clrChange>
            </a:blip>
            <a:srcRect/>
            <a:stretch>
              <a:fillRect/>
            </a:stretch>
          </p:blipFill>
          <p:spPr bwMode="auto">
            <a:xfrm>
              <a:off x="8474075" y="1858963"/>
              <a:ext cx="468312" cy="336550"/>
            </a:xfrm>
            <a:prstGeom prst="rect">
              <a:avLst/>
            </a:prstGeom>
            <a:noFill/>
            <a:ln w="9525">
              <a:noFill/>
              <a:miter lim="800000"/>
              <a:headEnd/>
              <a:tailEnd/>
            </a:ln>
          </p:spPr>
        </p:pic>
      </p:grpSp>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Fixed Target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What we really measure - II</a:t>
            </a:r>
            <a:endParaRPr lang="en-US" sz="2400" b="1" kern="0" dirty="0">
              <a:solidFill>
                <a:srgbClr val="190EFF"/>
              </a:solidFill>
              <a:latin typeface="+mj-lt"/>
              <a:ea typeface="+mj-ea"/>
              <a:cs typeface="+mj-cs"/>
              <a:sym typeface="Arial" pitchFamily="34" charset="0"/>
            </a:endParaRPr>
          </a:p>
        </p:txBody>
      </p:sp>
      <p:sp>
        <p:nvSpPr>
          <p:cNvPr id="32" name="Slide Number Placeholder 31"/>
          <p:cNvSpPr>
            <a:spLocks noGrp="1"/>
          </p:cNvSpPr>
          <p:nvPr>
            <p:ph type="sldNum" sz="quarter" idx="10"/>
          </p:nvPr>
        </p:nvSpPr>
        <p:spPr/>
        <p:txBody>
          <a:bodyPr/>
          <a:lstStyle/>
          <a:p>
            <a:pPr>
              <a:defRPr/>
            </a:pPr>
            <a:fld id="{12942EC1-EE70-4530-B617-E3C22A366D9A}"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39"/>
                                        </p:tgtEl>
                                        <p:attrNameLst>
                                          <p:attrName>style.visibility</p:attrName>
                                        </p:attrNameLst>
                                      </p:cBhvr>
                                      <p:to>
                                        <p:strVal val="visible"/>
                                      </p:to>
                                    </p:set>
                                    <p:animEffect transition="in" filter="fade">
                                      <p:cBhvr>
                                        <p:cTn id="7" dur="1000"/>
                                        <p:tgtEl>
                                          <p:spTgt spid="145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Projections for d-bar/u-bar Ratio</a:t>
            </a:r>
            <a:endParaRPr lang="en-US" sz="2400" b="1" kern="0" dirty="0">
              <a:solidFill>
                <a:srgbClr val="190EFF"/>
              </a:solidFill>
              <a:latin typeface="+mj-lt"/>
              <a:ea typeface="+mj-ea"/>
              <a:cs typeface="+mj-cs"/>
              <a:sym typeface="Arial" pitchFamily="34" charset="0"/>
            </a:endParaRPr>
          </a:p>
        </p:txBody>
      </p:sp>
      <p:pic>
        <p:nvPicPr>
          <p:cNvPr id="24579" name="Picture 2" descr="dbub_e906_slide"/>
          <p:cNvPicPr>
            <a:picLocks noChangeAspect="1" noChangeArrowheads="1"/>
          </p:cNvPicPr>
          <p:nvPr/>
        </p:nvPicPr>
        <p:blipFill>
          <a:blip r:embed="rId3" cstate="print"/>
          <a:srcRect/>
          <a:stretch>
            <a:fillRect/>
          </a:stretch>
        </p:blipFill>
        <p:spPr bwMode="auto">
          <a:xfrm>
            <a:off x="3514725" y="863600"/>
            <a:ext cx="5548313" cy="5537200"/>
          </a:xfrm>
          <a:prstGeom prst="rect">
            <a:avLst/>
          </a:prstGeom>
          <a:noFill/>
          <a:ln w="9525">
            <a:noFill/>
            <a:miter lim="800000"/>
            <a:headEnd/>
            <a:tailEnd/>
          </a:ln>
        </p:spPr>
      </p:pic>
      <p:sp>
        <p:nvSpPr>
          <p:cNvPr id="24580" name="Rectangle 4"/>
          <p:cNvSpPr txBox="1">
            <a:spLocks noChangeArrowheads="1"/>
          </p:cNvSpPr>
          <p:nvPr/>
        </p:nvSpPr>
        <p:spPr bwMode="auto">
          <a:xfrm>
            <a:off x="152400" y="1371600"/>
            <a:ext cx="3733800" cy="4038600"/>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pPr>
            <a:r>
              <a:rPr lang="en-US" dirty="0" err="1">
                <a:latin typeface="Arial" pitchFamily="34" charset="0"/>
                <a:sym typeface="Arial" pitchFamily="34" charset="0"/>
              </a:rPr>
              <a:t>SeaQuest</a:t>
            </a:r>
            <a:r>
              <a:rPr lang="en-US" dirty="0">
                <a:latin typeface="Arial" pitchFamily="34" charset="0"/>
                <a:sym typeface="Arial" pitchFamily="34" charset="0"/>
              </a:rPr>
              <a:t> will extend these measurements and reduce  statistical uncertainty</a:t>
            </a:r>
          </a:p>
          <a:p>
            <a:pPr marL="334963" indent="-334963" algn="l" eaLnBrk="0" hangingPunct="0">
              <a:spcBef>
                <a:spcPts val="1200"/>
              </a:spcBef>
              <a:buSzPct val="200000"/>
              <a:buFont typeface="Arial" pitchFamily="34" charset="0"/>
              <a:buChar char="•"/>
            </a:pPr>
            <a:r>
              <a:rPr lang="en-US" dirty="0" err="1">
                <a:sym typeface="Arial" pitchFamily="34" charset="0"/>
              </a:rPr>
              <a:t>SeaQuest</a:t>
            </a:r>
            <a:r>
              <a:rPr lang="en-US" dirty="0">
                <a:sym typeface="Arial" pitchFamily="34" charset="0"/>
              </a:rPr>
              <a:t> </a:t>
            </a:r>
            <a:r>
              <a:rPr lang="en-US" dirty="0">
                <a:latin typeface="Arial" pitchFamily="34" charset="0"/>
                <a:sym typeface="Arial" pitchFamily="34" charset="0"/>
              </a:rPr>
              <a:t>expects systematic uncertainty to remain at </a:t>
            </a:r>
            <a:r>
              <a:rPr lang="en-US" dirty="0">
                <a:cs typeface="Arial" pitchFamily="34" charset="0"/>
                <a:sym typeface="Arial" pitchFamily="34" charset="0"/>
              </a:rPr>
              <a:t>≈1</a:t>
            </a:r>
            <a:r>
              <a:rPr lang="en-US" dirty="0">
                <a:latin typeface="Arial" pitchFamily="34" charset="0"/>
                <a:sym typeface="Arial" pitchFamily="34" charset="0"/>
              </a:rPr>
              <a:t>% in cross section ratio</a:t>
            </a:r>
          </a:p>
          <a:p>
            <a:pPr marL="334963" indent="-334963" algn="l" eaLnBrk="0" hangingPunct="0">
              <a:spcBef>
                <a:spcPts val="1200"/>
              </a:spcBef>
              <a:buSzPct val="200000"/>
              <a:buFont typeface="Arial" pitchFamily="34" charset="0"/>
              <a:buChar char="•"/>
            </a:pPr>
            <a:r>
              <a:rPr lang="en-US" dirty="0">
                <a:latin typeface="Arial" pitchFamily="34" charset="0"/>
                <a:sym typeface="Arial" pitchFamily="34" charset="0"/>
              </a:rPr>
              <a:t>5 s slow extraction spill each minute</a:t>
            </a:r>
          </a:p>
          <a:p>
            <a:pPr marL="334963" indent="-334963" algn="l" eaLnBrk="0" hangingPunct="0">
              <a:spcBef>
                <a:spcPts val="1200"/>
              </a:spcBef>
              <a:buSzPct val="200000"/>
              <a:buFont typeface="Arial" pitchFamily="34" charset="0"/>
              <a:buChar char="•"/>
            </a:pPr>
            <a:r>
              <a:rPr lang="en-US" dirty="0">
                <a:latin typeface="Arial" pitchFamily="34" charset="0"/>
                <a:sym typeface="Arial" pitchFamily="34" charset="0"/>
              </a:rPr>
              <a:t>Intensity:</a:t>
            </a:r>
          </a:p>
          <a:p>
            <a:pPr marL="792163" lvl="1" indent="-334963" algn="l" eaLnBrk="0" hangingPunct="0">
              <a:spcBef>
                <a:spcPts val="1200"/>
              </a:spcBef>
              <a:buSzPct val="200000"/>
              <a:buFontTx/>
              <a:buChar char="-"/>
            </a:pPr>
            <a:r>
              <a:rPr lang="en-US" sz="1600" dirty="0">
                <a:latin typeface="Arial" pitchFamily="34" charset="0"/>
                <a:sym typeface="Arial" pitchFamily="34" charset="0"/>
              </a:rPr>
              <a:t>2 x 10</a:t>
            </a:r>
            <a:r>
              <a:rPr lang="en-US" sz="1600" baseline="30000" dirty="0">
                <a:latin typeface="Arial" pitchFamily="34" charset="0"/>
                <a:sym typeface="Arial" pitchFamily="34" charset="0"/>
              </a:rPr>
              <a:t>12 </a:t>
            </a:r>
            <a:r>
              <a:rPr lang="en-US" sz="1600" dirty="0">
                <a:latin typeface="Arial" pitchFamily="34" charset="0"/>
                <a:sym typeface="Arial" pitchFamily="34" charset="0"/>
              </a:rPr>
              <a:t>protons/s </a:t>
            </a:r>
            <a:r>
              <a:rPr lang="en-US" sz="1600" dirty="0" smtClean="0">
                <a:latin typeface="Arial" pitchFamily="34" charset="0"/>
                <a:sym typeface="Arial" pitchFamily="34" charset="0"/>
              </a:rPr>
              <a:t>(</a:t>
            </a:r>
            <a:r>
              <a:rPr lang="en-US" sz="1200" dirty="0" err="1" smtClean="0">
                <a:latin typeface="Arial" pitchFamily="34" charset="0"/>
                <a:sym typeface="Arial" pitchFamily="34" charset="0"/>
              </a:rPr>
              <a:t>I</a:t>
            </a:r>
            <a:r>
              <a:rPr lang="en-US" sz="1200" baseline="-25000" dirty="0" err="1" smtClean="0"/>
              <a:t>inst</a:t>
            </a:r>
            <a:r>
              <a:rPr lang="en-US" sz="1200" baseline="-25000" dirty="0" smtClean="0"/>
              <a:t> </a:t>
            </a:r>
            <a:r>
              <a:rPr lang="en-US" sz="1200" dirty="0" smtClean="0">
                <a:latin typeface="Arial" pitchFamily="34" charset="0"/>
                <a:sym typeface="Arial" pitchFamily="34" charset="0"/>
              </a:rPr>
              <a:t>=320 </a:t>
            </a:r>
            <a:r>
              <a:rPr lang="en-US" sz="1200" dirty="0" err="1">
                <a:latin typeface="Arial" pitchFamily="34" charset="0"/>
                <a:sym typeface="Arial" pitchFamily="34" charset="0"/>
              </a:rPr>
              <a:t>nA</a:t>
            </a:r>
            <a:r>
              <a:rPr lang="en-US" sz="1600" dirty="0">
                <a:latin typeface="Arial" pitchFamily="34" charset="0"/>
                <a:sym typeface="Arial" pitchFamily="34" charset="0"/>
              </a:rPr>
              <a:t>)</a:t>
            </a:r>
          </a:p>
          <a:p>
            <a:pPr marL="792163" lvl="1" indent="-334963" algn="l" eaLnBrk="0" hangingPunct="0">
              <a:spcBef>
                <a:spcPts val="1200"/>
              </a:spcBef>
              <a:buSzPct val="200000"/>
              <a:buFontTx/>
              <a:buChar char="-"/>
            </a:pPr>
            <a:r>
              <a:rPr lang="en-US" sz="1600" dirty="0">
                <a:sym typeface="Arial" pitchFamily="34" charset="0"/>
              </a:rPr>
              <a:t>1 x 10</a:t>
            </a:r>
            <a:r>
              <a:rPr lang="en-US" sz="1600" baseline="30000" dirty="0">
                <a:sym typeface="Arial" pitchFamily="34" charset="0"/>
              </a:rPr>
              <a:t>13 </a:t>
            </a:r>
            <a:r>
              <a:rPr lang="en-US" sz="1600" dirty="0">
                <a:sym typeface="Arial" pitchFamily="34" charset="0"/>
              </a:rPr>
              <a:t>protons/spill</a:t>
            </a:r>
          </a:p>
          <a:p>
            <a:pPr marL="792163" lvl="1" indent="-334963" algn="l" eaLnBrk="0" hangingPunct="0">
              <a:spcBef>
                <a:spcPts val="1200"/>
              </a:spcBef>
              <a:buSzPct val="200000"/>
              <a:buFontTx/>
              <a:buChar char="-"/>
            </a:pPr>
            <a:endParaRPr lang="en-US" dirty="0">
              <a:latin typeface="Arial" pitchFamily="34" charset="0"/>
              <a:sym typeface="Arial" pitchFamily="34" charset="0"/>
            </a:endParaRPr>
          </a:p>
          <a:p>
            <a:pPr marL="334963" indent="-334963" algn="l" eaLnBrk="0" hangingPunct="0">
              <a:spcBef>
                <a:spcPts val="1200"/>
              </a:spcBef>
              <a:buSzPct val="200000"/>
              <a:buFont typeface="Arial" pitchFamily="34" charset="0"/>
              <a:buChar char="•"/>
            </a:pPr>
            <a:endParaRPr lang="en-US" dirty="0">
              <a:latin typeface="Arial" pitchFamily="34" charset="0"/>
              <a:sym typeface="Arial" pitchFamily="34" charset="0"/>
            </a:endParaRPr>
          </a:p>
        </p:txBody>
      </p:sp>
      <p:sp>
        <p:nvSpPr>
          <p:cNvPr id="6" name="Slide Number Placeholder 5"/>
          <p:cNvSpPr>
            <a:spLocks noGrp="1"/>
          </p:cNvSpPr>
          <p:nvPr>
            <p:ph type="sldNum" sz="quarter" idx="10"/>
          </p:nvPr>
        </p:nvSpPr>
        <p:spPr/>
        <p:txBody>
          <a:bodyPr/>
          <a:lstStyle/>
          <a:p>
            <a:pPr>
              <a:defRPr/>
            </a:pPr>
            <a:fld id="{2027A2A6-DB9D-4CAB-8855-6428647179B4}"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Sea quark distributions in Nuclei</a:t>
            </a:r>
            <a:endParaRPr lang="en-US" sz="2400" b="1" kern="0" dirty="0">
              <a:solidFill>
                <a:srgbClr val="190EFF"/>
              </a:solidFill>
              <a:latin typeface="+mj-lt"/>
              <a:ea typeface="+mj-ea"/>
              <a:cs typeface="+mj-cs"/>
              <a:sym typeface="Arial" pitchFamily="34" charset="0"/>
            </a:endParaRPr>
          </a:p>
        </p:txBody>
      </p:sp>
      <p:pic>
        <p:nvPicPr>
          <p:cNvPr id="25603" name="Picture 7" descr="cady-dis-slide"/>
          <p:cNvPicPr>
            <a:picLocks noChangeAspect="1" noChangeArrowheads="1"/>
          </p:cNvPicPr>
          <p:nvPr/>
        </p:nvPicPr>
        <p:blipFill>
          <a:blip r:embed="rId3" cstate="print"/>
          <a:srcRect/>
          <a:stretch>
            <a:fillRect/>
          </a:stretch>
        </p:blipFill>
        <p:spPr bwMode="auto">
          <a:xfrm>
            <a:off x="152400" y="3048000"/>
            <a:ext cx="3506788" cy="3497263"/>
          </a:xfrm>
          <a:prstGeom prst="rect">
            <a:avLst/>
          </a:prstGeom>
          <a:noFill/>
          <a:ln w="9525">
            <a:noFill/>
            <a:miter lim="800000"/>
            <a:headEnd/>
            <a:tailEnd/>
          </a:ln>
        </p:spPr>
      </p:pic>
      <p:sp>
        <p:nvSpPr>
          <p:cNvPr id="25604" name="Rectangle 4"/>
          <p:cNvSpPr txBox="1">
            <a:spLocks noChangeArrowheads="1"/>
          </p:cNvSpPr>
          <p:nvPr/>
        </p:nvSpPr>
        <p:spPr bwMode="auto">
          <a:xfrm>
            <a:off x="0" y="990600"/>
            <a:ext cx="5029200" cy="1752600"/>
          </a:xfrm>
          <a:prstGeom prst="rect">
            <a:avLst/>
          </a:prstGeom>
          <a:noFill/>
          <a:ln w="9525">
            <a:noFill/>
            <a:miter lim="800000"/>
            <a:headEnd/>
            <a:tailEnd/>
          </a:ln>
        </p:spPr>
        <p:txBody>
          <a:bodyPr/>
          <a:lstStyle/>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EMC effect from DIS is well established</a:t>
            </a:r>
          </a:p>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Nuclear effects in sea quark distributions may be different from valence sector</a:t>
            </a:r>
          </a:p>
          <a:p>
            <a:pPr marL="334963" indent="-334963" algn="l">
              <a:spcBef>
                <a:spcPts val="1200"/>
              </a:spcBef>
              <a:buSzPct val="200000"/>
              <a:buFont typeface="Arial" pitchFamily="34" charset="0"/>
              <a:buChar char="•"/>
              <a:tabLst>
                <a:tab pos="815975" algn="l"/>
                <a:tab pos="1192213" algn="l"/>
              </a:tabLst>
            </a:pPr>
            <a:r>
              <a:rPr lang="en-US">
                <a:latin typeface="Arial" pitchFamily="34" charset="0"/>
                <a:sym typeface="Arial" pitchFamily="34" charset="0"/>
              </a:rPr>
              <a:t>Indeed, Drell-Yan apparently sees no Anti-shadowing effect (valence only effect)</a:t>
            </a:r>
          </a:p>
        </p:txBody>
      </p:sp>
      <p:sp>
        <p:nvSpPr>
          <p:cNvPr id="8" name="Slide Number Placeholder 7"/>
          <p:cNvSpPr>
            <a:spLocks noGrp="1"/>
          </p:cNvSpPr>
          <p:nvPr>
            <p:ph type="sldNum" sz="quarter" idx="10"/>
          </p:nvPr>
        </p:nvSpPr>
        <p:spPr/>
        <p:txBody>
          <a:bodyPr/>
          <a:lstStyle/>
          <a:p>
            <a:pPr>
              <a:defRPr/>
            </a:pPr>
            <a:fld id="{6D5EA28F-682F-4EC4-A492-5CB0FD80F6C8}" type="slidenum">
              <a:rPr lang="en-US" smtClean="0"/>
              <a:pPr>
                <a:defRPr/>
              </a:pPr>
              <a:t>15</a:t>
            </a:fld>
            <a:endParaRPr lang="en-US"/>
          </a:p>
        </p:txBody>
      </p:sp>
      <p:grpSp>
        <p:nvGrpSpPr>
          <p:cNvPr id="2" name="Group 46"/>
          <p:cNvGrpSpPr>
            <a:grpSpLocks/>
          </p:cNvGrpSpPr>
          <p:nvPr/>
        </p:nvGrpSpPr>
        <p:grpSpPr bwMode="auto">
          <a:xfrm>
            <a:off x="784225" y="3200400"/>
            <a:ext cx="2644775" cy="2590800"/>
            <a:chOff x="784225" y="3200400"/>
            <a:chExt cx="2644775" cy="2590800"/>
          </a:xfrm>
        </p:grpSpPr>
        <p:grpSp>
          <p:nvGrpSpPr>
            <p:cNvPr id="25611" name="Group 24"/>
            <p:cNvGrpSpPr>
              <a:grpSpLocks/>
            </p:cNvGrpSpPr>
            <p:nvPr/>
          </p:nvGrpSpPr>
          <p:grpSpPr bwMode="auto">
            <a:xfrm>
              <a:off x="990600" y="4191000"/>
              <a:ext cx="558800" cy="1600200"/>
              <a:chOff x="720" y="2544"/>
              <a:chExt cx="264" cy="816"/>
            </a:xfrm>
          </p:grpSpPr>
          <p:sp>
            <p:nvSpPr>
              <p:cNvPr id="25618" name="AutoShape 9"/>
              <p:cNvSpPr>
                <a:spLocks/>
              </p:cNvSpPr>
              <p:nvPr/>
            </p:nvSpPr>
            <p:spPr bwMode="auto">
              <a:xfrm rot="676947">
                <a:off x="720" y="2544"/>
                <a:ext cx="144" cy="816"/>
              </a:xfrm>
              <a:prstGeom prst="rightBrace">
                <a:avLst>
                  <a:gd name="adj1" fmla="val 47222"/>
                  <a:gd name="adj2" fmla="val 50000"/>
                </a:avLst>
              </a:prstGeom>
              <a:noFill/>
              <a:ln w="9525">
                <a:solidFill>
                  <a:srgbClr val="92D050"/>
                </a:solidFill>
                <a:round/>
                <a:headEnd/>
                <a:tailEnd/>
              </a:ln>
            </p:spPr>
            <p:txBody>
              <a:bodyPr wrap="none" anchor="ctr"/>
              <a:lstStyle/>
              <a:p>
                <a:endParaRPr lang="en-US"/>
              </a:p>
            </p:txBody>
          </p:sp>
          <p:sp>
            <p:nvSpPr>
              <p:cNvPr id="25619" name="Text Box 10"/>
              <p:cNvSpPr txBox="1">
                <a:spLocks noChangeArrowheads="1"/>
              </p:cNvSpPr>
              <p:nvPr/>
            </p:nvSpPr>
            <p:spPr bwMode="auto">
              <a:xfrm rot="-4679312">
                <a:off x="639" y="2923"/>
                <a:ext cx="546" cy="145"/>
              </a:xfrm>
              <a:prstGeom prst="rect">
                <a:avLst/>
              </a:prstGeom>
              <a:noFill/>
              <a:ln w="9525" algn="ctr">
                <a:noFill/>
                <a:miter lim="800000"/>
                <a:headEnd/>
                <a:tailEnd/>
              </a:ln>
            </p:spPr>
            <p:txBody>
              <a:bodyPr wrap="none">
                <a:spAutoFit/>
              </a:bodyPr>
              <a:lstStyle/>
              <a:p>
                <a:r>
                  <a:rPr lang="en-US" sz="1400">
                    <a:solidFill>
                      <a:srgbClr val="92D050"/>
                    </a:solidFill>
                  </a:rPr>
                  <a:t>Shadowing</a:t>
                </a:r>
              </a:p>
            </p:txBody>
          </p:sp>
        </p:grpSp>
        <p:grpSp>
          <p:nvGrpSpPr>
            <p:cNvPr id="25612" name="Group 25"/>
            <p:cNvGrpSpPr>
              <a:grpSpLocks/>
            </p:cNvGrpSpPr>
            <p:nvPr/>
          </p:nvGrpSpPr>
          <p:grpSpPr bwMode="auto">
            <a:xfrm>
              <a:off x="784225" y="3200400"/>
              <a:ext cx="1439863" cy="381000"/>
              <a:chOff x="494" y="2016"/>
              <a:chExt cx="907" cy="240"/>
            </a:xfrm>
          </p:grpSpPr>
          <p:sp>
            <p:nvSpPr>
              <p:cNvPr id="25616" name="AutoShape 11"/>
              <p:cNvSpPr>
                <a:spLocks/>
              </p:cNvSpPr>
              <p:nvPr/>
            </p:nvSpPr>
            <p:spPr bwMode="auto">
              <a:xfrm rot="-5400000">
                <a:off x="912" y="1920"/>
                <a:ext cx="96" cy="576"/>
              </a:xfrm>
              <a:prstGeom prst="rightBrace">
                <a:avLst>
                  <a:gd name="adj1" fmla="val 41667"/>
                  <a:gd name="adj2" fmla="val 50000"/>
                </a:avLst>
              </a:prstGeom>
              <a:noFill/>
              <a:ln w="9525">
                <a:solidFill>
                  <a:srgbClr val="92D050"/>
                </a:solidFill>
                <a:round/>
                <a:headEnd/>
                <a:tailEnd/>
              </a:ln>
            </p:spPr>
            <p:txBody>
              <a:bodyPr wrap="none" anchor="ctr"/>
              <a:lstStyle/>
              <a:p>
                <a:endParaRPr lang="en-US"/>
              </a:p>
            </p:txBody>
          </p:sp>
          <p:sp>
            <p:nvSpPr>
              <p:cNvPr id="25617" name="Text Box 13"/>
              <p:cNvSpPr txBox="1">
                <a:spLocks noChangeArrowheads="1"/>
              </p:cNvSpPr>
              <p:nvPr/>
            </p:nvSpPr>
            <p:spPr bwMode="auto">
              <a:xfrm>
                <a:off x="494" y="2016"/>
                <a:ext cx="907" cy="194"/>
              </a:xfrm>
              <a:prstGeom prst="rect">
                <a:avLst/>
              </a:prstGeom>
              <a:noFill/>
              <a:ln w="9525" algn="ctr">
                <a:noFill/>
                <a:miter lim="800000"/>
                <a:headEnd/>
                <a:tailEnd/>
              </a:ln>
            </p:spPr>
            <p:txBody>
              <a:bodyPr wrap="none">
                <a:spAutoFit/>
              </a:bodyPr>
              <a:lstStyle/>
              <a:p>
                <a:r>
                  <a:rPr lang="en-US" sz="1400">
                    <a:solidFill>
                      <a:srgbClr val="92D050"/>
                    </a:solidFill>
                  </a:rPr>
                  <a:t>Anti-Shadowing</a:t>
                </a:r>
              </a:p>
            </p:txBody>
          </p:sp>
        </p:grpSp>
        <p:grpSp>
          <p:nvGrpSpPr>
            <p:cNvPr id="25613" name="Group 17"/>
            <p:cNvGrpSpPr>
              <a:grpSpLocks/>
            </p:cNvGrpSpPr>
            <p:nvPr/>
          </p:nvGrpSpPr>
          <p:grpSpPr bwMode="auto">
            <a:xfrm>
              <a:off x="1752600" y="4724406"/>
              <a:ext cx="1676400" cy="382588"/>
              <a:chOff x="960" y="2784"/>
              <a:chExt cx="1056" cy="241"/>
            </a:xfrm>
          </p:grpSpPr>
          <p:sp>
            <p:nvSpPr>
              <p:cNvPr id="25614" name="AutoShape 12"/>
              <p:cNvSpPr>
                <a:spLocks/>
              </p:cNvSpPr>
              <p:nvPr/>
            </p:nvSpPr>
            <p:spPr bwMode="auto">
              <a:xfrm rot="7889904">
                <a:off x="1416" y="2328"/>
                <a:ext cx="144" cy="1056"/>
              </a:xfrm>
              <a:prstGeom prst="rightBrace">
                <a:avLst>
                  <a:gd name="adj1" fmla="val 61111"/>
                  <a:gd name="adj2" fmla="val 50000"/>
                </a:avLst>
              </a:prstGeom>
              <a:noFill/>
              <a:ln w="9525">
                <a:solidFill>
                  <a:srgbClr val="92D050"/>
                </a:solidFill>
                <a:round/>
                <a:headEnd/>
                <a:tailEnd/>
              </a:ln>
            </p:spPr>
            <p:txBody>
              <a:bodyPr wrap="none" anchor="ctr"/>
              <a:lstStyle/>
              <a:p>
                <a:endParaRPr lang="en-US"/>
              </a:p>
            </p:txBody>
          </p:sp>
          <p:sp>
            <p:nvSpPr>
              <p:cNvPr id="25615" name="Text Box 14"/>
              <p:cNvSpPr txBox="1">
                <a:spLocks noChangeArrowheads="1"/>
              </p:cNvSpPr>
              <p:nvPr/>
            </p:nvSpPr>
            <p:spPr bwMode="auto">
              <a:xfrm rot="2411610">
                <a:off x="1077" y="2831"/>
                <a:ext cx="686" cy="194"/>
              </a:xfrm>
              <a:prstGeom prst="rect">
                <a:avLst/>
              </a:prstGeom>
              <a:noFill/>
              <a:ln w="9525" algn="ctr">
                <a:noFill/>
                <a:miter lim="800000"/>
                <a:headEnd/>
                <a:tailEnd/>
              </a:ln>
            </p:spPr>
            <p:txBody>
              <a:bodyPr wrap="none">
                <a:spAutoFit/>
              </a:bodyPr>
              <a:lstStyle/>
              <a:p>
                <a:r>
                  <a:rPr lang="en-US" sz="1400">
                    <a:solidFill>
                      <a:srgbClr val="92D050"/>
                    </a:solidFill>
                  </a:rPr>
                  <a:t>EMC</a:t>
                </a:r>
                <a:r>
                  <a:rPr lang="en-US" sz="1400"/>
                  <a:t> </a:t>
                </a:r>
                <a:r>
                  <a:rPr lang="en-US" sz="1400">
                    <a:solidFill>
                      <a:srgbClr val="92D050"/>
                    </a:solidFill>
                  </a:rPr>
                  <a:t>Effect</a:t>
                </a:r>
              </a:p>
            </p:txBody>
          </p:sp>
        </p:grpSp>
      </p:grpSp>
      <p:grpSp>
        <p:nvGrpSpPr>
          <p:cNvPr id="25607" name="Group 5"/>
          <p:cNvGrpSpPr>
            <a:grpSpLocks/>
          </p:cNvGrpSpPr>
          <p:nvPr/>
        </p:nvGrpSpPr>
        <p:grpSpPr bwMode="auto">
          <a:xfrm>
            <a:off x="4648200" y="1066800"/>
            <a:ext cx="4297363" cy="5049838"/>
            <a:chOff x="2579" y="675"/>
            <a:chExt cx="3153" cy="3483"/>
          </a:xfrm>
        </p:grpSpPr>
        <p:pic>
          <p:nvPicPr>
            <p:cNvPr id="25609" name="Picture 6" descr="e772"/>
            <p:cNvPicPr>
              <a:picLocks noChangeAspect="1" noChangeArrowheads="1"/>
            </p:cNvPicPr>
            <p:nvPr/>
          </p:nvPicPr>
          <p:blipFill>
            <a:blip r:embed="rId4" cstate="print"/>
            <a:srcRect/>
            <a:stretch>
              <a:fillRect/>
            </a:stretch>
          </p:blipFill>
          <p:spPr bwMode="auto">
            <a:xfrm>
              <a:off x="2579" y="816"/>
              <a:ext cx="3153" cy="3342"/>
            </a:xfrm>
            <a:prstGeom prst="rect">
              <a:avLst/>
            </a:prstGeom>
            <a:noFill/>
            <a:ln w="9525">
              <a:noFill/>
              <a:miter lim="800000"/>
              <a:headEnd/>
              <a:tailEnd/>
            </a:ln>
          </p:spPr>
        </p:pic>
        <p:sp>
          <p:nvSpPr>
            <p:cNvPr id="25610" name="Text Box 7"/>
            <p:cNvSpPr txBox="1">
              <a:spLocks noChangeArrowheads="1"/>
            </p:cNvSpPr>
            <p:nvPr/>
          </p:nvSpPr>
          <p:spPr bwMode="auto">
            <a:xfrm>
              <a:off x="3306" y="675"/>
              <a:ext cx="2337" cy="159"/>
            </a:xfrm>
            <a:prstGeom prst="rect">
              <a:avLst/>
            </a:prstGeom>
            <a:noFill/>
            <a:ln w="12700">
              <a:noFill/>
              <a:miter lim="800000"/>
              <a:headEnd/>
              <a:tailEnd/>
            </a:ln>
          </p:spPr>
          <p:txBody>
            <a:bodyPr wrap="none">
              <a:spAutoFit/>
            </a:bodyPr>
            <a:lstStyle/>
            <a:p>
              <a:pPr eaLnBrk="0" hangingPunct="0">
                <a:spcBef>
                  <a:spcPct val="50000"/>
                </a:spcBef>
              </a:pPr>
              <a:r>
                <a:rPr lang="en-US" sz="900">
                  <a:solidFill>
                    <a:srgbClr val="C00000"/>
                  </a:solidFill>
                  <a:latin typeface="Arial" pitchFamily="34" charset="0"/>
                  <a:ea typeface="MS PGothic" pitchFamily="34" charset="-128"/>
                </a:rPr>
                <a:t>Alde </a:t>
              </a:r>
              <a:r>
                <a:rPr lang="en-US" sz="900" i="1">
                  <a:solidFill>
                    <a:srgbClr val="C00000"/>
                  </a:solidFill>
                  <a:latin typeface="Arial" pitchFamily="34" charset="0"/>
                  <a:ea typeface="MS PGothic" pitchFamily="34" charset="-128"/>
                </a:rPr>
                <a:t>et al </a:t>
              </a:r>
              <a:r>
                <a:rPr lang="en-US" sz="900">
                  <a:solidFill>
                    <a:srgbClr val="C00000"/>
                  </a:solidFill>
                  <a:latin typeface="Arial" pitchFamily="34" charset="0"/>
                  <a:ea typeface="MS PGothic" pitchFamily="34" charset="-128"/>
                </a:rPr>
                <a:t>(Fermilab E772) Phys. Rev. Lett. </a:t>
              </a:r>
              <a:r>
                <a:rPr lang="en-US" sz="900" b="1">
                  <a:solidFill>
                    <a:srgbClr val="C00000"/>
                  </a:solidFill>
                  <a:latin typeface="Arial" pitchFamily="34" charset="0"/>
                  <a:ea typeface="MS PGothic" pitchFamily="34" charset="-128"/>
                </a:rPr>
                <a:t>64</a:t>
              </a:r>
              <a:r>
                <a:rPr lang="en-US" sz="900">
                  <a:solidFill>
                    <a:srgbClr val="C00000"/>
                  </a:solidFill>
                  <a:latin typeface="Arial" pitchFamily="34" charset="0"/>
                  <a:ea typeface="MS PGothic" pitchFamily="34" charset="-128"/>
                </a:rPr>
                <a:t> 2479 (1990)</a:t>
              </a:r>
              <a:endParaRPr lang="en-US" sz="900" b="1">
                <a:solidFill>
                  <a:srgbClr val="C00000"/>
                </a:solidFill>
                <a:latin typeface="Arial" pitchFamily="34" charset="0"/>
                <a:ea typeface="MS PGothic" pitchFamily="34" charset="-128"/>
              </a:endParaRPr>
            </a:p>
          </p:txBody>
        </p:sp>
      </p:grpSp>
      <p:sp>
        <p:nvSpPr>
          <p:cNvPr id="14" name="TextBox 13"/>
          <p:cNvSpPr txBox="1"/>
          <p:nvPr/>
        </p:nvSpPr>
        <p:spPr>
          <a:xfrm>
            <a:off x="7848600" y="1447800"/>
            <a:ext cx="914400" cy="276225"/>
          </a:xfrm>
          <a:prstGeom prst="rect">
            <a:avLst/>
          </a:prstGeom>
          <a:noFill/>
          <a:ln>
            <a:solidFill>
              <a:srgbClr val="A50021"/>
            </a:solidFill>
          </a:ln>
        </p:spPr>
        <p:txBody>
          <a:bodyPr>
            <a:spAutoFit/>
          </a:bodyPr>
          <a:lstStyle/>
          <a:p>
            <a:pPr>
              <a:defRPr/>
            </a:pPr>
            <a:r>
              <a:rPr lang="en-US" sz="1200" dirty="0">
                <a:solidFill>
                  <a:srgbClr val="A50021"/>
                </a:solidFill>
                <a:latin typeface="+mn-lt"/>
              </a:rPr>
              <a:t>E772 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ady-dis-slide"/>
          <p:cNvPicPr>
            <a:picLocks noChangeAspect="1" noChangeArrowheads="1"/>
          </p:cNvPicPr>
          <p:nvPr/>
        </p:nvPicPr>
        <p:blipFill>
          <a:blip r:embed="rId3" cstate="print"/>
          <a:srcRect/>
          <a:stretch>
            <a:fillRect/>
          </a:stretch>
        </p:blipFill>
        <p:spPr bwMode="auto">
          <a:xfrm>
            <a:off x="3657600" y="1152525"/>
            <a:ext cx="4932363" cy="4919663"/>
          </a:xfrm>
          <a:prstGeom prst="rect">
            <a:avLst/>
          </a:prstGeom>
          <a:noFill/>
          <a:ln w="9525">
            <a:noFill/>
            <a:miter lim="800000"/>
            <a:headEnd/>
            <a:tailEnd/>
          </a:ln>
        </p:spPr>
      </p:pic>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Sea quark distributions in Nuclei - II</a:t>
            </a:r>
            <a:endParaRPr lang="en-US" sz="2400" b="1" kern="0" dirty="0">
              <a:solidFill>
                <a:srgbClr val="190EFF"/>
              </a:solidFill>
              <a:latin typeface="+mj-lt"/>
              <a:ea typeface="+mj-ea"/>
              <a:cs typeface="+mj-cs"/>
              <a:sym typeface="Arial" pitchFamily="34" charset="0"/>
            </a:endParaRPr>
          </a:p>
        </p:txBody>
      </p:sp>
      <p:sp>
        <p:nvSpPr>
          <p:cNvPr id="6" name="Rectangle 4"/>
          <p:cNvSpPr txBox="1">
            <a:spLocks noChangeArrowheads="1"/>
          </p:cNvSpPr>
          <p:nvPr/>
        </p:nvSpPr>
        <p:spPr>
          <a:xfrm>
            <a:off x="152400" y="1981200"/>
            <a:ext cx="2895600" cy="28956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kern="0" dirty="0" err="1">
                <a:latin typeface="+mn-lt"/>
                <a:ea typeface="+mn-ea"/>
                <a:cs typeface="+mn-cs"/>
                <a:sym typeface="Arial" pitchFamily="34" charset="0"/>
              </a:rPr>
              <a:t>SeaQuest</a:t>
            </a:r>
            <a:r>
              <a:rPr lang="en-US" kern="0" dirty="0">
                <a:latin typeface="+mn-lt"/>
                <a:ea typeface="+mn-ea"/>
                <a:cs typeface="+mn-cs"/>
                <a:sym typeface="Arial" pitchFamily="34" charset="0"/>
              </a:rPr>
              <a:t> can extend statistics and x-range</a:t>
            </a:r>
          </a:p>
          <a:p>
            <a:pPr marL="334963" indent="-334963" algn="l">
              <a:spcBef>
                <a:spcPts val="1200"/>
              </a:spcBef>
              <a:buSzPct val="200000"/>
              <a:buFont typeface="Arial" pitchFamily="34" charset="0"/>
              <a:buChar char="•"/>
              <a:tabLst>
                <a:tab pos="815975" algn="l"/>
                <a:tab pos="1192213" algn="l"/>
              </a:tabLst>
              <a:defRPr/>
            </a:pPr>
            <a:r>
              <a:rPr lang="en-US" kern="0" dirty="0">
                <a:sym typeface="Arial" pitchFamily="34" charset="0"/>
              </a:rPr>
              <a:t>Are nuclear effects the same for sea and valence distributions?</a:t>
            </a:r>
          </a:p>
          <a:p>
            <a:pPr marL="334963" indent="-334963" algn="l">
              <a:spcBef>
                <a:spcPts val="1200"/>
              </a:spcBef>
              <a:buSzPct val="200000"/>
              <a:buFont typeface="Arial" pitchFamily="34" charset="0"/>
              <a:buChar char="•"/>
              <a:tabLst>
                <a:tab pos="815975" algn="l"/>
                <a:tab pos="1192213" algn="l"/>
              </a:tabLst>
              <a:defRPr/>
            </a:pPr>
            <a:r>
              <a:rPr lang="en-US" kern="0" dirty="0">
                <a:sym typeface="Arial" pitchFamily="34" charset="0"/>
              </a:rPr>
              <a:t>What can the sea </a:t>
            </a:r>
            <a:r>
              <a:rPr lang="en-US" kern="0" dirty="0" err="1">
                <a:sym typeface="Arial" pitchFamily="34" charset="0"/>
              </a:rPr>
              <a:t>parton</a:t>
            </a:r>
            <a:r>
              <a:rPr lang="en-US" kern="0" dirty="0">
                <a:sym typeface="Arial" pitchFamily="34" charset="0"/>
              </a:rPr>
              <a:t> distributions tell us about the effects of nuclear binding?</a:t>
            </a:r>
          </a:p>
          <a:p>
            <a:pPr marL="334963" indent="-334963" algn="l">
              <a:spcBef>
                <a:spcPts val="1200"/>
              </a:spcBef>
              <a:buSzPct val="200000"/>
              <a:buFont typeface="Arial" pitchFamily="34" charset="0"/>
              <a:buChar char="•"/>
              <a:tabLst>
                <a:tab pos="815975" algn="l"/>
                <a:tab pos="1192213" algn="l"/>
              </a:tabLst>
              <a:defRPr/>
            </a:pPr>
            <a:endParaRPr lang="en-US" kern="0" dirty="0">
              <a:latin typeface="+mn-lt"/>
              <a:ea typeface="+mn-ea"/>
              <a:cs typeface="+mn-cs"/>
              <a:sym typeface="Arial" pitchFamily="34" charset="0"/>
            </a:endParaRPr>
          </a:p>
        </p:txBody>
      </p:sp>
      <p:pic>
        <p:nvPicPr>
          <p:cNvPr id="20485" name="Picture 4" descr="cady-dis-e772-slide"/>
          <p:cNvPicPr>
            <a:picLocks noChangeAspect="1" noChangeArrowheads="1"/>
          </p:cNvPicPr>
          <p:nvPr/>
        </p:nvPicPr>
        <p:blipFill>
          <a:blip r:embed="rId4" cstate="print"/>
          <a:srcRect/>
          <a:stretch>
            <a:fillRect/>
          </a:stretch>
        </p:blipFill>
        <p:spPr bwMode="auto">
          <a:xfrm>
            <a:off x="3657600" y="1152525"/>
            <a:ext cx="4935538" cy="4919663"/>
          </a:xfrm>
          <a:prstGeom prst="rect">
            <a:avLst/>
          </a:prstGeom>
          <a:noFill/>
          <a:ln w="9525">
            <a:noFill/>
            <a:miter lim="800000"/>
            <a:headEnd/>
            <a:tailEnd/>
          </a:ln>
        </p:spPr>
      </p:pic>
      <p:pic>
        <p:nvPicPr>
          <p:cNvPr id="10" name="Picture 5" descr="cady-dis-e772-e906-slide"/>
          <p:cNvPicPr>
            <a:picLocks noChangeAspect="1" noChangeArrowheads="1"/>
          </p:cNvPicPr>
          <p:nvPr/>
        </p:nvPicPr>
        <p:blipFill>
          <a:blip r:embed="rId5" cstate="print"/>
          <a:srcRect/>
          <a:stretch>
            <a:fillRect/>
          </a:stretch>
        </p:blipFill>
        <p:spPr bwMode="auto">
          <a:xfrm>
            <a:off x="3657600" y="1152525"/>
            <a:ext cx="4935538" cy="4919663"/>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fld id="{E5A3C469-F73F-4BA9-8CF2-EF79526FF3C0}"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Where are the exchanged </a:t>
            </a:r>
            <a:r>
              <a:rPr lang="en-US" sz="2400" b="1" kern="0" dirty="0" err="1">
                <a:solidFill>
                  <a:srgbClr val="190EFF"/>
                </a:solidFill>
                <a:latin typeface="+mj-lt"/>
                <a:ea typeface="+mj-ea"/>
                <a:cs typeface="+mj-cs"/>
                <a:sym typeface="Arial" charset="0"/>
              </a:rPr>
              <a:t>pions</a:t>
            </a:r>
            <a:r>
              <a:rPr lang="en-US" sz="2400" b="1" kern="0" dirty="0">
                <a:solidFill>
                  <a:srgbClr val="190EFF"/>
                </a:solidFill>
                <a:latin typeface="+mj-lt"/>
                <a:ea typeface="+mj-ea"/>
                <a:cs typeface="+mj-cs"/>
                <a:sym typeface="Arial" charset="0"/>
              </a:rPr>
              <a:t> in the nucleus?</a:t>
            </a:r>
            <a:endParaRPr lang="en-US" sz="2400" b="1" kern="0" dirty="0">
              <a:solidFill>
                <a:srgbClr val="190EFF"/>
              </a:solidFill>
              <a:latin typeface="+mj-lt"/>
              <a:ea typeface="+mj-ea"/>
              <a:cs typeface="+mj-cs"/>
              <a:sym typeface="Arial" pitchFamily="34" charset="0"/>
            </a:endParaRPr>
          </a:p>
        </p:txBody>
      </p:sp>
      <p:pic>
        <p:nvPicPr>
          <p:cNvPr id="27651" name="Picture 7" descr="nucpi_all_dfg"/>
          <p:cNvPicPr>
            <a:picLocks noChangeAspect="1" noChangeArrowheads="1"/>
          </p:cNvPicPr>
          <p:nvPr/>
        </p:nvPicPr>
        <p:blipFill>
          <a:blip r:embed="rId3" cstate="print"/>
          <a:srcRect/>
          <a:stretch>
            <a:fillRect/>
          </a:stretch>
        </p:blipFill>
        <p:spPr bwMode="auto">
          <a:xfrm>
            <a:off x="3962400" y="990600"/>
            <a:ext cx="5040313" cy="5029200"/>
          </a:xfrm>
          <a:prstGeom prst="rect">
            <a:avLst/>
          </a:prstGeom>
          <a:noFill/>
          <a:ln w="9525">
            <a:noFill/>
            <a:miter lim="800000"/>
            <a:headEnd/>
            <a:tailEnd/>
          </a:ln>
        </p:spPr>
      </p:pic>
      <p:sp>
        <p:nvSpPr>
          <p:cNvPr id="8" name="Rectangle 4"/>
          <p:cNvSpPr txBox="1">
            <a:spLocks noChangeArrowheads="1"/>
          </p:cNvSpPr>
          <p:nvPr/>
        </p:nvSpPr>
        <p:spPr>
          <a:xfrm>
            <a:off x="152400" y="1447800"/>
            <a:ext cx="3581400" cy="46482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dirty="0"/>
              <a:t>The binding of nucleons in a nucleus is expected to be governed by the exchange of virtual “Nuclear” mesons.</a:t>
            </a:r>
          </a:p>
          <a:p>
            <a:pPr marL="334963" indent="-334963" algn="l">
              <a:spcBef>
                <a:spcPts val="1200"/>
              </a:spcBef>
              <a:buSzPct val="200000"/>
              <a:buFont typeface="Arial" pitchFamily="34" charset="0"/>
              <a:buChar char="•"/>
              <a:tabLst>
                <a:tab pos="815975" algn="l"/>
                <a:tab pos="1192213" algn="l"/>
              </a:tabLst>
              <a:defRPr/>
            </a:pPr>
            <a:r>
              <a:rPr lang="en-US" dirty="0"/>
              <a:t>No </a:t>
            </a:r>
            <a:r>
              <a:rPr lang="en-US" dirty="0" err="1"/>
              <a:t>antiquark</a:t>
            </a:r>
            <a:r>
              <a:rPr lang="en-US" dirty="0"/>
              <a:t> enhancement seen in </a:t>
            </a:r>
            <a:r>
              <a:rPr lang="en-US" dirty="0" err="1"/>
              <a:t>Drell</a:t>
            </a:r>
            <a:r>
              <a:rPr lang="en-US" dirty="0"/>
              <a:t>-Yan (</a:t>
            </a:r>
            <a:r>
              <a:rPr lang="en-US" dirty="0" err="1"/>
              <a:t>Fermilab</a:t>
            </a:r>
            <a:r>
              <a:rPr lang="en-US" dirty="0"/>
              <a:t> E772) data.</a:t>
            </a:r>
          </a:p>
          <a:p>
            <a:pPr marL="334963" indent="-334963" algn="l">
              <a:spcBef>
                <a:spcPts val="1200"/>
              </a:spcBef>
              <a:buSzPct val="200000"/>
              <a:buFont typeface="Arial" pitchFamily="34" charset="0"/>
              <a:buChar char="•"/>
              <a:tabLst>
                <a:tab pos="815975" algn="l"/>
                <a:tab pos="1192213" algn="l"/>
              </a:tabLst>
              <a:defRPr/>
            </a:pPr>
            <a:r>
              <a:rPr lang="en-US" dirty="0"/>
              <a:t>Contemporary models predict large effects to </a:t>
            </a:r>
            <a:r>
              <a:rPr lang="en-US" dirty="0" err="1"/>
              <a:t>antiquark</a:t>
            </a:r>
            <a:r>
              <a:rPr lang="en-US" dirty="0"/>
              <a:t> distributions as x increases</a:t>
            </a:r>
          </a:p>
          <a:p>
            <a:pPr marL="334963" indent="-334963" algn="l">
              <a:spcBef>
                <a:spcPts val="1200"/>
              </a:spcBef>
              <a:buSzPct val="200000"/>
              <a:buFont typeface="Arial" pitchFamily="34" charset="0"/>
              <a:buChar char="•"/>
              <a:tabLst>
                <a:tab pos="815975" algn="l"/>
                <a:tab pos="1192213" algn="l"/>
              </a:tabLst>
              <a:defRPr/>
            </a:pPr>
            <a:r>
              <a:rPr lang="en-US" dirty="0">
                <a:solidFill>
                  <a:srgbClr val="3333CC"/>
                </a:solidFill>
                <a:effectLst>
                  <a:outerShdw blurRad="38100" dist="38100" dir="2700000" algn="tl">
                    <a:srgbClr val="C0C0C0"/>
                  </a:outerShdw>
                </a:effectLst>
              </a:rPr>
              <a:t>Models must explain both DIS-EMC effect and </a:t>
            </a:r>
            <a:r>
              <a:rPr lang="en-US" dirty="0" err="1">
                <a:solidFill>
                  <a:srgbClr val="3333CC"/>
                </a:solidFill>
                <a:effectLst>
                  <a:outerShdw blurRad="38100" dist="38100" dir="2700000" algn="tl">
                    <a:srgbClr val="C0C0C0"/>
                  </a:outerShdw>
                </a:effectLst>
              </a:rPr>
              <a:t>Drell</a:t>
            </a:r>
            <a:r>
              <a:rPr lang="en-US" dirty="0">
                <a:solidFill>
                  <a:srgbClr val="3333CC"/>
                </a:solidFill>
                <a:effectLst>
                  <a:outerShdw blurRad="38100" dist="38100" dir="2700000" algn="tl">
                    <a:srgbClr val="C0C0C0"/>
                  </a:outerShdw>
                </a:effectLst>
              </a:rPr>
              <a:t>-Yan</a:t>
            </a:r>
          </a:p>
          <a:p>
            <a:pPr marL="334963" indent="-334963" algn="l">
              <a:spcBef>
                <a:spcPts val="1200"/>
              </a:spcBef>
              <a:buSzPct val="200000"/>
              <a:buFont typeface="Arial" pitchFamily="34" charset="0"/>
              <a:buChar char="•"/>
              <a:tabLst>
                <a:tab pos="815975" algn="l"/>
                <a:tab pos="1192213" algn="l"/>
              </a:tabLst>
              <a:defRPr/>
            </a:pPr>
            <a:r>
              <a:rPr lang="en-US" kern="0" dirty="0" err="1">
                <a:sym typeface="Arial" pitchFamily="34" charset="0"/>
              </a:rPr>
              <a:t>SeaQuest</a:t>
            </a:r>
            <a:r>
              <a:rPr lang="en-US" kern="0" dirty="0">
                <a:sym typeface="Arial" pitchFamily="34" charset="0"/>
              </a:rPr>
              <a:t> can extend statistics and x-range</a:t>
            </a:r>
          </a:p>
          <a:p>
            <a:pPr marL="334963" indent="-334963" algn="l">
              <a:spcBef>
                <a:spcPts val="1200"/>
              </a:spcBef>
              <a:buSzPct val="200000"/>
              <a:buFont typeface="Arial" pitchFamily="34" charset="0"/>
              <a:buChar char="•"/>
              <a:tabLst>
                <a:tab pos="815975" algn="l"/>
                <a:tab pos="1192213" algn="l"/>
              </a:tabLst>
              <a:defRPr/>
            </a:pPr>
            <a:endParaRPr lang="en-US" dirty="0">
              <a:solidFill>
                <a:srgbClr val="3333CC"/>
              </a:solidFill>
              <a:effectLst>
                <a:outerShdw blurRad="38100" dist="38100" dir="2700000" algn="tl">
                  <a:srgbClr val="C0C0C0"/>
                </a:outerShdw>
              </a:effectLst>
            </a:endParaRPr>
          </a:p>
          <a:p>
            <a:pPr marL="334963" indent="-334963" algn="l">
              <a:spcBef>
                <a:spcPts val="1200"/>
              </a:spcBef>
              <a:buSzPct val="200000"/>
              <a:tabLst>
                <a:tab pos="815975" algn="l"/>
                <a:tab pos="1192213" algn="l"/>
              </a:tabLst>
              <a:defRPr/>
            </a:pPr>
            <a:endParaRPr lang="en-US" kern="0" dirty="0">
              <a:latin typeface="+mn-lt"/>
              <a:ea typeface="+mn-ea"/>
              <a:cs typeface="+mn-cs"/>
              <a:sym typeface="Arial" pitchFamily="34" charset="0"/>
            </a:endParaRPr>
          </a:p>
        </p:txBody>
      </p:sp>
      <p:sp>
        <p:nvSpPr>
          <p:cNvPr id="6" name="Slide Number Placeholder 5"/>
          <p:cNvSpPr>
            <a:spLocks noGrp="1"/>
          </p:cNvSpPr>
          <p:nvPr>
            <p:ph type="sldNum" sz="quarter" idx="10"/>
          </p:nvPr>
        </p:nvSpPr>
        <p:spPr/>
        <p:txBody>
          <a:bodyPr/>
          <a:lstStyle/>
          <a:p>
            <a:pPr>
              <a:defRPr/>
            </a:pPr>
            <a:fld id="{D478E86B-F12F-40BF-9AB7-79FAB4531C55}" type="slidenum">
              <a:rPr lang="en-US" smtClean="0"/>
              <a:pPr>
                <a:defRPr/>
              </a:pPr>
              <a:t>17</a:t>
            </a:fld>
            <a:endParaRPr lang="en-US"/>
          </a:p>
        </p:txBody>
      </p:sp>
      <p:sp>
        <p:nvSpPr>
          <p:cNvPr id="7" name="TextBox 6"/>
          <p:cNvSpPr txBox="1"/>
          <p:nvPr/>
        </p:nvSpPr>
        <p:spPr>
          <a:xfrm>
            <a:off x="4267200" y="6019800"/>
            <a:ext cx="4495800" cy="584775"/>
          </a:xfrm>
          <a:prstGeom prst="rect">
            <a:avLst/>
          </a:prstGeom>
          <a:noFill/>
        </p:spPr>
        <p:txBody>
          <a:bodyPr wrap="square" rtlCol="0">
            <a:spAutoFit/>
          </a:bodyPr>
          <a:lstStyle/>
          <a:p>
            <a:pPr algn="l"/>
            <a:r>
              <a:rPr lang="en-US" sz="1600" dirty="0" smtClean="0">
                <a:solidFill>
                  <a:srgbClr val="009900"/>
                </a:solidFill>
              </a:rPr>
              <a:t>If large nuclear effects were found </a:t>
            </a:r>
            <a:br>
              <a:rPr lang="en-US" sz="1600" dirty="0" smtClean="0">
                <a:solidFill>
                  <a:srgbClr val="009900"/>
                </a:solidFill>
              </a:rPr>
            </a:br>
            <a:r>
              <a:rPr lang="en-US" sz="1600" dirty="0" smtClean="0">
                <a:solidFill>
                  <a:srgbClr val="009900"/>
                </a:solidFill>
              </a:rPr>
              <a:t>→ nuclear effects may be important in D/H</a:t>
            </a:r>
            <a:endParaRPr lang="en-US" sz="1600" dirty="0">
              <a:solidFill>
                <a:srgbClr val="0099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Fermilab </a:t>
            </a:r>
            <a:r>
              <a:rPr lang="en-US" sz="2400" b="1" kern="0" dirty="0" err="1">
                <a:solidFill>
                  <a:srgbClr val="190EFF"/>
                </a:solidFill>
                <a:latin typeface="+mj-lt"/>
                <a:ea typeface="+mj-ea"/>
                <a:cs typeface="+mj-cs"/>
                <a:sym typeface="Arial" charset="0"/>
              </a:rPr>
              <a:t>Seaquest</a:t>
            </a:r>
            <a:r>
              <a:rPr lang="en-US" sz="2400" b="1" kern="0" dirty="0">
                <a:solidFill>
                  <a:srgbClr val="190EFF"/>
                </a:solidFill>
                <a:latin typeface="+mj-lt"/>
                <a:ea typeface="+mj-ea"/>
                <a:cs typeface="+mj-cs"/>
                <a:sym typeface="Arial" charset="0"/>
              </a:rPr>
              <a:t> Timelines</a:t>
            </a:r>
            <a:endParaRPr lang="en-US" sz="2400" b="1" kern="0" dirty="0">
              <a:solidFill>
                <a:srgbClr val="190EFF"/>
              </a:solidFill>
              <a:latin typeface="+mj-lt"/>
              <a:ea typeface="+mj-ea"/>
              <a:cs typeface="+mj-cs"/>
              <a:sym typeface="Arial" pitchFamily="34" charset="0"/>
            </a:endParaRPr>
          </a:p>
        </p:txBody>
      </p:sp>
      <p:sp>
        <p:nvSpPr>
          <p:cNvPr id="6" name="Rectangle 3"/>
          <p:cNvSpPr txBox="1">
            <a:spLocks noChangeArrowheads="1"/>
          </p:cNvSpPr>
          <p:nvPr/>
        </p:nvSpPr>
        <p:spPr bwMode="auto">
          <a:xfrm>
            <a:off x="304800" y="5029200"/>
            <a:ext cx="8001000" cy="1371600"/>
          </a:xfrm>
          <a:prstGeom prst="rect">
            <a:avLst/>
          </a:prstGeom>
          <a:solidFill>
            <a:srgbClr val="FFC000">
              <a:alpha val="20000"/>
            </a:srgbClr>
          </a:solidFill>
          <a:ln w="25400">
            <a:solidFill>
              <a:srgbClr val="3333CC"/>
            </a:solidFill>
            <a:miter lim="800000"/>
            <a:headEnd/>
            <a:tailEnd/>
          </a:ln>
        </p:spPr>
        <p:txBody>
          <a:bodyPr lIns="50800" tIns="50800" rIns="50800" bIns="50800"/>
          <a:lstStyle/>
          <a:p>
            <a:pPr marL="334963" indent="-334963" algn="l">
              <a:spcBef>
                <a:spcPts val="1200"/>
              </a:spcBef>
              <a:buSzPct val="200000"/>
              <a:tabLst>
                <a:tab pos="815975" algn="l"/>
                <a:tab pos="1192213" algn="l"/>
              </a:tabLst>
              <a:defRPr/>
            </a:pPr>
            <a:r>
              <a:rPr lang="en-US" dirty="0"/>
              <a:t>   Apparatus available for future programs at, </a:t>
            </a:r>
            <a:r>
              <a:rPr lang="en-US" i="1" dirty="0"/>
              <a:t>e.g. </a:t>
            </a:r>
            <a:r>
              <a:rPr lang="en-US" dirty="0"/>
              <a:t>Fermilab, </a:t>
            </a:r>
            <a:r>
              <a:rPr lang="en-US" dirty="0" smtClean="0"/>
              <a:t>(</a:t>
            </a:r>
            <a:r>
              <a:rPr lang="en-US" sz="1600" i="1" dirty="0" smtClean="0"/>
              <a:t>J-PARC </a:t>
            </a:r>
            <a:r>
              <a:rPr lang="en-US" sz="1600" i="1" dirty="0"/>
              <a:t>or </a:t>
            </a:r>
            <a:r>
              <a:rPr lang="en-US" sz="1600" i="1" dirty="0" smtClean="0"/>
              <a:t>RHIC</a:t>
            </a:r>
            <a:r>
              <a:rPr lang="en-US" sz="1600" dirty="0" smtClean="0"/>
              <a:t>)</a:t>
            </a:r>
            <a:endParaRPr lang="en-US" sz="1600" dirty="0"/>
          </a:p>
          <a:p>
            <a:pPr marL="754063" lvl="1" indent="-334963" algn="l">
              <a:spcBef>
                <a:spcPts val="1200"/>
              </a:spcBef>
              <a:buClr>
                <a:srgbClr val="0000FF"/>
              </a:buClr>
              <a:buSzPct val="150000"/>
              <a:buFont typeface="Zapf Dingbats" charset="0"/>
              <a:buChar char="➡"/>
              <a:tabLst>
                <a:tab pos="815975" algn="l"/>
                <a:tab pos="1192213" algn="l"/>
              </a:tabLst>
              <a:defRPr/>
            </a:pPr>
            <a:r>
              <a:rPr lang="en-US" sz="1600" kern="0" dirty="0">
                <a:latin typeface="+mn-lt"/>
                <a:sym typeface="Arial" pitchFamily="34" charset="0"/>
              </a:rPr>
              <a:t> </a:t>
            </a:r>
            <a:r>
              <a:rPr lang="en-US" sz="1600" dirty="0"/>
              <a:t>significant interest from collaboration for continued </a:t>
            </a:r>
            <a:r>
              <a:rPr lang="en-US" sz="1600" dirty="0" smtClean="0"/>
              <a:t>program:</a:t>
            </a:r>
          </a:p>
          <a:p>
            <a:pPr marL="1211263" lvl="2" indent="-334963" algn="l">
              <a:spcBef>
                <a:spcPts val="0"/>
              </a:spcBef>
              <a:buClr>
                <a:srgbClr val="0000FF"/>
              </a:buClr>
              <a:buSzPct val="150000"/>
              <a:buFont typeface="Arial" pitchFamily="34" charset="0"/>
              <a:buChar char="•"/>
              <a:tabLst>
                <a:tab pos="815975" algn="l"/>
                <a:tab pos="1192213" algn="l"/>
              </a:tabLst>
              <a:defRPr/>
            </a:pPr>
            <a:r>
              <a:rPr lang="en-US" sz="1500" kern="0" dirty="0" smtClean="0">
                <a:latin typeface="+mn-lt"/>
                <a:ea typeface="+mn-ea"/>
                <a:cs typeface="+mn-cs"/>
                <a:sym typeface="Arial" pitchFamily="34" charset="0"/>
              </a:rPr>
              <a:t>Polarized beam in Main Injector</a:t>
            </a:r>
          </a:p>
          <a:p>
            <a:pPr marL="1211263" lvl="2" indent="-334963" algn="l">
              <a:spcBef>
                <a:spcPts val="0"/>
              </a:spcBef>
              <a:buClr>
                <a:srgbClr val="0000FF"/>
              </a:buClr>
              <a:buSzPct val="150000"/>
              <a:buFont typeface="Arial" pitchFamily="34" charset="0"/>
              <a:buChar char="•"/>
              <a:tabLst>
                <a:tab pos="815975" algn="l"/>
                <a:tab pos="1192213" algn="l"/>
              </a:tabLst>
              <a:defRPr/>
            </a:pPr>
            <a:r>
              <a:rPr lang="en-US" sz="1500" kern="0" dirty="0" smtClean="0">
                <a:latin typeface="+mn-lt"/>
                <a:ea typeface="+mn-ea"/>
                <a:cs typeface="+mn-cs"/>
                <a:sym typeface="Arial" pitchFamily="34" charset="0"/>
              </a:rPr>
              <a:t>Polarized Target at NM4</a:t>
            </a:r>
            <a:r>
              <a:rPr lang="en-US" kern="0" dirty="0" smtClean="0">
                <a:latin typeface="+mn-lt"/>
                <a:ea typeface="+mn-ea"/>
                <a:cs typeface="+mn-cs"/>
                <a:sym typeface="Arial" pitchFamily="34" charset="0"/>
              </a:rPr>
              <a:t> </a:t>
            </a:r>
            <a:endParaRPr lang="en-US" kern="0" dirty="0">
              <a:latin typeface="+mn-lt"/>
              <a:ea typeface="+mn-ea"/>
              <a:cs typeface="+mn-cs"/>
              <a:sym typeface="Arial" pitchFamily="34" charset="0"/>
            </a:endParaRPr>
          </a:p>
          <a:p>
            <a:pPr marL="792163" lvl="1" indent="-334963" algn="l" eaLnBrk="0" hangingPunct="0">
              <a:spcBef>
                <a:spcPts val="0"/>
              </a:spcBef>
              <a:buSzPct val="200000"/>
              <a:defRPr/>
            </a:pPr>
            <a:r>
              <a:rPr lang="en-US" kern="0" dirty="0">
                <a:latin typeface="+mn-lt"/>
                <a:ea typeface="+mn-ea"/>
                <a:cs typeface="+mn-cs"/>
                <a:sym typeface="Arial" pitchFamily="34" charset="0"/>
              </a:rPr>
              <a:t> </a:t>
            </a:r>
          </a:p>
          <a:p>
            <a:pPr marL="792163" lvl="1"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p:txBody>
      </p:sp>
      <p:sp>
        <p:nvSpPr>
          <p:cNvPr id="15" name="Rectangle 3"/>
          <p:cNvSpPr txBox="1">
            <a:spLocks noChangeArrowheads="1"/>
          </p:cNvSpPr>
          <p:nvPr/>
        </p:nvSpPr>
        <p:spPr bwMode="auto">
          <a:xfrm>
            <a:off x="152400" y="914400"/>
            <a:ext cx="8534400" cy="1901825"/>
          </a:xfrm>
          <a:prstGeom prst="rect">
            <a:avLst/>
          </a:prstGeom>
          <a:noFill/>
          <a:ln w="12700">
            <a:noFill/>
            <a:miter lim="800000"/>
            <a:headEnd/>
            <a:tailEnd/>
          </a:ln>
        </p:spPr>
        <p:txBody>
          <a:bodyPr lIns="50800" tIns="50800" rIns="50800" bIns="50800"/>
          <a:lstStyle/>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Fermilab PAC approved the experiment in 2001, but experiment was not scheduled due to concerns about “proton economics”</a:t>
            </a:r>
          </a:p>
          <a:p>
            <a:pPr marL="334963" indent="-334963" algn="l" eaLnBrk="0" hangingPunct="0">
              <a:spcBef>
                <a:spcPts val="1200"/>
              </a:spcBef>
              <a:buSzPct val="200000"/>
              <a:buFont typeface="Arial" pitchFamily="34" charset="0"/>
              <a:buChar char="•"/>
              <a:defRPr/>
            </a:pPr>
            <a:r>
              <a:rPr lang="en-US" kern="0" dirty="0" err="1" smtClean="0">
                <a:sym typeface="Arial" pitchFamily="34" charset="0"/>
              </a:rPr>
              <a:t>Fermilab</a:t>
            </a:r>
            <a:r>
              <a:rPr lang="en-US" kern="0" dirty="0" smtClean="0">
                <a:sym typeface="Arial" pitchFamily="34" charset="0"/>
              </a:rPr>
              <a:t> </a:t>
            </a:r>
            <a:r>
              <a:rPr lang="en-US" kern="0" dirty="0" smtClean="0">
                <a:latin typeface="+mn-lt"/>
                <a:ea typeface="+mn-ea"/>
                <a:cs typeface="+mn-cs"/>
                <a:sym typeface="Arial" pitchFamily="34" charset="0"/>
              </a:rPr>
              <a:t>Stage </a:t>
            </a:r>
            <a:r>
              <a:rPr lang="en-US" kern="0" dirty="0">
                <a:latin typeface="+mn-lt"/>
                <a:ea typeface="+mn-ea"/>
                <a:cs typeface="+mn-cs"/>
                <a:sym typeface="Arial" pitchFamily="34" charset="0"/>
              </a:rPr>
              <a:t>II approval in December 2008</a:t>
            </a:r>
          </a:p>
          <a:p>
            <a:pPr marL="334963" indent="-334963" algn="l" eaLnBrk="0" hangingPunct="0">
              <a:spcBef>
                <a:spcPts val="1200"/>
              </a:spcBef>
              <a:buSzPct val="200000"/>
              <a:buFont typeface="Arial" pitchFamily="34" charset="0"/>
              <a:buChar char="•"/>
              <a:defRPr/>
            </a:pPr>
            <a:r>
              <a:rPr lang="en-US" kern="0" dirty="0">
                <a:latin typeface="+mn-lt"/>
                <a:ea typeface="+mn-ea"/>
                <a:cs typeface="+mn-cs"/>
                <a:sym typeface="Arial" pitchFamily="34" charset="0"/>
              </a:rPr>
              <a:t>Expect </a:t>
            </a:r>
            <a:r>
              <a:rPr lang="en-US" kern="0" dirty="0" smtClean="0">
                <a:latin typeface="+mn-lt"/>
                <a:ea typeface="+mn-ea"/>
                <a:cs typeface="+mn-cs"/>
                <a:sym typeface="Arial" pitchFamily="34" charset="0"/>
              </a:rPr>
              <a:t>first beam in November 2011 (for </a:t>
            </a:r>
            <a:r>
              <a:rPr lang="en-US" kern="0" dirty="0">
                <a:latin typeface="+mn-lt"/>
                <a:ea typeface="+mn-ea"/>
                <a:cs typeface="+mn-cs"/>
                <a:sym typeface="Arial" pitchFamily="34" charset="0"/>
              </a:rPr>
              <a:t>2 years of data </a:t>
            </a:r>
            <a:r>
              <a:rPr lang="en-US" kern="0" dirty="0" smtClean="0">
                <a:latin typeface="+mn-lt"/>
                <a:ea typeface="+mn-ea"/>
                <a:cs typeface="+mn-cs"/>
                <a:sym typeface="Arial" pitchFamily="34" charset="0"/>
              </a:rPr>
              <a:t>collection)</a:t>
            </a:r>
            <a:endParaRPr lang="en-US" kern="0" dirty="0">
              <a:latin typeface="+mn-lt"/>
              <a:ea typeface="+mn-ea"/>
              <a:cs typeface="+mn-cs"/>
              <a:sym typeface="Arial" pitchFamily="34" charset="0"/>
            </a:endParaRPr>
          </a:p>
        </p:txBody>
      </p:sp>
      <p:sp>
        <p:nvSpPr>
          <p:cNvPr id="28677" name="Rectangle 4"/>
          <p:cNvSpPr>
            <a:spLocks noChangeArrowheads="1"/>
          </p:cNvSpPr>
          <p:nvPr/>
        </p:nvSpPr>
        <p:spPr bwMode="auto">
          <a:xfrm>
            <a:off x="152400" y="2819400"/>
            <a:ext cx="8839200" cy="1355725"/>
          </a:xfrm>
          <a:prstGeom prst="rect">
            <a:avLst/>
          </a:prstGeom>
          <a:solidFill>
            <a:srgbClr val="E5E5FF"/>
          </a:solidFill>
          <a:ln w="9525">
            <a:solidFill>
              <a:schemeClr val="tx1"/>
            </a:solidFill>
            <a:miter lim="800000"/>
            <a:headEnd/>
            <a:tailEnd/>
          </a:ln>
        </p:spPr>
        <p:txBody>
          <a:bodyPr wrap="none" anchor="ctr"/>
          <a:lstStyle/>
          <a:p>
            <a:endParaRPr lang="en-US">
              <a:latin typeface="Times New Roman" pitchFamily="18" charset="0"/>
              <a:ea typeface="MS PGothic" pitchFamily="34" charset="-128"/>
            </a:endParaRPr>
          </a:p>
        </p:txBody>
      </p:sp>
      <p:sp>
        <p:nvSpPr>
          <p:cNvPr id="28678" name="Text Box 5"/>
          <p:cNvSpPr txBox="1">
            <a:spLocks noChangeArrowheads="1"/>
          </p:cNvSpPr>
          <p:nvPr/>
        </p:nvSpPr>
        <p:spPr bwMode="auto">
          <a:xfrm rot="5400000">
            <a:off x="1363663" y="3678237"/>
            <a:ext cx="611188" cy="290513"/>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2009</a:t>
            </a:r>
          </a:p>
        </p:txBody>
      </p:sp>
      <p:sp>
        <p:nvSpPr>
          <p:cNvPr id="28680" name="Text Box 7"/>
          <p:cNvSpPr txBox="1">
            <a:spLocks noChangeArrowheads="1"/>
          </p:cNvSpPr>
          <p:nvPr/>
        </p:nvSpPr>
        <p:spPr bwMode="auto">
          <a:xfrm rot="5400000">
            <a:off x="3663949" y="3687762"/>
            <a:ext cx="611188" cy="290513"/>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2011</a:t>
            </a:r>
          </a:p>
        </p:txBody>
      </p:sp>
      <p:sp>
        <p:nvSpPr>
          <p:cNvPr id="28681" name="Text Box 9"/>
          <p:cNvSpPr txBox="1">
            <a:spLocks noChangeArrowheads="1"/>
          </p:cNvSpPr>
          <p:nvPr/>
        </p:nvSpPr>
        <p:spPr bwMode="auto">
          <a:xfrm>
            <a:off x="247651" y="2895600"/>
            <a:ext cx="1047750" cy="590550"/>
          </a:xfrm>
          <a:prstGeom prst="rect">
            <a:avLst/>
          </a:prstGeom>
          <a:solidFill>
            <a:srgbClr val="66FF33"/>
          </a:solidFill>
          <a:ln w="9525">
            <a:solidFill>
              <a:schemeClr val="tx1"/>
            </a:solidFill>
            <a:miter lim="800000"/>
            <a:headEnd/>
            <a:tailEnd/>
          </a:ln>
        </p:spPr>
        <p:txBody>
          <a:bodyPr wrap="square">
            <a:spAutoFit/>
          </a:bodyPr>
          <a:lstStyle/>
          <a:p>
            <a:r>
              <a:rPr lang="en-US" sz="1600" b="1" dirty="0">
                <a:ea typeface="MS PGothic" pitchFamily="34" charset="-128"/>
              </a:rPr>
              <a:t>Expt. Funded</a:t>
            </a:r>
          </a:p>
        </p:txBody>
      </p:sp>
      <p:sp>
        <p:nvSpPr>
          <p:cNvPr id="28682" name="Text Box 10"/>
          <p:cNvSpPr txBox="1">
            <a:spLocks noChangeArrowheads="1"/>
          </p:cNvSpPr>
          <p:nvPr/>
        </p:nvSpPr>
        <p:spPr bwMode="auto">
          <a:xfrm rot="5400000">
            <a:off x="2520949" y="3690937"/>
            <a:ext cx="611188" cy="290513"/>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2010</a:t>
            </a:r>
          </a:p>
        </p:txBody>
      </p:sp>
      <p:sp>
        <p:nvSpPr>
          <p:cNvPr id="28683" name="Text Box 11"/>
          <p:cNvSpPr txBox="1">
            <a:spLocks noChangeArrowheads="1"/>
          </p:cNvSpPr>
          <p:nvPr/>
        </p:nvSpPr>
        <p:spPr bwMode="auto">
          <a:xfrm>
            <a:off x="1371600" y="2895600"/>
            <a:ext cx="3200400" cy="584200"/>
          </a:xfrm>
          <a:prstGeom prst="rect">
            <a:avLst/>
          </a:prstGeom>
          <a:gradFill>
            <a:gsLst>
              <a:gs pos="100000">
                <a:srgbClr val="66FF33">
                  <a:alpha val="99000"/>
                </a:srgbClr>
              </a:gs>
              <a:gs pos="100000">
                <a:srgbClr val="33CCFF"/>
              </a:gs>
            </a:gsLst>
            <a:lin ang="0" scaled="1"/>
          </a:gradFill>
          <a:ln w="9525">
            <a:solidFill>
              <a:schemeClr val="tx1"/>
            </a:solidFill>
            <a:miter lim="800000"/>
            <a:headEnd/>
            <a:tailEnd/>
          </a:ln>
        </p:spPr>
        <p:txBody>
          <a:bodyPr wrap="square">
            <a:spAutoFit/>
          </a:bodyPr>
          <a:lstStyle/>
          <a:p>
            <a:r>
              <a:rPr lang="en-US" sz="1600" b="1" dirty="0">
                <a:ea typeface="MS PGothic" pitchFamily="34" charset="-128"/>
              </a:rPr>
              <a:t>  Experiment </a:t>
            </a:r>
          </a:p>
          <a:p>
            <a:r>
              <a:rPr lang="en-US" sz="1600" b="1" dirty="0">
                <a:ea typeface="MS PGothic" pitchFamily="34" charset="-128"/>
              </a:rPr>
              <a:t>Construction</a:t>
            </a:r>
          </a:p>
        </p:txBody>
      </p:sp>
      <p:sp>
        <p:nvSpPr>
          <p:cNvPr id="28684" name="Text Box 13"/>
          <p:cNvSpPr txBox="1">
            <a:spLocks noChangeArrowheads="1"/>
          </p:cNvSpPr>
          <p:nvPr/>
        </p:nvSpPr>
        <p:spPr bwMode="auto">
          <a:xfrm>
            <a:off x="4648200" y="2895600"/>
            <a:ext cx="4267200" cy="590550"/>
          </a:xfrm>
          <a:prstGeom prst="rect">
            <a:avLst/>
          </a:prstGeom>
          <a:gradFill rotWithShape="1">
            <a:gsLst>
              <a:gs pos="0">
                <a:srgbClr val="B4F2FA"/>
              </a:gs>
              <a:gs pos="100000">
                <a:srgbClr val="33CCFF"/>
              </a:gs>
            </a:gsLst>
            <a:lin ang="0" scaled="1"/>
          </a:gradFill>
          <a:ln w="9525">
            <a:solidFill>
              <a:schemeClr val="tx1"/>
            </a:solidFill>
            <a:miter lim="800000"/>
            <a:headEnd/>
            <a:tailEnd/>
          </a:ln>
        </p:spPr>
        <p:txBody>
          <a:bodyPr wrap="square">
            <a:spAutoFit/>
          </a:bodyPr>
          <a:lstStyle/>
          <a:p>
            <a:pPr algn="l"/>
            <a:r>
              <a:rPr lang="en-US" sz="1500" b="1" dirty="0" smtClean="0">
                <a:ea typeface="MS PGothic" pitchFamily="34" charset="-128"/>
              </a:rPr>
              <a:t>Exp.                                     Experiment</a:t>
            </a:r>
            <a:endParaRPr lang="en-US" sz="1500" b="1" dirty="0">
              <a:ea typeface="MS PGothic" pitchFamily="34" charset="-128"/>
            </a:endParaRPr>
          </a:p>
          <a:p>
            <a:pPr algn="l"/>
            <a:r>
              <a:rPr lang="en-US" sz="1500" b="1" dirty="0" smtClean="0">
                <a:ea typeface="MS PGothic" pitchFamily="34" charset="-128"/>
              </a:rPr>
              <a:t>Runs                                          </a:t>
            </a:r>
            <a:r>
              <a:rPr lang="en-US" sz="1600" b="1" dirty="0" err="1">
                <a:ea typeface="MS PGothic" pitchFamily="34" charset="-128"/>
              </a:rPr>
              <a:t>Runs</a:t>
            </a:r>
            <a:endParaRPr lang="en-US" sz="1600" b="1" dirty="0">
              <a:ea typeface="MS PGothic" pitchFamily="34" charset="-128"/>
            </a:endParaRPr>
          </a:p>
        </p:txBody>
      </p:sp>
      <p:sp>
        <p:nvSpPr>
          <p:cNvPr id="28685" name="Text Box 15"/>
          <p:cNvSpPr txBox="1">
            <a:spLocks noChangeArrowheads="1"/>
          </p:cNvSpPr>
          <p:nvPr/>
        </p:nvSpPr>
        <p:spPr bwMode="auto">
          <a:xfrm rot="5400000">
            <a:off x="4712494" y="3655219"/>
            <a:ext cx="611187" cy="327025"/>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2012</a:t>
            </a:r>
          </a:p>
        </p:txBody>
      </p:sp>
      <p:sp>
        <p:nvSpPr>
          <p:cNvPr id="28686" name="Text Box 15"/>
          <p:cNvSpPr txBox="1">
            <a:spLocks noChangeArrowheads="1"/>
          </p:cNvSpPr>
          <p:nvPr/>
        </p:nvSpPr>
        <p:spPr bwMode="auto">
          <a:xfrm rot="5400000">
            <a:off x="6007893" y="3647281"/>
            <a:ext cx="611188" cy="327025"/>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2013</a:t>
            </a:r>
          </a:p>
        </p:txBody>
      </p:sp>
      <p:sp>
        <p:nvSpPr>
          <p:cNvPr id="28687" name="Rectangle 17"/>
          <p:cNvSpPr>
            <a:spLocks noChangeArrowheads="1"/>
          </p:cNvSpPr>
          <p:nvPr/>
        </p:nvSpPr>
        <p:spPr bwMode="auto">
          <a:xfrm>
            <a:off x="5334000" y="2898775"/>
            <a:ext cx="1066800" cy="585788"/>
          </a:xfrm>
          <a:prstGeom prst="rect">
            <a:avLst/>
          </a:prstGeom>
          <a:solidFill>
            <a:srgbClr val="FF0000"/>
          </a:solidFill>
          <a:ln w="12700" algn="ctr">
            <a:solidFill>
              <a:srgbClr val="000000"/>
            </a:solidFill>
            <a:round/>
            <a:headEnd/>
            <a:tailEnd/>
          </a:ln>
        </p:spPr>
        <p:txBody>
          <a:bodyPr/>
          <a:lstStyle/>
          <a:p>
            <a:pPr algn="l">
              <a:tabLst>
                <a:tab pos="749300" algn="l"/>
              </a:tabLst>
            </a:pPr>
            <a:r>
              <a:rPr lang="en-US" sz="1400" b="1" dirty="0"/>
              <a:t>Shutdown</a:t>
            </a:r>
          </a:p>
        </p:txBody>
      </p:sp>
      <p:sp>
        <p:nvSpPr>
          <p:cNvPr id="28689" name="TextBox 20"/>
          <p:cNvSpPr txBox="1">
            <a:spLocks noChangeArrowheads="1"/>
          </p:cNvSpPr>
          <p:nvPr/>
        </p:nvSpPr>
        <p:spPr bwMode="auto">
          <a:xfrm>
            <a:off x="7848600" y="4267200"/>
            <a:ext cx="1066800" cy="307975"/>
          </a:xfrm>
          <a:prstGeom prst="rect">
            <a:avLst/>
          </a:prstGeom>
          <a:noFill/>
          <a:ln w="9525">
            <a:solidFill>
              <a:srgbClr val="000000"/>
            </a:solidFill>
            <a:miter lim="800000"/>
            <a:headEnd/>
            <a:tailEnd/>
          </a:ln>
        </p:spPr>
        <p:txBody>
          <a:bodyPr>
            <a:spAutoFit/>
          </a:bodyPr>
          <a:lstStyle/>
          <a:p>
            <a:r>
              <a:rPr lang="en-US" sz="1400" b="1" dirty="0" smtClean="0"/>
              <a:t>Aug 2011</a:t>
            </a:r>
            <a:endParaRPr lang="en-US" sz="1400" b="1" dirty="0"/>
          </a:p>
        </p:txBody>
      </p:sp>
      <p:sp>
        <p:nvSpPr>
          <p:cNvPr id="28690" name="Text Box 15"/>
          <p:cNvSpPr txBox="1">
            <a:spLocks noChangeArrowheads="1"/>
          </p:cNvSpPr>
          <p:nvPr/>
        </p:nvSpPr>
        <p:spPr bwMode="auto">
          <a:xfrm rot="5400000">
            <a:off x="7297737" y="3641725"/>
            <a:ext cx="611188" cy="338137"/>
          </a:xfrm>
          <a:prstGeom prst="rect">
            <a:avLst/>
          </a:prstGeom>
          <a:noFill/>
          <a:ln w="9525">
            <a:noFill/>
            <a:miter lim="800000"/>
            <a:headEnd/>
            <a:tailEnd/>
          </a:ln>
        </p:spPr>
        <p:txBody>
          <a:bodyPr>
            <a:spAutoFit/>
          </a:bodyPr>
          <a:lstStyle/>
          <a:p>
            <a:r>
              <a:rPr lang="en-US" sz="1600" dirty="0">
                <a:latin typeface="Times New Roman" pitchFamily="18" charset="0"/>
                <a:ea typeface="MS PGothic" pitchFamily="34" charset="-128"/>
              </a:rPr>
              <a:t>2014</a:t>
            </a:r>
          </a:p>
        </p:txBody>
      </p:sp>
      <p:sp>
        <p:nvSpPr>
          <p:cNvPr id="20" name="Slide Number Placeholder 19"/>
          <p:cNvSpPr>
            <a:spLocks noGrp="1"/>
          </p:cNvSpPr>
          <p:nvPr>
            <p:ph type="sldNum" sz="quarter" idx="10"/>
          </p:nvPr>
        </p:nvSpPr>
        <p:spPr/>
        <p:txBody>
          <a:bodyPr/>
          <a:lstStyle/>
          <a:p>
            <a:pPr>
              <a:defRPr/>
            </a:pPr>
            <a:fld id="{D4D3367A-0A65-4EB8-BDF0-373FEDFD4445}" type="slidenum">
              <a:rPr lang="en-US" smtClean="0"/>
              <a:pPr>
                <a:defRPr/>
              </a:pPr>
              <a:t>18</a:t>
            </a:fld>
            <a:endParaRPr lang="en-US"/>
          </a:p>
        </p:txBody>
      </p:sp>
      <p:sp>
        <p:nvSpPr>
          <p:cNvPr id="28693" name="TextBox 20"/>
          <p:cNvSpPr txBox="1">
            <a:spLocks noChangeArrowheads="1"/>
          </p:cNvSpPr>
          <p:nvPr/>
        </p:nvSpPr>
        <p:spPr bwMode="auto">
          <a:xfrm>
            <a:off x="4419600" y="3959225"/>
            <a:ext cx="1600200" cy="246063"/>
          </a:xfrm>
          <a:prstGeom prst="rect">
            <a:avLst/>
          </a:prstGeom>
          <a:noFill/>
          <a:ln w="9525">
            <a:noFill/>
            <a:miter lim="800000"/>
            <a:headEnd/>
            <a:tailEnd/>
          </a:ln>
        </p:spPr>
        <p:txBody>
          <a:bodyPr>
            <a:spAutoFit/>
          </a:bodyPr>
          <a:lstStyle/>
          <a:p>
            <a:r>
              <a:rPr lang="en-US" sz="1000" b="1" dirty="0">
                <a:solidFill>
                  <a:schemeClr val="accent2">
                    <a:lumMod val="60000"/>
                    <a:lumOff val="40000"/>
                  </a:schemeClr>
                </a:solidFill>
              </a:rPr>
              <a:t>Beam: low intensity</a:t>
            </a:r>
          </a:p>
        </p:txBody>
      </p:sp>
      <p:sp>
        <p:nvSpPr>
          <p:cNvPr id="28694" name="TextBox 20"/>
          <p:cNvSpPr txBox="1">
            <a:spLocks noChangeArrowheads="1"/>
          </p:cNvSpPr>
          <p:nvPr/>
        </p:nvSpPr>
        <p:spPr bwMode="auto">
          <a:xfrm>
            <a:off x="6858000" y="3962400"/>
            <a:ext cx="1600200" cy="246063"/>
          </a:xfrm>
          <a:prstGeom prst="rect">
            <a:avLst/>
          </a:prstGeom>
          <a:noFill/>
          <a:ln w="9525">
            <a:noFill/>
            <a:miter lim="800000"/>
            <a:headEnd/>
            <a:tailEnd/>
          </a:ln>
        </p:spPr>
        <p:txBody>
          <a:bodyPr>
            <a:spAutoFit/>
          </a:bodyPr>
          <a:lstStyle/>
          <a:p>
            <a:r>
              <a:rPr lang="en-US" sz="1000" b="1" dirty="0">
                <a:solidFill>
                  <a:srgbClr val="3333CC"/>
                </a:solidFill>
              </a:rPr>
              <a:t>high intensity</a:t>
            </a:r>
          </a:p>
        </p:txBody>
      </p:sp>
      <p:sp>
        <p:nvSpPr>
          <p:cNvPr id="23" name="Text Box 15"/>
          <p:cNvSpPr txBox="1">
            <a:spLocks noChangeArrowheads="1"/>
          </p:cNvSpPr>
          <p:nvPr/>
        </p:nvSpPr>
        <p:spPr bwMode="auto">
          <a:xfrm rot="5400000">
            <a:off x="8516937" y="3641726"/>
            <a:ext cx="611188" cy="338137"/>
          </a:xfrm>
          <a:prstGeom prst="rect">
            <a:avLst/>
          </a:prstGeom>
          <a:noFill/>
          <a:ln w="9525">
            <a:noFill/>
            <a:miter lim="800000"/>
            <a:headEnd/>
            <a:tailEnd/>
          </a:ln>
        </p:spPr>
        <p:txBody>
          <a:bodyPr>
            <a:spAutoFit/>
          </a:bodyPr>
          <a:lstStyle/>
          <a:p>
            <a:r>
              <a:rPr lang="en-US" sz="1600" dirty="0" smtClean="0">
                <a:latin typeface="Times New Roman" pitchFamily="18" charset="0"/>
                <a:ea typeface="MS PGothic" pitchFamily="34" charset="-128"/>
              </a:rPr>
              <a:t>2015</a:t>
            </a:r>
            <a:endParaRPr lang="en-US" sz="1600" dirty="0">
              <a:latin typeface="Times New Roman" pitchFamily="18" charset="0"/>
              <a:ea typeface="MS PGothic"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ubtitle 2"/>
          <p:cNvSpPr>
            <a:spLocks noGrp="1"/>
          </p:cNvSpPr>
          <p:nvPr>
            <p:ph idx="1"/>
          </p:nvPr>
        </p:nvSpPr>
        <p:spPr>
          <a:xfrm>
            <a:off x="228600" y="990600"/>
            <a:ext cx="8610600" cy="5638800"/>
          </a:xfrm>
        </p:spPr>
        <p:txBody>
          <a:bodyPr/>
          <a:lstStyle/>
          <a:p>
            <a:pPr>
              <a:spcBef>
                <a:spcPts val="1200"/>
              </a:spcBef>
              <a:tabLst>
                <a:tab pos="815975" algn="l"/>
                <a:tab pos="1192213" algn="l"/>
              </a:tabLst>
            </a:pPr>
            <a:r>
              <a:rPr lang="en-US" sz="2000" b="1" dirty="0" smtClean="0"/>
              <a:t> </a:t>
            </a:r>
            <a:r>
              <a:rPr lang="en-US" sz="2000" b="1" dirty="0" smtClean="0">
                <a:solidFill>
                  <a:srgbClr val="190EFF"/>
                </a:solidFill>
              </a:rPr>
              <a:t>Polarized </a:t>
            </a:r>
            <a:r>
              <a:rPr lang="en-US" sz="2000" b="1" dirty="0" err="1" smtClean="0">
                <a:solidFill>
                  <a:srgbClr val="190EFF"/>
                </a:solidFill>
              </a:rPr>
              <a:t>Drell</a:t>
            </a:r>
            <a:r>
              <a:rPr lang="en-US" sz="2000" b="1" dirty="0" smtClean="0">
                <a:solidFill>
                  <a:srgbClr val="190EFF"/>
                </a:solidFill>
              </a:rPr>
              <a:t>-Yan Experiment  </a:t>
            </a:r>
            <a:br>
              <a:rPr lang="en-US" sz="2000" b="1" dirty="0" smtClean="0">
                <a:solidFill>
                  <a:srgbClr val="190EFF"/>
                </a:solidFill>
              </a:rPr>
            </a:br>
            <a:endParaRPr lang="en-US" sz="1000" b="1" dirty="0" smtClean="0">
              <a:solidFill>
                <a:srgbClr val="190EFF"/>
              </a:solidFill>
            </a:endParaRPr>
          </a:p>
          <a:p>
            <a:pPr lvl="1" eaLnBrk="1" hangingPunct="1">
              <a:spcBef>
                <a:spcPts val="600"/>
              </a:spcBef>
              <a:tabLst>
                <a:tab pos="815975" algn="l"/>
                <a:tab pos="1192213" algn="l"/>
              </a:tabLst>
            </a:pPr>
            <a:r>
              <a:rPr lang="en-US" dirty="0" smtClean="0"/>
              <a:t> </a:t>
            </a:r>
            <a:r>
              <a:rPr lang="en-US" dirty="0" smtClean="0">
                <a:solidFill>
                  <a:srgbClr val="1C11FD"/>
                </a:solidFill>
              </a:rPr>
              <a:t>Not yet done!</a:t>
            </a:r>
          </a:p>
          <a:p>
            <a:pPr lvl="1">
              <a:spcBef>
                <a:spcPts val="600"/>
              </a:spcBef>
              <a:tabLst>
                <a:tab pos="815975" algn="l"/>
                <a:tab pos="1192213" algn="l"/>
              </a:tabLst>
            </a:pPr>
            <a:r>
              <a:rPr lang="en-US" dirty="0" smtClean="0"/>
              <a:t> transverse momentum dependent distributions functions </a:t>
            </a:r>
            <a:br>
              <a:rPr lang="en-US" dirty="0" smtClean="0"/>
            </a:br>
            <a:r>
              <a:rPr lang="en-US" dirty="0" smtClean="0"/>
              <a:t>  (</a:t>
            </a:r>
            <a:r>
              <a:rPr lang="en-US" dirty="0" err="1" smtClean="0"/>
              <a:t>Sivers</a:t>
            </a:r>
            <a:r>
              <a:rPr lang="en-US" dirty="0" smtClean="0"/>
              <a:t>, Boer-</a:t>
            </a:r>
            <a:r>
              <a:rPr lang="en-US" dirty="0" err="1" smtClean="0"/>
              <a:t>Mulders</a:t>
            </a:r>
            <a:r>
              <a:rPr lang="en-US" dirty="0" smtClean="0"/>
              <a:t>, etc)</a:t>
            </a:r>
          </a:p>
          <a:p>
            <a:pPr lvl="1">
              <a:spcBef>
                <a:spcPts val="600"/>
              </a:spcBef>
              <a:tabLst>
                <a:tab pos="815975" algn="l"/>
                <a:tab pos="1192213" algn="l"/>
              </a:tabLst>
            </a:pPr>
            <a:r>
              <a:rPr lang="en-US" dirty="0" smtClean="0"/>
              <a:t> Transversely Polarized </a:t>
            </a:r>
            <a:r>
              <a:rPr lang="en-US" dirty="0" smtClean="0">
                <a:solidFill>
                  <a:srgbClr val="1C11FD"/>
                </a:solidFill>
              </a:rPr>
              <a:t>Beam</a:t>
            </a:r>
            <a:r>
              <a:rPr lang="en-US" dirty="0" smtClean="0"/>
              <a:t> or </a:t>
            </a:r>
            <a:r>
              <a:rPr lang="en-US" dirty="0" smtClean="0">
                <a:solidFill>
                  <a:srgbClr val="1C11FD"/>
                </a:solidFill>
              </a:rPr>
              <a:t>Target</a:t>
            </a:r>
          </a:p>
          <a:p>
            <a:pPr lvl="2">
              <a:spcBef>
                <a:spcPts val="600"/>
              </a:spcBef>
              <a:tabLst>
                <a:tab pos="815975" algn="l"/>
                <a:tab pos="1192213" algn="l"/>
              </a:tabLst>
            </a:pPr>
            <a:r>
              <a:rPr lang="en-US" dirty="0" err="1" smtClean="0"/>
              <a:t>Sivers</a:t>
            </a:r>
            <a:r>
              <a:rPr lang="en-US" dirty="0" smtClean="0"/>
              <a:t> function in single-transverse spin asymmetries (SSA) (sea quarks or valence quarks)</a:t>
            </a:r>
          </a:p>
          <a:p>
            <a:pPr lvl="3">
              <a:spcBef>
                <a:spcPts val="600"/>
              </a:spcBef>
              <a:buNone/>
              <a:tabLst>
                <a:tab pos="815975" algn="l"/>
                <a:tab pos="1192213" algn="l"/>
              </a:tabLst>
            </a:pPr>
            <a:r>
              <a:rPr lang="en-US" dirty="0" smtClean="0"/>
              <a:t>   </a:t>
            </a:r>
            <a:r>
              <a:rPr lang="en-US" dirty="0" smtClean="0">
                <a:latin typeface="Symbol" pitchFamily="18" charset="2"/>
              </a:rPr>
              <a:t>- </a:t>
            </a:r>
            <a:r>
              <a:rPr lang="en-US" dirty="0" smtClean="0">
                <a:solidFill>
                  <a:srgbClr val="009900"/>
                </a:solidFill>
              </a:rPr>
              <a:t>valence</a:t>
            </a:r>
            <a:r>
              <a:rPr lang="en-US" dirty="0" smtClean="0"/>
              <a:t> quark effects expected to be </a:t>
            </a:r>
            <a:r>
              <a:rPr lang="en-US" dirty="0" smtClean="0">
                <a:solidFill>
                  <a:srgbClr val="009900"/>
                </a:solidFill>
              </a:rPr>
              <a:t>large</a:t>
            </a:r>
            <a:r>
              <a:rPr lang="en-US" dirty="0" smtClean="0"/>
              <a:t> </a:t>
            </a:r>
            <a:endParaRPr lang="en-US" sz="1100" dirty="0" smtClean="0">
              <a:solidFill>
                <a:srgbClr val="009900"/>
              </a:solidFill>
            </a:endParaRPr>
          </a:p>
          <a:p>
            <a:pPr lvl="2">
              <a:spcBef>
                <a:spcPts val="600"/>
              </a:spcBef>
              <a:buNone/>
              <a:tabLst>
                <a:tab pos="815975" algn="l"/>
                <a:tab pos="1192213" algn="l"/>
              </a:tabLst>
            </a:pPr>
            <a:r>
              <a:rPr lang="en-US" dirty="0" smtClean="0"/>
              <a:t>        </a:t>
            </a:r>
            <a:r>
              <a:rPr lang="en-US" dirty="0" smtClean="0">
                <a:latin typeface="Symbol" pitchFamily="18" charset="2"/>
              </a:rPr>
              <a:t>- </a:t>
            </a:r>
            <a:r>
              <a:rPr lang="en-US" dirty="0" smtClean="0">
                <a:solidFill>
                  <a:srgbClr val="009900"/>
                </a:solidFill>
              </a:rPr>
              <a:t>sea</a:t>
            </a:r>
            <a:r>
              <a:rPr lang="en-US" dirty="0" smtClean="0"/>
              <a:t> quark effects might be </a:t>
            </a:r>
            <a:r>
              <a:rPr lang="en-US" dirty="0" smtClean="0">
                <a:solidFill>
                  <a:srgbClr val="009900"/>
                </a:solidFill>
              </a:rPr>
              <a:t>small</a:t>
            </a:r>
            <a:endParaRPr lang="en-US" dirty="0" smtClean="0"/>
          </a:p>
          <a:p>
            <a:pPr lvl="2">
              <a:spcBef>
                <a:spcPts val="600"/>
              </a:spcBef>
              <a:tabLst>
                <a:tab pos="815975" algn="l"/>
                <a:tab pos="1192213" algn="l"/>
              </a:tabLst>
            </a:pPr>
            <a:r>
              <a:rPr lang="en-US" dirty="0" smtClean="0"/>
              <a:t> </a:t>
            </a:r>
            <a:r>
              <a:rPr lang="en-US" dirty="0" err="1" smtClean="0"/>
              <a:t>transversity</a:t>
            </a:r>
            <a:r>
              <a:rPr lang="en-US" dirty="0" smtClean="0"/>
              <a:t>    Boer-</a:t>
            </a:r>
            <a:r>
              <a:rPr lang="en-US" dirty="0" err="1" smtClean="0"/>
              <a:t>Mulders</a:t>
            </a:r>
            <a:r>
              <a:rPr lang="en-US" dirty="0" smtClean="0"/>
              <a:t> function</a:t>
            </a:r>
          </a:p>
          <a:p>
            <a:pPr lvl="2">
              <a:spcBef>
                <a:spcPts val="600"/>
              </a:spcBef>
              <a:tabLst>
                <a:tab pos="815975" algn="l"/>
                <a:tab pos="1192213" algn="l"/>
              </a:tabLst>
            </a:pPr>
            <a:r>
              <a:rPr lang="en-US" dirty="0" smtClean="0"/>
              <a:t>baryon production, incl. </a:t>
            </a:r>
            <a:r>
              <a:rPr lang="en-US" dirty="0" err="1" smtClean="0"/>
              <a:t>pseudoscalar</a:t>
            </a:r>
            <a:r>
              <a:rPr lang="en-US" dirty="0" smtClean="0"/>
              <a:t> and vector meson production,</a:t>
            </a:r>
            <a:br>
              <a:rPr lang="en-US" dirty="0" smtClean="0"/>
            </a:br>
            <a:r>
              <a:rPr lang="en-US" dirty="0" smtClean="0"/>
              <a:t>elastic scattering, two-particle correlations, J/</a:t>
            </a:r>
            <a:r>
              <a:rPr lang="el-GR" dirty="0" smtClean="0"/>
              <a:t>ψ</a:t>
            </a:r>
            <a:r>
              <a:rPr lang="en-US" dirty="0" smtClean="0"/>
              <a:t> and charm production </a:t>
            </a:r>
          </a:p>
          <a:p>
            <a:pPr lvl="1">
              <a:spcBef>
                <a:spcPts val="600"/>
              </a:spcBef>
              <a:tabLst>
                <a:tab pos="815975" algn="l"/>
                <a:tab pos="1192213" algn="l"/>
              </a:tabLst>
            </a:pPr>
            <a:r>
              <a:rPr lang="en-US" dirty="0" smtClean="0"/>
              <a:t>  </a:t>
            </a:r>
            <a:r>
              <a:rPr lang="en-US" dirty="0" smtClean="0">
                <a:solidFill>
                  <a:srgbClr val="1C11FD"/>
                </a:solidFill>
              </a:rPr>
              <a:t>Beam</a:t>
            </a:r>
            <a:r>
              <a:rPr lang="en-US" dirty="0" smtClean="0"/>
              <a:t> and </a:t>
            </a:r>
            <a:r>
              <a:rPr lang="en-US" dirty="0" smtClean="0">
                <a:solidFill>
                  <a:srgbClr val="1C11FD"/>
                </a:solidFill>
              </a:rPr>
              <a:t>Target</a:t>
            </a:r>
            <a:r>
              <a:rPr lang="en-US" dirty="0" smtClean="0"/>
              <a:t> Transversely Polarized</a:t>
            </a:r>
          </a:p>
          <a:p>
            <a:pPr lvl="2">
              <a:spcBef>
                <a:spcPts val="600"/>
              </a:spcBef>
              <a:tabLst>
                <a:tab pos="815975" algn="l"/>
                <a:tab pos="1192213" algn="l"/>
              </a:tabLst>
            </a:pPr>
            <a:r>
              <a:rPr lang="en-US" dirty="0" smtClean="0"/>
              <a:t>flavor asymmetry of sea-quark polarization</a:t>
            </a:r>
          </a:p>
          <a:p>
            <a:pPr lvl="2">
              <a:spcBef>
                <a:spcPts val="600"/>
              </a:spcBef>
              <a:tabLst>
                <a:tab pos="815975" algn="l"/>
                <a:tab pos="1192213" algn="l"/>
              </a:tabLst>
            </a:pPr>
            <a:r>
              <a:rPr lang="en-US" dirty="0" err="1" smtClean="0"/>
              <a:t>transversity</a:t>
            </a:r>
            <a:r>
              <a:rPr lang="en-US" dirty="0" smtClean="0"/>
              <a:t> (quark     anti-quark for pp collisions)</a:t>
            </a:r>
          </a:p>
          <a:p>
            <a:pPr lvl="3">
              <a:spcBef>
                <a:spcPts val="600"/>
              </a:spcBef>
              <a:buFont typeface="Arial" pitchFamily="34" charset="0"/>
              <a:buNone/>
              <a:tabLst>
                <a:tab pos="815975" algn="l"/>
                <a:tab pos="1192213" algn="l"/>
              </a:tabLst>
            </a:pPr>
            <a:r>
              <a:rPr lang="en-US" dirty="0" smtClean="0"/>
              <a:t>  </a:t>
            </a:r>
            <a:r>
              <a:rPr lang="en-US" dirty="0" smtClean="0">
                <a:latin typeface="Symbol" pitchFamily="18" charset="2"/>
              </a:rPr>
              <a:t>- </a:t>
            </a:r>
            <a:r>
              <a:rPr lang="en-US" dirty="0" smtClean="0"/>
              <a:t> anti-quark </a:t>
            </a:r>
            <a:r>
              <a:rPr lang="en-US" dirty="0" err="1" smtClean="0"/>
              <a:t>transversity</a:t>
            </a:r>
            <a:r>
              <a:rPr lang="en-US" dirty="0" smtClean="0"/>
              <a:t> might be very small</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Beyond </a:t>
            </a:r>
            <a:r>
              <a:rPr lang="en-US" sz="2400" b="1" kern="0" dirty="0" err="1">
                <a:solidFill>
                  <a:srgbClr val="190EFF"/>
                </a:solidFill>
                <a:latin typeface="+mj-lt"/>
                <a:ea typeface="+mj-ea"/>
                <a:cs typeface="+mj-cs"/>
                <a:sym typeface="Arial" charset="0"/>
              </a:rPr>
              <a:t>SeaQuest</a:t>
            </a:r>
            <a:endParaRPr lang="en-US" sz="2400" b="1" kern="0" dirty="0">
              <a:solidFill>
                <a:srgbClr val="190EFF"/>
              </a:solidFill>
              <a:latin typeface="+mj-lt"/>
              <a:ea typeface="+mj-ea"/>
              <a:cs typeface="+mj-cs"/>
              <a:sym typeface="Arial" pitchFamily="34" charset="0"/>
            </a:endParaRPr>
          </a:p>
        </p:txBody>
      </p:sp>
      <p:graphicFrame>
        <p:nvGraphicFramePr>
          <p:cNvPr id="6146" name="Object 5"/>
          <p:cNvGraphicFramePr>
            <a:graphicFrameLocks noChangeAspect="1"/>
          </p:cNvGraphicFramePr>
          <p:nvPr/>
        </p:nvGraphicFramePr>
        <p:xfrm>
          <a:off x="2819400" y="4267200"/>
          <a:ext cx="228600" cy="246063"/>
        </p:xfrm>
        <a:graphic>
          <a:graphicData uri="http://schemas.openxmlformats.org/presentationml/2006/ole">
            <p:oleObj spid="_x0000_s6146" name="Equation" r:id="rId4" imgW="164880" imgH="177480" progId="Equation.DSMT4">
              <p:embed/>
            </p:oleObj>
          </a:graphicData>
        </a:graphic>
      </p:graphicFrame>
      <p:graphicFrame>
        <p:nvGraphicFramePr>
          <p:cNvPr id="6147" name="Object 7"/>
          <p:cNvGraphicFramePr>
            <a:graphicFrameLocks noChangeAspect="1"/>
          </p:cNvGraphicFramePr>
          <p:nvPr/>
        </p:nvGraphicFramePr>
        <p:xfrm>
          <a:off x="3505200" y="5926137"/>
          <a:ext cx="228600" cy="246063"/>
        </p:xfrm>
        <a:graphic>
          <a:graphicData uri="http://schemas.openxmlformats.org/presentationml/2006/ole">
            <p:oleObj spid="_x0000_s6147" name="Equation" r:id="rId5" imgW="164880" imgH="177480" progId="Equation.DSMT4">
              <p:embed/>
            </p:oleObj>
          </a:graphicData>
        </a:graphic>
      </p:graphicFrame>
      <p:sp>
        <p:nvSpPr>
          <p:cNvPr id="9" name="Slide Number Placeholder 8"/>
          <p:cNvSpPr>
            <a:spLocks noGrp="1"/>
          </p:cNvSpPr>
          <p:nvPr>
            <p:ph type="sldNum" sz="quarter" idx="10"/>
          </p:nvPr>
        </p:nvSpPr>
        <p:spPr/>
        <p:txBody>
          <a:bodyPr/>
          <a:lstStyle/>
          <a:p>
            <a:pPr>
              <a:defRPr/>
            </a:pPr>
            <a:fld id="{422B7F5E-37DB-4560-9290-081C983EEAF9}"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6159500" y="2560638"/>
            <a:ext cx="1917700" cy="1371600"/>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a:stretch>
            <a:fillRect/>
          </a:stretch>
        </p:blipFill>
        <p:spPr bwMode="auto">
          <a:xfrm>
            <a:off x="1676400" y="2514600"/>
            <a:ext cx="2471738" cy="141763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953000" y="2755900"/>
            <a:ext cx="762000" cy="338138"/>
          </a:xfrm>
          <a:prstGeom prst="rect">
            <a:avLst/>
          </a:prstGeom>
          <a:noFill/>
        </p:spPr>
        <p:txBody>
          <a:bodyPr>
            <a:spAutoFit/>
          </a:bodyPr>
          <a:lstStyle/>
          <a:p>
            <a:pPr>
              <a:defRPr/>
            </a:pPr>
            <a:r>
              <a:rPr lang="en-US" sz="1600" dirty="0">
                <a:solidFill>
                  <a:srgbClr val="00B050"/>
                </a:solidFill>
                <a:latin typeface="+mn-lt"/>
              </a:rPr>
              <a:t>SIDIS</a:t>
            </a:r>
          </a:p>
        </p:txBody>
      </p:sp>
      <p:sp>
        <p:nvSpPr>
          <p:cNvPr id="16" name="TextBox 15"/>
          <p:cNvSpPr txBox="1"/>
          <p:nvPr/>
        </p:nvSpPr>
        <p:spPr>
          <a:xfrm>
            <a:off x="304800" y="2755900"/>
            <a:ext cx="1066800" cy="338138"/>
          </a:xfrm>
          <a:prstGeom prst="rect">
            <a:avLst/>
          </a:prstGeom>
          <a:noFill/>
        </p:spPr>
        <p:txBody>
          <a:bodyPr>
            <a:spAutoFit/>
          </a:bodyPr>
          <a:lstStyle/>
          <a:p>
            <a:pPr>
              <a:defRPr/>
            </a:pPr>
            <a:r>
              <a:rPr lang="en-US" sz="1600" dirty="0" err="1">
                <a:solidFill>
                  <a:srgbClr val="00B050"/>
                </a:solidFill>
                <a:latin typeface="+mn-lt"/>
              </a:rPr>
              <a:t>Drell</a:t>
            </a:r>
            <a:r>
              <a:rPr lang="en-US" sz="1600" dirty="0">
                <a:solidFill>
                  <a:srgbClr val="00B050"/>
                </a:solidFill>
                <a:latin typeface="+mn-lt"/>
              </a:rPr>
              <a:t>-Yan</a:t>
            </a:r>
          </a:p>
        </p:txBody>
      </p:sp>
      <p:sp>
        <p:nvSpPr>
          <p:cNvPr id="10" name="Rectangle 7"/>
          <p:cNvSpPr txBox="1">
            <a:spLocks noChangeArrowheads="1"/>
          </p:cNvSpPr>
          <p:nvPr/>
        </p:nvSpPr>
        <p:spPr bwMode="auto">
          <a:xfrm>
            <a:off x="457200" y="914400"/>
            <a:ext cx="8686800" cy="14478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a:solidFill>
                  <a:srgbClr val="1C11FD"/>
                </a:solidFill>
                <a:latin typeface="+mn-lt"/>
              </a:rPr>
              <a:t>Similar Physics Goals as SIDIS: </a:t>
            </a:r>
            <a:endParaRPr lang="en-US" b="1" kern="0" dirty="0">
              <a:solidFill>
                <a:srgbClr val="1C11FD"/>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a:t>
            </a:r>
            <a:r>
              <a:rPr lang="en-US" sz="1600" kern="0" dirty="0" err="1">
                <a:latin typeface="+mn-lt"/>
                <a:ea typeface="+mn-ea"/>
                <a:cs typeface="+mn-cs"/>
                <a:sym typeface="Arial" pitchFamily="34" charset="0"/>
              </a:rPr>
              <a:t>parton</a:t>
            </a:r>
            <a:r>
              <a:rPr lang="en-US" sz="1600" kern="0" dirty="0">
                <a:latin typeface="+mn-lt"/>
                <a:ea typeface="+mn-ea"/>
                <a:cs typeface="+mn-cs"/>
                <a:sym typeface="Arial" pitchFamily="34" charset="0"/>
              </a:rPr>
              <a:t> level understanding of nucleon</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electromagnetic probe  </a:t>
            </a:r>
          </a:p>
          <a:p>
            <a:pPr marL="334963" indent="-334963" algn="l">
              <a:spcBef>
                <a:spcPts val="600"/>
              </a:spcBef>
              <a:buSzPct val="200000"/>
              <a:buFont typeface="Arial" pitchFamily="34" charset="0"/>
              <a:buChar char="•"/>
              <a:tabLst>
                <a:tab pos="815975" algn="l"/>
                <a:tab pos="1192213" algn="l"/>
              </a:tabLst>
              <a:defRPr/>
            </a:pPr>
            <a:r>
              <a:rPr lang="en-US" kern="0" dirty="0">
                <a:solidFill>
                  <a:srgbClr val="1C11FD"/>
                </a:solidFill>
                <a:latin typeface="+mn-lt"/>
                <a:ea typeface="+mn-ea"/>
                <a:cs typeface="+mn-cs"/>
                <a:sym typeface="Arial" pitchFamily="34" charset="0"/>
              </a:rPr>
              <a:t>                </a:t>
            </a:r>
            <a:r>
              <a:rPr lang="en-US" kern="0" dirty="0" err="1">
                <a:solidFill>
                  <a:srgbClr val="1C11FD"/>
                </a:solidFill>
                <a:latin typeface="+mn-lt"/>
                <a:ea typeface="+mn-ea"/>
                <a:cs typeface="+mn-cs"/>
                <a:sym typeface="Arial" pitchFamily="34" charset="0"/>
              </a:rPr>
              <a:t>Timelike</a:t>
            </a:r>
            <a:r>
              <a:rPr lang="en-US" kern="0" dirty="0">
                <a:solidFill>
                  <a:srgbClr val="1C11FD"/>
                </a:solidFill>
                <a:latin typeface="+mn-lt"/>
                <a:ea typeface="+mn-ea"/>
                <a:cs typeface="+mn-cs"/>
                <a:sym typeface="Arial" pitchFamily="34" charset="0"/>
              </a:rPr>
              <a:t> (</a:t>
            </a:r>
            <a:r>
              <a:rPr lang="en-US" kern="0" dirty="0" err="1">
                <a:solidFill>
                  <a:srgbClr val="1C11FD"/>
                </a:solidFill>
                <a:latin typeface="+mn-lt"/>
                <a:ea typeface="+mn-ea"/>
                <a:cs typeface="+mn-cs"/>
                <a:sym typeface="Arial" pitchFamily="34" charset="0"/>
              </a:rPr>
              <a:t>Drell</a:t>
            </a:r>
            <a:r>
              <a:rPr lang="en-US" kern="0" dirty="0">
                <a:solidFill>
                  <a:srgbClr val="1C11FD"/>
                </a:solidFill>
                <a:latin typeface="+mn-lt"/>
                <a:ea typeface="+mn-ea"/>
                <a:cs typeface="+mn-cs"/>
                <a:sym typeface="Arial" pitchFamily="34" charset="0"/>
              </a:rPr>
              <a:t>-Yan)                vs.       </a:t>
            </a:r>
            <a:r>
              <a:rPr lang="en-US" kern="0" dirty="0" err="1">
                <a:solidFill>
                  <a:srgbClr val="1C11FD"/>
                </a:solidFill>
                <a:latin typeface="+mn-lt"/>
                <a:ea typeface="+mn-ea"/>
                <a:cs typeface="+mn-cs"/>
                <a:sym typeface="Arial" pitchFamily="34" charset="0"/>
              </a:rPr>
              <a:t>spacelike</a:t>
            </a:r>
            <a:r>
              <a:rPr lang="en-US" kern="0" dirty="0">
                <a:solidFill>
                  <a:srgbClr val="1C11FD"/>
                </a:solidFill>
                <a:latin typeface="+mn-lt"/>
                <a:ea typeface="+mn-ea"/>
                <a:cs typeface="+mn-cs"/>
                <a:sym typeface="Arial" pitchFamily="34" charset="0"/>
              </a:rPr>
              <a:t> (DIS) virtual photon</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kern="0" dirty="0">
              <a:latin typeface="+mn-lt"/>
              <a:ea typeface="+mn-ea"/>
              <a:cs typeface="+mn-cs"/>
              <a:sym typeface="Arial" pitchFamily="34" charset="0"/>
            </a:endParaRPr>
          </a:p>
          <a:p>
            <a:pPr marL="1300163" lvl="2" indent="-398463" algn="l">
              <a:spcBef>
                <a:spcPts val="1800"/>
              </a:spcBef>
              <a:buClr>
                <a:srgbClr val="3A9D33"/>
              </a:buClr>
              <a:buSzPct val="150000"/>
              <a:tabLst>
                <a:tab pos="815975" algn="l"/>
                <a:tab pos="1192213" algn="l"/>
              </a:tabLst>
              <a:defRPr/>
            </a:pPr>
            <a:endParaRPr lang="en-US" kern="0" dirty="0">
              <a:latin typeface="+mn-lt"/>
              <a:ea typeface="+mn-ea"/>
              <a:cs typeface="+mn-cs"/>
              <a:sym typeface="Arial" pitchFamily="34" charset="0"/>
            </a:endParaRPr>
          </a:p>
        </p:txBody>
      </p:sp>
      <p:sp>
        <p:nvSpPr>
          <p:cNvPr id="41991" name="Rectangle 7"/>
          <p:cNvSpPr txBox="1">
            <a:spLocks noChangeArrowheads="1"/>
          </p:cNvSpPr>
          <p:nvPr/>
        </p:nvSpPr>
        <p:spPr bwMode="auto">
          <a:xfrm>
            <a:off x="457200" y="4267200"/>
            <a:ext cx="8686800" cy="22860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pPr>
            <a:r>
              <a:rPr lang="en-US">
                <a:solidFill>
                  <a:srgbClr val="1C11FD"/>
                </a:solidFill>
              </a:rPr>
              <a:t>Cleanest probe to study hadron structure:</a:t>
            </a:r>
            <a:endParaRPr lang="en-US" b="1">
              <a:solidFill>
                <a:srgbClr val="1C11FD"/>
              </a:solidFill>
              <a:latin typeface="Arial" pitchFamily="34" charset="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hadron beam and convolution of parton distributions </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no QCD final state effects </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no fragmentation 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sym typeface="Arial" pitchFamily="34" charset="0"/>
              </a:rPr>
              <a:t> ability to select sea quark distribution</a:t>
            </a:r>
          </a:p>
          <a:p>
            <a:pPr marL="703263" lvl="1" indent="-334963" algn="l">
              <a:spcBef>
                <a:spcPts val="600"/>
              </a:spcBef>
              <a:buClr>
                <a:srgbClr val="0000FF"/>
              </a:buClr>
              <a:buSzPct val="150000"/>
              <a:buFont typeface="Zapf Dingbats" charset="0"/>
              <a:buChar char="➡"/>
              <a:tabLst>
                <a:tab pos="815975" algn="l"/>
                <a:tab pos="1192213" algn="l"/>
              </a:tabLst>
            </a:pPr>
            <a:r>
              <a:rPr lang="en-US" sz="1600">
                <a:latin typeface="Arial" pitchFamily="34" charset="0"/>
              </a:rPr>
              <a:t> allows direct production of transverse momentum-dependent distribution (TMD)  </a:t>
            </a:r>
            <a:br>
              <a:rPr lang="en-US" sz="1600">
                <a:latin typeface="Arial" pitchFamily="34" charset="0"/>
              </a:rPr>
            </a:br>
            <a:r>
              <a:rPr lang="en-US" sz="1600">
                <a:latin typeface="Arial" pitchFamily="34" charset="0"/>
              </a:rPr>
              <a:t> functions (Sivers, Boer-Mulders, etc)</a:t>
            </a:r>
            <a:endParaRPr lang="en-US">
              <a:latin typeface="Arial" pitchFamily="34" charset="0"/>
              <a:sym typeface="Arial" pitchFamily="34" charset="0"/>
            </a:endParaRPr>
          </a:p>
        </p:txBody>
      </p:sp>
      <p:sp>
        <p:nvSpPr>
          <p:cNvPr id="14" name="Slide Number Placeholder 13"/>
          <p:cNvSpPr>
            <a:spLocks noGrp="1"/>
          </p:cNvSpPr>
          <p:nvPr>
            <p:ph type="sldNum" sz="quarter" idx="10"/>
          </p:nvPr>
        </p:nvSpPr>
        <p:spPr/>
        <p:txBody>
          <a:bodyPr/>
          <a:lstStyle/>
          <a:p>
            <a:pPr>
              <a:defRPr/>
            </a:pPr>
            <a:fld id="{14F5F7EE-0D7F-40B9-AAEA-D0EC6DD48971}" type="slidenum">
              <a:rPr lang="en-US" smtClean="0"/>
              <a:pPr>
                <a:defRPr/>
              </a:pPr>
              <a:t>2</a:t>
            </a:fld>
            <a:endParaRPr lang="en-US"/>
          </a:p>
        </p:txBody>
      </p:sp>
      <p:pic>
        <p:nvPicPr>
          <p:cNvPr id="13" name="Picture 6"/>
          <p:cNvPicPr>
            <a:picLocks noChangeAspect="1" noChangeArrowheads="1"/>
          </p:cNvPicPr>
          <p:nvPr/>
        </p:nvPicPr>
        <p:blipFill>
          <a:blip r:embed="rId5" cstate="print"/>
          <a:srcRect/>
          <a:stretch>
            <a:fillRect/>
          </a:stretch>
        </p:blipFill>
        <p:spPr bwMode="auto">
          <a:xfrm>
            <a:off x="5695950" y="2514600"/>
            <a:ext cx="3371850" cy="1447800"/>
          </a:xfrm>
          <a:prstGeom prst="rect">
            <a:avLst/>
          </a:prstGeom>
          <a:ln>
            <a:noFill/>
          </a:ln>
          <a:effectLst>
            <a:outerShdw blurRad="292100" dist="139700" dir="2700000" algn="tl" rotWithShape="0">
              <a:srgbClr val="333333">
                <a:alpha val="65000"/>
              </a:srgbClr>
            </a:outerShdw>
          </a:effectLst>
        </p:spPr>
      </p:pic>
      <p:pic>
        <p:nvPicPr>
          <p:cNvPr id="17" name="Picture 4"/>
          <p:cNvPicPr>
            <a:picLocks noChangeAspect="1" noChangeArrowheads="1"/>
          </p:cNvPicPr>
          <p:nvPr/>
        </p:nvPicPr>
        <p:blipFill>
          <a:blip r:embed="rId6" cstate="print"/>
          <a:srcRect/>
          <a:stretch>
            <a:fillRect/>
          </a:stretch>
        </p:blipFill>
        <p:spPr bwMode="auto">
          <a:xfrm>
            <a:off x="1371600" y="2514600"/>
            <a:ext cx="3429000" cy="14478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096000" y="4038600"/>
            <a:ext cx="2895600" cy="276225"/>
          </a:xfrm>
          <a:prstGeom prst="rect">
            <a:avLst/>
          </a:prstGeom>
          <a:noFill/>
        </p:spPr>
        <p:txBody>
          <a:bodyPr>
            <a:spAutoFit/>
          </a:bodyPr>
          <a:lstStyle/>
          <a:p>
            <a:pPr marL="228600" indent="-228600">
              <a:defRPr/>
            </a:pPr>
            <a:r>
              <a:rPr lang="en-US" sz="1200" dirty="0">
                <a:solidFill>
                  <a:srgbClr val="C00000"/>
                </a:solidFill>
                <a:latin typeface="+mn-lt"/>
              </a:rPr>
              <a:t>A. </a:t>
            </a:r>
            <a:r>
              <a:rPr lang="en-US" sz="1200" dirty="0" err="1">
                <a:solidFill>
                  <a:srgbClr val="C00000"/>
                </a:solidFill>
                <a:latin typeface="+mn-lt"/>
              </a:rPr>
              <a:t>Kotzinian</a:t>
            </a:r>
            <a:r>
              <a:rPr lang="en-US" sz="1200" dirty="0">
                <a:solidFill>
                  <a:srgbClr val="C00000"/>
                </a:solidFill>
                <a:latin typeface="+mn-lt"/>
              </a:rPr>
              <a:t>, </a:t>
            </a:r>
            <a:r>
              <a:rPr lang="en-US" sz="1200" dirty="0">
                <a:solidFill>
                  <a:srgbClr val="C00000"/>
                </a:solidFill>
              </a:rPr>
              <a:t>DY workshop, CERN, 4/10</a:t>
            </a:r>
          </a:p>
        </p:txBody>
      </p:sp>
      <p:sp>
        <p:nvSpPr>
          <p:cNvPr id="41996" name="Title 28"/>
          <p:cNvSpPr txBox="1">
            <a:spLocks/>
          </p:cNvSpPr>
          <p:nvPr/>
        </p:nvSpPr>
        <p:spPr bwMode="auto">
          <a:xfrm>
            <a:off x="457200" y="228600"/>
            <a:ext cx="8001000" cy="469900"/>
          </a:xfrm>
          <a:prstGeom prst="rect">
            <a:avLst/>
          </a:prstGeom>
          <a:noFill/>
          <a:ln w="9525">
            <a:noFill/>
            <a:miter lim="800000"/>
            <a:headEnd/>
            <a:tailEnd/>
          </a:ln>
        </p:spPr>
        <p:txBody>
          <a:bodyPr/>
          <a:lstStyle/>
          <a:p>
            <a:pPr eaLnBrk="0" hangingPunct="0">
              <a:spcBef>
                <a:spcPts val="200"/>
              </a:spcBef>
            </a:pPr>
            <a:r>
              <a:rPr lang="en-US" sz="2400" b="1" dirty="0" err="1">
                <a:solidFill>
                  <a:srgbClr val="190EFF"/>
                </a:solidFill>
                <a:latin typeface="+mj-lt"/>
                <a:ea typeface="ヒラギノ角ゴ ProN W6"/>
                <a:cs typeface="ヒラギノ角ゴ ProN W6"/>
                <a:sym typeface="Arial" pitchFamily="34" charset="0"/>
              </a:rPr>
              <a:t>Drell</a:t>
            </a:r>
            <a:r>
              <a:rPr lang="en-US" sz="2400" b="1" dirty="0">
                <a:solidFill>
                  <a:srgbClr val="190EFF"/>
                </a:solidFill>
                <a:latin typeface="+mj-lt"/>
                <a:ea typeface="ヒラギノ角ゴ ProN W6"/>
                <a:cs typeface="ヒラギノ角ゴ ProN W6"/>
                <a:sym typeface="Arial" pitchFamily="34" charset="0"/>
              </a:rPr>
              <a:t> Yan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228600" y="990600"/>
            <a:ext cx="4648200" cy="5562600"/>
          </a:xfrm>
        </p:spPr>
        <p:txBody>
          <a:bodyPr/>
          <a:lstStyle/>
          <a:p>
            <a:pPr>
              <a:spcBef>
                <a:spcPts val="1200"/>
              </a:spcBef>
              <a:tabLst>
                <a:tab pos="815975" algn="l"/>
                <a:tab pos="1192213" algn="l"/>
              </a:tabLst>
              <a:defRPr/>
            </a:pPr>
            <a:r>
              <a:rPr lang="en-US" dirty="0" smtClean="0"/>
              <a:t>described by transverse-momentum dependent distribution function</a:t>
            </a:r>
          </a:p>
          <a:p>
            <a:pPr>
              <a:spcBef>
                <a:spcPts val="1200"/>
              </a:spcBef>
              <a:tabLst>
                <a:tab pos="815975" algn="l"/>
                <a:tab pos="1192213" algn="l"/>
              </a:tabLst>
              <a:defRPr/>
            </a:pPr>
            <a:r>
              <a:rPr lang="en-US" dirty="0" smtClean="0"/>
              <a:t>captures non-</a:t>
            </a:r>
            <a:r>
              <a:rPr lang="en-US" dirty="0" err="1" smtClean="0"/>
              <a:t>perturbative</a:t>
            </a:r>
            <a:r>
              <a:rPr lang="en-US" dirty="0" smtClean="0"/>
              <a:t> spin-orbit </a:t>
            </a:r>
            <a:br>
              <a:rPr lang="en-US" dirty="0" smtClean="0"/>
            </a:br>
            <a:r>
              <a:rPr lang="en-US" dirty="0" smtClean="0"/>
              <a:t>coupling effects inside a polarized proton</a:t>
            </a:r>
          </a:p>
          <a:p>
            <a:pPr>
              <a:spcBef>
                <a:spcPts val="1200"/>
              </a:spcBef>
              <a:tabLst>
                <a:tab pos="815975" algn="l"/>
                <a:tab pos="1192213" algn="l"/>
              </a:tabLst>
              <a:defRPr/>
            </a:pPr>
            <a:r>
              <a:rPr lang="en-US" dirty="0" smtClean="0"/>
              <a:t>leads to a sin</a:t>
            </a:r>
            <a:r>
              <a:rPr lang="en-US" dirty="0" smtClean="0">
                <a:latin typeface="Symbol" pitchFamily="18" charset="2"/>
              </a:rPr>
              <a:t> (f </a:t>
            </a:r>
            <a:r>
              <a:rPr lang="en-US" dirty="0" smtClean="0"/>
              <a:t>–</a:t>
            </a:r>
            <a:r>
              <a:rPr lang="en-US" dirty="0" smtClean="0">
                <a:latin typeface="Symbol" pitchFamily="18" charset="2"/>
              </a:rPr>
              <a:t> </a:t>
            </a:r>
            <a:r>
              <a:rPr lang="en-US" dirty="0" err="1" smtClean="0">
                <a:latin typeface="Symbol" pitchFamily="18" charset="2"/>
              </a:rPr>
              <a:t>f</a:t>
            </a:r>
            <a:r>
              <a:rPr lang="en-US" baseline="-25000" dirty="0" err="1" smtClean="0"/>
              <a:t>S</a:t>
            </a:r>
            <a:r>
              <a:rPr lang="en-US" dirty="0" smtClean="0"/>
              <a:t>) asymmetry in SIDIS and </a:t>
            </a:r>
            <a:r>
              <a:rPr lang="en-US" dirty="0" err="1" smtClean="0"/>
              <a:t>Drell</a:t>
            </a:r>
            <a:r>
              <a:rPr lang="en-US" dirty="0" smtClean="0"/>
              <a:t>-Yan</a:t>
            </a:r>
          </a:p>
          <a:p>
            <a:pPr>
              <a:spcBef>
                <a:spcPts val="1200"/>
              </a:spcBef>
              <a:tabLst>
                <a:tab pos="815975" algn="l"/>
                <a:tab pos="1192213" algn="l"/>
              </a:tabLst>
              <a:defRPr/>
            </a:pPr>
            <a:r>
              <a:rPr lang="en-US" dirty="0" smtClean="0"/>
              <a:t>done in SIDIS (HERMES, COMPASS)</a:t>
            </a:r>
          </a:p>
          <a:p>
            <a:pPr>
              <a:spcBef>
                <a:spcPts val="1200"/>
              </a:spcBef>
              <a:tabLst>
                <a:tab pos="815975" algn="l"/>
                <a:tab pos="1192213" algn="l"/>
              </a:tabLst>
              <a:defRPr/>
            </a:pPr>
            <a:r>
              <a:rPr lang="en-US" dirty="0" err="1" smtClean="0"/>
              <a:t>Sivers</a:t>
            </a:r>
            <a:r>
              <a:rPr lang="en-US" dirty="0" smtClean="0"/>
              <a:t> function is time-reversal odd</a:t>
            </a:r>
            <a:endParaRPr lang="en-US" sz="1050" b="1" dirty="0" smtClean="0">
              <a:solidFill>
                <a:srgbClr val="190EFF"/>
              </a:solidFill>
            </a:endParaRPr>
          </a:p>
          <a:p>
            <a:pPr lvl="1" eaLnBrk="1" hangingPunct="1">
              <a:spcBef>
                <a:spcPts val="600"/>
              </a:spcBef>
              <a:tabLst>
                <a:tab pos="815975" algn="l"/>
                <a:tab pos="1192213" algn="l"/>
              </a:tabLst>
              <a:defRPr/>
            </a:pPr>
            <a:r>
              <a:rPr lang="en-US" dirty="0" smtClean="0"/>
              <a:t> leads to sign change</a:t>
            </a:r>
            <a:br>
              <a:rPr lang="en-US" dirty="0" smtClean="0"/>
            </a:br>
            <a:r>
              <a:rPr lang="en-US" dirty="0" smtClean="0"/>
              <a:t/>
            </a:r>
            <a:br>
              <a:rPr lang="en-US" dirty="0" smtClean="0"/>
            </a:br>
            <a:r>
              <a:rPr lang="en-US" dirty="0" smtClean="0"/>
              <a:t/>
            </a:r>
            <a:br>
              <a:rPr lang="en-US" dirty="0" smtClean="0"/>
            </a:br>
            <a:r>
              <a:rPr lang="en-US" sz="800" dirty="0" smtClean="0"/>
              <a:t>  </a:t>
            </a:r>
            <a:endParaRPr lang="en-US" sz="800" dirty="0" smtClean="0">
              <a:solidFill>
                <a:srgbClr val="1C11FD"/>
              </a:solidFill>
            </a:endParaRPr>
          </a:p>
          <a:p>
            <a:pPr lvl="1">
              <a:spcBef>
                <a:spcPts val="600"/>
              </a:spcBef>
              <a:defRPr/>
            </a:pPr>
            <a:r>
              <a:rPr lang="en-US" dirty="0" smtClean="0"/>
              <a:t> </a:t>
            </a:r>
            <a:r>
              <a:rPr lang="en-US" dirty="0" smtClean="0">
                <a:solidFill>
                  <a:srgbClr val="190EFF"/>
                </a:solidFill>
              </a:rPr>
              <a:t>fundamental prediction of QCD  </a:t>
            </a:r>
            <a:r>
              <a:rPr lang="en-US" dirty="0" smtClean="0"/>
              <a:t>(goes to heart of gauge formulation of field theory)</a:t>
            </a:r>
            <a:br>
              <a:rPr lang="en-US" dirty="0" smtClean="0"/>
            </a:br>
            <a:r>
              <a:rPr lang="en-US" sz="800" dirty="0" smtClean="0"/>
              <a:t>  </a:t>
            </a:r>
          </a:p>
          <a:p>
            <a:pPr>
              <a:spcBef>
                <a:spcPts val="600"/>
              </a:spcBef>
              <a:buFont typeface="Arial" pitchFamily="34" charset="0"/>
              <a:buNone/>
              <a:defRPr/>
            </a:pPr>
            <a:r>
              <a:rPr lang="en-US" dirty="0" smtClean="0">
                <a:solidFill>
                  <a:srgbClr val="25339B"/>
                </a:solidFill>
              </a:rPr>
              <a:t>       </a:t>
            </a:r>
            <a:r>
              <a:rPr lang="en-US" b="1" dirty="0" smtClean="0">
                <a:solidFill>
                  <a:srgbClr val="25339B"/>
                </a:solidFill>
              </a:rPr>
              <a:t>Predictions based on fit to SIDIS data </a:t>
            </a:r>
            <a:endParaRPr lang="en-US" b="1"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Function</a:t>
            </a:r>
            <a:endParaRPr lang="en-US" sz="2400" b="1" kern="0" dirty="0">
              <a:solidFill>
                <a:srgbClr val="190EFF"/>
              </a:solidFill>
              <a:latin typeface="+mj-lt"/>
              <a:ea typeface="+mj-ea"/>
              <a:cs typeface="+mj-cs"/>
              <a:sym typeface="Arial" pitchFamily="34" charset="0"/>
            </a:endParaRPr>
          </a:p>
        </p:txBody>
      </p:sp>
      <p:graphicFrame>
        <p:nvGraphicFramePr>
          <p:cNvPr id="8194" name="Object 2"/>
          <p:cNvGraphicFramePr>
            <a:graphicFrameLocks noChangeAspect="1"/>
          </p:cNvGraphicFramePr>
          <p:nvPr/>
        </p:nvGraphicFramePr>
        <p:xfrm>
          <a:off x="1143000" y="4267200"/>
          <a:ext cx="1878013" cy="573088"/>
        </p:xfrm>
        <a:graphic>
          <a:graphicData uri="http://schemas.openxmlformats.org/presentationml/2006/ole">
            <p:oleObj spid="_x0000_s8194" name="Equation" r:id="rId4" imgW="1180800" imgH="291960" progId="Equation.DSMT4">
              <p:embed/>
            </p:oleObj>
          </a:graphicData>
        </a:graphic>
      </p:graphicFrame>
      <p:sp>
        <p:nvSpPr>
          <p:cNvPr id="8197" name="TextBox 19"/>
          <p:cNvSpPr txBox="1">
            <a:spLocks noChangeArrowheads="1"/>
          </p:cNvSpPr>
          <p:nvPr/>
        </p:nvSpPr>
        <p:spPr bwMode="auto">
          <a:xfrm>
            <a:off x="5486400" y="6172200"/>
            <a:ext cx="2514600" cy="276225"/>
          </a:xfrm>
          <a:prstGeom prst="rect">
            <a:avLst/>
          </a:prstGeom>
          <a:noFill/>
          <a:ln w="9525">
            <a:noFill/>
            <a:miter lim="800000"/>
            <a:headEnd/>
            <a:tailEnd/>
          </a:ln>
        </p:spPr>
        <p:txBody>
          <a:bodyPr>
            <a:spAutoFit/>
          </a:bodyPr>
          <a:lstStyle/>
          <a:p>
            <a:pPr algn="l"/>
            <a:r>
              <a:rPr lang="en-US" sz="1200" dirty="0">
                <a:solidFill>
                  <a:srgbClr val="C00000"/>
                </a:solidFill>
              </a:rPr>
              <a:t>Anselmino et al. priv. comm. 2010</a:t>
            </a:r>
          </a:p>
        </p:txBody>
      </p:sp>
      <p:sp>
        <p:nvSpPr>
          <p:cNvPr id="12" name="Slide Number Placeholder 11"/>
          <p:cNvSpPr>
            <a:spLocks noGrp="1"/>
          </p:cNvSpPr>
          <p:nvPr>
            <p:ph type="sldNum" sz="quarter" idx="10"/>
          </p:nvPr>
        </p:nvSpPr>
        <p:spPr/>
        <p:txBody>
          <a:bodyPr/>
          <a:lstStyle/>
          <a:p>
            <a:pPr>
              <a:defRPr/>
            </a:pPr>
            <a:fld id="{DA587EA9-4A7D-41F0-9184-D2DF1A3992EC}" type="slidenum">
              <a:rPr lang="en-US" smtClean="0"/>
              <a:pPr>
                <a:defRPr/>
              </a:pPr>
              <a:t>20</a:t>
            </a:fld>
            <a:endParaRPr lang="en-US"/>
          </a:p>
        </p:txBody>
      </p:sp>
      <p:pic>
        <p:nvPicPr>
          <p:cNvPr id="8199" name="Picture 11" descr="C:\Users\lorenzon\Documents\Laboratories\E906\beams\fermilab_pp_120GeV.png"/>
          <p:cNvPicPr>
            <a:picLocks noChangeAspect="1" noChangeArrowheads="1"/>
          </p:cNvPicPr>
          <p:nvPr/>
        </p:nvPicPr>
        <p:blipFill>
          <a:blip r:embed="rId5" cstate="print"/>
          <a:srcRect/>
          <a:stretch>
            <a:fillRect/>
          </a:stretch>
        </p:blipFill>
        <p:spPr bwMode="auto">
          <a:xfrm>
            <a:off x="5033963" y="914400"/>
            <a:ext cx="2643187" cy="2743200"/>
          </a:xfrm>
          <a:prstGeom prst="rect">
            <a:avLst/>
          </a:prstGeom>
          <a:noFill/>
          <a:ln w="9525">
            <a:noFill/>
            <a:miter lim="800000"/>
            <a:headEnd/>
            <a:tailEnd/>
          </a:ln>
        </p:spPr>
      </p:pic>
      <p:sp>
        <p:nvSpPr>
          <p:cNvPr id="8200" name="TextBox 18"/>
          <p:cNvSpPr txBox="1">
            <a:spLocks noChangeArrowheads="1"/>
          </p:cNvSpPr>
          <p:nvPr/>
        </p:nvSpPr>
        <p:spPr bwMode="auto">
          <a:xfrm>
            <a:off x="7620000" y="1219200"/>
            <a:ext cx="1524000" cy="1246188"/>
          </a:xfrm>
          <a:prstGeom prst="rect">
            <a:avLst/>
          </a:prstGeom>
          <a:noFill/>
          <a:ln w="9525">
            <a:noFill/>
            <a:miter lim="800000"/>
            <a:headEnd/>
            <a:tailEnd/>
          </a:ln>
        </p:spPr>
        <p:txBody>
          <a:bodyPr>
            <a:spAutoFit/>
          </a:bodyPr>
          <a:lstStyle/>
          <a:p>
            <a:pPr algn="l"/>
            <a:r>
              <a:rPr lang="en-US" sz="1500" dirty="0">
                <a:solidFill>
                  <a:srgbClr val="3333CC"/>
                </a:solidFill>
              </a:rPr>
              <a:t>FNAL</a:t>
            </a:r>
          </a:p>
          <a:p>
            <a:pPr algn="l"/>
            <a:r>
              <a:rPr lang="en-US" sz="1500" dirty="0">
                <a:solidFill>
                  <a:srgbClr val="3333CC"/>
                </a:solidFill>
              </a:rPr>
              <a:t>120 </a:t>
            </a:r>
            <a:r>
              <a:rPr lang="en-US" sz="1500" dirty="0" err="1">
                <a:solidFill>
                  <a:srgbClr val="3333CC"/>
                </a:solidFill>
              </a:rPr>
              <a:t>GeV</a:t>
            </a:r>
            <a:endParaRPr lang="en-US" sz="1500" dirty="0">
              <a:solidFill>
                <a:srgbClr val="3333CC"/>
              </a:solidFill>
            </a:endParaRPr>
          </a:p>
          <a:p>
            <a:pPr algn="l"/>
            <a:r>
              <a:rPr lang="en-US" sz="1500" dirty="0">
                <a:solidFill>
                  <a:srgbClr val="3333CC"/>
                </a:solidFill>
              </a:rPr>
              <a:t>polarized beam</a:t>
            </a:r>
          </a:p>
          <a:p>
            <a:pPr algn="l"/>
            <a:r>
              <a:rPr lang="en-US" sz="1500" dirty="0">
                <a:solidFill>
                  <a:srgbClr val="3333CC"/>
                </a:solidFill>
              </a:rPr>
              <a:t>√s ~ 15 </a:t>
            </a:r>
            <a:r>
              <a:rPr lang="en-US" sz="1500" dirty="0" err="1">
                <a:solidFill>
                  <a:srgbClr val="3333CC"/>
                </a:solidFill>
              </a:rPr>
              <a:t>GeV</a:t>
            </a:r>
            <a:endParaRPr lang="en-US" sz="1500" dirty="0">
              <a:solidFill>
                <a:srgbClr val="3333CC"/>
              </a:solidFill>
            </a:endParaRPr>
          </a:p>
          <a:p>
            <a:pPr algn="l"/>
            <a:r>
              <a:rPr lang="en-US" sz="1500" dirty="0">
                <a:solidFill>
                  <a:srgbClr val="3333CC"/>
                </a:solidFill>
              </a:rPr>
              <a:t>(hydrogen)</a:t>
            </a:r>
          </a:p>
        </p:txBody>
      </p:sp>
      <p:pic>
        <p:nvPicPr>
          <p:cNvPr id="8201" name="Picture 13" descr="C:\Users\lorenzon\Documents\Laboratories\E906\beams\fermilab_pD_120GeV.png"/>
          <p:cNvPicPr>
            <a:picLocks noChangeAspect="1" noChangeArrowheads="1"/>
          </p:cNvPicPr>
          <p:nvPr/>
        </p:nvPicPr>
        <p:blipFill>
          <a:blip r:embed="rId6" cstate="print"/>
          <a:srcRect/>
          <a:stretch>
            <a:fillRect/>
          </a:stretch>
        </p:blipFill>
        <p:spPr bwMode="auto">
          <a:xfrm>
            <a:off x="5029200" y="3505200"/>
            <a:ext cx="2641600" cy="2743200"/>
          </a:xfrm>
          <a:prstGeom prst="rect">
            <a:avLst/>
          </a:prstGeom>
          <a:noFill/>
          <a:ln w="9525">
            <a:noFill/>
            <a:miter lim="800000"/>
            <a:headEnd/>
            <a:tailEnd/>
          </a:ln>
        </p:spPr>
      </p:pic>
      <p:sp>
        <p:nvSpPr>
          <p:cNvPr id="8202" name="TextBox 20"/>
          <p:cNvSpPr txBox="1">
            <a:spLocks noChangeArrowheads="1"/>
          </p:cNvSpPr>
          <p:nvPr/>
        </p:nvSpPr>
        <p:spPr bwMode="auto">
          <a:xfrm>
            <a:off x="7620000" y="3784600"/>
            <a:ext cx="1524000" cy="1246188"/>
          </a:xfrm>
          <a:prstGeom prst="rect">
            <a:avLst/>
          </a:prstGeom>
          <a:noFill/>
          <a:ln w="9525">
            <a:noFill/>
            <a:miter lim="800000"/>
            <a:headEnd/>
            <a:tailEnd/>
          </a:ln>
        </p:spPr>
        <p:txBody>
          <a:bodyPr>
            <a:spAutoFit/>
          </a:bodyPr>
          <a:lstStyle/>
          <a:p>
            <a:pPr algn="l"/>
            <a:r>
              <a:rPr lang="en-US" sz="1500" dirty="0">
                <a:solidFill>
                  <a:srgbClr val="3333CC"/>
                </a:solidFill>
              </a:rPr>
              <a:t>FNAL</a:t>
            </a:r>
          </a:p>
          <a:p>
            <a:pPr algn="l"/>
            <a:r>
              <a:rPr lang="en-US" sz="1500" dirty="0">
                <a:solidFill>
                  <a:srgbClr val="3333CC"/>
                </a:solidFill>
              </a:rPr>
              <a:t>120 </a:t>
            </a:r>
            <a:r>
              <a:rPr lang="en-US" sz="1500" dirty="0" err="1">
                <a:solidFill>
                  <a:srgbClr val="3333CC"/>
                </a:solidFill>
              </a:rPr>
              <a:t>GeV</a:t>
            </a:r>
            <a:endParaRPr lang="en-US" sz="1500" dirty="0">
              <a:solidFill>
                <a:srgbClr val="3333CC"/>
              </a:solidFill>
            </a:endParaRPr>
          </a:p>
          <a:p>
            <a:pPr algn="l"/>
            <a:r>
              <a:rPr lang="en-US" sz="1500" dirty="0">
                <a:solidFill>
                  <a:srgbClr val="3333CC"/>
                </a:solidFill>
              </a:rPr>
              <a:t>polarized beam</a:t>
            </a:r>
          </a:p>
          <a:p>
            <a:pPr algn="l"/>
            <a:r>
              <a:rPr lang="en-US" sz="1500" dirty="0">
                <a:solidFill>
                  <a:srgbClr val="3333CC"/>
                </a:solidFill>
              </a:rPr>
              <a:t>√s ~ 15 </a:t>
            </a:r>
            <a:r>
              <a:rPr lang="en-US" sz="1500" dirty="0" err="1">
                <a:solidFill>
                  <a:srgbClr val="3333CC"/>
                </a:solidFill>
              </a:rPr>
              <a:t>GeV</a:t>
            </a:r>
            <a:endParaRPr lang="en-US" sz="1500" dirty="0">
              <a:solidFill>
                <a:srgbClr val="3333CC"/>
              </a:solidFill>
            </a:endParaRPr>
          </a:p>
          <a:p>
            <a:pPr algn="l"/>
            <a:r>
              <a:rPr lang="en-US" sz="1500" dirty="0">
                <a:solidFill>
                  <a:srgbClr val="3333CC"/>
                </a:solidFill>
              </a:rPr>
              <a:t>(deuterium)</a:t>
            </a:r>
          </a:p>
        </p:txBody>
      </p:sp>
      <p:sp>
        <p:nvSpPr>
          <p:cNvPr id="11" name="Right Arrow 10"/>
          <p:cNvSpPr/>
          <p:nvPr/>
        </p:nvSpPr>
        <p:spPr bwMode="auto">
          <a:xfrm rot="-1500000">
            <a:off x="4881563" y="6019800"/>
            <a:ext cx="228600" cy="76200"/>
          </a:xfrm>
          <a:prstGeom prst="rightArrow">
            <a:avLst/>
          </a:prstGeom>
          <a:solidFill>
            <a:srgbClr val="25339B"/>
          </a:solidFill>
          <a:ln w="25400" cap="flat" cmpd="sng" algn="ctr">
            <a:solidFill>
              <a:srgbClr val="000000"/>
            </a:solidFill>
            <a:prstDash val="solid"/>
            <a:round/>
            <a:headEnd type="none" w="med" len="med"/>
            <a:tailEnd type="none" w="med" len="med"/>
          </a:ln>
          <a:effectLst/>
        </p:spPr>
        <p:txBody>
          <a:bodyPr/>
          <a:lstStyle/>
          <a:p>
            <a:pPr>
              <a:tabLst>
                <a:tab pos="749300" algn="l"/>
              </a:tabLst>
              <a:defRPr/>
            </a:pPr>
            <a:endParaRPr lang="en-US" b="1">
              <a:ln w="18000">
                <a:solidFill>
                  <a:srgbClr val="FF0000"/>
                </a:solidFill>
                <a:prstDash val="solid"/>
                <a:miter lim="800000"/>
              </a:ln>
              <a:noFill/>
              <a:effectLst>
                <a:outerShdw blurRad="25500" dist="23000" dir="7020000" algn="tl">
                  <a:srgbClr val="000000">
                    <a:alpha val="50000"/>
                  </a:srgbClr>
                </a:outerShdw>
              </a:effectLst>
              <a:ea typeface="ヒラギノ角ゴ ProN W3" charset="0"/>
              <a:cs typeface="ヒラギノ角ゴ ProN W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P spid="8202"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idx="1"/>
          </p:nvPr>
        </p:nvSpPr>
        <p:spPr>
          <a:xfrm>
            <a:off x="228600" y="4267200"/>
            <a:ext cx="8458200" cy="2209800"/>
          </a:xfrm>
        </p:spPr>
        <p:txBody>
          <a:bodyPr/>
          <a:lstStyle/>
          <a:p>
            <a:pPr>
              <a:spcBef>
                <a:spcPts val="600"/>
              </a:spcBef>
              <a:tabLst>
                <a:tab pos="815975" algn="l"/>
                <a:tab pos="1192213" algn="l"/>
              </a:tabLst>
            </a:pPr>
            <a:r>
              <a:rPr lang="en-US" dirty="0" smtClean="0"/>
              <a:t>Global fit to sin</a:t>
            </a:r>
            <a:r>
              <a:rPr lang="en-US" dirty="0" smtClean="0">
                <a:latin typeface="Symbol" pitchFamily="18" charset="2"/>
              </a:rPr>
              <a:t> (</a:t>
            </a:r>
            <a:r>
              <a:rPr lang="en-US" dirty="0" err="1" smtClean="0">
                <a:latin typeface="Symbol" pitchFamily="18" charset="2"/>
              </a:rPr>
              <a:t>f</a:t>
            </a:r>
            <a:r>
              <a:rPr lang="en-US" baseline="-25000" dirty="0" err="1" smtClean="0"/>
              <a:t>h</a:t>
            </a:r>
            <a:r>
              <a:rPr lang="en-US" dirty="0" smtClean="0">
                <a:latin typeface="Symbol" pitchFamily="18" charset="2"/>
              </a:rPr>
              <a:t> </a:t>
            </a:r>
            <a:r>
              <a:rPr lang="en-US" dirty="0" smtClean="0"/>
              <a:t>–</a:t>
            </a:r>
            <a:r>
              <a:rPr lang="en-US" dirty="0" smtClean="0">
                <a:latin typeface="Symbol" pitchFamily="18" charset="2"/>
              </a:rPr>
              <a:t> </a:t>
            </a:r>
            <a:r>
              <a:rPr lang="en-US" dirty="0" err="1" smtClean="0">
                <a:latin typeface="Symbol" pitchFamily="18" charset="2"/>
              </a:rPr>
              <a:t>f</a:t>
            </a:r>
            <a:r>
              <a:rPr lang="en-US" baseline="-25000" dirty="0" err="1" smtClean="0"/>
              <a:t>S</a:t>
            </a:r>
            <a:r>
              <a:rPr lang="en-US" dirty="0" smtClean="0"/>
              <a:t>) asymmetry in SIDIS (</a:t>
            </a:r>
            <a:r>
              <a:rPr lang="en-US" dirty="0" smtClean="0">
                <a:solidFill>
                  <a:srgbClr val="C00000"/>
                </a:solidFill>
              </a:rPr>
              <a:t>HERMES</a:t>
            </a:r>
            <a:r>
              <a:rPr lang="en-US" dirty="0" smtClean="0"/>
              <a:t>, </a:t>
            </a:r>
            <a:r>
              <a:rPr lang="en-US" dirty="0" smtClean="0">
                <a:solidFill>
                  <a:srgbClr val="C00000"/>
                </a:solidFill>
              </a:rPr>
              <a:t>COMPASS</a:t>
            </a:r>
            <a:r>
              <a:rPr lang="en-US" dirty="0" smtClean="0"/>
              <a:t>)</a:t>
            </a:r>
          </a:p>
          <a:p>
            <a:pPr lvl="1">
              <a:spcBef>
                <a:spcPts val="600"/>
              </a:spcBef>
              <a:tabLst>
                <a:tab pos="815975" algn="l"/>
                <a:tab pos="1192213" algn="l"/>
              </a:tabLst>
            </a:pPr>
            <a:r>
              <a:rPr lang="en-US" dirty="0" smtClean="0"/>
              <a:t> </a:t>
            </a:r>
            <a:r>
              <a:rPr lang="en-US" sz="1600" dirty="0" smtClean="0"/>
              <a:t>u- and d-Sivers DF almost equal size, but different sign (d slightly larger)</a:t>
            </a:r>
          </a:p>
          <a:p>
            <a:pPr>
              <a:spcBef>
                <a:spcPts val="600"/>
              </a:spcBef>
              <a:tabLst>
                <a:tab pos="815975" algn="l"/>
                <a:tab pos="1192213" algn="l"/>
              </a:tabLst>
            </a:pPr>
            <a:r>
              <a:rPr lang="en-US" dirty="0" smtClean="0"/>
              <a:t>Comparable measurements needed for single spin asymmetries in </a:t>
            </a:r>
            <a:r>
              <a:rPr lang="en-US" dirty="0" err="1" smtClean="0"/>
              <a:t>Drell</a:t>
            </a:r>
            <a:r>
              <a:rPr lang="en-US" dirty="0" smtClean="0"/>
              <a:t>-Yan process</a:t>
            </a:r>
          </a:p>
          <a:p>
            <a:pPr>
              <a:spcBef>
                <a:spcPts val="600"/>
              </a:spcBef>
              <a:tabLst>
                <a:tab pos="815975" algn="l"/>
                <a:tab pos="1192213" algn="l"/>
              </a:tabLst>
            </a:pPr>
            <a:r>
              <a:rPr lang="en-US" dirty="0" smtClean="0"/>
              <a:t>BUT: COMPASS (p) data (2007 &amp; 2100) smaller </a:t>
            </a:r>
            <a:r>
              <a:rPr lang="en-US" dirty="0" err="1" smtClean="0"/>
              <a:t>Sivers</a:t>
            </a:r>
            <a:r>
              <a:rPr lang="en-US" dirty="0" smtClean="0"/>
              <a:t> </a:t>
            </a:r>
            <a:r>
              <a:rPr lang="en-US" dirty="0" err="1" smtClean="0"/>
              <a:t>asym</a:t>
            </a:r>
            <a:r>
              <a:rPr lang="en-US" dirty="0" smtClean="0"/>
              <a:t>. than HERMES</a:t>
            </a:r>
          </a:p>
          <a:p>
            <a:pPr lvl="1">
              <a:spcBef>
                <a:spcPts val="600"/>
              </a:spcBef>
              <a:tabLst>
                <a:tab pos="815975" algn="l"/>
                <a:tab pos="1192213" algn="l"/>
              </a:tabLst>
            </a:pPr>
            <a:r>
              <a:rPr lang="en-US" sz="1600" dirty="0" smtClean="0"/>
              <a:t> maybe due to </a:t>
            </a:r>
            <a:r>
              <a:rPr lang="en-US" sz="1600" i="1" dirty="0" smtClean="0"/>
              <a:t>y</a:t>
            </a:r>
            <a:r>
              <a:rPr lang="en-US" sz="1600" dirty="0" smtClean="0"/>
              <a:t> or </a:t>
            </a:r>
            <a:r>
              <a:rPr lang="en-US" sz="1600" i="1" dirty="0" smtClean="0"/>
              <a:t>z</a:t>
            </a:r>
            <a:r>
              <a:rPr lang="en-US" sz="1600" dirty="0" smtClean="0"/>
              <a:t> dependence?</a:t>
            </a:r>
          </a:p>
          <a:p>
            <a:pPr lvl="1">
              <a:spcBef>
                <a:spcPts val="600"/>
              </a:spcBef>
              <a:tabLst>
                <a:tab pos="815975" algn="l"/>
                <a:tab pos="1192213" algn="l"/>
              </a:tabLst>
            </a:pPr>
            <a:r>
              <a:rPr lang="en-US" sz="1600" dirty="0" smtClean="0"/>
              <a:t>do global fits with all available data</a:t>
            </a:r>
          </a:p>
          <a:p>
            <a:pPr>
              <a:spcBef>
                <a:spcPts val="1200"/>
              </a:spcBef>
              <a:tabLst>
                <a:tab pos="815975" algn="l"/>
                <a:tab pos="1192213" algn="l"/>
              </a:tabLst>
            </a:pPr>
            <a:endParaRPr lang="en-US"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Asymmetry Measurements</a:t>
            </a:r>
            <a:endParaRPr lang="en-US" sz="2400" b="1" kern="0" dirty="0">
              <a:solidFill>
                <a:srgbClr val="190EFF"/>
              </a:solidFill>
              <a:latin typeface="+mj-lt"/>
              <a:ea typeface="+mj-ea"/>
              <a:cs typeface="+mj-cs"/>
              <a:sym typeface="Arial" pitchFamily="34" charset="0"/>
            </a:endParaRPr>
          </a:p>
        </p:txBody>
      </p:sp>
      <p:pic>
        <p:nvPicPr>
          <p:cNvPr id="30724" name="Picture 3" descr="C:\Users\lorenzon\Documents\talks\conference-talks\DY-CERN-10\Sivers-HERMES-COMPASS.png"/>
          <p:cNvPicPr>
            <a:picLocks noChangeAspect="1" noChangeArrowheads="1"/>
          </p:cNvPicPr>
          <p:nvPr/>
        </p:nvPicPr>
        <p:blipFill>
          <a:blip r:embed="rId3" cstate="print"/>
          <a:srcRect/>
          <a:stretch>
            <a:fillRect/>
          </a:stretch>
        </p:blipFill>
        <p:spPr bwMode="auto">
          <a:xfrm>
            <a:off x="138113" y="1265238"/>
            <a:ext cx="8701087" cy="3001962"/>
          </a:xfrm>
          <a:prstGeom prst="rect">
            <a:avLst/>
          </a:prstGeom>
          <a:noFill/>
          <a:ln w="9525">
            <a:noFill/>
            <a:miter lim="800000"/>
            <a:headEnd/>
            <a:tailEnd/>
          </a:ln>
        </p:spPr>
      </p:pic>
      <p:sp>
        <p:nvSpPr>
          <p:cNvPr id="30725" name="TextBox 9"/>
          <p:cNvSpPr txBox="1">
            <a:spLocks noChangeArrowheads="1"/>
          </p:cNvSpPr>
          <p:nvPr/>
        </p:nvSpPr>
        <p:spPr bwMode="auto">
          <a:xfrm>
            <a:off x="1600200" y="914400"/>
            <a:ext cx="2057400" cy="366713"/>
          </a:xfrm>
          <a:prstGeom prst="rect">
            <a:avLst/>
          </a:prstGeom>
          <a:noFill/>
          <a:ln w="9525">
            <a:noFill/>
            <a:miter lim="800000"/>
            <a:headEnd/>
            <a:tailEnd/>
          </a:ln>
        </p:spPr>
        <p:txBody>
          <a:bodyPr>
            <a:spAutoFit/>
          </a:bodyPr>
          <a:lstStyle/>
          <a:p>
            <a:r>
              <a:rPr lang="en-US" b="1">
                <a:solidFill>
                  <a:srgbClr val="C00000"/>
                </a:solidFill>
                <a:latin typeface="Arial" pitchFamily="34" charset="0"/>
              </a:rPr>
              <a:t>HERMES (p)</a:t>
            </a:r>
          </a:p>
        </p:txBody>
      </p:sp>
      <p:sp>
        <p:nvSpPr>
          <p:cNvPr id="30726" name="TextBox 12"/>
          <p:cNvSpPr txBox="1">
            <a:spLocks noChangeArrowheads="1"/>
          </p:cNvSpPr>
          <p:nvPr/>
        </p:nvSpPr>
        <p:spPr bwMode="auto">
          <a:xfrm>
            <a:off x="5791200" y="914400"/>
            <a:ext cx="2057400" cy="366713"/>
          </a:xfrm>
          <a:prstGeom prst="rect">
            <a:avLst/>
          </a:prstGeom>
          <a:noFill/>
          <a:ln w="9525">
            <a:noFill/>
            <a:miter lim="800000"/>
            <a:headEnd/>
            <a:tailEnd/>
          </a:ln>
        </p:spPr>
        <p:txBody>
          <a:bodyPr>
            <a:spAutoFit/>
          </a:bodyPr>
          <a:lstStyle/>
          <a:p>
            <a:r>
              <a:rPr lang="en-US" b="1">
                <a:solidFill>
                  <a:srgbClr val="C00000"/>
                </a:solidFill>
                <a:latin typeface="Arial" pitchFamily="34" charset="0"/>
              </a:rPr>
              <a:t>COMPASS (d)</a:t>
            </a:r>
          </a:p>
        </p:txBody>
      </p:sp>
      <p:sp>
        <p:nvSpPr>
          <p:cNvPr id="11" name="Slide Number Placeholder 10"/>
          <p:cNvSpPr>
            <a:spLocks noGrp="1"/>
          </p:cNvSpPr>
          <p:nvPr>
            <p:ph type="sldNum" sz="quarter" idx="10"/>
          </p:nvPr>
        </p:nvSpPr>
        <p:spPr/>
        <p:txBody>
          <a:bodyPr/>
          <a:lstStyle/>
          <a:p>
            <a:pPr>
              <a:defRPr/>
            </a:pPr>
            <a:fld id="{DB6380F2-E94A-4CBB-8376-E1880B701FB6}" type="slidenum">
              <a:rPr lang="en-US" smtClean="0"/>
              <a:pPr>
                <a:defRPr/>
              </a:pPr>
              <a:t>21</a:t>
            </a:fld>
            <a:endParaRPr lang="en-US"/>
          </a:p>
        </p:txBody>
      </p:sp>
      <p:sp>
        <p:nvSpPr>
          <p:cNvPr id="8" name="TextBox 19"/>
          <p:cNvSpPr txBox="1">
            <a:spLocks noChangeArrowheads="1"/>
          </p:cNvSpPr>
          <p:nvPr/>
        </p:nvSpPr>
        <p:spPr bwMode="auto">
          <a:xfrm>
            <a:off x="6477000" y="4038600"/>
            <a:ext cx="2667000" cy="276999"/>
          </a:xfrm>
          <a:prstGeom prst="rect">
            <a:avLst/>
          </a:prstGeom>
          <a:noFill/>
          <a:ln w="9525">
            <a:noFill/>
            <a:miter lim="800000"/>
            <a:headEnd/>
            <a:tailEnd/>
          </a:ln>
        </p:spPr>
        <p:txBody>
          <a:bodyPr wrap="square">
            <a:spAutoFit/>
          </a:bodyPr>
          <a:lstStyle/>
          <a:p>
            <a:pPr algn="l"/>
            <a:r>
              <a:rPr lang="en-US" sz="1200" dirty="0">
                <a:solidFill>
                  <a:srgbClr val="C00000"/>
                </a:solidFill>
              </a:rPr>
              <a:t>Anselmino et al. </a:t>
            </a:r>
            <a:r>
              <a:rPr lang="en-US" sz="1200" dirty="0" smtClean="0">
                <a:solidFill>
                  <a:srgbClr val="C00000"/>
                </a:solidFill>
              </a:rPr>
              <a:t>EPJA 39, 89 (2009)</a:t>
            </a:r>
            <a:endParaRPr lang="en-US" sz="1200" dirty="0">
              <a:solidFill>
                <a:srgbClr val="C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descr="C:\Users\lorenzon\Documents\talks\E906\Pol-MI-layout.png"/>
          <p:cNvPicPr>
            <a:picLocks noChangeAspect="1" noChangeArrowheads="1"/>
          </p:cNvPicPr>
          <p:nvPr/>
        </p:nvPicPr>
        <p:blipFill>
          <a:blip r:embed="rId3" cstate="print"/>
          <a:srcRect/>
          <a:stretch>
            <a:fillRect/>
          </a:stretch>
        </p:blipFill>
        <p:spPr bwMode="auto">
          <a:xfrm>
            <a:off x="381000" y="1308100"/>
            <a:ext cx="5645150" cy="3035300"/>
          </a:xfrm>
          <a:prstGeom prst="rect">
            <a:avLst/>
          </a:prstGeom>
          <a:noFill/>
        </p:spPr>
      </p:pic>
      <p:sp>
        <p:nvSpPr>
          <p:cNvPr id="32770" name="Subtitle 2"/>
          <p:cNvSpPr>
            <a:spLocks noGrp="1"/>
          </p:cNvSpPr>
          <p:nvPr>
            <p:ph idx="1"/>
          </p:nvPr>
        </p:nvSpPr>
        <p:spPr>
          <a:xfrm>
            <a:off x="457200" y="838200"/>
            <a:ext cx="8610600" cy="5791200"/>
          </a:xfrm>
        </p:spPr>
        <p:txBody>
          <a:bodyPr/>
          <a:lstStyle/>
          <a:p>
            <a:pPr>
              <a:spcBef>
                <a:spcPts val="1200"/>
              </a:spcBef>
              <a:tabLst>
                <a:tab pos="815975" algn="l"/>
                <a:tab pos="1192213" algn="l"/>
              </a:tabLst>
            </a:pPr>
            <a:r>
              <a:rPr lang="en-US" dirty="0" smtClean="0"/>
              <a:t>Polarize Beam in Main Injector  </a:t>
            </a:r>
            <a:r>
              <a:rPr lang="en-US" dirty="0" smtClean="0">
                <a:solidFill>
                  <a:srgbClr val="1C11FD"/>
                </a:solidFill>
              </a:rPr>
              <a:t>(</a:t>
            </a:r>
            <a:r>
              <a:rPr lang="en-US" dirty="0" smtClean="0">
                <a:solidFill>
                  <a:srgbClr val="C00000"/>
                </a:solidFill>
              </a:rPr>
              <a:t>A. </a:t>
            </a:r>
            <a:r>
              <a:rPr lang="en-US" dirty="0" err="1" smtClean="0">
                <a:solidFill>
                  <a:srgbClr val="C00000"/>
                </a:solidFill>
              </a:rPr>
              <a:t>Krisch’s</a:t>
            </a:r>
            <a:r>
              <a:rPr lang="en-US" dirty="0" smtClean="0">
                <a:solidFill>
                  <a:srgbClr val="C00000"/>
                </a:solidFill>
              </a:rPr>
              <a:t> talk</a:t>
            </a:r>
            <a:r>
              <a:rPr lang="en-US" dirty="0" smtClean="0">
                <a:solidFill>
                  <a:srgbClr val="1C11FD"/>
                </a:solidFill>
              </a:rPr>
              <a:t>)</a:t>
            </a:r>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buNone/>
              <a:tabLst>
                <a:tab pos="815975" algn="l"/>
                <a:tab pos="1192213" algn="l"/>
              </a:tabLst>
            </a:pPr>
            <a:r>
              <a:rPr lang="en-US" dirty="0" smtClean="0"/>
              <a:t/>
            </a:r>
            <a:br>
              <a:rPr lang="en-US" dirty="0" smtClean="0"/>
            </a:br>
            <a:endParaRPr lang="en-US" dirty="0" smtClean="0"/>
          </a:p>
          <a:p>
            <a:pPr>
              <a:spcBef>
                <a:spcPts val="300"/>
              </a:spcBef>
              <a:tabLst>
                <a:tab pos="815975" algn="l"/>
                <a:tab pos="1192213" algn="l"/>
              </a:tabLst>
            </a:pPr>
            <a:endParaRPr lang="en-US" sz="1100" dirty="0" smtClean="0"/>
          </a:p>
          <a:p>
            <a:pPr>
              <a:spcBef>
                <a:spcPts val="300"/>
              </a:spcBef>
              <a:tabLst>
                <a:tab pos="815975" algn="l"/>
                <a:tab pos="1192213" algn="l"/>
              </a:tabLst>
            </a:pPr>
            <a:r>
              <a:rPr lang="en-US" dirty="0" smtClean="0"/>
              <a:t>Use </a:t>
            </a:r>
            <a:r>
              <a:rPr lang="en-US" dirty="0" err="1" smtClean="0"/>
              <a:t>SeaQuest</a:t>
            </a:r>
            <a:r>
              <a:rPr lang="en-US" dirty="0" smtClean="0"/>
              <a:t> </a:t>
            </a:r>
            <a:r>
              <a:rPr lang="en-US" dirty="0" err="1" smtClean="0"/>
              <a:t>di-muon</a:t>
            </a:r>
            <a:r>
              <a:rPr lang="en-US" dirty="0" smtClean="0"/>
              <a:t> Spectrometer</a:t>
            </a:r>
          </a:p>
          <a:p>
            <a:pPr lvl="1">
              <a:spcBef>
                <a:spcPts val="300"/>
              </a:spcBef>
              <a:tabLst>
                <a:tab pos="815975" algn="l"/>
                <a:tab pos="1192213" algn="l"/>
              </a:tabLst>
            </a:pPr>
            <a:r>
              <a:rPr lang="en-US" sz="1600" dirty="0" smtClean="0"/>
              <a:t> fixed target experiment</a:t>
            </a:r>
          </a:p>
          <a:p>
            <a:pPr lvl="1">
              <a:spcBef>
                <a:spcPts val="300"/>
              </a:spcBef>
              <a:tabLst>
                <a:tab pos="815975" algn="l"/>
                <a:tab pos="1192213" algn="l"/>
              </a:tabLst>
            </a:pPr>
            <a:r>
              <a:rPr lang="en-US" sz="1600" b="1" dirty="0" smtClean="0"/>
              <a:t> </a:t>
            </a:r>
            <a:r>
              <a:rPr lang="en-US" sz="1600" dirty="0" smtClean="0"/>
              <a:t>luminosity: </a:t>
            </a:r>
            <a:r>
              <a:rPr lang="en-US" sz="1600" dirty="0" err="1" smtClean="0"/>
              <a:t>L</a:t>
            </a:r>
            <a:r>
              <a:rPr lang="en-US" sz="1600" baseline="-25000" dirty="0" err="1" smtClean="0"/>
              <a:t>av</a:t>
            </a:r>
            <a:r>
              <a:rPr lang="en-US" sz="1600" dirty="0" smtClean="0"/>
              <a:t> = 3.4 x 10</a:t>
            </a:r>
            <a:r>
              <a:rPr lang="en-US" sz="1600" baseline="30000" dirty="0" smtClean="0"/>
              <a:t>35 </a:t>
            </a:r>
            <a:r>
              <a:rPr lang="en-US" sz="1600" dirty="0" smtClean="0"/>
              <a:t>/cm</a:t>
            </a:r>
            <a:r>
              <a:rPr lang="en-US" sz="1600" baseline="30000" dirty="0" smtClean="0"/>
              <a:t>2</a:t>
            </a:r>
            <a:r>
              <a:rPr lang="en-US" sz="1600" dirty="0" smtClean="0"/>
              <a:t>/s</a:t>
            </a:r>
          </a:p>
          <a:p>
            <a:pPr lvl="2">
              <a:spcBef>
                <a:spcPts val="300"/>
              </a:spcBef>
              <a:tabLst>
                <a:tab pos="815975" algn="l"/>
                <a:tab pos="1192213" algn="l"/>
              </a:tabLst>
            </a:pPr>
            <a:r>
              <a:rPr lang="en-US" sz="1400" dirty="0" err="1" smtClean="0"/>
              <a:t>I</a:t>
            </a:r>
            <a:r>
              <a:rPr lang="en-US" sz="1400" baseline="-25000" dirty="0" err="1" smtClean="0"/>
              <a:t>av</a:t>
            </a:r>
            <a:r>
              <a:rPr lang="en-US" sz="1400" baseline="-25000" dirty="0" smtClean="0"/>
              <a:t> </a:t>
            </a:r>
            <a:r>
              <a:rPr lang="en-US" sz="1400" dirty="0" smtClean="0"/>
              <a:t>= 1.6 x 10</a:t>
            </a:r>
            <a:r>
              <a:rPr lang="en-US" sz="1400" baseline="30000" dirty="0" smtClean="0"/>
              <a:t>11 </a:t>
            </a:r>
            <a:r>
              <a:rPr lang="en-US" sz="1400" dirty="0" smtClean="0"/>
              <a:t>p/s (=26 </a:t>
            </a:r>
            <a:r>
              <a:rPr lang="en-US" sz="1400" dirty="0" err="1" smtClean="0"/>
              <a:t>nA</a:t>
            </a:r>
            <a:r>
              <a:rPr lang="en-US" sz="1400" dirty="0" smtClean="0"/>
              <a:t>)</a:t>
            </a:r>
          </a:p>
          <a:p>
            <a:pPr lvl="2">
              <a:spcBef>
                <a:spcPts val="300"/>
              </a:spcBef>
              <a:tabLst>
                <a:tab pos="815975" algn="l"/>
                <a:tab pos="1192213" algn="l"/>
              </a:tabLst>
            </a:pPr>
            <a:r>
              <a:rPr lang="en-US" sz="1400" dirty="0" err="1" smtClean="0"/>
              <a:t>N</a:t>
            </a:r>
            <a:r>
              <a:rPr lang="en-US" sz="1400" baseline="-25000" dirty="0" err="1" smtClean="0"/>
              <a:t>p</a:t>
            </a:r>
            <a:r>
              <a:rPr lang="en-US" sz="1400" dirty="0" smtClean="0"/>
              <a:t>= 2.1 x 10</a:t>
            </a:r>
            <a:r>
              <a:rPr lang="en-US" sz="1400" baseline="30000" dirty="0" smtClean="0"/>
              <a:t>24 </a:t>
            </a:r>
            <a:r>
              <a:rPr lang="en-US" sz="1400" dirty="0" smtClean="0"/>
              <a:t>/cm</a:t>
            </a:r>
            <a:r>
              <a:rPr lang="en-US" sz="1400" baseline="30000" dirty="0" smtClean="0"/>
              <a:t>2  </a:t>
            </a:r>
            <a:endParaRPr lang="en-US" dirty="0" smtClean="0"/>
          </a:p>
          <a:p>
            <a:pPr lvl="1">
              <a:spcBef>
                <a:spcPts val="300"/>
              </a:spcBef>
              <a:tabLst>
                <a:tab pos="815975" algn="l"/>
                <a:tab pos="1192213" algn="l"/>
              </a:tabLst>
            </a:pPr>
            <a:r>
              <a:rPr lang="en-US" sz="1600" dirty="0" smtClean="0"/>
              <a:t> approved for 2-3 years of running: 3.4 x 10</a:t>
            </a:r>
            <a:r>
              <a:rPr lang="en-US" sz="1600" baseline="30000" dirty="0" smtClean="0"/>
              <a:t>18 </a:t>
            </a:r>
            <a:r>
              <a:rPr lang="en-US" sz="1600" dirty="0" smtClean="0"/>
              <a:t>pot</a:t>
            </a:r>
          </a:p>
          <a:p>
            <a:pPr lvl="1">
              <a:spcBef>
                <a:spcPts val="300"/>
              </a:spcBef>
              <a:tabLst>
                <a:tab pos="815975" algn="l"/>
                <a:tab pos="1192213" algn="l"/>
              </a:tabLst>
            </a:pPr>
            <a:r>
              <a:rPr lang="en-US" sz="1600" dirty="0" smtClean="0"/>
              <a:t> </a:t>
            </a:r>
            <a:r>
              <a:rPr lang="en-US" sz="1600" dirty="0" smtClean="0">
                <a:solidFill>
                  <a:srgbClr val="C00000"/>
                </a:solidFill>
              </a:rPr>
              <a:t>by 2015: fully understood, optimized for </a:t>
            </a:r>
            <a:r>
              <a:rPr lang="en-US" sz="1600" dirty="0" err="1" smtClean="0">
                <a:solidFill>
                  <a:srgbClr val="C00000"/>
                </a:solidFill>
              </a:rPr>
              <a:t>Drell</a:t>
            </a:r>
            <a:r>
              <a:rPr lang="en-US" sz="1600" dirty="0" smtClean="0">
                <a:solidFill>
                  <a:srgbClr val="C00000"/>
                </a:solidFill>
              </a:rPr>
              <a:t>-Yan, and ready to take pol. beam </a:t>
            </a:r>
          </a:p>
          <a:p>
            <a:pPr lvl="1">
              <a:spcBef>
                <a:spcPts val="600"/>
              </a:spcBef>
              <a:buFont typeface="Zapf Dingbats" charset="0"/>
              <a:buNone/>
              <a:tabLst>
                <a:tab pos="815975" algn="l"/>
                <a:tab pos="1192213" algn="l"/>
              </a:tabLst>
            </a:pPr>
            <a:endParaRPr lang="en-US" sz="16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Injector</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22</a:t>
            </a:fld>
            <a:endParaRPr lang="en-US"/>
          </a:p>
        </p:txBody>
      </p:sp>
      <p:pic>
        <p:nvPicPr>
          <p:cNvPr id="32773" name="Picture 35"/>
          <p:cNvPicPr>
            <a:picLocks noChangeAspect="1" noChangeArrowheads="1"/>
          </p:cNvPicPr>
          <p:nvPr/>
        </p:nvPicPr>
        <p:blipFill>
          <a:blip r:embed="rId4" cstate="print"/>
          <a:srcRect/>
          <a:stretch>
            <a:fillRect/>
          </a:stretch>
        </p:blipFill>
        <p:spPr bwMode="auto">
          <a:xfrm rot="603877">
            <a:off x="5684173" y="2482120"/>
            <a:ext cx="3122083"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838200"/>
            <a:ext cx="8763000" cy="5791200"/>
          </a:xfrm>
        </p:spPr>
        <p:txBody>
          <a:bodyPr/>
          <a:lstStyle/>
          <a:p>
            <a:pPr>
              <a:spcBef>
                <a:spcPts val="1200"/>
              </a:spcBef>
              <a:tabLst>
                <a:tab pos="815975" algn="l"/>
                <a:tab pos="1192213" algn="l"/>
              </a:tabLst>
            </a:pPr>
            <a:r>
              <a:rPr lang="en-US" dirty="0" err="1" smtClean="0"/>
              <a:t>SeaQuest</a:t>
            </a:r>
            <a:r>
              <a:rPr lang="en-US" dirty="0" smtClean="0"/>
              <a:t> </a:t>
            </a:r>
            <a:r>
              <a:rPr lang="en-US" dirty="0" err="1" smtClean="0"/>
              <a:t>di-muon</a:t>
            </a:r>
            <a:r>
              <a:rPr lang="en-US" dirty="0" smtClean="0"/>
              <a:t> Spectrometer</a:t>
            </a:r>
          </a:p>
          <a:p>
            <a:pPr lvl="1">
              <a:spcBef>
                <a:spcPts val="600"/>
              </a:spcBef>
              <a:tabLst>
                <a:tab pos="815975" algn="l"/>
                <a:tab pos="1192213" algn="l"/>
              </a:tabLst>
            </a:pPr>
            <a:r>
              <a:rPr lang="en-US" sz="1600" dirty="0" smtClean="0"/>
              <a:t>luminosity: </a:t>
            </a:r>
            <a:r>
              <a:rPr lang="en-US" sz="1600" dirty="0" err="1" smtClean="0"/>
              <a:t>L</a:t>
            </a:r>
            <a:r>
              <a:rPr lang="en-US" sz="1600" baseline="-25000" dirty="0" err="1" smtClean="0"/>
              <a:t>av</a:t>
            </a:r>
            <a:r>
              <a:rPr lang="en-US" sz="1600" dirty="0" smtClean="0"/>
              <a:t> = 3.4 x 10</a:t>
            </a:r>
            <a:r>
              <a:rPr lang="en-US" sz="1600" baseline="30000" dirty="0" smtClean="0"/>
              <a:t>35 </a:t>
            </a:r>
            <a:r>
              <a:rPr lang="en-US" sz="1600" dirty="0" smtClean="0"/>
              <a:t>/cm</a:t>
            </a:r>
            <a:r>
              <a:rPr lang="en-US" sz="1600" baseline="30000" dirty="0" smtClean="0"/>
              <a:t>2</a:t>
            </a:r>
            <a:r>
              <a:rPr lang="en-US" sz="1600" dirty="0" smtClean="0"/>
              <a:t>/s  [</a:t>
            </a:r>
            <a:r>
              <a:rPr lang="en-US" sz="1400" dirty="0" err="1" smtClean="0"/>
              <a:t>I</a:t>
            </a:r>
            <a:r>
              <a:rPr lang="en-US" sz="1400" baseline="-25000" dirty="0" err="1" smtClean="0"/>
              <a:t>av</a:t>
            </a:r>
            <a:r>
              <a:rPr lang="en-US" sz="1400" baseline="-25000" dirty="0" smtClean="0"/>
              <a:t> </a:t>
            </a:r>
            <a:r>
              <a:rPr lang="en-US" sz="1400" dirty="0" smtClean="0"/>
              <a:t>= 1.6 x 10</a:t>
            </a:r>
            <a:r>
              <a:rPr lang="en-US" sz="1400" baseline="30000" dirty="0" smtClean="0"/>
              <a:t>11 </a:t>
            </a:r>
            <a:r>
              <a:rPr lang="en-US" sz="1400" dirty="0" smtClean="0"/>
              <a:t>p/s (=26 </a:t>
            </a:r>
            <a:r>
              <a:rPr lang="en-US" sz="1400" dirty="0" err="1" smtClean="0"/>
              <a:t>nA</a:t>
            </a:r>
            <a:r>
              <a:rPr lang="en-US" sz="1400" dirty="0" smtClean="0"/>
              <a:t>)  /  </a:t>
            </a:r>
            <a:r>
              <a:rPr lang="en-US" sz="1400" dirty="0" err="1" smtClean="0"/>
              <a:t>N</a:t>
            </a:r>
            <a:r>
              <a:rPr lang="en-US" sz="1400" baseline="-25000" dirty="0" err="1" smtClean="0"/>
              <a:t>p</a:t>
            </a:r>
            <a:r>
              <a:rPr lang="en-US" sz="1400" dirty="0" smtClean="0"/>
              <a:t>= 2.1 x 10</a:t>
            </a:r>
            <a:r>
              <a:rPr lang="en-US" sz="1400" baseline="30000" dirty="0" smtClean="0"/>
              <a:t>24 </a:t>
            </a:r>
            <a:r>
              <a:rPr lang="en-US" sz="1400" dirty="0" smtClean="0"/>
              <a:t>/cm</a:t>
            </a:r>
            <a:r>
              <a:rPr lang="en-US" sz="1400" baseline="30000" dirty="0" smtClean="0"/>
              <a:t>2 </a:t>
            </a:r>
            <a:r>
              <a:rPr lang="en-US" sz="1400" dirty="0" smtClean="0"/>
              <a:t>]</a:t>
            </a:r>
            <a:endParaRPr lang="en-US" dirty="0" smtClean="0"/>
          </a:p>
          <a:p>
            <a:pPr lvl="1">
              <a:spcBef>
                <a:spcPts val="600"/>
              </a:spcBef>
              <a:tabLst>
                <a:tab pos="815975" algn="l"/>
                <a:tab pos="1192213" algn="l"/>
              </a:tabLst>
            </a:pPr>
            <a:r>
              <a:rPr lang="en-US" sz="1600" dirty="0" smtClean="0"/>
              <a:t> approved for 3.4 x 10</a:t>
            </a:r>
            <a:r>
              <a:rPr lang="en-US" sz="1600" baseline="30000" dirty="0" smtClean="0"/>
              <a:t>18 </a:t>
            </a:r>
            <a:r>
              <a:rPr lang="en-US" sz="1600" dirty="0" smtClean="0"/>
              <a:t>pot</a:t>
            </a:r>
            <a:br>
              <a:rPr lang="en-US" sz="1600" dirty="0" smtClean="0"/>
            </a:br>
            <a:r>
              <a:rPr lang="en-US" sz="800" dirty="0" smtClean="0"/>
              <a:t> </a:t>
            </a:r>
            <a:endParaRPr lang="en-US" sz="1600" dirty="0" smtClean="0"/>
          </a:p>
          <a:p>
            <a:pPr>
              <a:spcBef>
                <a:spcPts val="600"/>
              </a:spcBef>
              <a:tabLst>
                <a:tab pos="815975" algn="l"/>
                <a:tab pos="1192213" algn="l"/>
              </a:tabLst>
            </a:pPr>
            <a:r>
              <a:rPr lang="en-US" dirty="0" smtClean="0">
                <a:solidFill>
                  <a:srgbClr val="1C11FD"/>
                </a:solidFill>
              </a:rPr>
              <a:t>Polarized Beam in Main Injector</a:t>
            </a:r>
          </a:p>
          <a:p>
            <a:pPr lvl="1">
              <a:spcBef>
                <a:spcPts val="600"/>
              </a:spcBef>
              <a:tabLst>
                <a:tab pos="815975" algn="l"/>
                <a:tab pos="1192213" algn="l"/>
              </a:tabLst>
            </a:pPr>
            <a:r>
              <a:rPr lang="en-US" sz="1600" dirty="0" smtClean="0"/>
              <a:t>use </a:t>
            </a:r>
            <a:r>
              <a:rPr lang="en-US" sz="1600" dirty="0" err="1" smtClean="0"/>
              <a:t>Seaquest</a:t>
            </a:r>
            <a:r>
              <a:rPr lang="en-US" sz="1600" dirty="0" smtClean="0"/>
              <a:t> spectrometer</a:t>
            </a:r>
          </a:p>
          <a:p>
            <a:pPr lvl="1">
              <a:spcBef>
                <a:spcPts val="600"/>
              </a:spcBef>
              <a:tabLst>
                <a:tab pos="815975" algn="l"/>
                <a:tab pos="1192213" algn="l"/>
              </a:tabLst>
            </a:pPr>
            <a:r>
              <a:rPr lang="en-US" sz="1600" dirty="0" smtClean="0"/>
              <a:t>use </a:t>
            </a:r>
            <a:r>
              <a:rPr lang="en-US" sz="1600" dirty="0" err="1" smtClean="0"/>
              <a:t>SeaQuest</a:t>
            </a:r>
            <a:r>
              <a:rPr lang="en-US" sz="1600" dirty="0" smtClean="0"/>
              <a:t> target </a:t>
            </a:r>
          </a:p>
          <a:p>
            <a:pPr marL="1389063" lvl="2">
              <a:spcBef>
                <a:spcPts val="600"/>
              </a:spcBef>
              <a:tabLst>
                <a:tab pos="815975" algn="l"/>
                <a:tab pos="1192213" algn="l"/>
              </a:tabLst>
            </a:pPr>
            <a:r>
              <a:rPr lang="en-US" sz="1400" dirty="0" smtClean="0"/>
              <a:t>liquid H</a:t>
            </a:r>
            <a:r>
              <a:rPr lang="en-US" sz="1400" baseline="-25000" dirty="0" smtClean="0"/>
              <a:t>2</a:t>
            </a:r>
            <a:r>
              <a:rPr lang="en-US" sz="1400" dirty="0" smtClean="0"/>
              <a:t> target can take </a:t>
            </a:r>
            <a:r>
              <a:rPr lang="en-US" sz="1400" dirty="0" err="1" smtClean="0"/>
              <a:t>I</a:t>
            </a:r>
            <a:r>
              <a:rPr lang="en-US" sz="1400" baseline="-25000" dirty="0" err="1" smtClean="0"/>
              <a:t>av</a:t>
            </a:r>
            <a:r>
              <a:rPr lang="en-US" sz="1400" baseline="-25000" dirty="0" smtClean="0"/>
              <a:t> </a:t>
            </a:r>
            <a:r>
              <a:rPr lang="en-US" sz="1400" dirty="0" smtClean="0"/>
              <a:t>= ~5 x 10</a:t>
            </a:r>
            <a:r>
              <a:rPr lang="en-US" sz="1400" baseline="30000" dirty="0" smtClean="0"/>
              <a:t>11 </a:t>
            </a:r>
            <a:r>
              <a:rPr lang="en-US" sz="1400" dirty="0" smtClean="0"/>
              <a:t>p/s (=80 </a:t>
            </a:r>
            <a:r>
              <a:rPr lang="en-US" sz="1400" dirty="0" err="1" smtClean="0"/>
              <a:t>nA</a:t>
            </a:r>
            <a:r>
              <a:rPr lang="en-US" sz="1400" dirty="0" smtClean="0"/>
              <a:t>)</a:t>
            </a:r>
          </a:p>
          <a:p>
            <a:pPr lvl="1">
              <a:spcBef>
                <a:spcPts val="600"/>
              </a:spcBef>
              <a:tabLst>
                <a:tab pos="815975" algn="l"/>
                <a:tab pos="1192213" algn="l"/>
              </a:tabLst>
            </a:pPr>
            <a:r>
              <a:rPr lang="en-US" sz="1600" dirty="0" smtClean="0"/>
              <a:t>1 </a:t>
            </a:r>
            <a:r>
              <a:rPr lang="en-US" sz="1600" dirty="0" err="1" smtClean="0"/>
              <a:t>mA</a:t>
            </a:r>
            <a:r>
              <a:rPr lang="en-US" sz="1600" dirty="0" smtClean="0"/>
              <a:t> at polarized source can deliver about </a:t>
            </a:r>
            <a:r>
              <a:rPr lang="en-US" sz="1600" dirty="0" err="1" smtClean="0"/>
              <a:t>I</a:t>
            </a:r>
            <a:r>
              <a:rPr lang="en-US" sz="1600" baseline="-25000" dirty="0" err="1" smtClean="0"/>
              <a:t>av</a:t>
            </a:r>
            <a:r>
              <a:rPr lang="en-US" sz="1600" baseline="-25000" dirty="0" smtClean="0"/>
              <a:t> </a:t>
            </a:r>
            <a:r>
              <a:rPr lang="en-US" sz="1600" dirty="0" smtClean="0"/>
              <a:t>= ~1 x 10</a:t>
            </a:r>
            <a:r>
              <a:rPr lang="en-US" sz="1600" baseline="30000" dirty="0" smtClean="0"/>
              <a:t>12 </a:t>
            </a:r>
            <a:r>
              <a:rPr lang="en-US" sz="1600" dirty="0" smtClean="0"/>
              <a:t>p/s (=150 </a:t>
            </a:r>
            <a:r>
              <a:rPr lang="en-US" sz="1600" dirty="0" err="1" smtClean="0"/>
              <a:t>nA</a:t>
            </a:r>
            <a:r>
              <a:rPr lang="en-US" sz="1600" dirty="0" smtClean="0"/>
              <a:t>) </a:t>
            </a:r>
            <a:br>
              <a:rPr lang="en-US" sz="1600" dirty="0" smtClean="0"/>
            </a:br>
            <a:r>
              <a:rPr lang="en-US" sz="1600" dirty="0" smtClean="0"/>
              <a:t>for 100% of available beam time (</a:t>
            </a:r>
            <a:r>
              <a:rPr lang="en-US" sz="1400" dirty="0" smtClean="0">
                <a:solidFill>
                  <a:srgbClr val="C00000"/>
                </a:solidFill>
              </a:rPr>
              <a:t>A. Krisch: </a:t>
            </a:r>
            <a:r>
              <a:rPr lang="en-US" sz="1400" dirty="0" err="1" smtClean="0">
                <a:solidFill>
                  <a:srgbClr val="C00000"/>
                </a:solidFill>
              </a:rPr>
              <a:t>Spin@Fermi</a:t>
            </a:r>
            <a:r>
              <a:rPr lang="en-US" sz="1400" dirty="0" smtClean="0">
                <a:solidFill>
                  <a:srgbClr val="C00000"/>
                </a:solidFill>
              </a:rPr>
              <a:t> report in (Aug 2011)</a:t>
            </a:r>
            <a:r>
              <a:rPr lang="en-US" sz="1600" dirty="0" smtClean="0"/>
              <a:t>)</a:t>
            </a:r>
          </a:p>
          <a:p>
            <a:pPr lvl="2">
              <a:spcBef>
                <a:spcPts val="600"/>
              </a:spcBef>
              <a:tabLst>
                <a:tab pos="815975" algn="l"/>
                <a:tab pos="1192213" algn="l"/>
              </a:tabLst>
            </a:pPr>
            <a:r>
              <a:rPr lang="en-US" sz="1400" dirty="0" smtClean="0"/>
              <a:t>26</a:t>
            </a:r>
            <a:r>
              <a:rPr lang="el-GR" sz="1400" dirty="0" smtClean="0"/>
              <a:t> μ</a:t>
            </a:r>
            <a:r>
              <a:rPr lang="en-US" sz="1400" dirty="0" smtClean="0"/>
              <a:t>s </a:t>
            </a:r>
            <a:r>
              <a:rPr lang="en-US" sz="1400" dirty="0" err="1" smtClean="0"/>
              <a:t>linac</a:t>
            </a:r>
            <a:r>
              <a:rPr lang="en-US" sz="1400" dirty="0" smtClean="0"/>
              <a:t> pulses, 15 Hz rep rate, 12 turn injection into booster, 6 booster pulses into Recycler Ring, followed by 6 more pulses using slip stacking in MI</a:t>
            </a:r>
          </a:p>
          <a:p>
            <a:pPr lvl="2">
              <a:spcBef>
                <a:spcPts val="600"/>
              </a:spcBef>
              <a:tabLst>
                <a:tab pos="815975" algn="l"/>
                <a:tab pos="1192213" algn="l"/>
              </a:tabLst>
            </a:pPr>
            <a:r>
              <a:rPr lang="en-US" sz="1400" dirty="0" smtClean="0"/>
              <a:t>1 MI pulse = 1.9 x 10</a:t>
            </a:r>
            <a:r>
              <a:rPr lang="en-US" sz="1400" baseline="30000" dirty="0" smtClean="0"/>
              <a:t>12 </a:t>
            </a:r>
            <a:r>
              <a:rPr lang="en-US" sz="1400" dirty="0" smtClean="0"/>
              <a:t>p</a:t>
            </a:r>
          </a:p>
          <a:p>
            <a:pPr lvl="2">
              <a:spcBef>
                <a:spcPts val="600"/>
              </a:spcBef>
              <a:tabLst>
                <a:tab pos="815975" algn="l"/>
                <a:tab pos="1192213" algn="l"/>
              </a:tabLst>
            </a:pPr>
            <a:r>
              <a:rPr lang="en-US" sz="1400" dirty="0" smtClean="0"/>
              <a:t>using three 2-s cycles (1.33-s ramp time, 0.67-s slow extraction) /min (=10% of beam time):</a:t>
            </a:r>
            <a:br>
              <a:rPr lang="en-US" sz="1400" dirty="0" smtClean="0"/>
            </a:br>
            <a:r>
              <a:rPr lang="en-US" sz="1400" dirty="0" smtClean="0">
                <a:latin typeface="Times New Roman"/>
                <a:cs typeface="Times New Roman"/>
              </a:rPr>
              <a:t>→ </a:t>
            </a:r>
            <a:r>
              <a:rPr lang="en-US" sz="1400" dirty="0" smtClean="0"/>
              <a:t>2.8 x 10</a:t>
            </a:r>
            <a:r>
              <a:rPr lang="en-US" sz="1400" baseline="30000" dirty="0" smtClean="0"/>
              <a:t>12 </a:t>
            </a:r>
            <a:r>
              <a:rPr lang="en-US" sz="1400" dirty="0" smtClean="0"/>
              <a:t>p/s (=450 </a:t>
            </a:r>
            <a:r>
              <a:rPr lang="en-US" sz="1400" dirty="0" err="1" smtClean="0"/>
              <a:t>nA</a:t>
            </a:r>
            <a:r>
              <a:rPr lang="en-US" sz="1400" dirty="0" smtClean="0"/>
              <a:t>) instantaneous beam current , and </a:t>
            </a:r>
            <a:r>
              <a:rPr lang="en-US" sz="1400" dirty="0" err="1" smtClean="0"/>
              <a:t>I</a:t>
            </a:r>
            <a:r>
              <a:rPr lang="en-US" sz="1400" baseline="-25000" dirty="0" err="1" smtClean="0"/>
              <a:t>av</a:t>
            </a:r>
            <a:r>
              <a:rPr lang="en-US" sz="1400" baseline="-25000" dirty="0" smtClean="0"/>
              <a:t> </a:t>
            </a:r>
            <a:r>
              <a:rPr lang="en-US" sz="1400" dirty="0" smtClean="0"/>
              <a:t>= ~0.95 x 10</a:t>
            </a:r>
            <a:r>
              <a:rPr lang="en-US" sz="1400" baseline="30000" dirty="0" smtClean="0"/>
              <a:t>11 </a:t>
            </a:r>
            <a:r>
              <a:rPr lang="en-US" sz="1400" dirty="0" smtClean="0"/>
              <a:t>p/s (=15 </a:t>
            </a:r>
            <a:r>
              <a:rPr lang="en-US" sz="1400" dirty="0" err="1" smtClean="0"/>
              <a:t>nA</a:t>
            </a:r>
            <a:r>
              <a:rPr lang="en-US" sz="1400" dirty="0" smtClean="0"/>
              <a:t>)</a:t>
            </a:r>
          </a:p>
          <a:p>
            <a:pPr lvl="1">
              <a:spcBef>
                <a:spcPts val="600"/>
              </a:spcBef>
              <a:tabLst>
                <a:tab pos="815975" algn="l"/>
                <a:tab pos="1192213" algn="l"/>
              </a:tabLst>
            </a:pPr>
            <a:r>
              <a:rPr lang="en-US" sz="1600" dirty="0" smtClean="0"/>
              <a:t>Scenarios:</a:t>
            </a:r>
          </a:p>
          <a:p>
            <a:pPr marL="1389063" lvl="2">
              <a:spcBef>
                <a:spcPts val="600"/>
              </a:spcBef>
              <a:tabLst>
                <a:tab pos="815975" algn="l"/>
                <a:tab pos="1192213" algn="l"/>
              </a:tabLst>
            </a:pPr>
            <a:r>
              <a:rPr lang="en-US" sz="1400" dirty="0" smtClean="0"/>
              <a:t>L = 2.0 x 10</a:t>
            </a:r>
            <a:r>
              <a:rPr lang="en-US" sz="1400" baseline="30000" dirty="0" smtClean="0"/>
              <a:t>35 </a:t>
            </a:r>
            <a:r>
              <a:rPr lang="en-US" sz="1400" dirty="0" smtClean="0"/>
              <a:t>/cm</a:t>
            </a:r>
            <a:r>
              <a:rPr lang="en-US" sz="1400" baseline="30000" dirty="0" smtClean="0"/>
              <a:t>2</a:t>
            </a:r>
            <a:r>
              <a:rPr lang="en-US" sz="1400" dirty="0" smtClean="0"/>
              <a:t>/s    (10% of available beam time: </a:t>
            </a:r>
            <a:r>
              <a:rPr lang="en-US" sz="1400" dirty="0" err="1" smtClean="0"/>
              <a:t>I</a:t>
            </a:r>
            <a:r>
              <a:rPr lang="en-US" sz="1400" baseline="-25000" dirty="0" err="1" smtClean="0"/>
              <a:t>av</a:t>
            </a:r>
            <a:r>
              <a:rPr lang="en-US" sz="1400" baseline="-25000" dirty="0" smtClean="0"/>
              <a:t> </a:t>
            </a:r>
            <a:r>
              <a:rPr lang="en-US" sz="1400" dirty="0" smtClean="0"/>
              <a:t>= 15 </a:t>
            </a:r>
            <a:r>
              <a:rPr lang="en-US" sz="1400" dirty="0" err="1" smtClean="0"/>
              <a:t>nA</a:t>
            </a:r>
            <a:r>
              <a:rPr lang="en-US" sz="1400" dirty="0" smtClean="0"/>
              <a:t>)</a:t>
            </a:r>
            <a:endParaRPr lang="en-US" sz="1400" b="1" dirty="0" smtClean="0"/>
          </a:p>
          <a:p>
            <a:pPr marL="1389063" lvl="2">
              <a:spcBef>
                <a:spcPts val="600"/>
              </a:spcBef>
              <a:tabLst>
                <a:tab pos="815975" algn="l"/>
                <a:tab pos="1192213" algn="l"/>
              </a:tabLst>
            </a:pPr>
            <a:r>
              <a:rPr lang="en-US" sz="1400" b="1" dirty="0" smtClean="0"/>
              <a:t>L = 1 x 10</a:t>
            </a:r>
            <a:r>
              <a:rPr lang="en-US" sz="1400" b="1" baseline="30000" dirty="0" smtClean="0"/>
              <a:t>36 </a:t>
            </a:r>
            <a:r>
              <a:rPr lang="en-US" sz="1400" b="1" dirty="0" smtClean="0"/>
              <a:t>/cm</a:t>
            </a:r>
            <a:r>
              <a:rPr lang="en-US" sz="1400" b="1" baseline="30000" dirty="0" smtClean="0"/>
              <a:t>2</a:t>
            </a:r>
            <a:r>
              <a:rPr lang="en-US" sz="1400" b="1" dirty="0" smtClean="0"/>
              <a:t>/s      </a:t>
            </a:r>
            <a:r>
              <a:rPr lang="en-US" sz="1400" dirty="0" smtClean="0"/>
              <a:t>(50% of available beam time: </a:t>
            </a:r>
            <a:r>
              <a:rPr lang="en-US" sz="1400" dirty="0" err="1" smtClean="0"/>
              <a:t>I</a:t>
            </a:r>
            <a:r>
              <a:rPr lang="en-US" sz="1400" baseline="-25000" dirty="0" err="1" smtClean="0"/>
              <a:t>av</a:t>
            </a:r>
            <a:r>
              <a:rPr lang="en-US" sz="1400" baseline="-25000" dirty="0" smtClean="0"/>
              <a:t> </a:t>
            </a:r>
            <a:r>
              <a:rPr lang="en-US" sz="1400" dirty="0" smtClean="0"/>
              <a:t>= 75 </a:t>
            </a:r>
            <a:r>
              <a:rPr lang="en-US" sz="1400" dirty="0" err="1" smtClean="0"/>
              <a:t>nA</a:t>
            </a:r>
            <a:r>
              <a:rPr lang="en-US" sz="1400" dirty="0" smtClean="0"/>
              <a:t>)</a:t>
            </a:r>
          </a:p>
          <a:p>
            <a:pPr lvl="1">
              <a:spcBef>
                <a:spcPts val="600"/>
              </a:spcBef>
              <a:tabLst>
                <a:tab pos="815975" algn="l"/>
                <a:tab pos="1192213" algn="l"/>
              </a:tabLst>
            </a:pPr>
            <a:r>
              <a:rPr lang="en-US" sz="1400" i="1" dirty="0" smtClean="0"/>
              <a:t>x</a:t>
            </a:r>
            <a:r>
              <a:rPr lang="en-US" sz="1400" dirty="0" smtClean="0"/>
              <a:t>-range: </a:t>
            </a:r>
          </a:p>
          <a:p>
            <a:pPr marL="1389063" lvl="2">
              <a:spcBef>
                <a:spcPts val="600"/>
              </a:spcBef>
              <a:tabLst>
                <a:tab pos="815975" algn="l"/>
                <a:tab pos="1192213" algn="l"/>
              </a:tabLst>
            </a:pPr>
            <a:r>
              <a:rPr lang="en-US" sz="1400" i="1" dirty="0" err="1" smtClean="0">
                <a:solidFill>
                  <a:srgbClr val="3333CC"/>
                </a:solidFill>
              </a:rPr>
              <a:t>x</a:t>
            </a:r>
            <a:r>
              <a:rPr lang="en-US" sz="1400" baseline="-25000" dirty="0" err="1" smtClean="0">
                <a:solidFill>
                  <a:srgbClr val="3333CC"/>
                </a:solidFill>
              </a:rPr>
              <a:t>b</a:t>
            </a:r>
            <a:r>
              <a:rPr lang="en-US" sz="1400" dirty="0" smtClean="0"/>
              <a:t> = 0.3 – 0.9  (valence quarks)                 </a:t>
            </a:r>
            <a:r>
              <a:rPr lang="en-US" sz="1400" i="1" dirty="0" err="1" smtClean="0">
                <a:solidFill>
                  <a:srgbClr val="CC3399"/>
                </a:solidFill>
              </a:rPr>
              <a:t>x</a:t>
            </a:r>
            <a:r>
              <a:rPr lang="en-US" sz="1400" baseline="-25000" dirty="0" err="1" smtClean="0">
                <a:solidFill>
                  <a:srgbClr val="CC3399"/>
                </a:solidFill>
              </a:rPr>
              <a:t>t</a:t>
            </a:r>
            <a:r>
              <a:rPr lang="en-US" sz="1400" dirty="0" smtClean="0"/>
              <a:t> = 0.1 – 0.4 (sea quarks)         </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 - II</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x1_accept"/>
          <p:cNvPicPr>
            <a:picLocks noChangeAspect="1" noChangeArrowheads="1"/>
          </p:cNvPicPr>
          <p:nvPr/>
        </p:nvPicPr>
        <p:blipFill>
          <a:blip r:embed="rId3" cstate="print"/>
          <a:srcRect/>
          <a:stretch>
            <a:fillRect/>
          </a:stretch>
        </p:blipFill>
        <p:spPr bwMode="auto">
          <a:xfrm>
            <a:off x="3359150" y="3625850"/>
            <a:ext cx="2860675" cy="2851150"/>
          </a:xfrm>
          <a:prstGeom prst="rect">
            <a:avLst/>
          </a:prstGeom>
          <a:noFill/>
          <a:ln w="9525">
            <a:noFill/>
            <a:miter lim="800000"/>
            <a:headEnd/>
            <a:tailEnd/>
          </a:ln>
        </p:spPr>
      </p:pic>
      <p:pic>
        <p:nvPicPr>
          <p:cNvPr id="36867" name="Picture 4" descr="xf_accept"/>
          <p:cNvPicPr>
            <a:picLocks noChangeAspect="1" noChangeArrowheads="1"/>
          </p:cNvPicPr>
          <p:nvPr/>
        </p:nvPicPr>
        <p:blipFill>
          <a:blip r:embed="rId4" cstate="print"/>
          <a:srcRect/>
          <a:stretch>
            <a:fillRect/>
          </a:stretch>
        </p:blipFill>
        <p:spPr bwMode="auto">
          <a:xfrm>
            <a:off x="6283325" y="3625850"/>
            <a:ext cx="2860675" cy="2851150"/>
          </a:xfrm>
          <a:prstGeom prst="rect">
            <a:avLst/>
          </a:prstGeom>
          <a:noFill/>
          <a:ln w="9525">
            <a:noFill/>
            <a:miter lim="800000"/>
            <a:headEnd/>
            <a:tailEnd/>
          </a:ln>
        </p:spPr>
      </p:pic>
      <p:pic>
        <p:nvPicPr>
          <p:cNvPr id="36868" name="Picture 5" descr="mass_accept"/>
          <p:cNvPicPr>
            <a:picLocks noChangeAspect="1" noChangeArrowheads="1"/>
          </p:cNvPicPr>
          <p:nvPr/>
        </p:nvPicPr>
        <p:blipFill>
          <a:blip r:embed="rId5" cstate="print"/>
          <a:srcRect/>
          <a:stretch>
            <a:fillRect/>
          </a:stretch>
        </p:blipFill>
        <p:spPr bwMode="auto">
          <a:xfrm>
            <a:off x="466725" y="3625850"/>
            <a:ext cx="2860675" cy="2851150"/>
          </a:xfrm>
          <a:prstGeom prst="rect">
            <a:avLst/>
          </a:prstGeom>
          <a:noFill/>
          <a:ln w="9525">
            <a:noFill/>
            <a:miter lim="800000"/>
            <a:headEnd/>
            <a:tailEnd/>
          </a:ln>
        </p:spPr>
      </p:pic>
      <p:pic>
        <p:nvPicPr>
          <p:cNvPr id="36869" name="Picture 6" descr="x2_accept"/>
          <p:cNvPicPr>
            <a:picLocks noChangeAspect="1" noChangeArrowheads="1"/>
          </p:cNvPicPr>
          <p:nvPr/>
        </p:nvPicPr>
        <p:blipFill>
          <a:blip r:embed="rId6" cstate="print"/>
          <a:srcRect/>
          <a:stretch>
            <a:fillRect/>
          </a:stretch>
        </p:blipFill>
        <p:spPr bwMode="auto">
          <a:xfrm>
            <a:off x="6283325" y="774700"/>
            <a:ext cx="2860675" cy="2851150"/>
          </a:xfrm>
          <a:prstGeom prst="rect">
            <a:avLst/>
          </a:prstGeom>
          <a:noFill/>
          <a:ln w="9525">
            <a:noFill/>
            <a:miter lim="800000"/>
            <a:headEnd/>
            <a:tailEnd/>
          </a:ln>
        </p:spPr>
      </p:pic>
      <p:sp>
        <p:nvSpPr>
          <p:cNvPr id="36870" name="Rectangle 7"/>
          <p:cNvSpPr>
            <a:spLocks noGrp="1" noChangeArrowheads="1"/>
          </p:cNvSpPr>
          <p:nvPr>
            <p:ph type="body" idx="1"/>
          </p:nvPr>
        </p:nvSpPr>
        <p:spPr>
          <a:xfrm>
            <a:off x="58738" y="1050925"/>
            <a:ext cx="3446462" cy="2346325"/>
          </a:xfrm>
        </p:spPr>
        <p:txBody>
          <a:bodyPr/>
          <a:lstStyle/>
          <a:p>
            <a:pPr>
              <a:spcBef>
                <a:spcPts val="600"/>
              </a:spcBef>
            </a:pPr>
            <a:r>
              <a:rPr lang="en-US" smtClean="0"/>
              <a:t>Programmable trigger removes likely J/</a:t>
            </a:r>
            <a:r>
              <a:rPr lang="en-US" smtClean="0">
                <a:latin typeface="Symbol" pitchFamily="18" charset="2"/>
                <a:sym typeface="Symbol" pitchFamily="18" charset="2"/>
              </a:rPr>
              <a:t></a:t>
            </a:r>
            <a:r>
              <a:rPr lang="en-US" smtClean="0"/>
              <a:t> events</a:t>
            </a:r>
          </a:p>
          <a:p>
            <a:pPr>
              <a:spcBef>
                <a:spcPts val="600"/>
              </a:spcBef>
            </a:pPr>
            <a:r>
              <a:rPr lang="en-US" smtClean="0"/>
              <a:t>Transverse momentum acceptance to above 2 GeV</a:t>
            </a:r>
          </a:p>
          <a:p>
            <a:pPr>
              <a:spcBef>
                <a:spcPts val="600"/>
              </a:spcBef>
            </a:pPr>
            <a:r>
              <a:rPr lang="en-US" smtClean="0"/>
              <a:t>Spectrometer could also be used for J/</a:t>
            </a:r>
            <a:r>
              <a:rPr lang="en-US" smtClean="0">
                <a:latin typeface="Symbol" pitchFamily="18" charset="2"/>
                <a:sym typeface="Symbol" pitchFamily="18" charset="2"/>
              </a:rPr>
              <a:t></a:t>
            </a:r>
            <a:r>
              <a:rPr lang="en-US" smtClean="0"/>
              <a:t>, </a:t>
            </a:r>
            <a:r>
              <a:rPr lang="en-US" smtClean="0">
                <a:latin typeface="Symbol" pitchFamily="18" charset="2"/>
                <a:sym typeface="Symbol" pitchFamily="18" charset="2"/>
              </a:rPr>
              <a:t></a:t>
            </a:r>
            <a:r>
              <a:rPr lang="en-US" baseline="30000" smtClean="0">
                <a:latin typeface="cmsy10"/>
                <a:sym typeface="Symbol" pitchFamily="18" charset="2"/>
              </a:rPr>
              <a:t>0</a:t>
            </a:r>
            <a:r>
              <a:rPr lang="en-US" smtClean="0"/>
              <a:t> studies</a:t>
            </a:r>
            <a:endParaRPr lang="en-US" sz="1600" smtClean="0"/>
          </a:p>
        </p:txBody>
      </p:sp>
      <p:pic>
        <p:nvPicPr>
          <p:cNvPr id="36871" name="Picture 8" descr="x1x2_accept"/>
          <p:cNvPicPr>
            <a:picLocks noChangeAspect="1" noChangeArrowheads="1"/>
          </p:cNvPicPr>
          <p:nvPr/>
        </p:nvPicPr>
        <p:blipFill>
          <a:blip r:embed="rId7" cstate="print"/>
          <a:srcRect/>
          <a:stretch>
            <a:fillRect/>
          </a:stretch>
        </p:blipFill>
        <p:spPr bwMode="auto">
          <a:xfrm>
            <a:off x="3386138" y="760413"/>
            <a:ext cx="2830512" cy="2822575"/>
          </a:xfrm>
          <a:prstGeom prst="rect">
            <a:avLst/>
          </a:prstGeom>
          <a:noFill/>
          <a:ln w="9525">
            <a:noFill/>
            <a:miter lim="800000"/>
            <a:headEnd/>
            <a:tailEnd/>
          </a:ln>
        </p:spPr>
      </p:pic>
      <p:sp>
        <p:nvSpPr>
          <p:cNvPr id="36872" name="Text Box 9"/>
          <p:cNvSpPr txBox="1">
            <a:spLocks noChangeArrowheads="1"/>
          </p:cNvSpPr>
          <p:nvPr/>
        </p:nvSpPr>
        <p:spPr bwMode="auto">
          <a:xfrm>
            <a:off x="7880350" y="1274763"/>
            <a:ext cx="857250"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target</a:t>
            </a:r>
          </a:p>
        </p:txBody>
      </p:sp>
      <p:sp>
        <p:nvSpPr>
          <p:cNvPr id="36873" name="Text Box 10"/>
          <p:cNvSpPr txBox="1">
            <a:spLocks noChangeArrowheads="1"/>
          </p:cNvSpPr>
          <p:nvPr/>
        </p:nvSpPr>
        <p:spPr bwMode="auto">
          <a:xfrm>
            <a:off x="5126038" y="3911600"/>
            <a:ext cx="844550"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beam</a:t>
            </a:r>
          </a:p>
        </p:txBody>
      </p:sp>
      <p:sp>
        <p:nvSpPr>
          <p:cNvPr id="36874" name="Text Box 11"/>
          <p:cNvSpPr txBox="1">
            <a:spLocks noChangeArrowheads="1"/>
          </p:cNvSpPr>
          <p:nvPr/>
        </p:nvSpPr>
        <p:spPr bwMode="auto">
          <a:xfrm>
            <a:off x="7950200" y="4005263"/>
            <a:ext cx="460375" cy="457200"/>
          </a:xfrm>
          <a:prstGeom prst="rect">
            <a:avLst/>
          </a:prstGeom>
          <a:noFill/>
          <a:ln w="9525">
            <a:noFill/>
            <a:miter lim="800000"/>
            <a:headEnd/>
            <a:tailEnd/>
          </a:ln>
        </p:spPr>
        <p:txBody>
          <a:bodyPr wrap="none">
            <a:spAutoFit/>
          </a:bodyPr>
          <a:lstStyle/>
          <a:p>
            <a:r>
              <a:rPr lang="en-US">
                <a:ea typeface="MS PGothic" pitchFamily="34" charset="-128"/>
              </a:rPr>
              <a:t>x</a:t>
            </a:r>
            <a:r>
              <a:rPr lang="en-US" baseline="-25000">
                <a:ea typeface="MS PGothic" pitchFamily="34" charset="-128"/>
              </a:rPr>
              <a:t>F</a:t>
            </a:r>
          </a:p>
        </p:txBody>
      </p:sp>
      <p:sp>
        <p:nvSpPr>
          <p:cNvPr id="36875" name="Text Box 12"/>
          <p:cNvSpPr txBox="1">
            <a:spLocks noChangeArrowheads="1"/>
          </p:cNvSpPr>
          <p:nvPr/>
        </p:nvSpPr>
        <p:spPr bwMode="auto">
          <a:xfrm>
            <a:off x="2027238" y="4114800"/>
            <a:ext cx="912812" cy="457200"/>
          </a:xfrm>
          <a:prstGeom prst="rect">
            <a:avLst/>
          </a:prstGeom>
          <a:noFill/>
          <a:ln w="9525">
            <a:noFill/>
            <a:miter lim="800000"/>
            <a:headEnd/>
            <a:tailEnd/>
          </a:ln>
        </p:spPr>
        <p:txBody>
          <a:bodyPr wrap="none">
            <a:spAutoFit/>
          </a:bodyPr>
          <a:lstStyle/>
          <a:p>
            <a:r>
              <a:rPr lang="en-US">
                <a:ea typeface="MS PGothic" pitchFamily="34" charset="-128"/>
              </a:rPr>
              <a:t>Mass</a:t>
            </a:r>
            <a:endParaRPr lang="en-US" baseline="-25000">
              <a:ea typeface="MS PGothic" pitchFamily="34" charset="-128"/>
            </a:endParaRPr>
          </a:p>
        </p:txBody>
      </p:sp>
      <p:sp>
        <p:nvSpPr>
          <p:cNvPr id="17"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smtClean="0">
                <a:solidFill>
                  <a:srgbClr val="190EFF"/>
                </a:solidFill>
                <a:latin typeface="+mj-lt"/>
                <a:ea typeface="+mj-ea"/>
                <a:cs typeface="+mj-cs"/>
                <a:sym typeface="Arial" charset="0"/>
              </a:rPr>
              <a:t>SeaQuest</a:t>
            </a:r>
            <a:r>
              <a:rPr lang="en-US" sz="2400" b="1" kern="0" dirty="0" smtClean="0">
                <a:solidFill>
                  <a:srgbClr val="190EFF"/>
                </a:solidFill>
                <a:latin typeface="+mj-lt"/>
                <a:ea typeface="+mj-ea"/>
                <a:cs typeface="+mj-cs"/>
                <a:sym typeface="Arial" charset="0"/>
              </a:rPr>
              <a:t>: </a:t>
            </a:r>
            <a:r>
              <a:rPr lang="en-US" sz="2400" b="1" kern="0" dirty="0" err="1" smtClean="0">
                <a:solidFill>
                  <a:srgbClr val="190EFF"/>
                </a:solidFill>
                <a:latin typeface="+mj-lt"/>
                <a:ea typeface="+mj-ea"/>
                <a:cs typeface="+mj-cs"/>
                <a:sym typeface="Arial" charset="0"/>
              </a:rPr>
              <a:t>Drell</a:t>
            </a:r>
            <a:r>
              <a:rPr lang="en-US" sz="2400" b="1" kern="0" dirty="0" smtClean="0">
                <a:solidFill>
                  <a:srgbClr val="190EFF"/>
                </a:solidFill>
                <a:latin typeface="+mj-lt"/>
                <a:ea typeface="+mj-ea"/>
                <a:cs typeface="+mj-cs"/>
                <a:sym typeface="Arial" charset="0"/>
              </a:rPr>
              <a:t>-Yan </a:t>
            </a:r>
            <a:r>
              <a:rPr lang="en-US" sz="2400" b="1" kern="0" dirty="0">
                <a:solidFill>
                  <a:srgbClr val="190EFF"/>
                </a:solidFill>
                <a:latin typeface="+mj-lt"/>
                <a:ea typeface="+mj-ea"/>
                <a:cs typeface="+mj-cs"/>
                <a:sym typeface="Arial" charset="0"/>
              </a:rPr>
              <a:t>Acceptance</a:t>
            </a:r>
            <a:endParaRPr lang="en-US" sz="2400" b="1" kern="0" dirty="0">
              <a:solidFill>
                <a:srgbClr val="190EFF"/>
              </a:solidFill>
              <a:latin typeface="+mj-lt"/>
              <a:ea typeface="+mj-ea"/>
              <a:cs typeface="+mj-cs"/>
              <a:sym typeface="Arial" pitchFamily="34" charset="0"/>
            </a:endParaRPr>
          </a:p>
        </p:txBody>
      </p:sp>
      <p:sp>
        <p:nvSpPr>
          <p:cNvPr id="16" name="Slide Number Placeholder 15"/>
          <p:cNvSpPr>
            <a:spLocks noGrp="1"/>
          </p:cNvSpPr>
          <p:nvPr>
            <p:ph type="sldNum" sz="quarter" idx="10"/>
          </p:nvPr>
        </p:nvSpPr>
        <p:spPr/>
        <p:txBody>
          <a:bodyPr/>
          <a:lstStyle/>
          <a:p>
            <a:pPr>
              <a:defRPr/>
            </a:pPr>
            <a:fld id="{37E09E27-4E30-40A8-AF92-4DD7A2746DA4}"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66675" y="5775325"/>
            <a:ext cx="4581525" cy="396875"/>
          </a:xfrm>
        </p:spPr>
        <p:txBody>
          <a:bodyPr/>
          <a:lstStyle/>
          <a:p>
            <a:r>
              <a:rPr lang="en-US" smtClean="0"/>
              <a:t>Triggered Drell-Yan events</a:t>
            </a:r>
          </a:p>
        </p:txBody>
      </p:sp>
      <p:pic>
        <p:nvPicPr>
          <p:cNvPr id="37891" name="Picture 4" descr="mass_resolution"/>
          <p:cNvPicPr>
            <a:picLocks noChangeAspect="1" noChangeArrowheads="1"/>
          </p:cNvPicPr>
          <p:nvPr/>
        </p:nvPicPr>
        <p:blipFill>
          <a:blip r:embed="rId3" cstate="print"/>
          <a:srcRect/>
          <a:stretch>
            <a:fillRect/>
          </a:stretch>
        </p:blipFill>
        <p:spPr bwMode="auto">
          <a:xfrm>
            <a:off x="19050" y="1150938"/>
            <a:ext cx="4562475" cy="4549775"/>
          </a:xfrm>
          <a:prstGeom prst="rect">
            <a:avLst/>
          </a:prstGeom>
          <a:solidFill>
            <a:srgbClr val="FFFFFF">
              <a:alpha val="50195"/>
            </a:srgbClr>
          </a:solidFill>
          <a:ln w="9525">
            <a:noFill/>
            <a:miter lim="800000"/>
            <a:headEnd/>
            <a:tailEnd/>
          </a:ln>
        </p:spPr>
      </p:pic>
      <p:pic>
        <p:nvPicPr>
          <p:cNvPr id="37892" name="Picture 5" descr="x2_resolution"/>
          <p:cNvPicPr>
            <a:picLocks noChangeAspect="1" noChangeArrowheads="1"/>
          </p:cNvPicPr>
          <p:nvPr/>
        </p:nvPicPr>
        <p:blipFill>
          <a:blip r:embed="rId4" cstate="print"/>
          <a:srcRect/>
          <a:stretch>
            <a:fillRect/>
          </a:stretch>
        </p:blipFill>
        <p:spPr bwMode="auto">
          <a:xfrm>
            <a:off x="4581525" y="1150938"/>
            <a:ext cx="4581525" cy="4568825"/>
          </a:xfrm>
          <a:prstGeom prst="rect">
            <a:avLst/>
          </a:prstGeom>
          <a:noFill/>
          <a:ln w="9525">
            <a:noFill/>
            <a:miter lim="800000"/>
            <a:headEnd/>
            <a:tailEnd/>
          </a:ln>
        </p:spPr>
      </p:pic>
      <p:sp>
        <p:nvSpPr>
          <p:cNvPr id="37893" name="Text Box 6"/>
          <p:cNvSpPr txBox="1">
            <a:spLocks noChangeArrowheads="1"/>
          </p:cNvSpPr>
          <p:nvPr/>
        </p:nvSpPr>
        <p:spPr bwMode="auto">
          <a:xfrm>
            <a:off x="2949575" y="2498725"/>
            <a:ext cx="1293813" cy="741363"/>
          </a:xfrm>
          <a:prstGeom prst="rect">
            <a:avLst/>
          </a:prstGeom>
          <a:solidFill>
            <a:srgbClr val="FFFF00">
              <a:alpha val="50195"/>
            </a:srgbClr>
          </a:solidFill>
          <a:ln w="9525">
            <a:solidFill>
              <a:srgbClr val="3333CC"/>
            </a:solidFill>
            <a:miter lim="800000"/>
            <a:headEnd/>
            <a:tailEnd/>
          </a:ln>
        </p:spPr>
        <p:txBody>
          <a:bodyPr wrap="none">
            <a:spAutoFit/>
          </a:bodyPr>
          <a:lstStyle/>
          <a:p>
            <a:r>
              <a:rPr lang="en-US">
                <a:ea typeface="MS PGothic" pitchFamily="34" charset="-128"/>
              </a:rPr>
              <a:t>240 MeV </a:t>
            </a:r>
          </a:p>
          <a:p>
            <a:r>
              <a:rPr lang="en-US">
                <a:ea typeface="MS PGothic" pitchFamily="34" charset="-128"/>
              </a:rPr>
              <a:t>Mass Res.</a:t>
            </a:r>
          </a:p>
        </p:txBody>
      </p:sp>
      <p:sp>
        <p:nvSpPr>
          <p:cNvPr id="37894" name="Text Box 7"/>
          <p:cNvSpPr txBox="1">
            <a:spLocks noChangeArrowheads="1"/>
          </p:cNvSpPr>
          <p:nvPr/>
        </p:nvSpPr>
        <p:spPr bwMode="auto">
          <a:xfrm>
            <a:off x="7523163" y="2373313"/>
            <a:ext cx="941387" cy="741362"/>
          </a:xfrm>
          <a:prstGeom prst="rect">
            <a:avLst/>
          </a:prstGeom>
          <a:solidFill>
            <a:srgbClr val="FFFF00">
              <a:alpha val="50195"/>
            </a:srgbClr>
          </a:solidFill>
          <a:ln w="9525">
            <a:solidFill>
              <a:srgbClr val="3333CC"/>
            </a:solidFill>
            <a:miter lim="800000"/>
            <a:headEnd/>
            <a:tailEnd/>
          </a:ln>
        </p:spPr>
        <p:txBody>
          <a:bodyPr>
            <a:spAutoFit/>
          </a:bodyPr>
          <a:lstStyle/>
          <a:p>
            <a:r>
              <a:rPr lang="en-US">
                <a:ea typeface="MS PGothic" pitchFamily="34" charset="-128"/>
              </a:rPr>
              <a:t>0.04 x</a:t>
            </a:r>
            <a:r>
              <a:rPr lang="en-US" baseline="-25000">
                <a:ea typeface="MS PGothic" pitchFamily="34" charset="-128"/>
              </a:rPr>
              <a:t>2</a:t>
            </a:r>
            <a:r>
              <a:rPr lang="en-US">
                <a:ea typeface="MS PGothic" pitchFamily="34" charset="-128"/>
              </a:rPr>
              <a:t> Res.</a:t>
            </a:r>
          </a:p>
        </p:txBody>
      </p:sp>
      <p:sp>
        <p:nvSpPr>
          <p:cNvPr id="12"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kern="0" dirty="0" err="1" smtClean="0">
                <a:solidFill>
                  <a:srgbClr val="190EFF"/>
                </a:solidFill>
                <a:latin typeface="+mj-lt"/>
                <a:ea typeface="+mj-ea"/>
                <a:cs typeface="+mj-cs"/>
                <a:sym typeface="Arial" charset="0"/>
              </a:rPr>
              <a:t>SeaQuest</a:t>
            </a:r>
            <a:r>
              <a:rPr lang="en-US" sz="2400" b="1" kern="0" dirty="0" smtClean="0">
                <a:solidFill>
                  <a:srgbClr val="190EFF"/>
                </a:solidFill>
                <a:latin typeface="+mj-lt"/>
                <a:ea typeface="+mj-ea"/>
                <a:cs typeface="+mj-cs"/>
                <a:sym typeface="Arial" charset="0"/>
              </a:rPr>
              <a:t>: Detector </a:t>
            </a:r>
            <a:r>
              <a:rPr lang="en-US" sz="2400" b="1" kern="0" dirty="0">
                <a:solidFill>
                  <a:srgbClr val="190EFF"/>
                </a:solidFill>
                <a:latin typeface="+mj-lt"/>
                <a:ea typeface="+mj-ea"/>
                <a:cs typeface="+mj-cs"/>
                <a:sym typeface="Arial" charset="0"/>
              </a:rPr>
              <a:t>Resolution</a:t>
            </a:r>
            <a:endParaRPr lang="en-US" sz="2400" b="1" kern="0" dirty="0">
              <a:solidFill>
                <a:srgbClr val="190EFF"/>
              </a:solidFill>
              <a:latin typeface="+mj-lt"/>
              <a:ea typeface="+mj-ea"/>
              <a:cs typeface="+mj-cs"/>
              <a:sym typeface="Arial" pitchFamily="34" charset="0"/>
            </a:endParaRPr>
          </a:p>
        </p:txBody>
      </p:sp>
      <p:sp>
        <p:nvSpPr>
          <p:cNvPr id="11" name="Slide Number Placeholder 10"/>
          <p:cNvSpPr>
            <a:spLocks noGrp="1"/>
          </p:cNvSpPr>
          <p:nvPr>
            <p:ph type="sldNum" sz="quarter" idx="10"/>
          </p:nvPr>
        </p:nvSpPr>
        <p:spPr/>
        <p:txBody>
          <a:bodyPr/>
          <a:lstStyle/>
          <a:p>
            <a:pPr>
              <a:defRPr/>
            </a:pPr>
            <a:fld id="{6FB721EB-0BAB-4350-8964-29583BD3701D}"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C:\talks\E906\asym_100_corrected_1.png"/>
          <p:cNvPicPr>
            <a:picLocks noChangeAspect="1" noChangeArrowheads="1"/>
          </p:cNvPicPr>
          <p:nvPr/>
        </p:nvPicPr>
        <p:blipFill>
          <a:blip r:embed="rId4" cstate="print"/>
          <a:srcRect/>
          <a:stretch>
            <a:fillRect/>
          </a:stretch>
        </p:blipFill>
        <p:spPr bwMode="auto">
          <a:xfrm>
            <a:off x="685800" y="1905000"/>
            <a:ext cx="6294438" cy="3898900"/>
          </a:xfrm>
          <a:prstGeom prst="rect">
            <a:avLst/>
          </a:prstGeom>
          <a:noFill/>
        </p:spPr>
      </p:pic>
      <p:sp>
        <p:nvSpPr>
          <p:cNvPr id="32770" name="Subtitle 2"/>
          <p:cNvSpPr>
            <a:spLocks noGrp="1"/>
          </p:cNvSpPr>
          <p:nvPr>
            <p:ph idx="1"/>
          </p:nvPr>
        </p:nvSpPr>
        <p:spPr>
          <a:xfrm>
            <a:off x="228600" y="838200"/>
            <a:ext cx="8763000" cy="5791200"/>
          </a:xfrm>
        </p:spPr>
        <p:txBody>
          <a:bodyPr/>
          <a:lstStyle/>
          <a:p>
            <a:pPr>
              <a:spcBef>
                <a:spcPts val="1200"/>
              </a:spcBef>
              <a:tabLst>
                <a:tab pos="815975" algn="l"/>
                <a:tab pos="1192213" algn="l"/>
              </a:tabLst>
            </a:pPr>
            <a:r>
              <a:rPr lang="en-US" dirty="0" smtClean="0"/>
              <a:t>Experimental Sensitivity</a:t>
            </a:r>
          </a:p>
          <a:p>
            <a:pPr lvl="1">
              <a:spcBef>
                <a:spcPts val="600"/>
              </a:spcBef>
              <a:tabLst>
                <a:tab pos="815975" algn="l"/>
                <a:tab pos="1192213" algn="l"/>
              </a:tabLst>
            </a:pPr>
            <a:r>
              <a:rPr lang="en-US" sz="1600" dirty="0" smtClean="0"/>
              <a:t>  luminosity: </a:t>
            </a:r>
            <a:r>
              <a:rPr lang="en-US" sz="1600" dirty="0" err="1" smtClean="0"/>
              <a:t>L</a:t>
            </a:r>
            <a:r>
              <a:rPr lang="en-US" sz="1600" baseline="-25000" dirty="0" err="1" smtClean="0"/>
              <a:t>av</a:t>
            </a:r>
            <a:r>
              <a:rPr lang="en-US" sz="1600" dirty="0" smtClean="0"/>
              <a:t> = 2 x 10</a:t>
            </a:r>
            <a:r>
              <a:rPr lang="en-US" sz="1600" baseline="30000" dirty="0" smtClean="0"/>
              <a:t>35 </a:t>
            </a:r>
            <a:r>
              <a:rPr lang="en-US" sz="1600" dirty="0" smtClean="0"/>
              <a:t>(</a:t>
            </a:r>
            <a:r>
              <a:rPr lang="en-US" sz="1400" dirty="0" smtClean="0"/>
              <a:t>10% of available beam time: </a:t>
            </a:r>
            <a:r>
              <a:rPr lang="en-US" sz="1400" dirty="0" err="1" smtClean="0"/>
              <a:t>I</a:t>
            </a:r>
            <a:r>
              <a:rPr lang="en-US" sz="1400" baseline="-25000" dirty="0" err="1" smtClean="0"/>
              <a:t>av</a:t>
            </a:r>
            <a:r>
              <a:rPr lang="en-US" sz="1400" baseline="-25000" dirty="0" smtClean="0"/>
              <a:t> </a:t>
            </a:r>
            <a:r>
              <a:rPr lang="en-US" sz="1400" dirty="0" smtClean="0"/>
              <a:t>= 15 </a:t>
            </a:r>
            <a:r>
              <a:rPr lang="en-US" sz="1400" dirty="0" err="1" smtClean="0"/>
              <a:t>nA</a:t>
            </a:r>
            <a:r>
              <a:rPr lang="en-US" sz="1600" dirty="0" smtClean="0"/>
              <a:t>)</a:t>
            </a:r>
          </a:p>
          <a:p>
            <a:pPr lvl="1">
              <a:spcBef>
                <a:spcPts val="600"/>
              </a:spcBef>
              <a:tabLst>
                <a:tab pos="815975" algn="l"/>
                <a:tab pos="1192213" algn="l"/>
              </a:tabLst>
            </a:pPr>
            <a:r>
              <a:rPr lang="en-US" sz="1600" dirty="0" smtClean="0"/>
              <a:t> 100 fb</a:t>
            </a:r>
            <a:r>
              <a:rPr lang="en-US" sz="1600" baseline="30000" dirty="0" smtClean="0"/>
              <a:t>-1</a:t>
            </a:r>
            <a:r>
              <a:rPr lang="en-US" sz="1600" dirty="0" smtClean="0"/>
              <a:t> for 5 x 10</a:t>
            </a:r>
            <a:r>
              <a:rPr lang="en-US" sz="1600" baseline="30000" dirty="0" smtClean="0"/>
              <a:t>5 </a:t>
            </a:r>
            <a:r>
              <a:rPr lang="en-US" sz="1600" dirty="0" smtClean="0"/>
              <a:t>min:  (= 2 yrs at 50% efficiency)</a:t>
            </a:r>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r>
              <a:rPr lang="en-US" sz="1600" dirty="0" smtClean="0">
                <a:solidFill>
                  <a:srgbClr val="009900"/>
                </a:solidFill>
              </a:rPr>
              <a:t>Can measure not only </a:t>
            </a:r>
            <a:r>
              <a:rPr lang="en-US" sz="1600" dirty="0" smtClean="0">
                <a:solidFill>
                  <a:srgbClr val="C00000"/>
                </a:solidFill>
              </a:rPr>
              <a:t>sign</a:t>
            </a:r>
            <a:r>
              <a:rPr lang="en-US" sz="1600" dirty="0" smtClean="0">
                <a:solidFill>
                  <a:srgbClr val="009900"/>
                </a:solidFill>
              </a:rPr>
              <a:t>, but also the </a:t>
            </a:r>
            <a:r>
              <a:rPr lang="en-US" sz="1600" dirty="0" smtClean="0">
                <a:solidFill>
                  <a:srgbClr val="C00000"/>
                </a:solidFill>
              </a:rPr>
              <a:t>size</a:t>
            </a:r>
            <a:r>
              <a:rPr lang="en-US" sz="1600" dirty="0" smtClean="0">
                <a:solidFill>
                  <a:srgbClr val="009900"/>
                </a:solidFill>
              </a:rPr>
              <a:t> &amp; </a:t>
            </a:r>
            <a:r>
              <a:rPr lang="en-US" sz="1600" dirty="0" smtClean="0">
                <a:solidFill>
                  <a:srgbClr val="C00000"/>
                </a:solidFill>
              </a:rPr>
              <a:t>shape</a:t>
            </a:r>
            <a:r>
              <a:rPr lang="en-US" sz="1600" dirty="0" smtClean="0">
                <a:solidFill>
                  <a:srgbClr val="009900"/>
                </a:solidFill>
              </a:rPr>
              <a:t> of the Sivers function !</a:t>
            </a:r>
            <a:r>
              <a:rPr lang="en-US" sz="1600" dirty="0" smtClean="0"/>
              <a:t/>
            </a:r>
            <a:br>
              <a:rPr lang="en-US" sz="1600" dirty="0" smtClean="0"/>
            </a:br>
            <a:r>
              <a:rPr lang="en-US" sz="800" dirty="0" smtClean="0"/>
              <a:t> </a:t>
            </a:r>
            <a:endParaRPr lang="en-US" sz="16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 - III</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26</a:t>
            </a:fld>
            <a:endParaRPr lang="en-US"/>
          </a:p>
        </p:txBody>
      </p:sp>
      <p:sp>
        <p:nvSpPr>
          <p:cNvPr id="7" name="TextBox 6"/>
          <p:cNvSpPr txBox="1"/>
          <p:nvPr/>
        </p:nvSpPr>
        <p:spPr>
          <a:xfrm>
            <a:off x="5943600" y="3352800"/>
            <a:ext cx="914400" cy="276999"/>
          </a:xfrm>
          <a:prstGeom prst="rect">
            <a:avLst/>
          </a:prstGeom>
          <a:noFill/>
        </p:spPr>
        <p:txBody>
          <a:bodyPr wrap="square" rtlCol="0">
            <a:spAutoFit/>
          </a:bodyPr>
          <a:lstStyle/>
          <a:p>
            <a:r>
              <a:rPr lang="en-US" sz="1200" dirty="0" smtClean="0"/>
              <a:t>100 fb</a:t>
            </a:r>
            <a:r>
              <a:rPr lang="en-US" sz="1200" baseline="30000" dirty="0" smtClean="0"/>
              <a:t>-1</a:t>
            </a:r>
            <a:endParaRPr lang="en-US" sz="1200" baseline="30000" dirty="0"/>
          </a:p>
        </p:txBody>
      </p:sp>
      <p:sp>
        <p:nvSpPr>
          <p:cNvPr id="8" name="TextBox 7"/>
          <p:cNvSpPr txBox="1"/>
          <p:nvPr/>
        </p:nvSpPr>
        <p:spPr>
          <a:xfrm>
            <a:off x="5486400" y="3657600"/>
            <a:ext cx="1447800" cy="276999"/>
          </a:xfrm>
          <a:prstGeom prst="rect">
            <a:avLst/>
          </a:prstGeom>
          <a:noFill/>
        </p:spPr>
        <p:txBody>
          <a:bodyPr wrap="square" rtlCol="0">
            <a:spAutoFit/>
          </a:bodyPr>
          <a:lstStyle/>
          <a:p>
            <a:r>
              <a:rPr lang="en-US" sz="1200" dirty="0" smtClean="0"/>
              <a:t>6.6 Mio DY events</a:t>
            </a:r>
            <a:endParaRPr lang="en-US" sz="1200" dirty="0"/>
          </a:p>
        </p:txBody>
      </p:sp>
      <p:graphicFrame>
        <p:nvGraphicFramePr>
          <p:cNvPr id="92162" name="Object 2"/>
          <p:cNvGraphicFramePr>
            <a:graphicFrameLocks noChangeAspect="1"/>
          </p:cNvGraphicFramePr>
          <p:nvPr/>
        </p:nvGraphicFramePr>
        <p:xfrm>
          <a:off x="7086600" y="3352800"/>
          <a:ext cx="1761067" cy="685800"/>
        </p:xfrm>
        <a:graphic>
          <a:graphicData uri="http://schemas.openxmlformats.org/presentationml/2006/ole">
            <p:oleObj spid="_x0000_s92162" name="Equation" r:id="rId5" imgW="990360" imgH="393480" progId="Equation.DSMT4">
              <p:embed/>
            </p:oleObj>
          </a:graphicData>
        </a:graphic>
      </p:graphicFrame>
      <p:sp>
        <p:nvSpPr>
          <p:cNvPr id="11" name="TextBox 10"/>
          <p:cNvSpPr txBox="1"/>
          <p:nvPr/>
        </p:nvSpPr>
        <p:spPr>
          <a:xfrm>
            <a:off x="7086600" y="3090446"/>
            <a:ext cx="990600" cy="338554"/>
          </a:xfrm>
          <a:prstGeom prst="rect">
            <a:avLst/>
          </a:prstGeom>
          <a:noFill/>
        </p:spPr>
        <p:txBody>
          <a:bodyPr wrap="square" rtlCol="0">
            <a:spAutoFit/>
          </a:bodyPr>
          <a:lstStyle/>
          <a:p>
            <a:pPr algn="l"/>
            <a:r>
              <a:rPr lang="en-US" sz="1600" dirty="0" smtClean="0"/>
              <a:t>Note:</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838200"/>
            <a:ext cx="8763000" cy="5791200"/>
          </a:xfrm>
        </p:spPr>
        <p:txBody>
          <a:bodyPr/>
          <a:lstStyle/>
          <a:p>
            <a:pPr>
              <a:spcBef>
                <a:spcPts val="1200"/>
              </a:spcBef>
              <a:tabLst>
                <a:tab pos="815975" algn="l"/>
                <a:tab pos="1192213" algn="l"/>
              </a:tabLst>
            </a:pPr>
            <a:r>
              <a:rPr lang="en-US" dirty="0" smtClean="0"/>
              <a:t>What if?</a:t>
            </a:r>
          </a:p>
          <a:p>
            <a:pPr lvl="1">
              <a:spcBef>
                <a:spcPts val="600"/>
              </a:spcBef>
              <a:tabLst>
                <a:tab pos="815975" algn="l"/>
                <a:tab pos="1192213" algn="l"/>
              </a:tabLst>
            </a:pPr>
            <a:r>
              <a:rPr lang="en-US" sz="1600" dirty="0" smtClean="0"/>
              <a:t>  luminosity: </a:t>
            </a:r>
            <a:r>
              <a:rPr lang="en-US" sz="1600" dirty="0" err="1" smtClean="0"/>
              <a:t>L</a:t>
            </a:r>
            <a:r>
              <a:rPr lang="en-US" sz="1600" baseline="-25000" dirty="0" err="1" smtClean="0"/>
              <a:t>av</a:t>
            </a:r>
            <a:r>
              <a:rPr lang="en-US" sz="1600" dirty="0" smtClean="0"/>
              <a:t> = </a:t>
            </a:r>
            <a:r>
              <a:rPr lang="en-US" sz="1600" dirty="0" smtClean="0">
                <a:solidFill>
                  <a:srgbClr val="CC3399"/>
                </a:solidFill>
              </a:rPr>
              <a:t>2 x 10</a:t>
            </a:r>
            <a:r>
              <a:rPr lang="en-US" sz="1600" baseline="30000" dirty="0" smtClean="0">
                <a:solidFill>
                  <a:srgbClr val="CC3399"/>
                </a:solidFill>
              </a:rPr>
              <a:t>34</a:t>
            </a:r>
            <a:r>
              <a:rPr lang="en-US" sz="1600" baseline="30000" dirty="0" smtClean="0">
                <a:solidFill>
                  <a:srgbClr val="FFC000"/>
                </a:solidFill>
              </a:rPr>
              <a:t>      </a:t>
            </a:r>
            <a:r>
              <a:rPr lang="en-US" sz="1600" dirty="0" smtClean="0"/>
              <a:t>(= </a:t>
            </a:r>
            <a:r>
              <a:rPr lang="en-US" sz="1400" dirty="0" smtClean="0"/>
              <a:t>10x lower than expected</a:t>
            </a:r>
            <a:r>
              <a:rPr lang="en-US" sz="1600" dirty="0" smtClean="0"/>
              <a:t>)</a:t>
            </a:r>
          </a:p>
          <a:p>
            <a:pPr lvl="1">
              <a:spcBef>
                <a:spcPts val="600"/>
              </a:spcBef>
              <a:tabLst>
                <a:tab pos="815975" algn="l"/>
                <a:tab pos="1192213" algn="l"/>
              </a:tabLst>
            </a:pPr>
            <a:r>
              <a:rPr lang="en-US" sz="1600" dirty="0" smtClean="0"/>
              <a:t>  10 fb</a:t>
            </a:r>
            <a:r>
              <a:rPr lang="en-US" sz="1600" baseline="30000" dirty="0" smtClean="0"/>
              <a:t>-1</a:t>
            </a:r>
            <a:r>
              <a:rPr lang="en-US" sz="1600" dirty="0" smtClean="0"/>
              <a:t> for 5 x 10</a:t>
            </a:r>
            <a:r>
              <a:rPr lang="en-US" sz="1600" baseline="30000" dirty="0" smtClean="0"/>
              <a:t>5 </a:t>
            </a:r>
            <a:r>
              <a:rPr lang="en-US" sz="1600" dirty="0" smtClean="0"/>
              <a:t>min: (= 2 yrs at 50% efficiency)</a:t>
            </a:r>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800" dirty="0" smtClean="0"/>
          </a:p>
          <a:p>
            <a:pPr lvl="1">
              <a:spcBef>
                <a:spcPts val="600"/>
              </a:spcBef>
              <a:tabLst>
                <a:tab pos="815975" algn="l"/>
                <a:tab pos="1192213" algn="l"/>
              </a:tabLst>
            </a:pPr>
            <a:r>
              <a:rPr lang="en-US" sz="1600" dirty="0" smtClean="0">
                <a:solidFill>
                  <a:srgbClr val="009900"/>
                </a:solidFill>
              </a:rPr>
              <a:t>Can </a:t>
            </a:r>
            <a:r>
              <a:rPr lang="en-US" sz="1600" dirty="0" smtClean="0">
                <a:solidFill>
                  <a:srgbClr val="FF0000"/>
                </a:solidFill>
              </a:rPr>
              <a:t>still</a:t>
            </a:r>
            <a:r>
              <a:rPr lang="en-US" sz="1600" dirty="0" smtClean="0">
                <a:solidFill>
                  <a:srgbClr val="009900"/>
                </a:solidFill>
              </a:rPr>
              <a:t> measure sign, AND shape of the Sivers function, with 10x less L</a:t>
            </a:r>
            <a:r>
              <a:rPr lang="en-US" sz="1600" baseline="-25000" dirty="0" smtClean="0">
                <a:solidFill>
                  <a:srgbClr val="009900"/>
                </a:solidFill>
              </a:rPr>
              <a:t>int</a:t>
            </a:r>
            <a:r>
              <a:rPr lang="en-US" sz="1600" dirty="0" smtClean="0">
                <a:solidFill>
                  <a:srgbClr val="009900"/>
                </a:solidFill>
              </a:rPr>
              <a:t> !</a:t>
            </a:r>
          </a:p>
          <a:p>
            <a:pPr lvl="1">
              <a:spcBef>
                <a:spcPts val="600"/>
              </a:spcBef>
              <a:tabLst>
                <a:tab pos="815975" algn="l"/>
                <a:tab pos="1192213" algn="l"/>
              </a:tabLst>
            </a:pPr>
            <a:r>
              <a:rPr lang="en-US" sz="1600" dirty="0" smtClean="0">
                <a:solidFill>
                  <a:srgbClr val="009900"/>
                </a:solidFill>
              </a:rPr>
              <a:t> What if the sign changes, BUT                                        ?</a:t>
            </a:r>
            <a:br>
              <a:rPr lang="en-US" sz="1600" dirty="0" smtClean="0">
                <a:solidFill>
                  <a:srgbClr val="009900"/>
                </a:solidFill>
              </a:rPr>
            </a:br>
            <a:r>
              <a:rPr lang="en-US" sz="800" dirty="0" smtClean="0"/>
              <a:t> </a:t>
            </a:r>
            <a:endParaRPr lang="en-US" sz="1600" dirty="0" smtClean="0"/>
          </a:p>
        </p:txBody>
      </p:sp>
      <p:pic>
        <p:nvPicPr>
          <p:cNvPr id="90115" name="Picture 3" descr="C:\talks\E906\asym_10_corrected.png"/>
          <p:cNvPicPr>
            <a:picLocks noChangeAspect="1" noChangeArrowheads="1"/>
          </p:cNvPicPr>
          <p:nvPr/>
        </p:nvPicPr>
        <p:blipFill>
          <a:blip r:embed="rId4" cstate="print"/>
          <a:srcRect/>
          <a:stretch>
            <a:fillRect/>
          </a:stretch>
        </p:blipFill>
        <p:spPr bwMode="auto">
          <a:xfrm>
            <a:off x="685800" y="1981200"/>
            <a:ext cx="6294438" cy="3670300"/>
          </a:xfrm>
          <a:prstGeom prst="rect">
            <a:avLst/>
          </a:prstGeom>
          <a:noFill/>
        </p:spPr>
      </p:pic>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 - III</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27</a:t>
            </a:fld>
            <a:endParaRPr lang="en-US"/>
          </a:p>
        </p:txBody>
      </p:sp>
      <p:graphicFrame>
        <p:nvGraphicFramePr>
          <p:cNvPr id="90114" name="Object 2"/>
          <p:cNvGraphicFramePr>
            <a:graphicFrameLocks noChangeAspect="1"/>
          </p:cNvGraphicFramePr>
          <p:nvPr/>
        </p:nvGraphicFramePr>
        <p:xfrm>
          <a:off x="3835400" y="6072188"/>
          <a:ext cx="2260600" cy="622300"/>
        </p:xfrm>
        <a:graphic>
          <a:graphicData uri="http://schemas.openxmlformats.org/presentationml/2006/ole">
            <p:oleObj spid="_x0000_s90114" name="Equation" r:id="rId5" imgW="1130040" imgH="317160" progId="Equation.DSMT4">
              <p:embed/>
            </p:oleObj>
          </a:graphicData>
        </a:graphic>
      </p:graphicFrame>
      <p:sp>
        <p:nvSpPr>
          <p:cNvPr id="12" name="TextBox 11"/>
          <p:cNvSpPr txBox="1"/>
          <p:nvPr/>
        </p:nvSpPr>
        <p:spPr>
          <a:xfrm>
            <a:off x="6019800" y="3352800"/>
            <a:ext cx="914400" cy="276999"/>
          </a:xfrm>
          <a:prstGeom prst="rect">
            <a:avLst/>
          </a:prstGeom>
          <a:noFill/>
        </p:spPr>
        <p:txBody>
          <a:bodyPr wrap="square" rtlCol="0">
            <a:spAutoFit/>
          </a:bodyPr>
          <a:lstStyle/>
          <a:p>
            <a:r>
              <a:rPr lang="en-US" sz="1200" dirty="0" smtClean="0"/>
              <a:t>10 fb</a:t>
            </a:r>
            <a:r>
              <a:rPr lang="en-US" sz="1200" baseline="30000" dirty="0" smtClean="0"/>
              <a:t>-1</a:t>
            </a:r>
            <a:endParaRPr lang="en-US" sz="1200" baseline="30000" dirty="0"/>
          </a:p>
        </p:txBody>
      </p:sp>
      <p:sp>
        <p:nvSpPr>
          <p:cNvPr id="13" name="TextBox 12"/>
          <p:cNvSpPr txBox="1"/>
          <p:nvPr/>
        </p:nvSpPr>
        <p:spPr>
          <a:xfrm>
            <a:off x="5562600" y="3581400"/>
            <a:ext cx="1447800" cy="276999"/>
          </a:xfrm>
          <a:prstGeom prst="rect">
            <a:avLst/>
          </a:prstGeom>
          <a:noFill/>
        </p:spPr>
        <p:txBody>
          <a:bodyPr wrap="square" rtlCol="0">
            <a:spAutoFit/>
          </a:bodyPr>
          <a:lstStyle/>
          <a:p>
            <a:r>
              <a:rPr lang="en-US" sz="1200" dirty="0" smtClean="0"/>
              <a:t>660k DY events</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7" end="1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35D52B3-0DE6-4093-A944-B21B197099F0}" type="slidenum">
              <a:rPr lang="en-US" smtClean="0"/>
              <a:pPr>
                <a:defRPr/>
              </a:pPr>
              <a:t>28</a:t>
            </a:fld>
            <a:endParaRPr lang="en-US"/>
          </a:p>
        </p:txBody>
      </p:sp>
      <p:graphicFrame>
        <p:nvGraphicFramePr>
          <p:cNvPr id="11" name="Content Placeholder 10"/>
          <p:cNvGraphicFramePr>
            <a:graphicFrameLocks noGrp="1"/>
          </p:cNvGraphicFramePr>
          <p:nvPr>
            <p:ph idx="1"/>
          </p:nvPr>
        </p:nvGraphicFramePr>
        <p:xfrm>
          <a:off x="914400" y="914400"/>
          <a:ext cx="7391400" cy="5486400"/>
        </p:xfrm>
        <a:graphic>
          <a:graphicData uri="http://schemas.openxmlformats.org/drawingml/2006/table">
            <a:tbl>
              <a:tblPr firstRow="1" bandRow="1">
                <a:effectLst/>
                <a:tableStyleId>{21E4AEA4-8DFA-4A89-87EB-49C32662AFE0}</a:tableStyleId>
              </a:tblPr>
              <a:tblGrid>
                <a:gridCol w="1295400"/>
                <a:gridCol w="766258"/>
                <a:gridCol w="1686813"/>
                <a:gridCol w="1433129"/>
                <a:gridCol w="1295400"/>
                <a:gridCol w="914400"/>
              </a:tblGrid>
              <a:tr h="321128">
                <a:tc>
                  <a:txBody>
                    <a:bodyPr/>
                    <a:lstStyle/>
                    <a:p>
                      <a:pPr algn="ctr"/>
                      <a:r>
                        <a:rPr lang="en-US" sz="1000" dirty="0" smtClean="0">
                          <a:latin typeface="Calibri" pitchFamily="34" charset="0"/>
                          <a:cs typeface="Calibri" pitchFamily="34" charset="0"/>
                        </a:rPr>
                        <a:t>experiment</a:t>
                      </a:r>
                      <a:endParaRPr lang="en-US" sz="1000" dirty="0">
                        <a:latin typeface="Calibri" pitchFamily="34" charset="0"/>
                        <a:cs typeface="Calibri" pitchFamily="34" charset="0"/>
                      </a:endParaRPr>
                    </a:p>
                  </a:txBody>
                  <a:tcPr anchor="ctr">
                    <a:solidFill>
                      <a:schemeClr val="accent6">
                        <a:lumMod val="40000"/>
                        <a:lumOff val="60000"/>
                      </a:schemeClr>
                    </a:solidFill>
                  </a:tcPr>
                </a:tc>
                <a:tc>
                  <a:txBody>
                    <a:bodyPr/>
                    <a:lstStyle/>
                    <a:p>
                      <a:pPr algn="ctr"/>
                      <a:r>
                        <a:rPr lang="en-US" sz="1000" dirty="0" smtClean="0">
                          <a:latin typeface="Calibri" pitchFamily="34" charset="0"/>
                          <a:cs typeface="Calibri" pitchFamily="34" charset="0"/>
                        </a:rPr>
                        <a:t>particles</a:t>
                      </a:r>
                      <a:endParaRPr lang="en-US" sz="1000" dirty="0">
                        <a:latin typeface="Calibri" pitchFamily="34" charset="0"/>
                        <a:cs typeface="Calibri" pitchFamily="34" charset="0"/>
                      </a:endParaRPr>
                    </a:p>
                  </a:txBody>
                  <a:tcPr anchor="ctr">
                    <a:solidFill>
                      <a:schemeClr val="accent6">
                        <a:lumMod val="40000"/>
                        <a:lumOff val="60000"/>
                      </a:schemeClr>
                    </a:solidFill>
                  </a:tcPr>
                </a:tc>
                <a:tc>
                  <a:txBody>
                    <a:bodyPr/>
                    <a:lstStyle/>
                    <a:p>
                      <a:pPr algn="ctr"/>
                      <a:r>
                        <a:rPr lang="en-US" sz="1000" dirty="0" smtClean="0">
                          <a:latin typeface="Calibri" pitchFamily="34" charset="0"/>
                          <a:cs typeface="Calibri" pitchFamily="34" charset="0"/>
                        </a:rPr>
                        <a:t>energy</a:t>
                      </a:r>
                      <a:endParaRPr lang="en-US" sz="1000" dirty="0">
                        <a:latin typeface="Calibri" pitchFamily="34" charset="0"/>
                        <a:cs typeface="Calibri" pitchFamily="34" charset="0"/>
                      </a:endParaRP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itchFamily="34" charset="0"/>
                          <a:cs typeface="Calibri" pitchFamily="34" charset="0"/>
                        </a:rPr>
                        <a:t>x</a:t>
                      </a:r>
                      <a:r>
                        <a:rPr lang="en-US" sz="1000" baseline="-25000" dirty="0" smtClean="0">
                          <a:latin typeface="Calibri" pitchFamily="34" charset="0"/>
                          <a:cs typeface="Calibri" pitchFamily="34" charset="0"/>
                        </a:rPr>
                        <a:t>1</a:t>
                      </a:r>
                      <a:r>
                        <a:rPr lang="en-US" sz="1000" baseline="0" dirty="0" smtClean="0">
                          <a:latin typeface="Calibri" pitchFamily="34" charset="0"/>
                          <a:cs typeface="Calibri" pitchFamily="34" charset="0"/>
                        </a:rPr>
                        <a:t>  or  </a:t>
                      </a:r>
                      <a:r>
                        <a:rPr lang="en-US" sz="1000" dirty="0" smtClean="0">
                          <a:latin typeface="Calibri" pitchFamily="34" charset="0"/>
                          <a:cs typeface="Calibri" pitchFamily="34" charset="0"/>
                        </a:rPr>
                        <a:t>x</a:t>
                      </a:r>
                      <a:r>
                        <a:rPr lang="en-US" sz="1000" baseline="-25000" dirty="0" smtClean="0">
                          <a:latin typeface="Calibri" pitchFamily="34" charset="0"/>
                          <a:cs typeface="Calibri" pitchFamily="34" charset="0"/>
                        </a:rPr>
                        <a:t>2</a:t>
                      </a:r>
                      <a:r>
                        <a:rPr lang="en-US" sz="1000" baseline="0" dirty="0" smtClean="0">
                          <a:latin typeface="Calibri" pitchFamily="34" charset="0"/>
                          <a:cs typeface="Calibri" pitchFamily="34" charset="0"/>
                        </a:rPr>
                        <a:t>  </a:t>
                      </a:r>
                      <a:endParaRPr lang="en-US" sz="1000" dirty="0" smtClean="0">
                        <a:latin typeface="Calibri" pitchFamily="34" charset="0"/>
                        <a:cs typeface="Calibri" pitchFamily="34" charset="0"/>
                      </a:endParaRPr>
                    </a:p>
                  </a:txBody>
                  <a:tcPr anchor="ctr">
                    <a:solidFill>
                      <a:schemeClr val="accent6">
                        <a:lumMod val="40000"/>
                        <a:lumOff val="60000"/>
                      </a:schemeClr>
                    </a:solidFill>
                  </a:tcPr>
                </a:tc>
                <a:tc>
                  <a:txBody>
                    <a:bodyPr/>
                    <a:lstStyle/>
                    <a:p>
                      <a:pPr algn="ctr"/>
                      <a:r>
                        <a:rPr lang="en-US" sz="1000" dirty="0" smtClean="0">
                          <a:latin typeface="Calibri" pitchFamily="34" charset="0"/>
                          <a:cs typeface="Calibri" pitchFamily="34" charset="0"/>
                        </a:rPr>
                        <a:t>luminosity</a:t>
                      </a:r>
                      <a:endParaRPr lang="en-US" sz="1000" dirty="0">
                        <a:latin typeface="Calibri" pitchFamily="34" charset="0"/>
                        <a:cs typeface="Calibri" pitchFamily="34" charset="0"/>
                      </a:endParaRPr>
                    </a:p>
                  </a:txBody>
                  <a:tcPr anchor="ctr">
                    <a:solidFill>
                      <a:schemeClr val="accent6">
                        <a:lumMod val="40000"/>
                        <a:lumOff val="60000"/>
                      </a:schemeClr>
                    </a:solidFill>
                  </a:tcPr>
                </a:tc>
                <a:tc>
                  <a:txBody>
                    <a:bodyPr/>
                    <a:lstStyle/>
                    <a:p>
                      <a:pPr algn="ctr"/>
                      <a:r>
                        <a:rPr lang="en-US" sz="1000" dirty="0" smtClean="0">
                          <a:latin typeface="Calibri" pitchFamily="34" charset="0"/>
                          <a:cs typeface="Calibri" pitchFamily="34" charset="0"/>
                        </a:rPr>
                        <a:t>timeline</a:t>
                      </a:r>
                      <a:endParaRPr lang="en-US" sz="1000" dirty="0">
                        <a:latin typeface="Calibri" pitchFamily="34" charset="0"/>
                        <a:cs typeface="Calibri" pitchFamily="34" charset="0"/>
                      </a:endParaRPr>
                    </a:p>
                  </a:txBody>
                  <a:tcPr anchor="ctr">
                    <a:solidFill>
                      <a:schemeClr val="accent6">
                        <a:lumMod val="40000"/>
                        <a:lumOff val="60000"/>
                      </a:schemeClr>
                    </a:solidFill>
                  </a:tcPr>
                </a:tc>
              </a:tr>
              <a:tr h="486584">
                <a:tc>
                  <a:txBody>
                    <a:bodyPr/>
                    <a:lstStyle/>
                    <a:p>
                      <a:r>
                        <a:rPr lang="en-US" sz="1050" smtClean="0">
                          <a:solidFill>
                            <a:schemeClr val="accent6">
                              <a:lumMod val="75000"/>
                            </a:schemeClr>
                          </a:solidFill>
                          <a:latin typeface="Calibri" pitchFamily="34" charset="0"/>
                          <a:cs typeface="Calibri" pitchFamily="34" charset="0"/>
                        </a:rPr>
                        <a:t>COMPASS</a:t>
                      </a:r>
                      <a:br>
                        <a:rPr lang="en-US" sz="1050" smtClean="0">
                          <a:solidFill>
                            <a:schemeClr val="accent6">
                              <a:lumMod val="75000"/>
                            </a:schemeClr>
                          </a:solidFill>
                          <a:latin typeface="Calibri" pitchFamily="34" charset="0"/>
                          <a:cs typeface="Calibri" pitchFamily="34" charset="0"/>
                        </a:rPr>
                      </a:br>
                      <a:r>
                        <a:rPr lang="en-US" sz="1050" smtClean="0">
                          <a:solidFill>
                            <a:schemeClr val="accent6">
                              <a:lumMod val="75000"/>
                            </a:schemeClr>
                          </a:solidFill>
                          <a:latin typeface="Calibri" pitchFamily="34" charset="0"/>
                          <a:cs typeface="Calibri" pitchFamily="34" charset="0"/>
                        </a:rPr>
                        <a:t>(CERN)</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Symbol" pitchFamily="18" charset="2"/>
                          <a:cs typeface="Calibri" pitchFamily="34" charset="0"/>
                        </a:rPr>
                        <a:t>p</a:t>
                      </a:r>
                      <a:r>
                        <a:rPr lang="en-US" sz="1050" baseline="30000" dirty="0" smtClean="0">
                          <a:solidFill>
                            <a:schemeClr val="accent6">
                              <a:lumMod val="75000"/>
                            </a:schemeClr>
                          </a:solidFill>
                          <a:latin typeface="Times New Roman"/>
                          <a:cs typeface="Times New Roman"/>
                        </a:rPr>
                        <a:t>±</a:t>
                      </a:r>
                      <a:r>
                        <a:rPr lang="en-US" sz="1050" baseline="0" dirty="0" smtClean="0">
                          <a:solidFill>
                            <a:schemeClr val="accent6">
                              <a:lumMod val="75000"/>
                            </a:schemeClr>
                          </a:solidFill>
                          <a:latin typeface="Symbol" pitchFamily="18" charset="2"/>
                          <a:cs typeface="Calibri" pitchFamily="34" charset="0"/>
                        </a:rPr>
                        <a:t> </a:t>
                      </a:r>
                      <a:r>
                        <a:rPr lang="en-US" sz="1050" baseline="0" dirty="0" smtClean="0">
                          <a:solidFill>
                            <a:schemeClr val="accent6">
                              <a:lumMod val="75000"/>
                            </a:schemeClr>
                          </a:solidFill>
                          <a:latin typeface="Calibri" pitchFamily="34" charset="0"/>
                          <a:cs typeface="Calibri" pitchFamily="34" charset="0"/>
                        </a:rPr>
                        <a:t> +  p</a:t>
                      </a:r>
                      <a:r>
                        <a:rPr lang="en-US" sz="1050" baseline="30000" dirty="0" smtClean="0">
                          <a:solidFill>
                            <a:schemeClr val="accent6">
                              <a:lumMod val="75000"/>
                            </a:schemeClr>
                          </a:solidFill>
                          <a:latin typeface="Times New Roman"/>
                          <a:cs typeface="Times New Roman"/>
                        </a:rPr>
                        <a:t>↑</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160 </a:t>
                      </a:r>
                      <a:r>
                        <a:rPr lang="en-US" sz="1050" dirty="0" err="1" smtClean="0">
                          <a:solidFill>
                            <a:schemeClr val="accent6">
                              <a:lumMod val="75000"/>
                            </a:schemeClr>
                          </a:solidFill>
                          <a:latin typeface="Calibri" pitchFamily="34" charset="0"/>
                          <a:cs typeface="Calibri" pitchFamily="34" charset="0"/>
                        </a:rPr>
                        <a:t>GeV</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17.4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 0.2 – 0.3</a:t>
                      </a:r>
                      <a:br>
                        <a:rPr lang="en-US" sz="1050" baseline="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 0.05  (low mass)</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 x 10</a:t>
                      </a:r>
                      <a:r>
                        <a:rPr lang="en-US" sz="1050" baseline="30000" dirty="0" smtClean="0">
                          <a:solidFill>
                            <a:schemeClr val="accent6">
                              <a:lumMod val="75000"/>
                            </a:schemeClr>
                          </a:solidFill>
                          <a:latin typeface="Calibri" pitchFamily="34" charset="0"/>
                          <a:cs typeface="Calibri" pitchFamily="34" charset="0"/>
                        </a:rPr>
                        <a:t>32</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2014</a:t>
                      </a:r>
                      <a:endParaRPr lang="en-US" sz="1050" dirty="0">
                        <a:solidFill>
                          <a:schemeClr val="accent6">
                            <a:lumMod val="75000"/>
                          </a:schemeClr>
                        </a:solidFill>
                        <a:latin typeface="Calibri" pitchFamily="34" charset="0"/>
                        <a:cs typeface="Calibri" pitchFamily="34" charset="0"/>
                      </a:endParaRPr>
                    </a:p>
                  </a:txBody>
                  <a:tcPr anchor="ctr"/>
                </a:tc>
              </a:tr>
              <a:tr h="486584">
                <a:tc>
                  <a:txBody>
                    <a:bodyPr/>
                    <a:lstStyle/>
                    <a:p>
                      <a:r>
                        <a:rPr lang="en-US" sz="1050" smtClean="0">
                          <a:solidFill>
                            <a:schemeClr val="accent6">
                              <a:lumMod val="75000"/>
                            </a:schemeClr>
                          </a:solidFill>
                          <a:latin typeface="Calibri" pitchFamily="34" charset="0"/>
                          <a:cs typeface="Calibri" pitchFamily="34" charset="0"/>
                        </a:rPr>
                        <a:t>PAX</a:t>
                      </a:r>
                      <a:br>
                        <a:rPr lang="en-US" sz="1050" smtClean="0">
                          <a:solidFill>
                            <a:schemeClr val="accent6">
                              <a:lumMod val="75000"/>
                            </a:schemeClr>
                          </a:solidFill>
                          <a:latin typeface="Calibri" pitchFamily="34" charset="0"/>
                          <a:cs typeface="Calibri" pitchFamily="34" charset="0"/>
                        </a:rPr>
                      </a:br>
                      <a:r>
                        <a:rPr lang="en-US" sz="1050" smtClean="0">
                          <a:solidFill>
                            <a:schemeClr val="accent6">
                              <a:lumMod val="75000"/>
                            </a:schemeClr>
                          </a:solidFill>
                          <a:latin typeface="Calibri" pitchFamily="34" charset="0"/>
                          <a:cs typeface="Calibri" pitchFamily="34" charset="0"/>
                        </a:rPr>
                        <a:t>(GSI)</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a:t>
                      </a:r>
                      <a:r>
                        <a:rPr lang="en-US" sz="1050" baseline="0" dirty="0" err="1" smtClean="0">
                          <a:solidFill>
                            <a:schemeClr val="accent6">
                              <a:lumMod val="75000"/>
                            </a:schemeClr>
                          </a:solidFill>
                          <a:latin typeface="Calibri" pitchFamily="34" charset="0"/>
                          <a:cs typeface="Calibri" pitchFamily="34" charset="0"/>
                        </a:rPr>
                        <a:t>p</a:t>
                      </a:r>
                      <a:r>
                        <a:rPr lang="en-US" sz="1050" baseline="-25000" dirty="0" err="1" smtClean="0">
                          <a:solidFill>
                            <a:schemeClr val="accent6">
                              <a:lumMod val="75000"/>
                            </a:schemeClr>
                          </a:solidFill>
                          <a:latin typeface="Calibri" pitchFamily="34" charset="0"/>
                          <a:cs typeface="Calibri" pitchFamily="34" charset="0"/>
                        </a:rPr>
                        <a:t>par</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collider</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14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0.1 – 0.9</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 x 10</a:t>
                      </a:r>
                      <a:r>
                        <a:rPr lang="en-US" sz="1050" baseline="30000" dirty="0" smtClean="0">
                          <a:solidFill>
                            <a:schemeClr val="accent6">
                              <a:lumMod val="75000"/>
                            </a:schemeClr>
                          </a:solidFill>
                          <a:latin typeface="Calibri" pitchFamily="34" charset="0"/>
                          <a:cs typeface="Calibri" pitchFamily="34" charset="0"/>
                        </a:rPr>
                        <a:t>30</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&gt;2017</a:t>
                      </a:r>
                      <a:endParaRPr lang="en-US" sz="1050" dirty="0">
                        <a:solidFill>
                          <a:schemeClr val="accent6">
                            <a:lumMod val="75000"/>
                          </a:schemeClr>
                        </a:solidFill>
                        <a:latin typeface="Calibri" pitchFamily="34" charset="0"/>
                        <a:cs typeface="Calibri" pitchFamily="34" charset="0"/>
                      </a:endParaRPr>
                    </a:p>
                  </a:txBody>
                  <a:tcPr anchor="ctr"/>
                </a:tc>
              </a:tr>
              <a:tr h="486584">
                <a:tc>
                  <a:txBody>
                    <a:bodyPr/>
                    <a:lstStyle/>
                    <a:p>
                      <a:r>
                        <a:rPr lang="en-US" sz="1050" dirty="0" smtClean="0">
                          <a:solidFill>
                            <a:schemeClr val="accent6">
                              <a:lumMod val="75000"/>
                            </a:schemeClr>
                          </a:solidFill>
                          <a:latin typeface="Calibri" pitchFamily="34" charset="0"/>
                          <a:cs typeface="Calibri" pitchFamily="34" charset="0"/>
                        </a:rPr>
                        <a:t>PANDA</a:t>
                      </a:r>
                    </a:p>
                    <a:p>
                      <a:r>
                        <a:rPr lang="en-US" sz="1050" dirty="0" smtClean="0">
                          <a:solidFill>
                            <a:schemeClr val="accent6">
                              <a:lumMod val="75000"/>
                            </a:schemeClr>
                          </a:solidFill>
                          <a:latin typeface="Calibri" pitchFamily="34" charset="0"/>
                          <a:cs typeface="Calibri" pitchFamily="34" charset="0"/>
                        </a:rPr>
                        <a:t>(GSI)</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err="1" smtClean="0">
                          <a:solidFill>
                            <a:schemeClr val="accent6">
                              <a:lumMod val="75000"/>
                            </a:schemeClr>
                          </a:solidFill>
                          <a:latin typeface="Calibri" pitchFamily="34" charset="0"/>
                          <a:cs typeface="Calibri" pitchFamily="34" charset="0"/>
                        </a:rPr>
                        <a:t>p</a:t>
                      </a:r>
                      <a:r>
                        <a:rPr lang="en-US" sz="1050" baseline="-25000" dirty="0" err="1" smtClean="0">
                          <a:solidFill>
                            <a:schemeClr val="accent6">
                              <a:lumMod val="75000"/>
                            </a:schemeClr>
                          </a:solidFill>
                          <a:latin typeface="Calibri" pitchFamily="34" charset="0"/>
                          <a:cs typeface="Calibri" pitchFamily="34" charset="0"/>
                        </a:rPr>
                        <a:t>par</a:t>
                      </a:r>
                      <a:r>
                        <a:rPr lang="en-US" sz="1050" baseline="-25000" dirty="0" smtClean="0">
                          <a:solidFill>
                            <a:schemeClr val="accent6">
                              <a:lumMod val="75000"/>
                            </a:schemeClr>
                          </a:solidFill>
                          <a:latin typeface="Calibri" pitchFamily="34" charset="0"/>
                          <a:cs typeface="Calibri" pitchFamily="34" charset="0"/>
                        </a:rPr>
                        <a:t>  </a:t>
                      </a:r>
                      <a:r>
                        <a:rPr lang="en-US" sz="1050" baseline="0" dirty="0" smtClean="0">
                          <a:solidFill>
                            <a:schemeClr val="accent6">
                              <a:lumMod val="75000"/>
                            </a:schemeClr>
                          </a:solidFill>
                          <a:latin typeface="Calibri" pitchFamily="34" charset="0"/>
                          <a:cs typeface="Calibri" pitchFamily="34" charset="0"/>
                        </a:rPr>
                        <a:t>+</a:t>
                      </a:r>
                      <a:r>
                        <a:rPr lang="en-US" sz="1050" baseline="-25000" dirty="0" smtClean="0">
                          <a:solidFill>
                            <a:schemeClr val="accent6">
                              <a:lumMod val="75000"/>
                            </a:schemeClr>
                          </a:solidFill>
                          <a:latin typeface="Calibri" pitchFamily="34" charset="0"/>
                          <a:cs typeface="Calibri" pitchFamily="34" charset="0"/>
                        </a:rPr>
                        <a:t>  </a:t>
                      </a: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15 </a:t>
                      </a:r>
                      <a:r>
                        <a:rPr lang="en-US" sz="1050" dirty="0" err="1" smtClean="0">
                          <a:solidFill>
                            <a:schemeClr val="accent6">
                              <a:lumMod val="75000"/>
                            </a:schemeClr>
                          </a:solidFill>
                          <a:latin typeface="Calibri" pitchFamily="34" charset="0"/>
                          <a:cs typeface="Calibri" pitchFamily="34" charset="0"/>
                        </a:rPr>
                        <a:t>GeV</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5.5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 0.2 – 0.4</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 </a:t>
                      </a:r>
                      <a:r>
                        <a:rPr lang="en-US" sz="1050" smtClean="0">
                          <a:solidFill>
                            <a:schemeClr val="accent6">
                              <a:lumMod val="75000"/>
                            </a:schemeClr>
                          </a:solidFill>
                          <a:latin typeface="Calibri" pitchFamily="34" charset="0"/>
                          <a:cs typeface="Calibri" pitchFamily="34" charset="0"/>
                        </a:rPr>
                        <a:t>x 10</a:t>
                      </a:r>
                      <a:r>
                        <a:rPr lang="en-US" sz="1050" baseline="30000" smtClean="0">
                          <a:solidFill>
                            <a:schemeClr val="accent6">
                              <a:lumMod val="75000"/>
                            </a:schemeClr>
                          </a:solidFill>
                          <a:latin typeface="Calibri" pitchFamily="34" charset="0"/>
                          <a:cs typeface="Calibri" pitchFamily="34" charset="0"/>
                        </a:rPr>
                        <a:t>32</a:t>
                      </a:r>
                      <a:r>
                        <a:rPr lang="en-US" sz="1050" baseline="0" smtClean="0">
                          <a:solidFill>
                            <a:schemeClr val="accent6">
                              <a:lumMod val="75000"/>
                            </a:schemeClr>
                          </a:solidFill>
                          <a:latin typeface="Calibri" pitchFamily="34" charset="0"/>
                          <a:cs typeface="Calibri" pitchFamily="34" charset="0"/>
                        </a:rPr>
                        <a:t> </a:t>
                      </a:r>
                      <a:r>
                        <a:rPr lang="en-US" sz="1050" baseline="0" dirty="0" smtClean="0">
                          <a:solidFill>
                            <a:schemeClr val="accent6">
                              <a:lumMod val="75000"/>
                            </a:schemeClr>
                          </a:solidFill>
                          <a:latin typeface="Calibri" pitchFamily="34" charset="0"/>
                          <a:cs typeface="Calibri" pitchFamily="34" charset="0"/>
                        </a:rPr>
                        <a:t>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&gt;2016</a:t>
                      </a:r>
                      <a:endParaRPr lang="en-US" sz="1050" dirty="0">
                        <a:solidFill>
                          <a:schemeClr val="accent6">
                            <a:lumMod val="75000"/>
                          </a:schemeClr>
                        </a:solidFill>
                        <a:latin typeface="Calibri" pitchFamily="34" charset="0"/>
                        <a:cs typeface="Calibri" pitchFamily="34" charset="0"/>
                      </a:endParaRPr>
                    </a:p>
                  </a:txBody>
                  <a:tcPr anchor="ctr"/>
                </a:tc>
              </a:tr>
              <a:tr h="455392">
                <a:tc>
                  <a:txBody>
                    <a:bodyPr/>
                    <a:lstStyle/>
                    <a:p>
                      <a:r>
                        <a:rPr lang="en-US" sz="1050" dirty="0" smtClean="0">
                          <a:solidFill>
                            <a:schemeClr val="accent6">
                              <a:lumMod val="75000"/>
                            </a:schemeClr>
                          </a:solidFill>
                          <a:latin typeface="Calibri" pitchFamily="34" charset="0"/>
                          <a:cs typeface="Calibri" pitchFamily="34" charset="0"/>
                        </a:rPr>
                        <a:t>J-PARC</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50 </a:t>
                      </a:r>
                      <a:r>
                        <a:rPr lang="en-US" sz="1050" dirty="0" err="1" smtClean="0">
                          <a:solidFill>
                            <a:schemeClr val="accent6">
                              <a:lumMod val="75000"/>
                            </a:schemeClr>
                          </a:solidFill>
                          <a:latin typeface="Calibri" pitchFamily="34" charset="0"/>
                          <a:cs typeface="Calibri" pitchFamily="34" charset="0"/>
                        </a:rPr>
                        <a:t>GeV</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10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0.5 – 0.9</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1 x 10</a:t>
                      </a:r>
                      <a:r>
                        <a:rPr lang="en-US" sz="1050" baseline="30000" dirty="0" smtClean="0">
                          <a:solidFill>
                            <a:schemeClr val="accent6">
                              <a:lumMod val="75000"/>
                            </a:schemeClr>
                          </a:solidFill>
                          <a:latin typeface="Calibri" pitchFamily="34" charset="0"/>
                          <a:cs typeface="Calibri" pitchFamily="34" charset="0"/>
                        </a:rPr>
                        <a:t>35</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a:t>
                      </a:r>
                      <a:endParaRPr lang="en-US" sz="1050" baseline="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&gt;2015 ?</a:t>
                      </a:r>
                      <a:endParaRPr lang="en-US" sz="1050" dirty="0">
                        <a:solidFill>
                          <a:schemeClr val="accent6">
                            <a:lumMod val="75000"/>
                          </a:schemeClr>
                        </a:solidFill>
                        <a:latin typeface="Calibri" pitchFamily="34" charset="0"/>
                        <a:cs typeface="Calibri" pitchFamily="34" charset="0"/>
                      </a:endParaRPr>
                    </a:p>
                  </a:txBody>
                  <a:tcPr anchor="ctr"/>
                </a:tc>
              </a:tr>
              <a:tr h="455392">
                <a:tc>
                  <a:txBody>
                    <a:bodyPr/>
                    <a:lstStyle/>
                    <a:p>
                      <a:r>
                        <a:rPr lang="en-US" sz="1050" dirty="0" smtClean="0">
                          <a:solidFill>
                            <a:schemeClr val="accent6">
                              <a:lumMod val="75000"/>
                            </a:schemeClr>
                          </a:solidFill>
                          <a:latin typeface="Calibri" pitchFamily="34" charset="0"/>
                          <a:cs typeface="Calibri" pitchFamily="34" charset="0"/>
                        </a:rPr>
                        <a:t>NICA</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rPr>
                        <a:t>(JINR)</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collider</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20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0.1 – 0.8</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1 x 10</a:t>
                      </a:r>
                      <a:r>
                        <a:rPr lang="en-US" sz="1050" baseline="30000" dirty="0" smtClean="0">
                          <a:solidFill>
                            <a:schemeClr val="accent6">
                              <a:lumMod val="75000"/>
                            </a:schemeClr>
                          </a:solidFill>
                          <a:latin typeface="Calibri" pitchFamily="34" charset="0"/>
                          <a:cs typeface="Calibri" pitchFamily="34" charset="0"/>
                        </a:rPr>
                        <a:t>30</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&gt;2014</a:t>
                      </a:r>
                      <a:endParaRPr lang="en-US" sz="1050" dirty="0">
                        <a:solidFill>
                          <a:schemeClr val="accent6">
                            <a:lumMod val="75000"/>
                          </a:schemeClr>
                        </a:solidFill>
                        <a:latin typeface="Calibri" pitchFamily="34" charset="0"/>
                        <a:cs typeface="Calibri" pitchFamily="34" charset="0"/>
                      </a:endParaRPr>
                    </a:p>
                  </a:txBody>
                  <a:tcPr anchor="ctr"/>
                </a:tc>
              </a:tr>
              <a:tr h="486584">
                <a:tc>
                  <a:txBody>
                    <a:bodyPr/>
                    <a:lstStyle/>
                    <a:p>
                      <a:r>
                        <a:rPr lang="en-US" sz="1050" dirty="0" smtClean="0">
                          <a:solidFill>
                            <a:schemeClr val="accent6">
                              <a:lumMod val="75000"/>
                            </a:schemeClr>
                          </a:solidFill>
                          <a:latin typeface="Calibri" pitchFamily="34" charset="0"/>
                          <a:cs typeface="Calibri" pitchFamily="34" charset="0"/>
                        </a:rPr>
                        <a:t>PHENIX</a:t>
                      </a:r>
                    </a:p>
                    <a:p>
                      <a:r>
                        <a:rPr lang="en-US" sz="1050" dirty="0" smtClean="0">
                          <a:solidFill>
                            <a:schemeClr val="accent6">
                              <a:lumMod val="75000"/>
                            </a:schemeClr>
                          </a:solidFill>
                          <a:latin typeface="Calibri" pitchFamily="34" charset="0"/>
                          <a:cs typeface="Calibri" pitchFamily="34" charset="0"/>
                        </a:rPr>
                        <a:t>(RHIC)</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collider</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500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0.05 – 0.1</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 x 10</a:t>
                      </a:r>
                      <a:r>
                        <a:rPr lang="en-US" sz="1050" baseline="30000" dirty="0" smtClean="0">
                          <a:solidFill>
                            <a:schemeClr val="accent6">
                              <a:lumMod val="75000"/>
                            </a:schemeClr>
                          </a:solidFill>
                          <a:latin typeface="Calibri" pitchFamily="34" charset="0"/>
                          <a:cs typeface="Calibri" pitchFamily="34" charset="0"/>
                        </a:rPr>
                        <a:t>32</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&gt;2018</a:t>
                      </a:r>
                      <a:endParaRPr lang="en-US" sz="1050" dirty="0">
                        <a:solidFill>
                          <a:schemeClr val="accent6">
                            <a:lumMod val="75000"/>
                          </a:schemeClr>
                        </a:solidFill>
                        <a:latin typeface="Calibri" pitchFamily="34" charset="0"/>
                        <a:cs typeface="Calibri" pitchFamily="34" charset="0"/>
                      </a:endParaRPr>
                    </a:p>
                  </a:txBody>
                  <a:tcPr anchor="ctr"/>
                </a:tc>
              </a:tr>
              <a:tr h="486584">
                <a:tc>
                  <a:txBody>
                    <a:bodyPr/>
                    <a:lstStyle/>
                    <a:p>
                      <a:r>
                        <a:rPr lang="en-US" sz="1050" dirty="0" smtClean="0">
                          <a:solidFill>
                            <a:schemeClr val="accent6">
                              <a:lumMod val="75000"/>
                            </a:schemeClr>
                          </a:solidFill>
                          <a:latin typeface="Calibri" pitchFamily="34" charset="0"/>
                          <a:cs typeface="Calibri" pitchFamily="34" charset="0"/>
                        </a:rPr>
                        <a:t>RHIC internal</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rPr>
                        <a:t>target phase-1</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250 </a:t>
                      </a:r>
                      <a:r>
                        <a:rPr lang="en-US" sz="1050" dirty="0" err="1" smtClean="0">
                          <a:solidFill>
                            <a:schemeClr val="accent6">
                              <a:lumMod val="75000"/>
                            </a:schemeClr>
                          </a:solidFill>
                          <a:latin typeface="Calibri" pitchFamily="34" charset="0"/>
                          <a:cs typeface="Calibri" pitchFamily="34" charset="0"/>
                        </a:rPr>
                        <a:t>GeV</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22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0.25 – 0.4</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 x 10</a:t>
                      </a:r>
                      <a:r>
                        <a:rPr lang="en-US" sz="1050" baseline="30000" dirty="0" smtClean="0">
                          <a:solidFill>
                            <a:schemeClr val="accent6">
                              <a:lumMod val="75000"/>
                            </a:schemeClr>
                          </a:solidFill>
                          <a:latin typeface="Calibri" pitchFamily="34" charset="0"/>
                          <a:cs typeface="Calibri" pitchFamily="34" charset="0"/>
                        </a:rPr>
                        <a:t>33</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050" dirty="0" smtClean="0">
                          <a:solidFill>
                            <a:schemeClr val="accent6">
                              <a:lumMod val="75000"/>
                            </a:schemeClr>
                          </a:solidFill>
                          <a:latin typeface="Calibri" pitchFamily="34" charset="0"/>
                          <a:cs typeface="Calibri" pitchFamily="34" charset="0"/>
                        </a:rPr>
                        <a:t>&gt;2015</a:t>
                      </a:r>
                      <a:endParaRPr lang="en-US" sz="1050" dirty="0">
                        <a:solidFill>
                          <a:schemeClr val="accent6">
                            <a:lumMod val="75000"/>
                          </a:schemeClr>
                        </a:solidFill>
                        <a:latin typeface="Calibri" pitchFamily="34" charset="0"/>
                        <a:cs typeface="Calibri" pitchFamily="34" charset="0"/>
                      </a:endParaRPr>
                    </a:p>
                  </a:txBody>
                  <a:tcPr anchor="ctr"/>
                </a:tc>
              </a:tr>
              <a:tr h="45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6">
                              <a:lumMod val="75000"/>
                            </a:schemeClr>
                          </a:solidFill>
                          <a:latin typeface="Calibri" pitchFamily="34" charset="0"/>
                          <a:cs typeface="Calibri" pitchFamily="34" charset="0"/>
                        </a:rPr>
                        <a:t>RHIC internal</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rPr>
                        <a:t>target phase-1</a:t>
                      </a: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250 </a:t>
                      </a:r>
                      <a:r>
                        <a:rPr lang="en-US" sz="1050" dirty="0" err="1" smtClean="0">
                          <a:solidFill>
                            <a:schemeClr val="accent6">
                              <a:lumMod val="75000"/>
                            </a:schemeClr>
                          </a:solidFill>
                          <a:latin typeface="Calibri" pitchFamily="34" charset="0"/>
                          <a:cs typeface="Calibri" pitchFamily="34" charset="0"/>
                        </a:rPr>
                        <a:t>GeV</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22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0.25 – 0.4</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3 x 10</a:t>
                      </a:r>
                      <a:r>
                        <a:rPr lang="en-US" sz="1050" baseline="30000" dirty="0" smtClean="0">
                          <a:solidFill>
                            <a:schemeClr val="accent6">
                              <a:lumMod val="75000"/>
                            </a:schemeClr>
                          </a:solidFill>
                          <a:latin typeface="Calibri" pitchFamily="34" charset="0"/>
                          <a:cs typeface="Calibri" pitchFamily="34" charset="0"/>
                        </a:rPr>
                        <a:t>34</a:t>
                      </a:r>
                      <a:r>
                        <a:rPr lang="en-US" sz="1050" baseline="0" dirty="0" smtClean="0">
                          <a:solidFill>
                            <a:schemeClr val="accent6">
                              <a:lumMod val="75000"/>
                            </a:schemeClr>
                          </a:solidFill>
                          <a:latin typeface="Calibri" pitchFamily="34" charset="0"/>
                          <a:cs typeface="Calibri" pitchFamily="34" charset="0"/>
                        </a:rPr>
                        <a:t> cm</a:t>
                      </a:r>
                      <a:r>
                        <a:rPr lang="en-US" sz="1050" baseline="30000" dirty="0" smtClean="0">
                          <a:solidFill>
                            <a:schemeClr val="accent6">
                              <a:lumMod val="75000"/>
                            </a:schemeClr>
                          </a:solidFill>
                          <a:latin typeface="Calibri" pitchFamily="34" charset="0"/>
                          <a:cs typeface="Calibri" pitchFamily="34" charset="0"/>
                        </a:rPr>
                        <a:t>-2</a:t>
                      </a:r>
                      <a:r>
                        <a:rPr lang="en-US" sz="1050" baseline="0" dirty="0" smtClean="0">
                          <a:solidFill>
                            <a:schemeClr val="accent6">
                              <a:lumMod val="75000"/>
                            </a:schemeClr>
                          </a:solidFill>
                          <a:latin typeface="Calibri" pitchFamily="34" charset="0"/>
                          <a:cs typeface="Calibri" pitchFamily="34" charset="0"/>
                        </a:rPr>
                        <a:t> s</a:t>
                      </a:r>
                      <a:r>
                        <a:rPr lang="en-US" sz="1050" baseline="30000" dirty="0" smtClean="0">
                          <a:solidFill>
                            <a:schemeClr val="accent6">
                              <a:lumMod val="75000"/>
                            </a:schemeClr>
                          </a:solidFill>
                          <a:latin typeface="Calibri" pitchFamily="34" charset="0"/>
                          <a:cs typeface="Calibri" pitchFamily="34" charset="0"/>
                        </a:rPr>
                        <a:t>-1</a:t>
                      </a:r>
                      <a:endParaRPr lang="en-US" sz="1050" baseline="30000" dirty="0">
                        <a:solidFill>
                          <a:schemeClr val="accent6">
                            <a:lumMod val="75000"/>
                          </a:schemeClr>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accent6">
                              <a:lumMod val="75000"/>
                            </a:schemeClr>
                          </a:solidFill>
                          <a:latin typeface="Calibri" pitchFamily="34" charset="0"/>
                          <a:cs typeface="Calibri" pitchFamily="34" charset="0"/>
                        </a:rPr>
                        <a:t>&gt;2018</a:t>
                      </a:r>
                    </a:p>
                    <a:p>
                      <a:pPr algn="ctr"/>
                      <a:endParaRPr lang="en-US" sz="1050" b="0" dirty="0">
                        <a:solidFill>
                          <a:schemeClr val="accent6">
                            <a:lumMod val="75000"/>
                          </a:schemeClr>
                        </a:solidFill>
                        <a:latin typeface="Calibri" pitchFamily="34" charset="0"/>
                        <a:cs typeface="Calibri" pitchFamily="34" charset="0"/>
                      </a:endParaRPr>
                    </a:p>
                  </a:txBody>
                  <a:tcPr anchor="ctr"/>
                </a:tc>
              </a:tr>
              <a:tr h="45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accent6">
                              <a:lumMod val="75000"/>
                            </a:schemeClr>
                          </a:solidFill>
                          <a:latin typeface="Calibri" pitchFamily="34" charset="0"/>
                          <a:cs typeface="Calibri" pitchFamily="34" charset="0"/>
                        </a:rPr>
                        <a:t>A</a:t>
                      </a:r>
                      <a:r>
                        <a:rPr lang="en-US" sz="1050" baseline="-25000" dirty="0" err="1" smtClean="0">
                          <a:solidFill>
                            <a:schemeClr val="accent6">
                              <a:lumMod val="75000"/>
                            </a:schemeClr>
                          </a:solidFill>
                          <a:latin typeface="Calibri" pitchFamily="34" charset="0"/>
                          <a:cs typeface="Calibri" pitchFamily="34" charset="0"/>
                        </a:rPr>
                        <a:t>n</a:t>
                      </a:r>
                      <a:r>
                        <a:rPr lang="en-US" sz="1050" dirty="0" err="1" smtClean="0">
                          <a:solidFill>
                            <a:schemeClr val="accent6">
                              <a:lumMod val="75000"/>
                            </a:schemeClr>
                          </a:solidFill>
                          <a:latin typeface="Calibri" pitchFamily="34" charset="0"/>
                          <a:cs typeface="Calibri" pitchFamily="34" charset="0"/>
                        </a:rPr>
                        <a:t>DY</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rPr>
                        <a:t>RHIC (IP-2)</a:t>
                      </a:r>
                    </a:p>
                  </a:txBody>
                  <a:tcPr anchor="ctr"/>
                </a:tc>
                <a:tc>
                  <a:txBody>
                    <a:bodyPr/>
                    <a:lstStyle/>
                    <a:p>
                      <a:pPr algn="ctr"/>
                      <a:r>
                        <a:rPr lang="en-US" sz="1050" baseline="0" dirty="0" smtClean="0">
                          <a:solidFill>
                            <a:schemeClr val="accent6">
                              <a:lumMod val="75000"/>
                            </a:schemeClr>
                          </a:solidFill>
                          <a:latin typeface="Calibri" pitchFamily="34" charset="0"/>
                          <a:cs typeface="Calibri" pitchFamily="34" charset="0"/>
                        </a:rPr>
                        <a:t>p</a:t>
                      </a:r>
                      <a:r>
                        <a:rPr lang="en-US" sz="1050" baseline="30000" dirty="0" smtClean="0">
                          <a:solidFill>
                            <a:schemeClr val="accent6">
                              <a:lumMod val="75000"/>
                            </a:schemeClr>
                          </a:solidFill>
                          <a:latin typeface="Times New Roman"/>
                          <a:cs typeface="Times New Roman"/>
                        </a:rPr>
                        <a:t>↑ </a:t>
                      </a:r>
                      <a:r>
                        <a:rPr lang="en-US" sz="1050" baseline="0" dirty="0" smtClean="0">
                          <a:solidFill>
                            <a:schemeClr val="accent6">
                              <a:lumMod val="75000"/>
                            </a:schemeClr>
                          </a:solidFill>
                          <a:latin typeface="Calibri" pitchFamily="34" charset="0"/>
                          <a:cs typeface="Calibri" pitchFamily="34" charset="0"/>
                        </a:rPr>
                        <a:t> + p</a:t>
                      </a:r>
                      <a:endParaRPr lang="en-US" sz="1050" baseline="30000" dirty="0">
                        <a:solidFill>
                          <a:schemeClr val="accent6">
                            <a:lumMod val="75000"/>
                          </a:schemeClr>
                        </a:solidFill>
                        <a:latin typeface="Symbol" pitchFamily="18" charset="2"/>
                        <a:cs typeface="Calibri" pitchFamily="34" charset="0"/>
                      </a:endParaRPr>
                    </a:p>
                  </a:txBody>
                  <a:tcPr anchor="ctr"/>
                </a:tc>
                <a:tc>
                  <a:txBody>
                    <a:bodyPr/>
                    <a:lstStyle/>
                    <a:p>
                      <a:pPr algn="l"/>
                      <a:r>
                        <a:rPr lang="en-US" sz="1050" smtClean="0">
                          <a:solidFill>
                            <a:schemeClr val="accent6">
                              <a:lumMod val="75000"/>
                            </a:schemeClr>
                          </a:solidFill>
                          <a:latin typeface="Calibri" pitchFamily="34" charset="0"/>
                          <a:cs typeface="Calibri" pitchFamily="34" charset="0"/>
                        </a:rPr>
                        <a:t>collider</a:t>
                      </a:r>
                      <a:r>
                        <a:rPr lang="en-US" sz="1050" dirty="0" smtClean="0">
                          <a:solidFill>
                            <a:schemeClr val="accent6">
                              <a:lumMod val="75000"/>
                            </a:schemeClr>
                          </a:solidFill>
                          <a:latin typeface="Calibri" pitchFamily="34" charset="0"/>
                          <a:cs typeface="Calibri" pitchFamily="34" charset="0"/>
                        </a:rPr>
                        <a:t/>
                      </a:r>
                      <a:br>
                        <a:rPr lang="en-US" sz="1050" dirty="0" smtClean="0">
                          <a:solidFill>
                            <a:schemeClr val="accent6">
                              <a:lumMod val="75000"/>
                            </a:schemeClr>
                          </a:solidFill>
                          <a:latin typeface="Calibri" pitchFamily="34" charset="0"/>
                          <a:cs typeface="Calibri" pitchFamily="34" charset="0"/>
                        </a:rPr>
                      </a:br>
                      <a:r>
                        <a:rPr lang="en-US" sz="1050" dirty="0" smtClean="0">
                          <a:solidFill>
                            <a:schemeClr val="accent6">
                              <a:lumMod val="75000"/>
                            </a:schemeClr>
                          </a:solidFill>
                          <a:latin typeface="Calibri" pitchFamily="34" charset="0"/>
                          <a:cs typeface="Calibri" pitchFamily="34" charset="0"/>
                          <a:sym typeface="Symbol"/>
                        </a:rPr>
                        <a:t>s =</a:t>
                      </a:r>
                      <a:r>
                        <a:rPr lang="en-US" sz="1050" baseline="0" dirty="0" smtClean="0">
                          <a:solidFill>
                            <a:schemeClr val="accent6">
                              <a:lumMod val="75000"/>
                            </a:schemeClr>
                          </a:solidFill>
                          <a:latin typeface="Calibri" pitchFamily="34" charset="0"/>
                          <a:cs typeface="Calibri" pitchFamily="34" charset="0"/>
                          <a:sym typeface="Symbol"/>
                        </a:rPr>
                        <a:t> 500 </a:t>
                      </a:r>
                      <a:r>
                        <a:rPr lang="en-US" sz="1050" baseline="0" dirty="0" err="1" smtClean="0">
                          <a:solidFill>
                            <a:schemeClr val="accent6">
                              <a:lumMod val="75000"/>
                            </a:schemeClr>
                          </a:solidFill>
                          <a:latin typeface="Calibri" pitchFamily="34" charset="0"/>
                          <a:cs typeface="Calibri" pitchFamily="34" charset="0"/>
                          <a:sym typeface="Symbol"/>
                        </a:rPr>
                        <a:t>GeV</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algn="l"/>
                      <a:r>
                        <a:rPr lang="en-US" sz="1050" dirty="0" smtClean="0">
                          <a:solidFill>
                            <a:schemeClr val="accent6">
                              <a:lumMod val="75000"/>
                            </a:schemeClr>
                          </a:solidFill>
                          <a:latin typeface="Calibri" pitchFamily="34" charset="0"/>
                          <a:cs typeface="Calibri" pitchFamily="34" charset="0"/>
                        </a:rPr>
                        <a:t>x</a:t>
                      </a:r>
                      <a:r>
                        <a:rPr lang="en-US" sz="1050" baseline="-25000" dirty="0" smtClean="0">
                          <a:solidFill>
                            <a:schemeClr val="accent6">
                              <a:lumMod val="75000"/>
                            </a:schemeClr>
                          </a:solidFill>
                          <a:latin typeface="Calibri" pitchFamily="34" charset="0"/>
                          <a:cs typeface="Calibri" pitchFamily="34" charset="0"/>
                        </a:rPr>
                        <a:t>1</a:t>
                      </a:r>
                      <a:r>
                        <a:rPr lang="en-US" sz="1050" baseline="0" dirty="0" smtClean="0">
                          <a:solidFill>
                            <a:schemeClr val="accent6">
                              <a:lumMod val="75000"/>
                            </a:schemeClr>
                          </a:solidFill>
                          <a:latin typeface="Calibri" pitchFamily="34" charset="0"/>
                          <a:cs typeface="Calibri" pitchFamily="34" charset="0"/>
                        </a:rPr>
                        <a:t> = 0.1 -  0.3</a:t>
                      </a:r>
                      <a:endParaRPr lang="en-US" sz="1050" dirty="0">
                        <a:solidFill>
                          <a:schemeClr val="accent6">
                            <a:lumMod val="75000"/>
                          </a:schemeClr>
                        </a:solidFill>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smtClean="0">
                          <a:solidFill>
                            <a:schemeClr val="accent6">
                              <a:lumMod val="75000"/>
                            </a:schemeClr>
                          </a:solidFill>
                          <a:latin typeface="Calibri" pitchFamily="34" charset="0"/>
                          <a:cs typeface="Calibri" pitchFamily="34" charset="0"/>
                        </a:rPr>
                        <a:t>2 x 10</a:t>
                      </a:r>
                      <a:r>
                        <a:rPr lang="en-US" sz="1050" baseline="30000" smtClean="0">
                          <a:solidFill>
                            <a:schemeClr val="accent6">
                              <a:lumMod val="75000"/>
                            </a:schemeClr>
                          </a:solidFill>
                          <a:latin typeface="Calibri" pitchFamily="34" charset="0"/>
                          <a:cs typeface="Calibri" pitchFamily="34" charset="0"/>
                        </a:rPr>
                        <a:t>32</a:t>
                      </a:r>
                      <a:r>
                        <a:rPr lang="en-US" sz="1050" baseline="0" smtClean="0">
                          <a:solidFill>
                            <a:schemeClr val="accent6">
                              <a:lumMod val="75000"/>
                            </a:schemeClr>
                          </a:solidFill>
                          <a:latin typeface="Calibri" pitchFamily="34" charset="0"/>
                          <a:cs typeface="Calibri" pitchFamily="34" charset="0"/>
                        </a:rPr>
                        <a:t> cm</a:t>
                      </a:r>
                      <a:r>
                        <a:rPr lang="en-US" sz="1050" baseline="30000" smtClean="0">
                          <a:solidFill>
                            <a:schemeClr val="accent6">
                              <a:lumMod val="75000"/>
                            </a:schemeClr>
                          </a:solidFill>
                          <a:latin typeface="Calibri" pitchFamily="34" charset="0"/>
                          <a:cs typeface="Calibri" pitchFamily="34" charset="0"/>
                        </a:rPr>
                        <a:t>-2</a:t>
                      </a:r>
                      <a:r>
                        <a:rPr lang="en-US" sz="1050" baseline="0" smtClean="0">
                          <a:solidFill>
                            <a:schemeClr val="accent6">
                              <a:lumMod val="75000"/>
                            </a:schemeClr>
                          </a:solidFill>
                          <a:latin typeface="Calibri" pitchFamily="34" charset="0"/>
                          <a:cs typeface="Calibri" pitchFamily="34" charset="0"/>
                        </a:rPr>
                        <a:t> s</a:t>
                      </a:r>
                      <a:r>
                        <a:rPr lang="en-US" sz="1050" baseline="30000" smtClean="0">
                          <a:solidFill>
                            <a:schemeClr val="accent6">
                              <a:lumMod val="75000"/>
                            </a:schemeClr>
                          </a:solidFill>
                          <a:latin typeface="Calibri" pitchFamily="34" charset="0"/>
                          <a:cs typeface="Calibri" pitchFamily="34" charset="0"/>
                        </a:rPr>
                        <a:t>-1</a:t>
                      </a:r>
                    </a:p>
                  </a:txBody>
                  <a:tcPr anchor="ctr"/>
                </a:tc>
                <a:tc>
                  <a:txBody>
                    <a:bodyPr/>
                    <a:lstStyle/>
                    <a:p>
                      <a:pPr algn="ctr"/>
                      <a:r>
                        <a:rPr lang="en-US" sz="1050" b="0" dirty="0" smtClean="0">
                          <a:solidFill>
                            <a:schemeClr val="accent6">
                              <a:lumMod val="75000"/>
                            </a:schemeClr>
                          </a:solidFill>
                          <a:latin typeface="Calibri" pitchFamily="34" charset="0"/>
                          <a:cs typeface="Calibri" pitchFamily="34" charset="0"/>
                        </a:rPr>
                        <a:t>2013</a:t>
                      </a:r>
                      <a:endParaRPr lang="en-US" sz="1050" b="0" dirty="0">
                        <a:solidFill>
                          <a:schemeClr val="accent6">
                            <a:lumMod val="75000"/>
                          </a:schemeClr>
                        </a:solidFill>
                        <a:latin typeface="Calibri" pitchFamily="34" charset="0"/>
                        <a:cs typeface="Calibri" pitchFamily="34" charset="0"/>
                      </a:endParaRPr>
                    </a:p>
                  </a:txBody>
                  <a:tcPr anchor="ctr"/>
                </a:tc>
              </a:tr>
              <a:tr h="455392">
                <a:tc>
                  <a:txBody>
                    <a:bodyPr/>
                    <a:lstStyle/>
                    <a:p>
                      <a:r>
                        <a:rPr lang="en-US" sz="1050" b="1" dirty="0" err="1" smtClean="0">
                          <a:solidFill>
                            <a:schemeClr val="accent6">
                              <a:lumMod val="75000"/>
                            </a:schemeClr>
                          </a:solidFill>
                          <a:latin typeface="Calibri" pitchFamily="34" charset="0"/>
                          <a:cs typeface="Calibri" pitchFamily="34" charset="0"/>
                        </a:rPr>
                        <a:t>SeaQuest</a:t>
                      </a:r>
                      <a:r>
                        <a:rPr lang="en-US" sz="1050" b="1" dirty="0" smtClean="0">
                          <a:solidFill>
                            <a:schemeClr val="accent6">
                              <a:lumMod val="75000"/>
                            </a:schemeClr>
                          </a:solidFill>
                          <a:latin typeface="Calibri" pitchFamily="34" charset="0"/>
                          <a:cs typeface="Calibri" pitchFamily="34" charset="0"/>
                        </a:rPr>
                        <a:t> </a:t>
                      </a:r>
                      <a:r>
                        <a:rPr lang="en-US" sz="1050" b="1" baseline="0" dirty="0" smtClean="0">
                          <a:solidFill>
                            <a:schemeClr val="accent6">
                              <a:lumMod val="75000"/>
                            </a:schemeClr>
                          </a:solidFill>
                          <a:latin typeface="Calibri" pitchFamily="34" charset="0"/>
                          <a:cs typeface="Calibri" pitchFamily="34" charset="0"/>
                        </a:rPr>
                        <a:t> (</a:t>
                      </a:r>
                      <a:r>
                        <a:rPr lang="en-US" sz="1050" b="1" baseline="0" dirty="0" err="1" smtClean="0">
                          <a:solidFill>
                            <a:schemeClr val="accent6">
                              <a:lumMod val="75000"/>
                            </a:schemeClr>
                          </a:solidFill>
                          <a:latin typeface="Calibri" pitchFamily="34" charset="0"/>
                          <a:cs typeface="Calibri" pitchFamily="34" charset="0"/>
                        </a:rPr>
                        <a:t>unpol</a:t>
                      </a:r>
                      <a:r>
                        <a:rPr lang="en-US" sz="1050" b="1" baseline="0" dirty="0" smtClean="0">
                          <a:solidFill>
                            <a:schemeClr val="accent6">
                              <a:lumMod val="75000"/>
                            </a:schemeClr>
                          </a:solidFill>
                          <a:latin typeface="Calibri" pitchFamily="34" charset="0"/>
                          <a:cs typeface="Calibri" pitchFamily="34" charset="0"/>
                        </a:rPr>
                        <a:t>.)</a:t>
                      </a:r>
                      <a:r>
                        <a:rPr lang="en-US" sz="1050" b="1" dirty="0" smtClean="0">
                          <a:solidFill>
                            <a:schemeClr val="accent6">
                              <a:lumMod val="75000"/>
                            </a:schemeClr>
                          </a:solidFill>
                          <a:latin typeface="Calibri" pitchFamily="34" charset="0"/>
                          <a:cs typeface="Calibri" pitchFamily="34" charset="0"/>
                        </a:rPr>
                        <a:t/>
                      </a:r>
                      <a:br>
                        <a:rPr lang="en-US" sz="1050" b="1" dirty="0" smtClean="0">
                          <a:solidFill>
                            <a:schemeClr val="accent6">
                              <a:lumMod val="75000"/>
                            </a:schemeClr>
                          </a:solidFill>
                          <a:latin typeface="Calibri" pitchFamily="34" charset="0"/>
                          <a:cs typeface="Calibri" pitchFamily="34" charset="0"/>
                        </a:rPr>
                      </a:br>
                      <a:r>
                        <a:rPr lang="en-US" sz="1050" b="1" dirty="0" smtClean="0">
                          <a:solidFill>
                            <a:schemeClr val="accent6">
                              <a:lumMod val="75000"/>
                            </a:schemeClr>
                          </a:solidFill>
                          <a:latin typeface="Calibri" pitchFamily="34" charset="0"/>
                          <a:cs typeface="Calibri" pitchFamily="34" charset="0"/>
                        </a:rPr>
                        <a:t>(FNAL)</a:t>
                      </a:r>
                      <a:endParaRPr lang="en-US" sz="1050" b="1" dirty="0">
                        <a:solidFill>
                          <a:schemeClr val="accent6">
                            <a:lumMod val="75000"/>
                          </a:schemeClr>
                        </a:solidFill>
                        <a:latin typeface="Calibri" pitchFamily="34" charset="0"/>
                        <a:cs typeface="Calibri" pitchFamily="34" charset="0"/>
                      </a:endParaRPr>
                    </a:p>
                  </a:txBody>
                  <a:tcPr anchor="ctr">
                    <a:solidFill>
                      <a:srgbClr val="C8F4D2"/>
                    </a:solidFill>
                  </a:tcPr>
                </a:tc>
                <a:tc>
                  <a:txBody>
                    <a:bodyPr/>
                    <a:lstStyle/>
                    <a:p>
                      <a:pPr algn="ctr"/>
                      <a:r>
                        <a:rPr lang="en-US" sz="1050" b="0" baseline="0" dirty="0" smtClean="0">
                          <a:solidFill>
                            <a:schemeClr val="accent6">
                              <a:lumMod val="75000"/>
                            </a:schemeClr>
                          </a:solidFill>
                          <a:latin typeface="Calibri" pitchFamily="34" charset="0"/>
                          <a:cs typeface="Calibri" pitchFamily="34" charset="0"/>
                        </a:rPr>
                        <a:t>p</a:t>
                      </a:r>
                      <a:r>
                        <a:rPr lang="en-US" sz="1050" b="0" baseline="30000" dirty="0" smtClean="0">
                          <a:solidFill>
                            <a:schemeClr val="accent6">
                              <a:lumMod val="75000"/>
                            </a:schemeClr>
                          </a:solidFill>
                          <a:latin typeface="Times New Roman"/>
                          <a:cs typeface="Times New Roman"/>
                        </a:rPr>
                        <a:t> </a:t>
                      </a:r>
                      <a:r>
                        <a:rPr lang="en-US" sz="1050" b="0" baseline="0" dirty="0" smtClean="0">
                          <a:solidFill>
                            <a:schemeClr val="accent6">
                              <a:lumMod val="75000"/>
                            </a:schemeClr>
                          </a:solidFill>
                          <a:latin typeface="Calibri" pitchFamily="34" charset="0"/>
                          <a:cs typeface="Calibri" pitchFamily="34" charset="0"/>
                        </a:rPr>
                        <a:t> + p</a:t>
                      </a:r>
                      <a:endParaRPr lang="en-US" sz="1050" b="0" baseline="30000" dirty="0">
                        <a:solidFill>
                          <a:schemeClr val="accent6">
                            <a:lumMod val="75000"/>
                          </a:schemeClr>
                        </a:solidFill>
                        <a:latin typeface="Symbol" pitchFamily="18" charset="2"/>
                        <a:cs typeface="Calibri" pitchFamily="34" charset="0"/>
                      </a:endParaRPr>
                    </a:p>
                  </a:txBody>
                  <a:tcPr anchor="ctr">
                    <a:solidFill>
                      <a:srgbClr val="C8F4D2"/>
                    </a:solidFill>
                  </a:tcPr>
                </a:tc>
                <a:tc>
                  <a:txBody>
                    <a:bodyPr/>
                    <a:lstStyle/>
                    <a:p>
                      <a:pPr algn="l"/>
                      <a:r>
                        <a:rPr lang="en-US" sz="1050" b="0" dirty="0" smtClean="0">
                          <a:solidFill>
                            <a:schemeClr val="accent6">
                              <a:lumMod val="75000"/>
                            </a:schemeClr>
                          </a:solidFill>
                          <a:latin typeface="Calibri" pitchFamily="34" charset="0"/>
                          <a:cs typeface="Calibri" pitchFamily="34" charset="0"/>
                        </a:rPr>
                        <a:t>120 </a:t>
                      </a:r>
                      <a:r>
                        <a:rPr lang="en-US" sz="1050" b="0" dirty="0" err="1" smtClean="0">
                          <a:solidFill>
                            <a:schemeClr val="accent6">
                              <a:lumMod val="75000"/>
                            </a:schemeClr>
                          </a:solidFill>
                          <a:latin typeface="Calibri" pitchFamily="34" charset="0"/>
                          <a:cs typeface="Calibri" pitchFamily="34" charset="0"/>
                        </a:rPr>
                        <a:t>GeV</a:t>
                      </a:r>
                      <a:r>
                        <a:rPr lang="en-US" sz="1050" b="0" dirty="0" smtClean="0">
                          <a:solidFill>
                            <a:schemeClr val="accent6">
                              <a:lumMod val="75000"/>
                            </a:schemeClr>
                          </a:solidFill>
                          <a:latin typeface="Calibri" pitchFamily="34" charset="0"/>
                          <a:cs typeface="Calibri" pitchFamily="34" charset="0"/>
                        </a:rPr>
                        <a:t/>
                      </a:r>
                      <a:br>
                        <a:rPr lang="en-US" sz="1050" b="0" dirty="0" smtClean="0">
                          <a:solidFill>
                            <a:schemeClr val="accent6">
                              <a:lumMod val="75000"/>
                            </a:schemeClr>
                          </a:solidFill>
                          <a:latin typeface="Calibri" pitchFamily="34" charset="0"/>
                          <a:cs typeface="Calibri" pitchFamily="34" charset="0"/>
                        </a:rPr>
                      </a:br>
                      <a:r>
                        <a:rPr lang="en-US" sz="1050" b="0" dirty="0" smtClean="0">
                          <a:solidFill>
                            <a:schemeClr val="accent6">
                              <a:lumMod val="75000"/>
                            </a:schemeClr>
                          </a:solidFill>
                          <a:latin typeface="Calibri" pitchFamily="34" charset="0"/>
                          <a:cs typeface="Calibri" pitchFamily="34" charset="0"/>
                          <a:sym typeface="Symbol"/>
                        </a:rPr>
                        <a:t>s =</a:t>
                      </a:r>
                      <a:r>
                        <a:rPr lang="en-US" sz="1050" b="0" baseline="0" dirty="0" smtClean="0">
                          <a:solidFill>
                            <a:schemeClr val="accent6">
                              <a:lumMod val="75000"/>
                            </a:schemeClr>
                          </a:solidFill>
                          <a:latin typeface="Calibri" pitchFamily="34" charset="0"/>
                          <a:cs typeface="Calibri" pitchFamily="34" charset="0"/>
                          <a:sym typeface="Symbol"/>
                        </a:rPr>
                        <a:t> 15 </a:t>
                      </a:r>
                      <a:r>
                        <a:rPr lang="en-US" sz="1050" b="0" baseline="0" dirty="0" err="1" smtClean="0">
                          <a:solidFill>
                            <a:schemeClr val="accent6">
                              <a:lumMod val="75000"/>
                            </a:schemeClr>
                          </a:solidFill>
                          <a:latin typeface="Calibri" pitchFamily="34" charset="0"/>
                          <a:cs typeface="Calibri" pitchFamily="34" charset="0"/>
                          <a:sym typeface="Symbol"/>
                        </a:rPr>
                        <a:t>GeV</a:t>
                      </a:r>
                      <a:endParaRPr lang="en-US" sz="1050" b="0" dirty="0">
                        <a:solidFill>
                          <a:schemeClr val="accent6">
                            <a:lumMod val="75000"/>
                          </a:schemeClr>
                        </a:solidFill>
                        <a:latin typeface="Calibri" pitchFamily="34" charset="0"/>
                        <a:cs typeface="Calibri" pitchFamily="34" charset="0"/>
                      </a:endParaRPr>
                    </a:p>
                  </a:txBody>
                  <a:tcPr anchor="ctr">
                    <a:solidFill>
                      <a:srgbClr val="C8F4D2"/>
                    </a:solidFill>
                  </a:tcPr>
                </a:tc>
                <a:tc>
                  <a:txBody>
                    <a:bodyPr/>
                    <a:lstStyle/>
                    <a:p>
                      <a:pPr algn="l"/>
                      <a:r>
                        <a:rPr lang="en-US" sz="1050" b="0" dirty="0" smtClean="0">
                          <a:solidFill>
                            <a:schemeClr val="accent6">
                              <a:lumMod val="75000"/>
                            </a:schemeClr>
                          </a:solidFill>
                          <a:latin typeface="Calibri" pitchFamily="34" charset="0"/>
                          <a:cs typeface="Calibri" pitchFamily="34" charset="0"/>
                        </a:rPr>
                        <a:t>x</a:t>
                      </a:r>
                      <a:r>
                        <a:rPr lang="en-US" sz="1050" b="0" baseline="-25000" dirty="0" smtClean="0">
                          <a:solidFill>
                            <a:schemeClr val="accent6">
                              <a:lumMod val="75000"/>
                            </a:schemeClr>
                          </a:solidFill>
                          <a:latin typeface="Calibri" pitchFamily="34" charset="0"/>
                          <a:cs typeface="Calibri" pitchFamily="34" charset="0"/>
                        </a:rPr>
                        <a:t>1</a:t>
                      </a:r>
                      <a:r>
                        <a:rPr lang="en-US" sz="1050" b="0" baseline="0" dirty="0" smtClean="0">
                          <a:solidFill>
                            <a:schemeClr val="accent6">
                              <a:lumMod val="75000"/>
                            </a:schemeClr>
                          </a:solidFill>
                          <a:latin typeface="Calibri" pitchFamily="34" charset="0"/>
                          <a:cs typeface="Calibri" pitchFamily="34" charset="0"/>
                        </a:rPr>
                        <a:t> = 0.3 – 0.9</a:t>
                      </a:r>
                    </a:p>
                    <a:p>
                      <a:pPr algn="l"/>
                      <a:r>
                        <a:rPr lang="en-US" sz="1050" b="0" baseline="0" dirty="0" smtClean="0">
                          <a:solidFill>
                            <a:schemeClr val="accent6">
                              <a:lumMod val="75000"/>
                            </a:schemeClr>
                          </a:solidFill>
                          <a:latin typeface="Calibri" pitchFamily="34" charset="0"/>
                          <a:cs typeface="Calibri" pitchFamily="34" charset="0"/>
                        </a:rPr>
                        <a:t>X</a:t>
                      </a:r>
                      <a:r>
                        <a:rPr lang="en-US" sz="1050" b="0" baseline="-25000" dirty="0" smtClean="0">
                          <a:solidFill>
                            <a:schemeClr val="accent6">
                              <a:lumMod val="75000"/>
                            </a:schemeClr>
                          </a:solidFill>
                          <a:latin typeface="Calibri" pitchFamily="34" charset="0"/>
                          <a:cs typeface="Calibri" pitchFamily="34" charset="0"/>
                        </a:rPr>
                        <a:t>2 </a:t>
                      </a:r>
                      <a:r>
                        <a:rPr lang="en-US" sz="1050" b="0" baseline="0" dirty="0" smtClean="0">
                          <a:solidFill>
                            <a:schemeClr val="accent6">
                              <a:lumMod val="75000"/>
                            </a:schemeClr>
                          </a:solidFill>
                          <a:latin typeface="Calibri" pitchFamily="34" charset="0"/>
                          <a:cs typeface="Calibri" pitchFamily="34" charset="0"/>
                        </a:rPr>
                        <a:t>= 0.1 – 0.45</a:t>
                      </a:r>
                      <a:endParaRPr lang="en-US" sz="1050" b="0" dirty="0">
                        <a:solidFill>
                          <a:schemeClr val="accent6">
                            <a:lumMod val="75000"/>
                          </a:schemeClr>
                        </a:solidFill>
                        <a:latin typeface="Calibri" pitchFamily="34" charset="0"/>
                        <a:cs typeface="Calibri" pitchFamily="34" charset="0"/>
                      </a:endParaRPr>
                    </a:p>
                  </a:txBody>
                  <a:tcPr anchor="ctr">
                    <a:solidFill>
                      <a:srgbClr val="C8F4D2"/>
                    </a:solidFill>
                  </a:tcPr>
                </a:tc>
                <a:tc>
                  <a:txBody>
                    <a:bodyPr/>
                    <a:lstStyle/>
                    <a:p>
                      <a:pPr algn="l"/>
                      <a:r>
                        <a:rPr lang="en-US" sz="1050" b="0" dirty="0" smtClean="0">
                          <a:solidFill>
                            <a:schemeClr val="accent6">
                              <a:lumMod val="75000"/>
                            </a:schemeClr>
                          </a:solidFill>
                          <a:latin typeface="Calibri" pitchFamily="34" charset="0"/>
                          <a:cs typeface="Calibri" pitchFamily="34" charset="0"/>
                        </a:rPr>
                        <a:t>3.4 x 10</a:t>
                      </a:r>
                      <a:r>
                        <a:rPr lang="en-US" sz="1050" b="0" baseline="30000" dirty="0" smtClean="0">
                          <a:solidFill>
                            <a:schemeClr val="accent6">
                              <a:lumMod val="75000"/>
                            </a:schemeClr>
                          </a:solidFill>
                          <a:latin typeface="Calibri" pitchFamily="34" charset="0"/>
                          <a:cs typeface="Calibri" pitchFamily="34" charset="0"/>
                        </a:rPr>
                        <a:t>35</a:t>
                      </a:r>
                      <a:r>
                        <a:rPr lang="en-US" sz="1050" b="0" baseline="0" dirty="0" smtClean="0">
                          <a:solidFill>
                            <a:schemeClr val="accent6">
                              <a:lumMod val="75000"/>
                            </a:schemeClr>
                          </a:solidFill>
                          <a:latin typeface="Calibri" pitchFamily="34" charset="0"/>
                          <a:cs typeface="Calibri" pitchFamily="34" charset="0"/>
                        </a:rPr>
                        <a:t> cm</a:t>
                      </a:r>
                      <a:r>
                        <a:rPr lang="en-US" sz="1050" b="0" baseline="30000" dirty="0" smtClean="0">
                          <a:solidFill>
                            <a:schemeClr val="accent6">
                              <a:lumMod val="75000"/>
                            </a:schemeClr>
                          </a:solidFill>
                          <a:latin typeface="Calibri" pitchFamily="34" charset="0"/>
                          <a:cs typeface="Calibri" pitchFamily="34" charset="0"/>
                        </a:rPr>
                        <a:t>-2</a:t>
                      </a:r>
                      <a:r>
                        <a:rPr lang="en-US" sz="1050" b="0" baseline="0" dirty="0" smtClean="0">
                          <a:solidFill>
                            <a:schemeClr val="accent6">
                              <a:lumMod val="75000"/>
                            </a:schemeClr>
                          </a:solidFill>
                          <a:latin typeface="Calibri" pitchFamily="34" charset="0"/>
                          <a:cs typeface="Calibri" pitchFamily="34" charset="0"/>
                        </a:rPr>
                        <a:t> s</a:t>
                      </a:r>
                      <a:r>
                        <a:rPr lang="en-US" sz="1050" b="0" baseline="30000" dirty="0" smtClean="0">
                          <a:solidFill>
                            <a:schemeClr val="accent6">
                              <a:lumMod val="75000"/>
                            </a:schemeClr>
                          </a:solidFill>
                          <a:latin typeface="Calibri" pitchFamily="34" charset="0"/>
                          <a:cs typeface="Calibri" pitchFamily="34" charset="0"/>
                        </a:rPr>
                        <a:t>-1</a:t>
                      </a:r>
                      <a:endParaRPr lang="en-US" sz="1050" b="0" baseline="30000" dirty="0">
                        <a:solidFill>
                          <a:schemeClr val="accent6">
                            <a:lumMod val="75000"/>
                          </a:schemeClr>
                        </a:solidFill>
                        <a:latin typeface="Calibri" pitchFamily="34" charset="0"/>
                        <a:cs typeface="Calibri" pitchFamily="34" charset="0"/>
                      </a:endParaRPr>
                    </a:p>
                  </a:txBody>
                  <a:tcPr anchor="ctr">
                    <a:solidFill>
                      <a:srgbClr val="C8F4D2"/>
                    </a:solidFill>
                  </a:tcPr>
                </a:tc>
                <a:tc>
                  <a:txBody>
                    <a:bodyPr/>
                    <a:lstStyle/>
                    <a:p>
                      <a:pPr algn="ctr"/>
                      <a:r>
                        <a:rPr lang="en-US" sz="1050" b="0" dirty="0" smtClean="0">
                          <a:solidFill>
                            <a:schemeClr val="accent6">
                              <a:lumMod val="75000"/>
                            </a:schemeClr>
                          </a:solidFill>
                          <a:latin typeface="Calibri" pitchFamily="34" charset="0"/>
                          <a:cs typeface="Calibri" pitchFamily="34" charset="0"/>
                        </a:rPr>
                        <a:t>2011</a:t>
                      </a:r>
                      <a:endParaRPr lang="en-US" sz="1050" b="0" dirty="0">
                        <a:solidFill>
                          <a:schemeClr val="accent6">
                            <a:lumMod val="75000"/>
                          </a:schemeClr>
                        </a:solidFill>
                        <a:latin typeface="Calibri" pitchFamily="34" charset="0"/>
                        <a:cs typeface="Calibri" pitchFamily="34" charset="0"/>
                      </a:endParaRPr>
                    </a:p>
                  </a:txBody>
                  <a:tcPr anchor="ctr">
                    <a:solidFill>
                      <a:srgbClr val="C8F4D2"/>
                    </a:solidFill>
                  </a:tcPr>
                </a:tc>
              </a:tr>
              <a:tr h="455392">
                <a:tc>
                  <a:txBody>
                    <a:bodyPr/>
                    <a:lstStyle/>
                    <a:p>
                      <a:r>
                        <a:rPr lang="en-US" sz="1050" b="1" dirty="0" smtClean="0">
                          <a:solidFill>
                            <a:schemeClr val="accent6">
                              <a:lumMod val="75000"/>
                            </a:schemeClr>
                          </a:solidFill>
                          <a:latin typeface="Calibri" pitchFamily="34" charset="0"/>
                          <a:cs typeface="Calibri" pitchFamily="34" charset="0"/>
                        </a:rPr>
                        <a:t>pol. </a:t>
                      </a:r>
                      <a:r>
                        <a:rPr lang="en-US" sz="1050" b="1" dirty="0" err="1" smtClean="0">
                          <a:solidFill>
                            <a:schemeClr val="accent6">
                              <a:lumMod val="75000"/>
                            </a:schemeClr>
                          </a:solidFill>
                          <a:latin typeface="Calibri" pitchFamily="34" charset="0"/>
                          <a:cs typeface="Calibri" pitchFamily="34" charset="0"/>
                        </a:rPr>
                        <a:t>SeaQuest</a:t>
                      </a:r>
                      <a:r>
                        <a:rPr lang="en-US" sz="1050" b="1" dirty="0" smtClean="0">
                          <a:solidFill>
                            <a:schemeClr val="accent6">
                              <a:lumMod val="75000"/>
                            </a:schemeClr>
                          </a:solidFill>
                          <a:latin typeface="Calibri" pitchFamily="34" charset="0"/>
                          <a:cs typeface="Calibri" pitchFamily="34" charset="0"/>
                        </a:rPr>
                        <a:t/>
                      </a:r>
                      <a:br>
                        <a:rPr lang="en-US" sz="1050" b="1" dirty="0" smtClean="0">
                          <a:solidFill>
                            <a:schemeClr val="accent6">
                              <a:lumMod val="75000"/>
                            </a:schemeClr>
                          </a:solidFill>
                          <a:latin typeface="Calibri" pitchFamily="34" charset="0"/>
                          <a:cs typeface="Calibri" pitchFamily="34" charset="0"/>
                        </a:rPr>
                      </a:br>
                      <a:r>
                        <a:rPr lang="en-US" sz="1050" b="1" dirty="0" smtClean="0">
                          <a:solidFill>
                            <a:schemeClr val="accent6">
                              <a:lumMod val="75000"/>
                            </a:schemeClr>
                          </a:solidFill>
                          <a:latin typeface="Calibri" pitchFamily="34" charset="0"/>
                          <a:cs typeface="Calibri" pitchFamily="34" charset="0"/>
                        </a:rPr>
                        <a:t>(FNAL)</a:t>
                      </a:r>
                      <a:endParaRPr lang="en-US" sz="1050" b="1" dirty="0">
                        <a:solidFill>
                          <a:schemeClr val="accent6">
                            <a:lumMod val="75000"/>
                          </a:schemeClr>
                        </a:solidFill>
                        <a:latin typeface="Calibri" pitchFamily="34" charset="0"/>
                        <a:cs typeface="Calibri" pitchFamily="34" charset="0"/>
                      </a:endParaRPr>
                    </a:p>
                  </a:txBody>
                  <a:tcPr anchor="ctr">
                    <a:solidFill>
                      <a:srgbClr val="53E64C"/>
                    </a:solidFill>
                  </a:tcPr>
                </a:tc>
                <a:tc>
                  <a:txBody>
                    <a:bodyPr/>
                    <a:lstStyle/>
                    <a:p>
                      <a:pPr algn="ctr"/>
                      <a:r>
                        <a:rPr lang="en-US" sz="1050" b="1" baseline="0" dirty="0" smtClean="0">
                          <a:solidFill>
                            <a:schemeClr val="accent6">
                              <a:lumMod val="75000"/>
                            </a:schemeClr>
                          </a:solidFill>
                          <a:latin typeface="Calibri" pitchFamily="34" charset="0"/>
                          <a:cs typeface="Calibri" pitchFamily="34" charset="0"/>
                        </a:rPr>
                        <a:t>p</a:t>
                      </a:r>
                      <a:r>
                        <a:rPr lang="en-US" sz="1050" b="1" baseline="30000" dirty="0" smtClean="0">
                          <a:solidFill>
                            <a:schemeClr val="accent6">
                              <a:lumMod val="75000"/>
                            </a:schemeClr>
                          </a:solidFill>
                          <a:latin typeface="Times New Roman"/>
                          <a:cs typeface="Times New Roman"/>
                        </a:rPr>
                        <a:t>↑ </a:t>
                      </a:r>
                      <a:r>
                        <a:rPr lang="en-US" sz="1050" b="1" baseline="0" dirty="0" smtClean="0">
                          <a:solidFill>
                            <a:schemeClr val="accent6">
                              <a:lumMod val="75000"/>
                            </a:schemeClr>
                          </a:solidFill>
                          <a:latin typeface="Calibri" pitchFamily="34" charset="0"/>
                          <a:cs typeface="Calibri" pitchFamily="34" charset="0"/>
                        </a:rPr>
                        <a:t> + p</a:t>
                      </a:r>
                      <a:endParaRPr lang="en-US" sz="1050" b="1" baseline="30000" dirty="0">
                        <a:solidFill>
                          <a:schemeClr val="accent6">
                            <a:lumMod val="75000"/>
                          </a:schemeClr>
                        </a:solidFill>
                        <a:latin typeface="Symbol" pitchFamily="18" charset="2"/>
                        <a:cs typeface="Calibri" pitchFamily="34" charset="0"/>
                      </a:endParaRPr>
                    </a:p>
                  </a:txBody>
                  <a:tcPr anchor="ctr">
                    <a:solidFill>
                      <a:srgbClr val="53E64C"/>
                    </a:solidFill>
                  </a:tcPr>
                </a:tc>
                <a:tc>
                  <a:txBody>
                    <a:bodyPr/>
                    <a:lstStyle/>
                    <a:p>
                      <a:pPr algn="l"/>
                      <a:r>
                        <a:rPr lang="en-US" sz="1050" b="1" dirty="0" smtClean="0">
                          <a:solidFill>
                            <a:schemeClr val="accent6">
                              <a:lumMod val="75000"/>
                            </a:schemeClr>
                          </a:solidFill>
                          <a:latin typeface="Calibri" pitchFamily="34" charset="0"/>
                          <a:cs typeface="Calibri" pitchFamily="34" charset="0"/>
                        </a:rPr>
                        <a:t>120 </a:t>
                      </a:r>
                      <a:r>
                        <a:rPr lang="en-US" sz="1050" b="1" dirty="0" err="1" smtClean="0">
                          <a:solidFill>
                            <a:schemeClr val="accent6">
                              <a:lumMod val="75000"/>
                            </a:schemeClr>
                          </a:solidFill>
                          <a:latin typeface="Calibri" pitchFamily="34" charset="0"/>
                          <a:cs typeface="Calibri" pitchFamily="34" charset="0"/>
                        </a:rPr>
                        <a:t>GeV</a:t>
                      </a:r>
                      <a:r>
                        <a:rPr lang="en-US" sz="1050" b="1" dirty="0" smtClean="0">
                          <a:solidFill>
                            <a:schemeClr val="accent6">
                              <a:lumMod val="75000"/>
                            </a:schemeClr>
                          </a:solidFill>
                          <a:latin typeface="Calibri" pitchFamily="34" charset="0"/>
                          <a:cs typeface="Calibri" pitchFamily="34" charset="0"/>
                        </a:rPr>
                        <a:t/>
                      </a:r>
                      <a:br>
                        <a:rPr lang="en-US" sz="1050" b="1" dirty="0" smtClean="0">
                          <a:solidFill>
                            <a:schemeClr val="accent6">
                              <a:lumMod val="75000"/>
                            </a:schemeClr>
                          </a:solidFill>
                          <a:latin typeface="Calibri" pitchFamily="34" charset="0"/>
                          <a:cs typeface="Calibri" pitchFamily="34" charset="0"/>
                        </a:rPr>
                      </a:br>
                      <a:r>
                        <a:rPr lang="en-US" sz="1050" b="1" dirty="0" smtClean="0">
                          <a:solidFill>
                            <a:schemeClr val="accent6">
                              <a:lumMod val="75000"/>
                            </a:schemeClr>
                          </a:solidFill>
                          <a:latin typeface="Calibri" pitchFamily="34" charset="0"/>
                          <a:cs typeface="Calibri" pitchFamily="34" charset="0"/>
                          <a:sym typeface="Symbol"/>
                        </a:rPr>
                        <a:t>s =</a:t>
                      </a:r>
                      <a:r>
                        <a:rPr lang="en-US" sz="1050" b="1" baseline="0" dirty="0" smtClean="0">
                          <a:solidFill>
                            <a:schemeClr val="accent6">
                              <a:lumMod val="75000"/>
                            </a:schemeClr>
                          </a:solidFill>
                          <a:latin typeface="Calibri" pitchFamily="34" charset="0"/>
                          <a:cs typeface="Calibri" pitchFamily="34" charset="0"/>
                          <a:sym typeface="Symbol"/>
                        </a:rPr>
                        <a:t> 15 </a:t>
                      </a:r>
                      <a:r>
                        <a:rPr lang="en-US" sz="1050" b="1" baseline="0" dirty="0" err="1" smtClean="0">
                          <a:solidFill>
                            <a:schemeClr val="accent6">
                              <a:lumMod val="75000"/>
                            </a:schemeClr>
                          </a:solidFill>
                          <a:latin typeface="Calibri" pitchFamily="34" charset="0"/>
                          <a:cs typeface="Calibri" pitchFamily="34" charset="0"/>
                          <a:sym typeface="Symbol"/>
                        </a:rPr>
                        <a:t>GeV</a:t>
                      </a:r>
                      <a:endParaRPr lang="en-US" sz="1050" b="1" dirty="0">
                        <a:solidFill>
                          <a:schemeClr val="accent6">
                            <a:lumMod val="75000"/>
                          </a:schemeClr>
                        </a:solidFill>
                        <a:latin typeface="Calibri" pitchFamily="34" charset="0"/>
                        <a:cs typeface="Calibri" pitchFamily="34" charset="0"/>
                      </a:endParaRPr>
                    </a:p>
                  </a:txBody>
                  <a:tcPr anchor="ctr">
                    <a:solidFill>
                      <a:srgbClr val="53E64C"/>
                    </a:solidFill>
                  </a:tcPr>
                </a:tc>
                <a:tc>
                  <a:txBody>
                    <a:bodyPr/>
                    <a:lstStyle/>
                    <a:p>
                      <a:pPr algn="l"/>
                      <a:r>
                        <a:rPr lang="en-US" sz="1050" b="1" dirty="0" smtClean="0">
                          <a:solidFill>
                            <a:schemeClr val="accent6">
                              <a:lumMod val="75000"/>
                            </a:schemeClr>
                          </a:solidFill>
                          <a:latin typeface="Calibri" pitchFamily="34" charset="0"/>
                          <a:cs typeface="Calibri" pitchFamily="34" charset="0"/>
                        </a:rPr>
                        <a:t>x</a:t>
                      </a:r>
                      <a:r>
                        <a:rPr lang="en-US" sz="1050" b="1" baseline="-25000" dirty="0" smtClean="0">
                          <a:solidFill>
                            <a:schemeClr val="accent6">
                              <a:lumMod val="75000"/>
                            </a:schemeClr>
                          </a:solidFill>
                          <a:latin typeface="Calibri" pitchFamily="34" charset="0"/>
                          <a:cs typeface="Calibri" pitchFamily="34" charset="0"/>
                        </a:rPr>
                        <a:t>1</a:t>
                      </a:r>
                      <a:r>
                        <a:rPr lang="en-US" sz="1050" b="1" baseline="0" dirty="0" smtClean="0">
                          <a:solidFill>
                            <a:schemeClr val="accent6">
                              <a:lumMod val="75000"/>
                            </a:schemeClr>
                          </a:solidFill>
                          <a:latin typeface="Calibri" pitchFamily="34" charset="0"/>
                          <a:cs typeface="Calibri" pitchFamily="34" charset="0"/>
                        </a:rPr>
                        <a:t> = 0.3 – 0.9</a:t>
                      </a:r>
                      <a:endParaRPr lang="en-US" sz="1050" b="1" dirty="0">
                        <a:solidFill>
                          <a:schemeClr val="accent6">
                            <a:lumMod val="75000"/>
                          </a:schemeClr>
                        </a:solidFill>
                        <a:latin typeface="Calibri" pitchFamily="34" charset="0"/>
                        <a:cs typeface="Calibri" pitchFamily="34" charset="0"/>
                      </a:endParaRPr>
                    </a:p>
                  </a:txBody>
                  <a:tcPr anchor="ctr">
                    <a:solidFill>
                      <a:srgbClr val="53E64C"/>
                    </a:solidFill>
                  </a:tcPr>
                </a:tc>
                <a:tc>
                  <a:txBody>
                    <a:bodyPr/>
                    <a:lstStyle/>
                    <a:p>
                      <a:pPr algn="l"/>
                      <a:r>
                        <a:rPr lang="en-US" sz="1050" b="1" dirty="0" smtClean="0">
                          <a:solidFill>
                            <a:schemeClr val="accent6">
                              <a:lumMod val="75000"/>
                            </a:schemeClr>
                          </a:solidFill>
                          <a:latin typeface="Calibri" pitchFamily="34" charset="0"/>
                          <a:cs typeface="Calibri" pitchFamily="34" charset="0"/>
                        </a:rPr>
                        <a:t>1 x 10</a:t>
                      </a:r>
                      <a:r>
                        <a:rPr lang="en-US" sz="1050" b="1" baseline="30000" dirty="0" smtClean="0">
                          <a:solidFill>
                            <a:schemeClr val="accent6">
                              <a:lumMod val="75000"/>
                            </a:schemeClr>
                          </a:solidFill>
                          <a:latin typeface="Calibri" pitchFamily="34" charset="0"/>
                          <a:cs typeface="Calibri" pitchFamily="34" charset="0"/>
                        </a:rPr>
                        <a:t>36</a:t>
                      </a:r>
                      <a:r>
                        <a:rPr lang="en-US" sz="1050" b="1" baseline="0" dirty="0" smtClean="0">
                          <a:solidFill>
                            <a:schemeClr val="accent6">
                              <a:lumMod val="75000"/>
                            </a:schemeClr>
                          </a:solidFill>
                          <a:latin typeface="Calibri" pitchFamily="34" charset="0"/>
                          <a:cs typeface="Calibri" pitchFamily="34" charset="0"/>
                        </a:rPr>
                        <a:t> cm</a:t>
                      </a:r>
                      <a:r>
                        <a:rPr lang="en-US" sz="1050" b="1" baseline="30000" dirty="0" smtClean="0">
                          <a:solidFill>
                            <a:schemeClr val="accent6">
                              <a:lumMod val="75000"/>
                            </a:schemeClr>
                          </a:solidFill>
                          <a:latin typeface="Calibri" pitchFamily="34" charset="0"/>
                          <a:cs typeface="Calibri" pitchFamily="34" charset="0"/>
                        </a:rPr>
                        <a:t>-2</a:t>
                      </a:r>
                      <a:r>
                        <a:rPr lang="en-US" sz="1050" b="1" baseline="0" dirty="0" smtClean="0">
                          <a:solidFill>
                            <a:schemeClr val="accent6">
                              <a:lumMod val="75000"/>
                            </a:schemeClr>
                          </a:solidFill>
                          <a:latin typeface="Calibri" pitchFamily="34" charset="0"/>
                          <a:cs typeface="Calibri" pitchFamily="34" charset="0"/>
                        </a:rPr>
                        <a:t> s</a:t>
                      </a:r>
                      <a:r>
                        <a:rPr lang="en-US" sz="1050" b="1" baseline="30000" dirty="0" smtClean="0">
                          <a:solidFill>
                            <a:schemeClr val="accent6">
                              <a:lumMod val="75000"/>
                            </a:schemeClr>
                          </a:solidFill>
                          <a:latin typeface="Calibri" pitchFamily="34" charset="0"/>
                          <a:cs typeface="Calibri" pitchFamily="34" charset="0"/>
                        </a:rPr>
                        <a:t>-1</a:t>
                      </a:r>
                      <a:endParaRPr lang="en-US" sz="1050" b="1" baseline="30000" dirty="0">
                        <a:solidFill>
                          <a:schemeClr val="accent6">
                            <a:lumMod val="75000"/>
                          </a:schemeClr>
                        </a:solidFill>
                        <a:latin typeface="Calibri" pitchFamily="34" charset="0"/>
                        <a:cs typeface="Calibri" pitchFamily="34" charset="0"/>
                      </a:endParaRPr>
                    </a:p>
                  </a:txBody>
                  <a:tcPr anchor="ctr">
                    <a:solidFill>
                      <a:srgbClr val="53E64C"/>
                    </a:solidFill>
                  </a:tcPr>
                </a:tc>
                <a:tc>
                  <a:txBody>
                    <a:bodyPr/>
                    <a:lstStyle/>
                    <a:p>
                      <a:pPr algn="ctr"/>
                      <a:r>
                        <a:rPr lang="en-US" sz="1050" b="1" dirty="0" smtClean="0">
                          <a:solidFill>
                            <a:schemeClr val="accent6">
                              <a:lumMod val="75000"/>
                            </a:schemeClr>
                          </a:solidFill>
                          <a:latin typeface="Calibri" pitchFamily="34" charset="0"/>
                          <a:cs typeface="Calibri" pitchFamily="34" charset="0"/>
                        </a:rPr>
                        <a:t>&gt;2014</a:t>
                      </a:r>
                      <a:endParaRPr lang="en-US" sz="1050" b="1" dirty="0">
                        <a:solidFill>
                          <a:schemeClr val="accent6">
                            <a:lumMod val="75000"/>
                          </a:schemeClr>
                        </a:solidFill>
                        <a:latin typeface="Calibri" pitchFamily="34" charset="0"/>
                        <a:cs typeface="Calibri" pitchFamily="34" charset="0"/>
                      </a:endParaRPr>
                    </a:p>
                  </a:txBody>
                  <a:tcPr anchor="ctr">
                    <a:solidFill>
                      <a:srgbClr val="53E64C"/>
                    </a:solidFill>
                  </a:tcPr>
                </a:tc>
              </a:tr>
            </a:tbl>
          </a:graphicData>
        </a:graphic>
      </p:graphicFrame>
      <p:sp>
        <p:nvSpPr>
          <p:cNvPr id="5" name="Title 1"/>
          <p:cNvSpPr txBox="1">
            <a:spLocks/>
          </p:cNvSpPr>
          <p:nvPr/>
        </p:nvSpPr>
        <p:spPr bwMode="auto">
          <a:xfrm>
            <a:off x="1371600" y="228600"/>
            <a:ext cx="6553200" cy="457200"/>
          </a:xfrm>
          <a:prstGeom prst="rect">
            <a:avLst/>
          </a:prstGeom>
          <a:solidFill>
            <a:schemeClr val="bg1"/>
          </a:solidFill>
          <a:ln>
            <a:solidFill>
              <a:schemeClr val="bg1"/>
            </a:solidFill>
            <a:miter lim="800000"/>
            <a:headEnd/>
            <a:tailEnd/>
          </a:ln>
        </p:spPr>
        <p:txBody>
          <a:bodyPr/>
          <a:lstStyle/>
          <a:p>
            <a:pPr eaLnBrk="0" hangingPunct="0">
              <a:spcBef>
                <a:spcPts val="200"/>
              </a:spcBef>
              <a:defRPr/>
            </a:pPr>
            <a:r>
              <a:rPr lang="en-US" sz="2400" b="1" kern="0" dirty="0">
                <a:solidFill>
                  <a:srgbClr val="190EFF"/>
                </a:solidFill>
                <a:latin typeface="+mj-lt"/>
                <a:ea typeface="+mj-ea"/>
                <a:cs typeface="+mj-cs"/>
                <a:sym typeface="Arial" pitchFamily="34" charset="0"/>
              </a:rPr>
              <a:t>Planned Polarized </a:t>
            </a:r>
            <a:r>
              <a:rPr lang="en-US" sz="2400" b="1" kern="0" dirty="0" err="1">
                <a:solidFill>
                  <a:srgbClr val="190EFF"/>
                </a:solidFill>
                <a:latin typeface="+mj-lt"/>
                <a:ea typeface="+mj-ea"/>
                <a:cs typeface="+mj-cs"/>
                <a:sym typeface="Arial" pitchFamily="34" charset="0"/>
              </a:rPr>
              <a:t>Drell</a:t>
            </a:r>
            <a:r>
              <a:rPr lang="en-US" sz="2400" b="1" kern="0" dirty="0">
                <a:solidFill>
                  <a:srgbClr val="190EFF"/>
                </a:solidFill>
                <a:latin typeface="+mj-lt"/>
                <a:ea typeface="+mj-ea"/>
                <a:cs typeface="+mj-cs"/>
                <a:sym typeface="Arial" pitchFamily="34" charset="0"/>
              </a:rPr>
              <a:t>-Yan Experiments</a:t>
            </a:r>
            <a:endParaRPr lang="en-US" sz="2400" b="1" kern="0" dirty="0">
              <a:solidFill>
                <a:srgbClr val="A50021"/>
              </a:solidFill>
              <a:latin typeface="+mj-lt"/>
              <a:ea typeface="+mj-ea"/>
              <a:cs typeface="+mj-cs"/>
              <a:sym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533400" y="241300"/>
            <a:ext cx="8001000" cy="469900"/>
          </a:xfrm>
          <a:prstGeom prst="rect">
            <a:avLst/>
          </a:prstGeom>
        </p:spPr>
        <p:txBody>
          <a:bodyPr/>
          <a:lstStyle/>
          <a:p>
            <a:pPr eaLnBrk="0" hangingPunct="0">
              <a:spcBef>
                <a:spcPts val="200"/>
              </a:spcBef>
              <a:defRPr/>
            </a:pPr>
            <a:r>
              <a:rPr lang="en-US" sz="2400" b="1" dirty="0" err="1">
                <a:solidFill>
                  <a:srgbClr val="190EFF"/>
                </a:solidFill>
                <a:latin typeface="+mj-lt"/>
              </a:rPr>
              <a:t>Drell</a:t>
            </a:r>
            <a:r>
              <a:rPr lang="en-US" sz="2400" b="1" dirty="0">
                <a:solidFill>
                  <a:srgbClr val="190EFF"/>
                </a:solidFill>
                <a:latin typeface="+mj-lt"/>
              </a:rPr>
              <a:t>-Yan fixed target experiments at Fermilab</a:t>
            </a:r>
            <a:endParaRPr lang="en-US" sz="2400" b="1" kern="0" dirty="0">
              <a:solidFill>
                <a:srgbClr val="190EFF"/>
              </a:solidFill>
              <a:latin typeface="+mj-lt"/>
              <a:ea typeface="+mj-ea"/>
              <a:cs typeface="+mj-cs"/>
              <a:sym typeface="Arial" pitchFamily="34" charset="0"/>
            </a:endParaRPr>
          </a:p>
        </p:txBody>
      </p:sp>
      <p:sp>
        <p:nvSpPr>
          <p:cNvPr id="9220" name="Rectangle 3"/>
          <p:cNvSpPr txBox="1">
            <a:spLocks noChangeArrowheads="1"/>
          </p:cNvSpPr>
          <p:nvPr/>
        </p:nvSpPr>
        <p:spPr bwMode="auto">
          <a:xfrm>
            <a:off x="76200" y="838200"/>
            <a:ext cx="5638800" cy="2209800"/>
          </a:xfrm>
          <a:prstGeom prst="rect">
            <a:avLst/>
          </a:prstGeom>
          <a:noFill/>
          <a:ln w="12700">
            <a:noFill/>
            <a:miter lim="800000"/>
            <a:headEnd/>
            <a:tailEnd/>
          </a:ln>
        </p:spPr>
        <p:txBody>
          <a:bodyPr lIns="50800" tIns="50800" rIns="50800" bIns="50800"/>
          <a:lstStyle/>
          <a:p>
            <a:pPr marL="228600" indent="-228600" algn="l" eaLnBrk="0" hangingPunct="0">
              <a:spcBef>
                <a:spcPts val="600"/>
              </a:spcBef>
              <a:buSzPct val="200000"/>
              <a:buFont typeface="Arial" pitchFamily="34" charset="0"/>
              <a:buChar char="•"/>
            </a:pPr>
            <a:r>
              <a:rPr lang="en-US" b="1" dirty="0">
                <a:latin typeface="Arial" pitchFamily="34" charset="0"/>
                <a:sym typeface="Arial" pitchFamily="34" charset="0"/>
              </a:rPr>
              <a:t>What is the structure of the nucleon?</a:t>
            </a:r>
          </a:p>
          <a:p>
            <a:pPr marL="511175" lvl="1" indent="-168275" algn="l" eaLnBrk="0" hangingPunct="0">
              <a:spcBef>
                <a:spcPts val="1200"/>
              </a:spcBef>
              <a:buClr>
                <a:srgbClr val="0000FF"/>
              </a:buClr>
              <a:buSzPct val="150000"/>
              <a:buFont typeface="Zapf Dingbats" charset="0"/>
              <a:buChar char="➡"/>
            </a:pPr>
            <a:r>
              <a:rPr lang="en-US" dirty="0">
                <a:latin typeface="Arial" pitchFamily="34" charset="0"/>
                <a:sym typeface="Arial" pitchFamily="34" charset="0"/>
              </a:rPr>
              <a:t> What is          </a:t>
            </a:r>
            <a:r>
              <a:rPr lang="en-US" i="1" dirty="0">
                <a:latin typeface="Arial" pitchFamily="34" charset="0"/>
                <a:sym typeface="Arial" pitchFamily="34" charset="0"/>
              </a:rPr>
              <a:t>?</a:t>
            </a:r>
            <a:endParaRPr lang="en-US" dirty="0">
              <a:latin typeface="Arial" pitchFamily="34" charset="0"/>
              <a:sym typeface="Arial" pitchFamily="34" charset="0"/>
            </a:endParaRPr>
          </a:p>
          <a:p>
            <a:pPr marL="511175" lvl="1" indent="-168275" algn="l" eaLnBrk="0" hangingPunct="0">
              <a:spcBef>
                <a:spcPts val="1200"/>
              </a:spcBef>
              <a:buClr>
                <a:srgbClr val="0000FF"/>
              </a:buClr>
              <a:buSzPct val="150000"/>
              <a:buFont typeface="Zapf Dingbats" charset="0"/>
              <a:buChar char="➡"/>
            </a:pPr>
            <a:r>
              <a:rPr lang="en-US" dirty="0">
                <a:latin typeface="Arial" pitchFamily="34" charset="0"/>
                <a:sym typeface="Arial" pitchFamily="34" charset="0"/>
              </a:rPr>
              <a:t> What is the origin of </a:t>
            </a:r>
            <a:r>
              <a:rPr lang="en-US" dirty="0" smtClean="0">
                <a:latin typeface="Arial" pitchFamily="34" charset="0"/>
                <a:sym typeface="Arial" pitchFamily="34" charset="0"/>
              </a:rPr>
              <a:t>the sea </a:t>
            </a:r>
            <a:r>
              <a:rPr lang="en-US" dirty="0">
                <a:latin typeface="Arial" pitchFamily="34" charset="0"/>
                <a:sym typeface="Arial" pitchFamily="34" charset="0"/>
              </a:rPr>
              <a:t>quarks</a:t>
            </a:r>
            <a:r>
              <a:rPr lang="en-US" dirty="0" smtClean="0">
                <a:latin typeface="Arial" pitchFamily="34" charset="0"/>
                <a:sym typeface="Arial" pitchFamily="34" charset="0"/>
              </a:rPr>
              <a:t>?</a:t>
            </a:r>
            <a:endParaRPr lang="en-US" dirty="0">
              <a:latin typeface="Arial" pitchFamily="34" charset="0"/>
              <a:sym typeface="Arial" pitchFamily="34" charset="0"/>
            </a:endParaRPr>
          </a:p>
        </p:txBody>
      </p:sp>
      <p:pic>
        <p:nvPicPr>
          <p:cNvPr id="9221" name="Picture 4" descr="dbub_e906"/>
          <p:cNvPicPr>
            <a:picLocks noChangeAspect="1" noChangeArrowheads="1"/>
          </p:cNvPicPr>
          <p:nvPr/>
        </p:nvPicPr>
        <p:blipFill>
          <a:blip r:embed="rId4" cstate="print"/>
          <a:srcRect/>
          <a:stretch>
            <a:fillRect/>
          </a:stretch>
        </p:blipFill>
        <p:spPr bwMode="auto">
          <a:xfrm>
            <a:off x="6019800" y="1066800"/>
            <a:ext cx="2568575" cy="2560638"/>
          </a:xfrm>
          <a:prstGeom prst="rect">
            <a:avLst/>
          </a:prstGeom>
          <a:noFill/>
          <a:ln w="9525">
            <a:noFill/>
            <a:miter lim="800000"/>
            <a:headEnd/>
            <a:tailEnd/>
          </a:ln>
        </p:spPr>
      </p:pic>
      <p:sp>
        <p:nvSpPr>
          <p:cNvPr id="11" name="Rectangle 7"/>
          <p:cNvSpPr>
            <a:spLocks noChangeArrowheads="1"/>
          </p:cNvSpPr>
          <p:nvPr/>
        </p:nvSpPr>
        <p:spPr bwMode="auto">
          <a:xfrm>
            <a:off x="0" y="2057400"/>
            <a:ext cx="5738813" cy="1220787"/>
          </a:xfrm>
          <a:prstGeom prst="rect">
            <a:avLst/>
          </a:prstGeom>
          <a:noFill/>
          <a:ln w="9525">
            <a:noFill/>
            <a:miter lim="800000"/>
            <a:headEnd/>
            <a:tailEnd/>
          </a:ln>
        </p:spPr>
        <p:txBody>
          <a:bodyPr>
            <a:spAutoFit/>
          </a:bodyPr>
          <a:lstStyle/>
          <a:p>
            <a:pPr marL="228600" indent="-228600" algn="l" eaLnBrk="0" hangingPunct="0">
              <a:spcBef>
                <a:spcPts val="600"/>
              </a:spcBef>
              <a:buSzPct val="200000"/>
              <a:buFont typeface="Arial" pitchFamily="34" charset="0"/>
              <a:buChar char="•"/>
              <a:defRPr/>
            </a:pPr>
            <a:r>
              <a:rPr lang="en-US" b="1" dirty="0">
                <a:latin typeface="+mn-lt"/>
              </a:rPr>
              <a:t>What is the structure of nucleonic matter?</a:t>
            </a:r>
            <a:endParaRPr lang="en-US" b="1" kern="0" dirty="0">
              <a:latin typeface="+mn-lt"/>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latin typeface="+mn-lt"/>
                <a:sym typeface="Arial" pitchFamily="34" charset="0"/>
              </a:rPr>
              <a:t> </a:t>
            </a:r>
            <a:r>
              <a:rPr lang="en-US" dirty="0">
                <a:latin typeface="+mn-lt"/>
              </a:rPr>
              <a:t>Where are the nuclear </a:t>
            </a:r>
            <a:r>
              <a:rPr lang="en-US" dirty="0" err="1">
                <a:latin typeface="+mn-lt"/>
              </a:rPr>
              <a:t>pions</a:t>
            </a:r>
            <a:r>
              <a:rPr lang="en-US" dirty="0">
                <a:latin typeface="+mn-lt"/>
              </a:rPr>
              <a:t>?</a:t>
            </a:r>
          </a:p>
          <a:p>
            <a:pPr marL="511175" lvl="1" indent="-168275" algn="l" eaLnBrk="0" hangingPunct="0">
              <a:spcBef>
                <a:spcPts val="1200"/>
              </a:spcBef>
              <a:buClr>
                <a:srgbClr val="0000FF"/>
              </a:buClr>
              <a:buSzPct val="150000"/>
              <a:buFont typeface="Zapf Dingbats" charset="0"/>
              <a:buChar char="➡"/>
              <a:defRPr/>
            </a:pPr>
            <a:r>
              <a:rPr lang="en-US" dirty="0">
                <a:latin typeface="+mn-lt"/>
              </a:rPr>
              <a:t> Is anti-shadowing a valence effect?</a:t>
            </a:r>
            <a:r>
              <a:rPr lang="en-US" b="1" dirty="0">
                <a:latin typeface="+mn-lt"/>
              </a:rPr>
              <a:t> </a:t>
            </a:r>
          </a:p>
        </p:txBody>
      </p:sp>
      <p:graphicFrame>
        <p:nvGraphicFramePr>
          <p:cNvPr id="2" name="Object 4"/>
          <p:cNvGraphicFramePr>
            <a:graphicFrameLocks noChangeAspect="1"/>
          </p:cNvGraphicFramePr>
          <p:nvPr/>
        </p:nvGraphicFramePr>
        <p:xfrm>
          <a:off x="1663700" y="1233488"/>
          <a:ext cx="622300" cy="366712"/>
        </p:xfrm>
        <a:graphic>
          <a:graphicData uri="http://schemas.openxmlformats.org/presentationml/2006/ole">
            <p:oleObj spid="_x0000_s9218" name="Equation" r:id="rId5" imgW="342720" imgH="203040" progId="Equation.DSMT4">
              <p:embed/>
            </p:oleObj>
          </a:graphicData>
        </a:graphic>
      </p:graphicFrame>
      <p:sp>
        <p:nvSpPr>
          <p:cNvPr id="15" name="Rectangle 7"/>
          <p:cNvSpPr>
            <a:spLocks noChangeArrowheads="1"/>
          </p:cNvSpPr>
          <p:nvPr/>
        </p:nvSpPr>
        <p:spPr bwMode="auto">
          <a:xfrm>
            <a:off x="0" y="3352800"/>
            <a:ext cx="5738813" cy="3785652"/>
          </a:xfrm>
          <a:prstGeom prst="rect">
            <a:avLst/>
          </a:prstGeom>
          <a:noFill/>
          <a:ln w="9525">
            <a:noFill/>
            <a:miter lim="800000"/>
            <a:headEnd/>
            <a:tailEnd/>
          </a:ln>
        </p:spPr>
        <p:txBody>
          <a:bodyPr>
            <a:spAutoFit/>
          </a:bodyPr>
          <a:lstStyle/>
          <a:p>
            <a:pPr marL="228600" indent="-228600" algn="l" eaLnBrk="0" hangingPunct="0">
              <a:spcBef>
                <a:spcPts val="1200"/>
              </a:spcBef>
              <a:buSzPct val="200000"/>
              <a:buFont typeface="Arial" pitchFamily="34" charset="0"/>
              <a:buChar char="•"/>
              <a:defRPr/>
            </a:pPr>
            <a:r>
              <a:rPr lang="en-US" b="1" dirty="0">
                <a:latin typeface="+mn-lt"/>
              </a:rPr>
              <a:t> </a:t>
            </a:r>
            <a:r>
              <a:rPr lang="en-US" b="1" dirty="0" err="1">
                <a:solidFill>
                  <a:srgbClr val="A50021"/>
                </a:solidFill>
                <a:latin typeface="+mn-lt"/>
              </a:rPr>
              <a:t>SeaQuest</a:t>
            </a:r>
            <a:r>
              <a:rPr lang="en-US" b="1" dirty="0">
                <a:solidFill>
                  <a:srgbClr val="A50021"/>
                </a:solidFill>
                <a:latin typeface="+mn-lt"/>
              </a:rPr>
              <a:t>: </a:t>
            </a:r>
            <a:r>
              <a:rPr lang="en-US" b="1" dirty="0" smtClean="0">
                <a:solidFill>
                  <a:srgbClr val="A50021"/>
                </a:solidFill>
                <a:latin typeface="+mn-lt"/>
              </a:rPr>
              <a:t>2011 </a:t>
            </a:r>
            <a:r>
              <a:rPr lang="en-US" b="1" dirty="0">
                <a:solidFill>
                  <a:srgbClr val="A50021"/>
                </a:solidFill>
                <a:latin typeface="+mn-lt"/>
              </a:rPr>
              <a:t>- </a:t>
            </a:r>
            <a:r>
              <a:rPr lang="en-US" b="1" dirty="0" smtClean="0">
                <a:solidFill>
                  <a:srgbClr val="A50021"/>
                </a:solidFill>
                <a:latin typeface="+mn-lt"/>
              </a:rPr>
              <a:t>2014</a:t>
            </a:r>
            <a:endParaRPr lang="en-US" b="1" kern="0" dirty="0">
              <a:solidFill>
                <a:srgbClr val="A50021"/>
              </a:solidFill>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sym typeface="Arial" pitchFamily="34" charset="0"/>
              </a:rPr>
              <a:t> </a:t>
            </a:r>
            <a:r>
              <a:rPr lang="en-US" dirty="0">
                <a:solidFill>
                  <a:srgbClr val="A50021"/>
                </a:solidFill>
              </a:rPr>
              <a:t>significant increase in physics reach</a:t>
            </a:r>
            <a:endParaRPr lang="en-US" b="1" dirty="0">
              <a:solidFill>
                <a:srgbClr val="A50021"/>
              </a:solidFill>
              <a:latin typeface="+mn-lt"/>
            </a:endParaRPr>
          </a:p>
          <a:p>
            <a:pPr marL="228600" indent="-228600" algn="l" eaLnBrk="0" hangingPunct="0">
              <a:spcBef>
                <a:spcPts val="1200"/>
              </a:spcBef>
              <a:buSzPct val="200000"/>
              <a:buFont typeface="Arial" pitchFamily="34" charset="0"/>
              <a:buChar char="•"/>
              <a:defRPr/>
            </a:pPr>
            <a:r>
              <a:rPr lang="en-US" b="1" dirty="0">
                <a:solidFill>
                  <a:srgbClr val="009900"/>
                </a:solidFill>
                <a:latin typeface="+mn-lt"/>
              </a:rPr>
              <a:t>Beyond </a:t>
            </a:r>
            <a:r>
              <a:rPr lang="en-US" b="1" dirty="0" err="1">
                <a:solidFill>
                  <a:srgbClr val="009900"/>
                </a:solidFill>
                <a:latin typeface="+mn-lt"/>
              </a:rPr>
              <a:t>SeaQuest</a:t>
            </a:r>
            <a:endParaRPr lang="en-US" b="1" kern="0" dirty="0">
              <a:solidFill>
                <a:srgbClr val="009900"/>
              </a:solidFill>
              <a:latin typeface="+mn-lt"/>
              <a:sym typeface="Arial" pitchFamily="34" charset="0"/>
            </a:endParaRPr>
          </a:p>
          <a:p>
            <a:pPr marL="511175" lvl="1" indent="-168275" algn="l" eaLnBrk="0" hangingPunct="0">
              <a:spcBef>
                <a:spcPts val="1200"/>
              </a:spcBef>
              <a:buClr>
                <a:srgbClr val="0000FF"/>
              </a:buClr>
              <a:buSzPct val="150000"/>
              <a:buFont typeface="Zapf Dingbats" charset="0"/>
              <a:buChar char="➡"/>
              <a:defRPr/>
            </a:pPr>
            <a:r>
              <a:rPr lang="en-US" kern="0" dirty="0">
                <a:latin typeface="+mn-lt"/>
                <a:sym typeface="Arial" pitchFamily="34" charset="0"/>
              </a:rPr>
              <a:t> </a:t>
            </a:r>
            <a:r>
              <a:rPr lang="en-US" dirty="0">
                <a:latin typeface="+mn-lt"/>
              </a:rPr>
              <a:t>Polarized </a:t>
            </a:r>
            <a:r>
              <a:rPr lang="en-US" dirty="0" smtClean="0">
                <a:latin typeface="+mn-lt"/>
              </a:rPr>
              <a:t>beam at </a:t>
            </a:r>
            <a:r>
              <a:rPr lang="en-US" dirty="0" err="1" smtClean="0">
                <a:latin typeface="+mn-lt"/>
              </a:rPr>
              <a:t>Fermilab</a:t>
            </a:r>
            <a:r>
              <a:rPr lang="en-US" dirty="0" smtClean="0">
                <a:latin typeface="+mn-lt"/>
              </a:rPr>
              <a:t> Main</a:t>
            </a:r>
            <a:br>
              <a:rPr lang="en-US" dirty="0" smtClean="0">
                <a:latin typeface="+mn-lt"/>
              </a:rPr>
            </a:br>
            <a:r>
              <a:rPr lang="en-US" dirty="0" smtClean="0">
                <a:latin typeface="+mn-lt"/>
              </a:rPr>
              <a:t>    Injector</a:t>
            </a:r>
          </a:p>
          <a:p>
            <a:pPr marL="511175" lvl="1" indent="-168275" algn="l" eaLnBrk="0" hangingPunct="0">
              <a:spcBef>
                <a:spcPts val="1200"/>
              </a:spcBef>
              <a:buClr>
                <a:srgbClr val="0000FF"/>
              </a:buClr>
              <a:buSzPct val="150000"/>
              <a:buFont typeface="Zapf Dingbats" charset="0"/>
              <a:buChar char="➡"/>
              <a:defRPr/>
            </a:pPr>
            <a:r>
              <a:rPr lang="en-US" dirty="0" smtClean="0">
                <a:latin typeface="+mn-lt"/>
              </a:rPr>
              <a:t> Polarized target at Main Injector</a:t>
            </a:r>
          </a:p>
          <a:p>
            <a:pPr marL="511175" lvl="1" indent="-168275" algn="l" eaLnBrk="0" hangingPunct="0">
              <a:spcBef>
                <a:spcPts val="1200"/>
              </a:spcBef>
              <a:buClr>
                <a:srgbClr val="0000FF"/>
              </a:buClr>
              <a:buSzPct val="150000"/>
              <a:buFont typeface="Zapf Dingbats" charset="0"/>
              <a:buChar char="➡"/>
              <a:defRPr/>
            </a:pPr>
            <a:r>
              <a:rPr lang="en-US" dirty="0" smtClean="0">
                <a:latin typeface="+mn-lt"/>
              </a:rPr>
              <a:t> high-luminosity </a:t>
            </a:r>
            <a:r>
              <a:rPr lang="en-US" dirty="0" err="1" smtClean="0">
                <a:latin typeface="+mn-lt"/>
              </a:rPr>
              <a:t>Drell</a:t>
            </a:r>
            <a:r>
              <a:rPr lang="en-US" dirty="0" smtClean="0">
                <a:latin typeface="+mn-lt"/>
              </a:rPr>
              <a:t>-Yan program:</a:t>
            </a:r>
            <a:br>
              <a:rPr lang="en-US" dirty="0" smtClean="0">
                <a:latin typeface="+mn-lt"/>
              </a:rPr>
            </a:br>
            <a:r>
              <a:rPr lang="en-US" dirty="0" smtClean="0">
                <a:latin typeface="+mn-lt"/>
              </a:rPr>
              <a:t>    complementary to spin programs </a:t>
            </a:r>
            <a:br>
              <a:rPr lang="en-US" dirty="0" smtClean="0">
                <a:latin typeface="+mn-lt"/>
              </a:rPr>
            </a:br>
            <a:r>
              <a:rPr lang="en-US" dirty="0" smtClean="0">
                <a:latin typeface="+mn-lt"/>
              </a:rPr>
              <a:t>    at RHIC and JLAB</a:t>
            </a:r>
          </a:p>
          <a:p>
            <a:pPr marL="511175" lvl="1" indent="-168275" algn="l" eaLnBrk="0" hangingPunct="0">
              <a:spcBef>
                <a:spcPts val="1200"/>
              </a:spcBef>
              <a:buClr>
                <a:srgbClr val="0000FF"/>
              </a:buClr>
              <a:buSzPct val="150000"/>
              <a:defRPr/>
            </a:pPr>
            <a:r>
              <a:rPr lang="en-US" dirty="0" smtClean="0">
                <a:latin typeface="+mn-lt"/>
              </a:rPr>
              <a:t> </a:t>
            </a:r>
            <a:endParaRPr lang="en-US" dirty="0">
              <a:latin typeface="+mn-lt"/>
            </a:endParaRPr>
          </a:p>
        </p:txBody>
      </p:sp>
      <p:sp>
        <p:nvSpPr>
          <p:cNvPr id="14" name="Slide Number Placeholder 13"/>
          <p:cNvSpPr>
            <a:spLocks noGrp="1"/>
          </p:cNvSpPr>
          <p:nvPr>
            <p:ph type="sldNum" sz="quarter" idx="10"/>
          </p:nvPr>
        </p:nvSpPr>
        <p:spPr/>
        <p:txBody>
          <a:bodyPr/>
          <a:lstStyle/>
          <a:p>
            <a:pPr>
              <a:defRPr/>
            </a:pPr>
            <a:fld id="{D4CDB81E-3E9A-49CA-839A-DF002D391B88}" type="slidenum">
              <a:rPr lang="en-US" smtClean="0"/>
              <a:pPr>
                <a:defRPr/>
              </a:pPr>
              <a:t>29</a:t>
            </a:fld>
            <a:endParaRPr lang="en-US"/>
          </a:p>
        </p:txBody>
      </p:sp>
      <p:graphicFrame>
        <p:nvGraphicFramePr>
          <p:cNvPr id="9219" name="Object 3"/>
          <p:cNvGraphicFramePr>
            <a:graphicFrameLocks noChangeAspect="1"/>
          </p:cNvGraphicFramePr>
          <p:nvPr/>
        </p:nvGraphicFramePr>
        <p:xfrm>
          <a:off x="4800600" y="4146360"/>
          <a:ext cx="4081870" cy="2406840"/>
        </p:xfrm>
        <a:graphic>
          <a:graphicData uri="http://schemas.openxmlformats.org/presentationml/2006/ole">
            <p:oleObj spid="_x0000_s9219" name="Acrobat Document" r:id="rId6" imgW="5647320" imgH="3330000" progId="AcroExch.Document.7">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52400" y="3048000"/>
            <a:ext cx="5410200" cy="2971800"/>
          </a:xfrm>
          <a:prstGeom prst="rect">
            <a:avLst/>
          </a:prstGeom>
          <a:noFill/>
          <a:ln w="9525">
            <a:noFill/>
            <a:miter lim="800000"/>
            <a:headEnd/>
            <a:tailEnd/>
          </a:ln>
        </p:spPr>
        <p:txBody>
          <a:bodyPr/>
          <a:lstStyle/>
          <a:p>
            <a:pPr marL="273050" indent="-273050" algn="l" eaLnBrk="0" hangingPunct="0">
              <a:spcBef>
                <a:spcPts val="1200"/>
              </a:spcBef>
              <a:buClr>
                <a:srgbClr val="1C11FD"/>
              </a:buClr>
              <a:buSzPct val="150000"/>
              <a:buFont typeface="Zapf Dingbats" charset="0"/>
              <a:buChar char="➡"/>
            </a:pP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Constituent Quark Model</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Pure valence description: proton =  2u + d</a:t>
            </a:r>
          </a:p>
          <a:p>
            <a:pPr marL="273050" indent="-273050" algn="l" eaLnBrk="0" hangingPunct="0">
              <a:spcBef>
                <a:spcPts val="1200"/>
              </a:spcBef>
              <a:buClr>
                <a:srgbClr val="0000FF"/>
              </a:buClr>
              <a:buSzPct val="150000"/>
              <a:buFont typeface="Zapf Dingbats" charset="0"/>
              <a:buChar char="➡"/>
            </a:pP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sz="2000">
                <a:solidFill>
                  <a:srgbClr val="1C11FD"/>
                </a:solidFill>
                <a:latin typeface="Arial Unicode MS" pitchFamily="34" charset="-128"/>
                <a:ea typeface="Arial Unicode MS" pitchFamily="34" charset="-128"/>
                <a:cs typeface="Arial Unicode MS" pitchFamily="34" charset="-128"/>
                <a:sym typeface="Arial" pitchFamily="34" charset="0"/>
              </a:rPr>
              <a:t>Perturbative Sea</a:t>
            </a:r>
            <a:r>
              <a:rPr lang="en-US">
                <a:solidFill>
                  <a:srgbClr val="1C11FD"/>
                </a:solidFill>
                <a:latin typeface="Arial Unicode MS" pitchFamily="34" charset="-128"/>
                <a:ea typeface="Arial Unicode MS" pitchFamily="34" charset="-128"/>
                <a:cs typeface="Arial Unicode MS" pitchFamily="34" charset="-128"/>
                <a:sym typeface="Arial" pitchFamily="34" charset="0"/>
              </a:rPr>
              <a:t> </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sea quark pairs from g      qq</a:t>
            </a: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br>
              <a:rPr lang="en-US">
                <a:solidFill>
                  <a:schemeClr val="accent2"/>
                </a:solidFill>
                <a:latin typeface="Arial Unicode MS" pitchFamily="34" charset="-128"/>
                <a:ea typeface="Arial Unicode MS" pitchFamily="34" charset="-128"/>
                <a:cs typeface="Arial Unicode MS" pitchFamily="34" charset="-128"/>
                <a:sym typeface="Arial" pitchFamily="34" charset="0"/>
              </a:rPr>
            </a:br>
            <a:r>
              <a:rPr lang="en-US">
                <a:solidFill>
                  <a:schemeClr val="accent2"/>
                </a:solidFill>
                <a:latin typeface="Arial Unicode MS" pitchFamily="34" charset="-128"/>
                <a:ea typeface="Arial Unicode MS" pitchFamily="34" charset="-128"/>
                <a:cs typeface="Arial Unicode MS" pitchFamily="34" charset="-128"/>
                <a:sym typeface="Arial" pitchFamily="34" charset="0"/>
              </a:rPr>
              <a:t>   </a:t>
            </a:r>
            <a:r>
              <a:rPr lang="en-US">
                <a:latin typeface="Arial Unicode MS" pitchFamily="34" charset="-128"/>
                <a:ea typeface="Arial Unicode MS" pitchFamily="34" charset="-128"/>
                <a:cs typeface="Arial Unicode MS" pitchFamily="34" charset="-128"/>
                <a:sym typeface="Arial" pitchFamily="34" charset="0"/>
              </a:rPr>
              <a:t>should be flavor symmetric:</a:t>
            </a:r>
          </a:p>
          <a:p>
            <a:pPr marL="273050" indent="-273050" algn="l" eaLnBrk="0" hangingPunct="0">
              <a:spcBef>
                <a:spcPts val="1200"/>
              </a:spcBef>
              <a:buClr>
                <a:srgbClr val="0000FF"/>
              </a:buClr>
              <a:buSzPct val="150000"/>
            </a:pPr>
            <a:endParaRPr lang="en-US">
              <a:latin typeface="Arial Unicode MS" pitchFamily="34" charset="-128"/>
              <a:ea typeface="Arial Unicode MS" pitchFamily="34" charset="-128"/>
              <a:cs typeface="Arial Unicode MS" pitchFamily="34" charset="-128"/>
              <a:sym typeface="Arial" pitchFamily="34" charset="0"/>
            </a:endParaRPr>
          </a:p>
        </p:txBody>
      </p:sp>
      <p:sp>
        <p:nvSpPr>
          <p:cNvPr id="1031"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BCF23162-0738-45B2-94EA-AE54A8A9856B}" type="slidenum">
              <a:rPr lang="en-US" sz="1100">
                <a:cs typeface="Helvetica" charset="0"/>
              </a:rPr>
              <a:pPr>
                <a:tabLst>
                  <a:tab pos="749300" algn="l"/>
                </a:tabLst>
              </a:pPr>
              <a:t>3</a:t>
            </a:fld>
            <a:endParaRPr lang="en-US" sz="1100">
              <a:cs typeface="Helvetica" charset="0"/>
            </a:endParaRPr>
          </a:p>
        </p:txBody>
      </p:sp>
      <p:sp>
        <p:nvSpPr>
          <p:cNvPr id="1032" name="Rectangle 6"/>
          <p:cNvSpPr>
            <a:spLocks noGrp="1" noChangeArrowheads="1"/>
          </p:cNvSpPr>
          <p:nvPr>
            <p:ph type="title" idx="4294967295"/>
          </p:nvPr>
        </p:nvSpPr>
        <p:spPr bwMode="auto">
          <a:xfrm>
            <a:off x="1752600" y="241300"/>
            <a:ext cx="5449888" cy="466725"/>
          </a:xfrm>
          <a:prstGeom prst="rect">
            <a:avLst/>
          </a:prstGeom>
          <a:noFill/>
          <a:ln>
            <a:miter lim="800000"/>
            <a:headEnd/>
            <a:tailEnd/>
          </a:ln>
        </p:spPr>
        <p:txBody>
          <a:bodyPr/>
          <a:lstStyle/>
          <a:p>
            <a:pPr eaLnBrk="1" hangingPunct="1">
              <a:tabLst>
                <a:tab pos="863600" algn="l"/>
              </a:tabLst>
            </a:pPr>
            <a:r>
              <a:rPr lang="en-US" sz="2400" dirty="0" smtClean="0">
                <a:solidFill>
                  <a:srgbClr val="1C11FD"/>
                </a:solidFill>
              </a:rPr>
              <a:t>Flavor Structure of the Proton </a:t>
            </a:r>
          </a:p>
        </p:txBody>
      </p:sp>
      <p:sp>
        <p:nvSpPr>
          <p:cNvPr id="1033"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graphicFrame>
        <p:nvGraphicFramePr>
          <p:cNvPr id="61452" name="Group 12"/>
          <p:cNvGraphicFramePr>
            <a:graphicFrameLocks noGrp="1"/>
          </p:cNvGraphicFramePr>
          <p:nvPr/>
        </p:nvGraphicFramePr>
        <p:xfrm>
          <a:off x="4114800" y="4267200"/>
          <a:ext cx="838200" cy="381000"/>
        </p:xfrm>
        <a:graphic>
          <a:graphicData uri="http://schemas.openxmlformats.org/drawingml/2006/table">
            <a:tbl>
              <a:tblPr/>
              <a:tblGrid>
                <a:gridCol w="838200"/>
              </a:tblGrid>
              <a:tr h="381000">
                <a:tc>
                  <a:txBody>
                    <a:bodyPr/>
                    <a:lstStyle/>
                    <a:p>
                      <a:pPr marL="0" marR="0" lvl="0" indent="0" algn="l" defTabSz="914400" rtl="0" eaLnBrk="0" fontAlgn="base" latinLnBrk="0" hangingPunct="0">
                        <a:lnSpc>
                          <a:spcPct val="110000"/>
                        </a:lnSpc>
                        <a:spcBef>
                          <a:spcPts val="1800"/>
                        </a:spcBef>
                        <a:spcAft>
                          <a:spcPct val="0"/>
                        </a:spcAft>
                        <a:buClrTx/>
                        <a:buSzPct val="200000"/>
                        <a:buFont typeface="Arial" charset="0"/>
                        <a:buNone/>
                        <a:tabLst/>
                      </a:pPr>
                      <a:r>
                        <a:rPr kumimoji="0" lang="en-US" sz="1200" b="0" i="0" u="none" strike="noStrike" cap="none" normalizeH="0" baseline="0" dirty="0" smtClean="0">
                          <a:ln>
                            <a:noFill/>
                          </a:ln>
                          <a:solidFill>
                            <a:schemeClr val="tx1"/>
                          </a:solidFill>
                          <a:effectLst/>
                          <a:latin typeface="Comic Sans MS" pitchFamily="66" charset="0"/>
                          <a:ea typeface="ヒラギノ角ゴ ProN W3" charset="0"/>
                          <a:cs typeface="ヒラギノ角ゴ ProN W3" charset="0"/>
                          <a:sym typeface="Arial" charset="0"/>
                        </a:rPr>
                        <a:t> </a:t>
                      </a:r>
                      <a:endParaRPr kumimoji="0" lang="en-US" sz="2000" b="0" i="0" u="none" strike="noStrike" cap="none" normalizeH="0" baseline="0" dirty="0" smtClean="0">
                        <a:ln>
                          <a:noFill/>
                        </a:ln>
                        <a:solidFill>
                          <a:schemeClr val="accent2"/>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040" name="Line 26"/>
          <p:cNvSpPr>
            <a:spLocks noChangeShapeType="1"/>
          </p:cNvSpPr>
          <p:nvPr/>
        </p:nvSpPr>
        <p:spPr bwMode="auto">
          <a:xfrm>
            <a:off x="3048000" y="4267200"/>
            <a:ext cx="228600" cy="0"/>
          </a:xfrm>
          <a:prstGeom prst="line">
            <a:avLst/>
          </a:prstGeom>
          <a:noFill/>
          <a:ln w="9525">
            <a:solidFill>
              <a:schemeClr val="tx1"/>
            </a:solidFill>
            <a:round/>
            <a:headEnd/>
            <a:tailEnd type="triangle" w="med" len="med"/>
          </a:ln>
        </p:spPr>
        <p:txBody>
          <a:bodyPr wrap="none"/>
          <a:lstStyle/>
          <a:p>
            <a:endParaRPr lang="en-US"/>
          </a:p>
        </p:txBody>
      </p:sp>
      <p:sp>
        <p:nvSpPr>
          <p:cNvPr id="1041" name="Line 35"/>
          <p:cNvSpPr>
            <a:spLocks noChangeShapeType="1"/>
          </p:cNvSpPr>
          <p:nvPr/>
        </p:nvSpPr>
        <p:spPr bwMode="auto">
          <a:xfrm>
            <a:off x="3475038" y="4187825"/>
            <a:ext cx="136525" cy="0"/>
          </a:xfrm>
          <a:prstGeom prst="line">
            <a:avLst/>
          </a:prstGeom>
          <a:noFill/>
          <a:ln w="19050">
            <a:solidFill>
              <a:schemeClr val="tx1"/>
            </a:solidFill>
            <a:round/>
            <a:headEnd/>
            <a:tailEnd/>
          </a:ln>
        </p:spPr>
        <p:txBody>
          <a:bodyPr wrap="none"/>
          <a:lstStyle/>
          <a:p>
            <a:endParaRPr lang="en-US"/>
          </a:p>
        </p:txBody>
      </p:sp>
      <p:pic>
        <p:nvPicPr>
          <p:cNvPr id="1042" name="Picture 36" descr="nucleon"/>
          <p:cNvPicPr>
            <a:picLocks noChangeAspect="1" noChangeArrowheads="1"/>
          </p:cNvPicPr>
          <p:nvPr/>
        </p:nvPicPr>
        <p:blipFill>
          <a:blip r:embed="rId4" cstate="print"/>
          <a:srcRect/>
          <a:stretch>
            <a:fillRect/>
          </a:stretch>
        </p:blipFill>
        <p:spPr bwMode="auto">
          <a:xfrm>
            <a:off x="914400" y="990600"/>
            <a:ext cx="1905000" cy="19018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651250" y="2752725"/>
          <a:ext cx="114300" cy="177800"/>
        </p:xfrm>
        <a:graphic>
          <a:graphicData uri="http://schemas.openxmlformats.org/presentationml/2006/ole">
            <p:oleObj spid="_x0000_s1026" name="Equation" r:id="rId5" imgW="114120" imgH="177480" progId="Equation.DSMT4">
              <p:embed/>
            </p:oleObj>
          </a:graphicData>
        </a:graphic>
      </p:graphicFrame>
      <p:graphicFrame>
        <p:nvGraphicFramePr>
          <p:cNvPr id="1027" name="Object 3"/>
          <p:cNvGraphicFramePr>
            <a:graphicFrameLocks noChangeAspect="1"/>
          </p:cNvGraphicFramePr>
          <p:nvPr/>
        </p:nvGraphicFramePr>
        <p:xfrm>
          <a:off x="3251200" y="2743200"/>
          <a:ext cx="914400" cy="198438"/>
        </p:xfrm>
        <a:graphic>
          <a:graphicData uri="http://schemas.openxmlformats.org/presentationml/2006/ole">
            <p:oleObj spid="_x0000_s1027" name="Equation" r:id="rId6" imgW="114120" imgH="177480" progId="Equation.DSMT4">
              <p:embed/>
            </p:oleObj>
          </a:graphicData>
        </a:graphic>
      </p:graphicFrame>
      <p:graphicFrame>
        <p:nvGraphicFramePr>
          <p:cNvPr id="1028" name="Object 5"/>
          <p:cNvGraphicFramePr>
            <a:graphicFrameLocks noChangeAspect="1"/>
          </p:cNvGraphicFramePr>
          <p:nvPr/>
        </p:nvGraphicFramePr>
        <p:xfrm>
          <a:off x="4191000" y="4267200"/>
          <a:ext cx="744538" cy="381000"/>
        </p:xfrm>
        <a:graphic>
          <a:graphicData uri="http://schemas.openxmlformats.org/presentationml/2006/ole">
            <p:oleObj spid="_x0000_s1028" name="Equation" r:id="rId7" imgW="393480" imgH="203040" progId="Equation.DSMT4">
              <p:embed/>
            </p:oleObj>
          </a:graphicData>
        </a:graphic>
      </p:graphicFrame>
      <p:pic>
        <p:nvPicPr>
          <p:cNvPr id="21" name="Picture 2" descr="dbub_none_slide"/>
          <p:cNvPicPr>
            <a:picLocks noChangeAspect="1" noChangeArrowheads="1"/>
          </p:cNvPicPr>
          <p:nvPr/>
        </p:nvPicPr>
        <p:blipFill>
          <a:blip r:embed="rId8" cstate="print"/>
          <a:srcRect/>
          <a:stretch>
            <a:fillRect/>
          </a:stretch>
        </p:blipFill>
        <p:spPr bwMode="auto">
          <a:xfrm>
            <a:off x="5422900" y="2057400"/>
            <a:ext cx="3665538" cy="3657600"/>
          </a:xfrm>
          <a:prstGeom prst="rect">
            <a:avLst/>
          </a:prstGeom>
          <a:noFill/>
          <a:ln w="9525">
            <a:noFill/>
            <a:miter lim="800000"/>
            <a:headEnd/>
            <a:tailEnd/>
          </a:ln>
        </p:spPr>
      </p:pic>
      <p:sp>
        <p:nvSpPr>
          <p:cNvPr id="22" name="Rectangle 6"/>
          <p:cNvSpPr>
            <a:spLocks noChangeArrowheads="1"/>
          </p:cNvSpPr>
          <p:nvPr/>
        </p:nvSpPr>
        <p:spPr bwMode="auto">
          <a:xfrm>
            <a:off x="152400" y="3276600"/>
            <a:ext cx="5410200" cy="2971800"/>
          </a:xfrm>
          <a:prstGeom prst="rect">
            <a:avLst/>
          </a:prstGeom>
          <a:noFill/>
          <a:ln w="9525">
            <a:noFill/>
            <a:miter lim="800000"/>
            <a:headEnd/>
            <a:tailEnd/>
          </a:ln>
        </p:spPr>
        <p:txBody>
          <a:bodyPr/>
          <a:lstStyle/>
          <a:p>
            <a:pPr marL="273050" indent="-273050" algn="l" eaLnBrk="0" hangingPunct="0">
              <a:spcBef>
                <a:spcPts val="1200"/>
              </a:spcBef>
              <a:buClr>
                <a:srgbClr val="1C11FD"/>
              </a:buClr>
              <a:buSzPct val="150000"/>
            </a:pP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a:latin typeface="Arial Unicode MS" pitchFamily="34" charset="-128"/>
                <a:ea typeface="Arial Unicode MS" pitchFamily="34" charset="-128"/>
                <a:cs typeface="Arial Unicode MS" pitchFamily="34" charset="-128"/>
                <a:sym typeface="Arial" pitchFamily="34" charset="0"/>
              </a:rPr>
              <a:t/>
            </a:r>
            <a:br>
              <a:rPr lang="en-US">
                <a:latin typeface="Arial Unicode MS" pitchFamily="34" charset="-128"/>
                <a:ea typeface="Arial Unicode MS" pitchFamily="34" charset="-128"/>
                <a:cs typeface="Arial Unicode MS" pitchFamily="34" charset="-128"/>
                <a:sym typeface="Arial" pitchFamily="34" charset="0"/>
              </a:rPr>
            </a:br>
            <a:r>
              <a:rPr lang="en-US" sz="1400">
                <a:latin typeface="Arial Unicode MS" pitchFamily="34" charset="-128"/>
                <a:ea typeface="Arial Unicode MS" pitchFamily="34" charset="-128"/>
                <a:cs typeface="Arial Unicode MS" pitchFamily="34" charset="-128"/>
                <a:sym typeface="Arial" pitchFamily="34" charset="0"/>
              </a:rPr>
              <a:t>     </a:t>
            </a:r>
          </a:p>
          <a:p>
            <a:pPr marL="273050" indent="-273050" algn="l" eaLnBrk="0" hangingPunct="0">
              <a:spcBef>
                <a:spcPts val="1200"/>
              </a:spcBef>
              <a:buClr>
                <a:srgbClr val="1C11FD"/>
              </a:buClr>
              <a:buSzPct val="150000"/>
              <a:buFont typeface="Zapf Dingbats" charset="0"/>
              <a:buChar char="➡"/>
            </a:pPr>
            <a:r>
              <a:rPr lang="en-US">
                <a:latin typeface="Arial Unicode MS" pitchFamily="34" charset="-128"/>
                <a:ea typeface="Arial Unicode MS" pitchFamily="34" charset="-128"/>
                <a:cs typeface="Arial Unicode MS" pitchFamily="34" charset="-128"/>
                <a:sym typeface="Arial" pitchFamily="34" charset="0"/>
              </a:rPr>
              <a:t> What does the data tell us?</a:t>
            </a:r>
          </a:p>
        </p:txBody>
      </p:sp>
      <p:grpSp>
        <p:nvGrpSpPr>
          <p:cNvPr id="2" name="Group 16"/>
          <p:cNvGrpSpPr>
            <a:grpSpLocks/>
          </p:cNvGrpSpPr>
          <p:nvPr/>
        </p:nvGrpSpPr>
        <p:grpSpPr bwMode="auto">
          <a:xfrm>
            <a:off x="7239000" y="2286000"/>
            <a:ext cx="1447800" cy="304800"/>
            <a:chOff x="7239000" y="2286000"/>
            <a:chExt cx="1447800" cy="304800"/>
          </a:xfrm>
        </p:grpSpPr>
        <p:sp>
          <p:nvSpPr>
            <p:cNvPr id="15" name="Rectangle 14"/>
            <p:cNvSpPr/>
            <p:nvPr/>
          </p:nvSpPr>
          <p:spPr bwMode="auto">
            <a:xfrm>
              <a:off x="7239000" y="2286000"/>
              <a:ext cx="1447800" cy="304800"/>
            </a:xfrm>
            <a:prstGeom prst="rect">
              <a:avLst/>
            </a:prstGeom>
            <a:solidFill>
              <a:srgbClr val="FFFFFF"/>
            </a:solidFill>
            <a:ln w="25400" cap="flat" cmpd="sng" algn="ctr">
              <a:noFill/>
              <a:prstDash val="solid"/>
              <a:round/>
              <a:headEnd type="none" w="med" len="med"/>
              <a:tailEnd type="none" w="med" len="med"/>
            </a:ln>
            <a:effectLst/>
          </p:spPr>
          <p:txBody>
            <a:bodyPr/>
            <a:lstStyle/>
            <a:p>
              <a:pPr algn="l">
                <a:tabLst>
                  <a:tab pos="749300" algn="l"/>
                </a:tabLst>
                <a:defRPr/>
              </a:pPr>
              <a:r>
                <a:rPr lang="en-US" sz="1200" dirty="0">
                  <a:latin typeface="+mn-lt"/>
                  <a:ea typeface="ヒラギノ角ゴ ProN W3" charset="0"/>
                  <a:cs typeface="ヒラギノ角ゴ ProN W3" charset="0"/>
                </a:rPr>
                <a:t>No Data,</a:t>
              </a:r>
            </a:p>
          </p:txBody>
        </p:sp>
        <p:graphicFrame>
          <p:nvGraphicFramePr>
            <p:cNvPr id="1029" name="Object 20"/>
            <p:cNvGraphicFramePr>
              <a:graphicFrameLocks noChangeAspect="1"/>
            </p:cNvGraphicFramePr>
            <p:nvPr/>
          </p:nvGraphicFramePr>
          <p:xfrm>
            <a:off x="7950200" y="2311400"/>
            <a:ext cx="431800" cy="203200"/>
          </p:xfrm>
          <a:graphic>
            <a:graphicData uri="http://schemas.openxmlformats.org/presentationml/2006/ole">
              <p:oleObj spid="_x0000_s1029" name="Equation" r:id="rId9" imgW="431640" imgH="203040" progId="Equation.DSMT4">
                <p:embed/>
              </p:oleObj>
            </a:graphicData>
          </a:graphic>
        </p:graphicFrame>
      </p:grpSp>
      <p:sp>
        <p:nvSpPr>
          <p:cNvPr id="19" name="Slide Number Placeholder 18"/>
          <p:cNvSpPr>
            <a:spLocks noGrp="1"/>
          </p:cNvSpPr>
          <p:nvPr>
            <p:ph type="sldNum" sz="quarter" idx="10"/>
          </p:nvPr>
        </p:nvSpPr>
        <p:spPr/>
        <p:txBody>
          <a:bodyPr/>
          <a:lstStyle/>
          <a:p>
            <a:pPr>
              <a:defRPr/>
            </a:pPr>
            <a:fld id="{CDF6D0BE-FD17-4C66-91B5-9CC1F1AC99A7}"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6"/>
          <p:cNvSpPr>
            <a:spLocks noChangeArrowheads="1"/>
          </p:cNvSpPr>
          <p:nvPr/>
        </p:nvSpPr>
        <p:spPr bwMode="auto">
          <a:xfrm>
            <a:off x="152400" y="1524000"/>
            <a:ext cx="5410200" cy="4191000"/>
          </a:xfrm>
          <a:prstGeom prst="rect">
            <a:avLst/>
          </a:prstGeom>
          <a:noFill/>
          <a:ln w="9525">
            <a:noFill/>
            <a:miter lim="800000"/>
            <a:headEnd/>
            <a:tailEnd/>
          </a:ln>
        </p:spPr>
        <p:txBody>
          <a:bodyPr/>
          <a:lstStyle/>
          <a:p>
            <a:pPr marL="273050" indent="-273050" algn="l" eaLnBrk="0" hangingPunct="0">
              <a:lnSpc>
                <a:spcPct val="150000"/>
              </a:lnSpc>
              <a:buClr>
                <a:srgbClr val="1C11FD"/>
              </a:buClr>
              <a:buSzPct val="150000"/>
              <a:buFont typeface="Zapf Dingbats" charset="0"/>
              <a:buChar char="➡"/>
            </a:pP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a:t>
            </a:r>
            <a:r>
              <a:rPr lang="en-US" sz="2000" dirty="0" err="1">
                <a:solidFill>
                  <a:srgbClr val="1C11FD"/>
                </a:solidFill>
                <a:latin typeface="Arial Unicode MS" pitchFamily="34" charset="-128"/>
                <a:ea typeface="Arial Unicode MS" pitchFamily="34" charset="-128"/>
                <a:cs typeface="Arial Unicode MS" pitchFamily="34" charset="-128"/>
                <a:sym typeface="Arial" pitchFamily="34" charset="0"/>
              </a:rPr>
              <a:t>Perturbative</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Sea</a:t>
            </a:r>
            <a:b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br>
            <a:endParaRPr lang="en-US" sz="2000" dirty="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NMC (inclusive DIS)</a:t>
            </a:r>
            <a:b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br>
            <a:endParaRPr lang="en-US" sz="2000" dirty="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NA51 (</a:t>
            </a:r>
            <a:r>
              <a:rPr lang="en-US" sz="2000" dirty="0" err="1">
                <a:solidFill>
                  <a:srgbClr val="1C11FD"/>
                </a:solidFill>
                <a:latin typeface="Arial Unicode MS" pitchFamily="34" charset="-128"/>
                <a:ea typeface="Arial Unicode MS" pitchFamily="34" charset="-128"/>
                <a:cs typeface="Arial Unicode MS" pitchFamily="34" charset="-128"/>
                <a:sym typeface="Arial" pitchFamily="34" charset="0"/>
              </a:rPr>
              <a:t>Drell</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-Yan) </a:t>
            </a:r>
          </a:p>
          <a:p>
            <a:pPr marL="273050" indent="-273050" algn="l" eaLnBrk="0" hangingPunct="0">
              <a:lnSpc>
                <a:spcPct val="150000"/>
              </a:lnSpc>
              <a:buClr>
                <a:srgbClr val="1C11FD"/>
              </a:buClr>
              <a:buSzPct val="150000"/>
              <a:buFont typeface="Zapf Dingbats" charset="0"/>
              <a:buChar char="➡"/>
            </a:pPr>
            <a:endParaRPr lang="en-US" sz="2000" dirty="0">
              <a:solidFill>
                <a:srgbClr val="1C11FD"/>
              </a:solidFill>
              <a:latin typeface="Arial Unicode MS" pitchFamily="34" charset="-128"/>
              <a:ea typeface="Arial Unicode MS" pitchFamily="34" charset="-128"/>
              <a:cs typeface="Arial Unicode MS" pitchFamily="34" charset="-128"/>
              <a:sym typeface="Arial" pitchFamily="34" charset="0"/>
            </a:endParaRPr>
          </a:p>
          <a:p>
            <a:pPr marL="273050" indent="-273050" algn="l" eaLnBrk="0" hangingPunct="0">
              <a:lnSpc>
                <a:spcPct val="150000"/>
              </a:lnSpc>
              <a:buClr>
                <a:srgbClr val="1C11FD"/>
              </a:buClr>
              <a:buSzPct val="150000"/>
              <a:buFont typeface="Zapf Dingbats" charset="0"/>
              <a:buChar char="➡"/>
            </a:pP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E866/</a:t>
            </a:r>
            <a:r>
              <a:rPr lang="en-US" sz="2000" dirty="0" err="1">
                <a:solidFill>
                  <a:srgbClr val="1C11FD"/>
                </a:solidFill>
                <a:latin typeface="Arial Unicode MS" pitchFamily="34" charset="-128"/>
                <a:ea typeface="Arial Unicode MS" pitchFamily="34" charset="-128"/>
                <a:cs typeface="Arial Unicode MS" pitchFamily="34" charset="-128"/>
                <a:sym typeface="Arial" pitchFamily="34" charset="0"/>
              </a:rPr>
              <a:t>NuSea</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a:t>
            </a:r>
            <a:r>
              <a:rPr lang="en-US" sz="2000" dirty="0" err="1">
                <a:solidFill>
                  <a:srgbClr val="1C11FD"/>
                </a:solidFill>
                <a:latin typeface="Arial Unicode MS" pitchFamily="34" charset="-128"/>
                <a:ea typeface="Arial Unicode MS" pitchFamily="34" charset="-128"/>
                <a:cs typeface="Arial Unicode MS" pitchFamily="34" charset="-128"/>
                <a:sym typeface="Arial" pitchFamily="34" charset="0"/>
              </a:rPr>
              <a:t>Drell</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-Yan)</a:t>
            </a:r>
            <a:b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br>
            <a:r>
              <a:rPr lang="en-US" dirty="0">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dirty="0">
                <a:solidFill>
                  <a:schemeClr val="accent2"/>
                </a:solidFill>
                <a:latin typeface="Arial Unicode MS" pitchFamily="34" charset="-128"/>
                <a:ea typeface="Arial Unicode MS" pitchFamily="34" charset="-128"/>
                <a:cs typeface="Arial Unicode MS" pitchFamily="34" charset="-128"/>
                <a:sym typeface="Arial" pitchFamily="34" charset="0"/>
              </a:rPr>
            </a:br>
            <a:endParaRPr lang="en-US" dirty="0">
              <a:latin typeface="Arial Unicode MS" pitchFamily="34" charset="-128"/>
              <a:ea typeface="Arial Unicode MS" pitchFamily="34" charset="-128"/>
              <a:cs typeface="Arial Unicode MS" pitchFamily="34" charset="-128"/>
              <a:sym typeface="Arial" pitchFamily="34" charset="0"/>
            </a:endParaRPr>
          </a:p>
        </p:txBody>
      </p:sp>
      <p:sp>
        <p:nvSpPr>
          <p:cNvPr id="3082"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0EC020B2-0C5A-4E7D-9893-7D28C96135DF}" type="slidenum">
              <a:rPr lang="en-US" sz="1100">
                <a:cs typeface="Helvetica" charset="0"/>
              </a:rPr>
              <a:pPr>
                <a:tabLst>
                  <a:tab pos="749300" algn="l"/>
                </a:tabLst>
              </a:pPr>
              <a:t>4</a:t>
            </a:fld>
            <a:endParaRPr lang="en-US" sz="1100">
              <a:cs typeface="Helvetica" charset="0"/>
            </a:endParaRPr>
          </a:p>
        </p:txBody>
      </p:sp>
      <p:graphicFrame>
        <p:nvGraphicFramePr>
          <p:cNvPr id="3074" name="Object 2"/>
          <p:cNvGraphicFramePr>
            <a:graphicFrameLocks noChangeAspect="1"/>
          </p:cNvGraphicFramePr>
          <p:nvPr/>
        </p:nvGraphicFramePr>
        <p:xfrm>
          <a:off x="3651250" y="3286125"/>
          <a:ext cx="114300" cy="177800"/>
        </p:xfrm>
        <a:graphic>
          <a:graphicData uri="http://schemas.openxmlformats.org/presentationml/2006/ole">
            <p:oleObj spid="_x0000_s3074" name="Equation" r:id="rId4" imgW="114120" imgH="177480" progId="Equation.DSMT4">
              <p:embed/>
            </p:oleObj>
          </a:graphicData>
        </a:graphic>
      </p:graphicFrame>
      <p:graphicFrame>
        <p:nvGraphicFramePr>
          <p:cNvPr id="3075" name="Object 3"/>
          <p:cNvGraphicFramePr>
            <a:graphicFrameLocks noChangeAspect="1"/>
          </p:cNvGraphicFramePr>
          <p:nvPr/>
        </p:nvGraphicFramePr>
        <p:xfrm>
          <a:off x="3251200" y="3276600"/>
          <a:ext cx="914400" cy="198438"/>
        </p:xfrm>
        <a:graphic>
          <a:graphicData uri="http://schemas.openxmlformats.org/presentationml/2006/ole">
            <p:oleObj spid="_x0000_s3075" name="Equation" r:id="rId5" imgW="114120" imgH="177480" progId="Equation.DSMT4">
              <p:embed/>
            </p:oleObj>
          </a:graphicData>
        </a:graphic>
      </p:graphicFrame>
      <p:graphicFrame>
        <p:nvGraphicFramePr>
          <p:cNvPr id="3076" name="Object 5"/>
          <p:cNvGraphicFramePr>
            <a:graphicFrameLocks noChangeAspect="1"/>
          </p:cNvGraphicFramePr>
          <p:nvPr/>
        </p:nvGraphicFramePr>
        <p:xfrm>
          <a:off x="846138" y="2057400"/>
          <a:ext cx="1439862" cy="428625"/>
        </p:xfrm>
        <a:graphic>
          <a:graphicData uri="http://schemas.openxmlformats.org/presentationml/2006/ole">
            <p:oleObj spid="_x0000_s3076" name="Equation" r:id="rId6" imgW="761760" imgH="228600" progId="Equation.DSMT4">
              <p:embed/>
            </p:oleObj>
          </a:graphicData>
        </a:graphic>
      </p:graphicFrame>
      <p:graphicFrame>
        <p:nvGraphicFramePr>
          <p:cNvPr id="3077" name="Object 5"/>
          <p:cNvGraphicFramePr>
            <a:graphicFrameLocks noChangeAspect="1"/>
          </p:cNvGraphicFramePr>
          <p:nvPr/>
        </p:nvGraphicFramePr>
        <p:xfrm>
          <a:off x="779463" y="2819400"/>
          <a:ext cx="2713037" cy="619125"/>
        </p:xfrm>
        <a:graphic>
          <a:graphicData uri="http://schemas.openxmlformats.org/presentationml/2006/ole">
            <p:oleObj spid="_x0000_s3077" name="Equation" r:id="rId7" imgW="1434960" imgH="330120" progId="Equation.DSMT4">
              <p:embed/>
            </p:oleObj>
          </a:graphicData>
        </a:graphic>
      </p:graphicFrame>
      <p:graphicFrame>
        <p:nvGraphicFramePr>
          <p:cNvPr id="3078" name="Object 5"/>
          <p:cNvGraphicFramePr>
            <a:graphicFrameLocks noChangeAspect="1"/>
          </p:cNvGraphicFramePr>
          <p:nvPr/>
        </p:nvGraphicFramePr>
        <p:xfrm>
          <a:off x="846138" y="3886200"/>
          <a:ext cx="1439862" cy="428625"/>
        </p:xfrm>
        <a:graphic>
          <a:graphicData uri="http://schemas.openxmlformats.org/presentationml/2006/ole">
            <p:oleObj spid="_x0000_s3078" name="Equation" r:id="rId8" imgW="761760" imgH="228600" progId="Equation.DSMT4">
              <p:embed/>
            </p:oleObj>
          </a:graphicData>
        </a:graphic>
      </p:graphicFrame>
      <p:graphicFrame>
        <p:nvGraphicFramePr>
          <p:cNvPr id="3079" name="Object 5"/>
          <p:cNvGraphicFramePr>
            <a:graphicFrameLocks noChangeAspect="1"/>
          </p:cNvGraphicFramePr>
          <p:nvPr/>
        </p:nvGraphicFramePr>
        <p:xfrm>
          <a:off x="838200" y="4800600"/>
          <a:ext cx="1439863" cy="428625"/>
        </p:xfrm>
        <a:graphic>
          <a:graphicData uri="http://schemas.openxmlformats.org/presentationml/2006/ole">
            <p:oleObj spid="_x0000_s3079" name="Equation" r:id="rId9" imgW="761760" imgH="228600" progId="Equation.DSMT4">
              <p:embed/>
            </p:oleObj>
          </a:graphicData>
        </a:graphic>
      </p:graphicFrame>
      <p:pic>
        <p:nvPicPr>
          <p:cNvPr id="18" name="Picture 11" descr="dbub_e866_slide"/>
          <p:cNvPicPr>
            <a:picLocks noChangeAspect="1" noChangeArrowheads="1"/>
          </p:cNvPicPr>
          <p:nvPr/>
        </p:nvPicPr>
        <p:blipFill>
          <a:blip r:embed="rId10" cstate="print"/>
          <a:srcRect/>
          <a:stretch>
            <a:fillRect/>
          </a:stretch>
        </p:blipFill>
        <p:spPr bwMode="auto">
          <a:xfrm>
            <a:off x="5421313" y="2057400"/>
            <a:ext cx="3663950" cy="3657600"/>
          </a:xfrm>
          <a:prstGeom prst="rect">
            <a:avLst/>
          </a:prstGeom>
          <a:noFill/>
          <a:ln w="9525">
            <a:noFill/>
            <a:miter lim="800000"/>
            <a:headEnd/>
            <a:tailEnd/>
          </a:ln>
        </p:spPr>
      </p:pic>
      <p:sp>
        <p:nvSpPr>
          <p:cNvPr id="19" name="Rectangle 6"/>
          <p:cNvSpPr>
            <a:spLocks noChangeArrowheads="1"/>
          </p:cNvSpPr>
          <p:nvPr/>
        </p:nvSpPr>
        <p:spPr bwMode="auto">
          <a:xfrm>
            <a:off x="152400" y="5334000"/>
            <a:ext cx="5410200" cy="990600"/>
          </a:xfrm>
          <a:prstGeom prst="rect">
            <a:avLst/>
          </a:prstGeom>
          <a:noFill/>
          <a:ln w="9525">
            <a:noFill/>
            <a:miter lim="800000"/>
            <a:headEnd/>
            <a:tailEnd/>
          </a:ln>
        </p:spPr>
        <p:txBody>
          <a:bodyPr/>
          <a:lstStyle/>
          <a:p>
            <a:pPr marL="273050" indent="-273050" algn="l" eaLnBrk="0" hangingPunct="0">
              <a:lnSpc>
                <a:spcPct val="150000"/>
              </a:lnSpc>
              <a:buClr>
                <a:srgbClr val="1C11FD"/>
              </a:buClr>
              <a:buSzPct val="150000"/>
              <a:buFont typeface="Zapf Dingbats" charset="0"/>
              <a:buChar char="➡"/>
            </a:pPr>
            <a:r>
              <a:rPr lang="en-US" sz="2000" dirty="0">
                <a:latin typeface="Arial Unicode MS" pitchFamily="34" charset="-128"/>
                <a:ea typeface="Arial Unicode MS" pitchFamily="34" charset="-128"/>
                <a:cs typeface="Arial Unicode MS" pitchFamily="34" charset="-128"/>
                <a:sym typeface="Arial" pitchFamily="34" charset="0"/>
              </a:rPr>
              <a:t> What is the origin of the </a:t>
            </a:r>
            <a:r>
              <a:rPr lang="en-US" sz="2000" dirty="0" smtClean="0">
                <a:latin typeface="Arial Unicode MS" pitchFamily="34" charset="-128"/>
                <a:ea typeface="Arial Unicode MS" pitchFamily="34" charset="-128"/>
                <a:cs typeface="Arial Unicode MS" pitchFamily="34" charset="-128"/>
                <a:sym typeface="Arial" pitchFamily="34" charset="0"/>
              </a:rPr>
              <a:t>sea</a:t>
            </a:r>
            <a:endParaRPr lang="en-US" sz="2000" dirty="0">
              <a:latin typeface="Arial Unicode MS" pitchFamily="34" charset="-128"/>
              <a:ea typeface="Arial Unicode MS" pitchFamily="34" charset="-128"/>
              <a:cs typeface="Arial Unicode MS" pitchFamily="34" charset="-128"/>
              <a:sym typeface="Arial" pitchFamily="34" charset="0"/>
            </a:endParaRPr>
          </a:p>
        </p:txBody>
      </p:sp>
      <p:sp>
        <p:nvSpPr>
          <p:cNvPr id="15" name="Rectangle 6"/>
          <p:cNvSpPr txBox="1">
            <a:spLocks noChangeArrowheads="1"/>
          </p:cNvSpPr>
          <p:nvPr/>
        </p:nvSpPr>
        <p:spPr bwMode="auto">
          <a:xfrm>
            <a:off x="990600" y="241300"/>
            <a:ext cx="6934200" cy="466725"/>
          </a:xfrm>
          <a:prstGeom prst="rect">
            <a:avLst/>
          </a:prstGeom>
          <a:noFill/>
          <a:ln>
            <a:miter lim="800000"/>
            <a:headEnd/>
            <a:tailEnd/>
          </a:ln>
        </p:spPr>
        <p:txBody>
          <a:bodyPr/>
          <a:lstStyle/>
          <a:p>
            <a:pPr>
              <a:spcBef>
                <a:spcPts val="200"/>
              </a:spcBef>
              <a:tabLst>
                <a:tab pos="863600" algn="l"/>
              </a:tabLst>
              <a:defRPr/>
            </a:pPr>
            <a:r>
              <a:rPr lang="en-US" sz="2400" b="1" kern="0" dirty="0">
                <a:solidFill>
                  <a:srgbClr val="1C11FD"/>
                </a:solidFill>
                <a:latin typeface="+mj-lt"/>
                <a:ea typeface="+mj-ea"/>
                <a:cs typeface="+mj-cs"/>
                <a:sym typeface="Arial" pitchFamily="34" charset="0"/>
              </a:rPr>
              <a:t>Flavor Structure of the Proton: Brief History</a:t>
            </a:r>
          </a:p>
        </p:txBody>
      </p:sp>
      <p:graphicFrame>
        <p:nvGraphicFramePr>
          <p:cNvPr id="16" name="Object 4"/>
          <p:cNvGraphicFramePr>
            <a:graphicFrameLocks noChangeAspect="1"/>
          </p:cNvGraphicFramePr>
          <p:nvPr/>
        </p:nvGraphicFramePr>
        <p:xfrm>
          <a:off x="7162800" y="1295400"/>
          <a:ext cx="744538" cy="381000"/>
        </p:xfrm>
        <a:graphic>
          <a:graphicData uri="http://schemas.openxmlformats.org/presentationml/2006/ole">
            <p:oleObj spid="_x0000_s3080" name="Equation" r:id="rId11" imgW="393480" imgH="203040" progId="Equation.DSMT4">
              <p:embed/>
            </p:oleObj>
          </a:graphicData>
        </a:graphic>
      </p:graphicFrame>
      <p:graphicFrame>
        <p:nvGraphicFramePr>
          <p:cNvPr id="17" name="Group 20"/>
          <p:cNvGraphicFramePr>
            <a:graphicFrameLocks noGrp="1"/>
          </p:cNvGraphicFramePr>
          <p:nvPr/>
        </p:nvGraphicFramePr>
        <p:xfrm>
          <a:off x="6113463" y="1292225"/>
          <a:ext cx="914400" cy="396240"/>
        </p:xfrm>
        <a:graphic>
          <a:graphicData uri="http://schemas.openxmlformats.org/drawingml/2006/table">
            <a:tbl>
              <a:tblPr/>
              <a:tblGrid>
                <a:gridCol w="914400"/>
              </a:tblGrid>
              <a:tr h="381000">
                <a:tc>
                  <a:txBody>
                    <a:bodyPr/>
                    <a:lstStyle/>
                    <a:p>
                      <a:pPr marL="0" marR="0" lvl="0" indent="0" algn="ctr"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rgbClr val="1C11FD"/>
                          </a:solidFill>
                          <a:effectLst/>
                          <a:latin typeface="Arial Unicode MS" pitchFamily="34" charset="-122"/>
                          <a:ea typeface="Arial Unicode MS" pitchFamily="34" charset="-122"/>
                          <a:cs typeface="Arial Unicode MS" pitchFamily="34" charset="-122"/>
                          <a:sym typeface="Arial" charset="0"/>
                        </a:rPr>
                        <a:t>E866:</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2" name="Rectangle 21"/>
          <p:cNvSpPr>
            <a:spLocks noChangeArrowheads="1"/>
          </p:cNvSpPr>
          <p:nvPr/>
        </p:nvSpPr>
        <p:spPr bwMode="auto">
          <a:xfrm>
            <a:off x="7162800" y="1295400"/>
            <a:ext cx="762000" cy="381000"/>
          </a:xfrm>
          <a:prstGeom prst="rect">
            <a:avLst/>
          </a:prstGeom>
          <a:noFill/>
          <a:ln w="12700" algn="ctr">
            <a:solidFill>
              <a:srgbClr val="1C11FD"/>
            </a:solidFill>
            <a:round/>
            <a:headEnd/>
            <a:tailEnd/>
          </a:ln>
        </p:spPr>
        <p:txBody>
          <a:bodyPr/>
          <a:lstStyle/>
          <a:p>
            <a:pPr>
              <a:tabLst>
                <a:tab pos="749300" algn="l"/>
              </a:tabLst>
            </a:pPr>
            <a:endParaRPr lang="en-US"/>
          </a:p>
        </p:txBody>
      </p:sp>
      <p:sp>
        <p:nvSpPr>
          <p:cNvPr id="24" name="Slide Number Placeholder 23"/>
          <p:cNvSpPr>
            <a:spLocks noGrp="1"/>
          </p:cNvSpPr>
          <p:nvPr>
            <p:ph type="sldNum" sz="quarter" idx="10"/>
          </p:nvPr>
        </p:nvSpPr>
        <p:spPr/>
        <p:txBody>
          <a:bodyPr/>
          <a:lstStyle/>
          <a:p>
            <a:pPr>
              <a:defRPr/>
            </a:pPr>
            <a:fld id="{D4CF219A-9DA1-4D01-875A-406B4767C1DF}" type="slidenum">
              <a:rPr lang="en-US" smtClean="0"/>
              <a:pPr>
                <a:defRPr/>
              </a:pPr>
              <a:t>4</a:t>
            </a:fld>
            <a:endParaRPr lang="en-US"/>
          </a:p>
        </p:txBody>
      </p:sp>
      <p:sp>
        <p:nvSpPr>
          <p:cNvPr id="23" name="Rectangle 6"/>
          <p:cNvSpPr>
            <a:spLocks noChangeArrowheads="1"/>
          </p:cNvSpPr>
          <p:nvPr/>
        </p:nvSpPr>
        <p:spPr bwMode="auto">
          <a:xfrm>
            <a:off x="5410200" y="5638800"/>
            <a:ext cx="3657600" cy="1219200"/>
          </a:xfrm>
          <a:prstGeom prst="rect">
            <a:avLst/>
          </a:prstGeom>
          <a:noFill/>
          <a:ln w="12700">
            <a:noFill/>
            <a:miter lim="800000"/>
            <a:headEnd/>
            <a:tailEnd/>
          </a:ln>
        </p:spPr>
        <p:txBody>
          <a:bodyPr/>
          <a:lstStyle/>
          <a:p>
            <a:pPr marL="273050" indent="-273050" algn="l" eaLnBrk="0" hangingPunct="0">
              <a:buClr>
                <a:srgbClr val="1C11FD"/>
              </a:buClr>
              <a:buSzPct val="150000"/>
              <a:buFont typeface="Zapf Dingbats" charset="0"/>
              <a:buChar char="➡"/>
            </a:pP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Knowledge of </a:t>
            </a:r>
            <a:r>
              <a:rPr lang="en-US" sz="2000" dirty="0" err="1">
                <a:solidFill>
                  <a:srgbClr val="1C11FD"/>
                </a:solidFill>
                <a:latin typeface="Arial Unicode MS" pitchFamily="34" charset="-128"/>
                <a:ea typeface="Arial Unicode MS" pitchFamily="34" charset="-128"/>
                <a:cs typeface="Arial Unicode MS" pitchFamily="34" charset="-128"/>
                <a:sym typeface="Arial" pitchFamily="34" charset="0"/>
              </a:rPr>
              <a:t>parton</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distributions is data driven</a:t>
            </a:r>
          </a:p>
          <a:p>
            <a:pPr marL="730250" lvl="1" indent="-273050" algn="l" eaLnBrk="0" hangingPunct="0">
              <a:buClr>
                <a:srgbClr val="1C11FD"/>
              </a:buClr>
              <a:buSzPct val="150000"/>
              <a:buFont typeface="Arial Unicode MS" pitchFamily="34" charset="-128"/>
              <a:buChar char="–"/>
            </a:pPr>
            <a:r>
              <a:rPr lang="en-US" sz="1600" dirty="0">
                <a:latin typeface="Arial Unicode MS" pitchFamily="34" charset="-128"/>
                <a:ea typeface="Arial Unicode MS" pitchFamily="34" charset="-128"/>
                <a:cs typeface="Arial Unicode MS" pitchFamily="34" charset="-128"/>
                <a:sym typeface="Arial" pitchFamily="34" charset="0"/>
              </a:rPr>
              <a:t>Sea quark distributions are difficult for Lattice QCD</a:t>
            </a:r>
            <a: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t/>
            </a:r>
            <a:br>
              <a:rPr lang="en-US" sz="2000" dirty="0">
                <a:solidFill>
                  <a:srgbClr val="1C11FD"/>
                </a:solidFill>
                <a:latin typeface="Arial Unicode MS" pitchFamily="34" charset="-128"/>
                <a:ea typeface="Arial Unicode MS" pitchFamily="34" charset="-128"/>
                <a:cs typeface="Arial Unicode MS" pitchFamily="34" charset="-128"/>
                <a:sym typeface="Arial" pitchFamily="34" charset="0"/>
              </a:rPr>
            </a:br>
            <a:r>
              <a:rPr lang="en-US" dirty="0">
                <a:solidFill>
                  <a:schemeClr val="accent2"/>
                </a:solidFill>
                <a:latin typeface="Arial Unicode MS" pitchFamily="34" charset="-128"/>
                <a:ea typeface="Arial Unicode MS" pitchFamily="34" charset="-128"/>
                <a:cs typeface="Arial Unicode MS" pitchFamily="34" charset="-128"/>
                <a:sym typeface="Arial" pitchFamily="34" charset="0"/>
              </a:rPr>
              <a:t/>
            </a:r>
            <a:br>
              <a:rPr lang="en-US" dirty="0">
                <a:solidFill>
                  <a:schemeClr val="accent2"/>
                </a:solidFill>
                <a:latin typeface="Arial Unicode MS" pitchFamily="34" charset="-128"/>
                <a:ea typeface="Arial Unicode MS" pitchFamily="34" charset="-128"/>
                <a:cs typeface="Arial Unicode MS" pitchFamily="34" charset="-128"/>
                <a:sym typeface="Arial" pitchFamily="34" charset="0"/>
              </a:rPr>
            </a:br>
            <a:endParaRPr lang="en-US" dirty="0">
              <a:latin typeface="Arial Unicode MS" pitchFamily="34" charset="-128"/>
              <a:ea typeface="Arial Unicode MS" pitchFamily="34" charset="-128"/>
              <a:cs typeface="Arial Unicode MS" pitchFamily="34" charset="-128"/>
              <a:sym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C02B8F83-E4DA-4E2C-A01E-4B286F43909E}" type="slidenum">
              <a:rPr lang="en-US" sz="1100">
                <a:cs typeface="Helvetica" charset="0"/>
              </a:rPr>
              <a:pPr>
                <a:tabLst>
                  <a:tab pos="749300" algn="l"/>
                </a:tabLst>
              </a:pPr>
              <a:t>5</a:t>
            </a:fld>
            <a:endParaRPr lang="en-US" sz="1100">
              <a:cs typeface="Helvetica" charset="0"/>
            </a:endParaRPr>
          </a:p>
        </p:txBody>
      </p:sp>
      <p:sp>
        <p:nvSpPr>
          <p:cNvPr id="4101" name="Rectangle 6"/>
          <p:cNvSpPr>
            <a:spLocks noGrp="1" noChangeArrowheads="1"/>
          </p:cNvSpPr>
          <p:nvPr>
            <p:ph type="title" idx="4294967295"/>
          </p:nvPr>
        </p:nvSpPr>
        <p:spPr bwMode="auto">
          <a:xfrm>
            <a:off x="685800" y="241300"/>
            <a:ext cx="7620000" cy="466725"/>
          </a:xfrm>
          <a:prstGeom prst="rect">
            <a:avLst/>
          </a:prstGeom>
          <a:noFill/>
          <a:ln>
            <a:miter lim="800000"/>
            <a:headEnd/>
            <a:tailEnd/>
          </a:ln>
        </p:spPr>
        <p:txBody>
          <a:bodyPr/>
          <a:lstStyle/>
          <a:p>
            <a:pPr eaLnBrk="1" hangingPunct="1">
              <a:tabLst>
                <a:tab pos="863600" algn="l"/>
              </a:tabLst>
            </a:pPr>
            <a:r>
              <a:rPr lang="en-US" sz="2400" dirty="0" smtClean="0">
                <a:solidFill>
                  <a:srgbClr val="1C11FD"/>
                </a:solidFill>
              </a:rPr>
              <a:t>Flavor Structure of the Proton: What creates Sea?</a:t>
            </a:r>
          </a:p>
        </p:txBody>
      </p:sp>
      <p:sp>
        <p:nvSpPr>
          <p:cNvPr id="4102"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21" name="Rectangle 3"/>
          <p:cNvSpPr txBox="1">
            <a:spLocks noChangeArrowheads="1"/>
          </p:cNvSpPr>
          <p:nvPr/>
        </p:nvSpPr>
        <p:spPr>
          <a:xfrm>
            <a:off x="247650" y="1143000"/>
            <a:ext cx="4019550" cy="5181600"/>
          </a:xfrm>
          <a:prstGeom prst="rect">
            <a:avLst/>
          </a:prstGeom>
        </p:spPr>
        <p:txBody>
          <a:bodyPr/>
          <a:lstStyle/>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There is a gluon splitting component which is symmetric  </a:t>
            </a:r>
          </a:p>
          <a:p>
            <a:pPr marL="334963"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600"/>
              </a:spcBef>
              <a:buSzPct val="200000"/>
              <a:buFont typeface="Arial" pitchFamily="34" charset="0"/>
              <a:buChar char="•"/>
              <a:defRPr/>
            </a:pPr>
            <a:endParaRPr lang="en-US" kern="0" dirty="0">
              <a:latin typeface="+mn-lt"/>
              <a:ea typeface="+mn-ea"/>
              <a:cs typeface="+mn-cs"/>
              <a:sym typeface="Arial" pitchFamily="34" charset="0"/>
            </a:endParaRP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 </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Symmetric sea via pair</a:t>
            </a:r>
            <a:br>
              <a:rPr lang="en-US" kern="0" dirty="0">
                <a:latin typeface="+mn-lt"/>
                <a:ea typeface="+mn-ea"/>
                <a:cs typeface="+mn-cs"/>
                <a:sym typeface="Arial" pitchFamily="34" charset="0"/>
              </a:rPr>
            </a:br>
            <a:r>
              <a:rPr lang="en-US" kern="0" dirty="0">
                <a:latin typeface="+mn-lt"/>
                <a:ea typeface="+mn-ea"/>
                <a:cs typeface="+mn-cs"/>
                <a:sym typeface="Arial" pitchFamily="34" charset="0"/>
              </a:rPr>
              <a:t> production from gluons</a:t>
            </a:r>
            <a:br>
              <a:rPr lang="en-US" kern="0" dirty="0">
                <a:latin typeface="+mn-lt"/>
                <a:ea typeface="+mn-ea"/>
                <a:cs typeface="+mn-cs"/>
                <a:sym typeface="Arial" pitchFamily="34" charset="0"/>
              </a:rPr>
            </a:br>
            <a:r>
              <a:rPr lang="en-US" kern="0" dirty="0">
                <a:latin typeface="+mn-lt"/>
                <a:ea typeface="+mn-ea"/>
                <a:cs typeface="+mn-cs"/>
                <a:sym typeface="Arial" pitchFamily="34" charset="0"/>
              </a:rPr>
              <a:t> subtracts off</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No gluon contribution at 1</a:t>
            </a:r>
            <a:r>
              <a:rPr lang="en-US" kern="0" baseline="30000" dirty="0">
                <a:latin typeface="+mn-lt"/>
                <a:ea typeface="+mn-ea"/>
                <a:cs typeface="+mn-cs"/>
                <a:sym typeface="Arial" pitchFamily="34" charset="0"/>
              </a:rPr>
              <a:t>st</a:t>
            </a:r>
            <a:r>
              <a:rPr lang="en-US" kern="0" dirty="0">
                <a:latin typeface="+mn-lt"/>
                <a:ea typeface="+mn-ea"/>
                <a:cs typeface="+mn-cs"/>
                <a:sym typeface="Arial" pitchFamily="34" charset="0"/>
              </a:rPr>
              <a:t> </a:t>
            </a:r>
            <a:br>
              <a:rPr lang="en-US" kern="0" dirty="0">
                <a:latin typeface="+mn-lt"/>
                <a:ea typeface="+mn-ea"/>
                <a:cs typeface="+mn-cs"/>
                <a:sym typeface="Arial" pitchFamily="34" charset="0"/>
              </a:rPr>
            </a:br>
            <a:r>
              <a:rPr lang="en-US" kern="0" dirty="0">
                <a:latin typeface="+mn-lt"/>
                <a:ea typeface="+mn-ea"/>
                <a:cs typeface="+mn-cs"/>
                <a:sym typeface="Arial" pitchFamily="34" charset="0"/>
              </a:rPr>
              <a:t> order in </a:t>
            </a:r>
            <a:r>
              <a:rPr lang="en-US" kern="0" dirty="0">
                <a:latin typeface="Symbol" pitchFamily="18" charset="2"/>
                <a:ea typeface="+mn-ea"/>
                <a:cs typeface="+mn-cs"/>
                <a:sym typeface="Symbol" pitchFamily="18" charset="2"/>
              </a:rPr>
              <a:t></a:t>
            </a:r>
            <a:r>
              <a:rPr lang="en-US" kern="0" baseline="-25000" dirty="0">
                <a:latin typeface="+mn-lt"/>
                <a:ea typeface="+mn-ea"/>
                <a:cs typeface="+mn-cs"/>
                <a:sym typeface="Symbol" pitchFamily="18" charset="2"/>
              </a:rPr>
              <a:t>s</a:t>
            </a:r>
            <a:endParaRPr lang="en-US" kern="0" dirty="0">
              <a:latin typeface="+mn-lt"/>
              <a:ea typeface="+mn-ea"/>
              <a:cs typeface="+mn-cs"/>
              <a:sym typeface="Arial" pitchFamily="34" charset="0"/>
            </a:endParaRP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Non-</a:t>
            </a:r>
            <a:r>
              <a:rPr lang="en-US" kern="0" dirty="0" err="1">
                <a:latin typeface="+mn-lt"/>
                <a:ea typeface="+mn-ea"/>
                <a:cs typeface="+mn-cs"/>
                <a:sym typeface="Arial" pitchFamily="34" charset="0"/>
              </a:rPr>
              <a:t>perturbative</a:t>
            </a:r>
            <a:r>
              <a:rPr lang="en-US" kern="0" dirty="0">
                <a:latin typeface="+mn-lt"/>
                <a:ea typeface="+mn-ea"/>
                <a:cs typeface="+mn-cs"/>
                <a:sym typeface="Arial" pitchFamily="34" charset="0"/>
              </a:rPr>
              <a:t> models are</a:t>
            </a:r>
            <a:br>
              <a:rPr lang="en-US" kern="0" dirty="0">
                <a:latin typeface="+mn-lt"/>
                <a:ea typeface="+mn-ea"/>
                <a:cs typeface="+mn-cs"/>
                <a:sym typeface="Arial" pitchFamily="34" charset="0"/>
              </a:rPr>
            </a:br>
            <a:r>
              <a:rPr lang="en-US" kern="0" dirty="0">
                <a:latin typeface="+mn-lt"/>
                <a:ea typeface="+mn-ea"/>
                <a:cs typeface="+mn-cs"/>
                <a:sym typeface="Arial" pitchFamily="34" charset="0"/>
              </a:rPr>
              <a:t> motivated by the observed </a:t>
            </a:r>
            <a:br>
              <a:rPr lang="en-US" kern="0" dirty="0">
                <a:latin typeface="+mn-lt"/>
                <a:ea typeface="+mn-ea"/>
                <a:cs typeface="+mn-cs"/>
                <a:sym typeface="Arial" pitchFamily="34" charset="0"/>
              </a:rPr>
            </a:br>
            <a:r>
              <a:rPr lang="en-US" kern="0" dirty="0">
                <a:latin typeface="+mn-lt"/>
                <a:ea typeface="+mn-ea"/>
                <a:cs typeface="+mn-cs"/>
                <a:sym typeface="Arial" pitchFamily="34" charset="0"/>
              </a:rPr>
              <a:t> difference</a:t>
            </a:r>
          </a:p>
          <a:p>
            <a:pPr marL="334963" indent="-334963" algn="l" eaLnBrk="0" hangingPunct="0">
              <a:spcBef>
                <a:spcPts val="600"/>
              </a:spcBef>
              <a:buSzPct val="200000"/>
              <a:buFont typeface="Arial" pitchFamily="34" charset="0"/>
              <a:buChar char="•"/>
              <a:defRPr/>
            </a:pPr>
            <a:r>
              <a:rPr lang="en-US" kern="0" dirty="0">
                <a:latin typeface="+mn-lt"/>
                <a:ea typeface="+mn-ea"/>
                <a:cs typeface="+mn-cs"/>
                <a:sym typeface="Arial" pitchFamily="34" charset="0"/>
              </a:rPr>
              <a:t>A proton with 3 valence quarks plus glue cannot be right at any scale!!</a:t>
            </a:r>
          </a:p>
        </p:txBody>
      </p:sp>
      <p:pic>
        <p:nvPicPr>
          <p:cNvPr id="4104" name="Picture 5" descr="dmu_hermes"/>
          <p:cNvPicPr>
            <a:picLocks noChangeAspect="1" noChangeArrowheads="1"/>
          </p:cNvPicPr>
          <p:nvPr/>
        </p:nvPicPr>
        <p:blipFill>
          <a:blip r:embed="rId4" cstate="print"/>
          <a:srcRect/>
          <a:stretch>
            <a:fillRect/>
          </a:stretch>
        </p:blipFill>
        <p:spPr bwMode="auto">
          <a:xfrm>
            <a:off x="4195763" y="1295400"/>
            <a:ext cx="4948237" cy="4938713"/>
          </a:xfrm>
          <a:prstGeom prst="rect">
            <a:avLst/>
          </a:prstGeom>
          <a:noFill/>
          <a:ln w="9525">
            <a:noFill/>
            <a:miter lim="800000"/>
            <a:headEnd/>
            <a:tailEnd/>
          </a:ln>
        </p:spPr>
      </p:pic>
      <p:graphicFrame>
        <p:nvGraphicFramePr>
          <p:cNvPr id="4098" name="Object 4"/>
          <p:cNvGraphicFramePr>
            <a:graphicFrameLocks noChangeAspect="1"/>
          </p:cNvGraphicFramePr>
          <p:nvPr/>
        </p:nvGraphicFramePr>
        <p:xfrm>
          <a:off x="609600" y="2362200"/>
          <a:ext cx="696913" cy="381000"/>
        </p:xfrm>
        <a:graphic>
          <a:graphicData uri="http://schemas.openxmlformats.org/presentationml/2006/ole">
            <p:oleObj spid="_x0000_s4098" name="Equation" r:id="rId5" imgW="368280" imgH="203040" progId="Equation.DSMT4">
              <p:embed/>
            </p:oleObj>
          </a:graphicData>
        </a:graphic>
      </p:graphicFrame>
      <p:graphicFrame>
        <p:nvGraphicFramePr>
          <p:cNvPr id="4099" name="Object 3"/>
          <p:cNvGraphicFramePr>
            <a:graphicFrameLocks noChangeAspect="1"/>
          </p:cNvGraphicFramePr>
          <p:nvPr/>
        </p:nvGraphicFramePr>
        <p:xfrm>
          <a:off x="1017588" y="1781175"/>
          <a:ext cx="2259012" cy="428625"/>
        </p:xfrm>
        <a:graphic>
          <a:graphicData uri="http://schemas.openxmlformats.org/presentationml/2006/ole">
            <p:oleObj spid="_x0000_s4099" name="Equation" r:id="rId6" imgW="1193760" imgH="228600" progId="Equation.DSMT4">
              <p:embed/>
            </p:oleObj>
          </a:graphicData>
        </a:graphic>
      </p:graphicFrame>
      <p:sp>
        <p:nvSpPr>
          <p:cNvPr id="10" name="Slide Number Placeholder 9"/>
          <p:cNvSpPr>
            <a:spLocks noGrp="1"/>
          </p:cNvSpPr>
          <p:nvPr>
            <p:ph type="sldNum" sz="quarter" idx="10"/>
          </p:nvPr>
        </p:nvSpPr>
        <p:spPr/>
        <p:txBody>
          <a:bodyPr/>
          <a:lstStyle/>
          <a:p>
            <a:pPr>
              <a:defRPr/>
            </a:pPr>
            <a:fld id="{5EC93736-4E36-4ABE-9015-AAF84672D4A9}"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6"/>
          <p:cNvSpPr>
            <a:spLocks noGrp="1" noChangeArrowheads="1"/>
          </p:cNvSpPr>
          <p:nvPr>
            <p:ph type="title" idx="4294967295"/>
          </p:nvPr>
        </p:nvSpPr>
        <p:spPr bwMode="auto">
          <a:xfrm>
            <a:off x="1524000" y="241300"/>
            <a:ext cx="6019800" cy="466725"/>
          </a:xfrm>
          <a:prstGeom prst="rect">
            <a:avLst/>
          </a:prstGeom>
          <a:noFill/>
          <a:ln>
            <a:miter lim="800000"/>
            <a:headEnd/>
            <a:tailEnd/>
          </a:ln>
        </p:spPr>
        <p:txBody>
          <a:bodyPr/>
          <a:lstStyle/>
          <a:p>
            <a:pPr eaLnBrk="1" hangingPunct="1">
              <a:tabLst>
                <a:tab pos="863600" algn="l"/>
              </a:tabLst>
            </a:pPr>
            <a:r>
              <a:rPr lang="en-US" sz="2400" dirty="0" smtClean="0">
                <a:solidFill>
                  <a:srgbClr val="1C11FD"/>
                </a:solidFill>
              </a:rPr>
              <a:t>Flavor Structure of the Proton: Models</a:t>
            </a:r>
          </a:p>
        </p:txBody>
      </p:sp>
      <p:sp>
        <p:nvSpPr>
          <p:cNvPr id="5129"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graphicFrame>
        <p:nvGraphicFramePr>
          <p:cNvPr id="18" name="Group 6"/>
          <p:cNvGraphicFramePr>
            <a:graphicFrameLocks noGrp="1"/>
          </p:cNvGraphicFramePr>
          <p:nvPr/>
        </p:nvGraphicFramePr>
        <p:xfrm>
          <a:off x="609600" y="990600"/>
          <a:ext cx="5181600" cy="533400"/>
        </p:xfrm>
        <a:graphic>
          <a:graphicData uri="http://schemas.openxmlformats.org/drawingml/2006/table">
            <a:tbl>
              <a:tblPr/>
              <a:tblGrid>
                <a:gridCol w="5181600"/>
              </a:tblGrid>
              <a:tr h="5334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Non-</a:t>
                      </a:r>
                      <a:r>
                        <a:rPr kumimoji="0" lang="en-US" sz="2000" b="0" i="0" u="none" strike="noStrike" cap="none" normalizeH="0" baseline="0" dirty="0" err="1" smtClean="0">
                          <a:ln>
                            <a:noFill/>
                          </a:ln>
                          <a:solidFill>
                            <a:schemeClr val="accent2"/>
                          </a:solidFill>
                          <a:effectLst/>
                          <a:latin typeface="+mn-lt"/>
                          <a:ea typeface="ヒラギノ角ゴ ProN W3" charset="0"/>
                          <a:cs typeface="ヒラギノ角ゴ ProN W3" charset="0"/>
                          <a:sym typeface="Arial" charset="0"/>
                        </a:rPr>
                        <a:t>perturbative</a:t>
                      </a:r>
                      <a:r>
                        <a:rPr kumimoji="0" lang="en-US" sz="20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 models</a:t>
                      </a:r>
                      <a:r>
                        <a:rPr kumimoji="0" lang="en-US" sz="20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alternate </a:t>
                      </a:r>
                      <a:r>
                        <a:rPr kumimoji="0" lang="en-US" sz="2000" b="0" i="0" u="none" strike="noStrike" cap="none" normalizeH="0" baseline="0" dirty="0" err="1" smtClean="0">
                          <a:ln>
                            <a:noFill/>
                          </a:ln>
                          <a:solidFill>
                            <a:schemeClr val="tx1"/>
                          </a:solidFill>
                          <a:effectLst/>
                          <a:latin typeface="+mn-lt"/>
                          <a:ea typeface="ヒラギノ角ゴ ProN W3" charset="0"/>
                          <a:cs typeface="ヒラギノ角ゴ ProN W3" charset="0"/>
                          <a:sym typeface="Arial" charset="0"/>
                        </a:rPr>
                        <a:t>d.o.f</a:t>
                      </a:r>
                      <a:r>
                        <a:rPr kumimoji="0" lang="en-US" sz="20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9" name="Group 12"/>
          <p:cNvGraphicFramePr>
            <a:graphicFrameLocks noGrp="1"/>
          </p:cNvGraphicFramePr>
          <p:nvPr/>
        </p:nvGraphicFramePr>
        <p:xfrm>
          <a:off x="76200" y="1828800"/>
          <a:ext cx="8991600" cy="2971800"/>
        </p:xfrm>
        <a:graphic>
          <a:graphicData uri="http://schemas.openxmlformats.org/drawingml/2006/table">
            <a:tbl>
              <a:tblPr/>
              <a:tblGrid>
                <a:gridCol w="8991600"/>
              </a:tblGrid>
              <a:tr h="29718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Meson Cloud Models    </a:t>
                      </a:r>
                      <a:r>
                        <a:rPr kumimoji="0" lang="en-US" sz="2000" b="0" i="0" u="none" strike="noStrike" cap="none" normalizeH="0" baseline="0" dirty="0" err="1" smtClean="0">
                          <a:ln>
                            <a:noFill/>
                          </a:ln>
                          <a:solidFill>
                            <a:srgbClr val="33CC33"/>
                          </a:solidFill>
                          <a:effectLst/>
                          <a:latin typeface="+mn-lt"/>
                          <a:ea typeface="ヒラギノ角ゴ ProN W3" charset="0"/>
                          <a:cs typeface="ヒラギノ角ゴ ProN W3" charset="0"/>
                          <a:sym typeface="Arial" charset="0"/>
                        </a:rPr>
                        <a:t>Chiral</a:t>
                      </a: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-Quark </a:t>
                      </a:r>
                      <a:r>
                        <a:rPr kumimoji="0" lang="en-US" sz="2000" b="0" i="0" u="none" strike="noStrike" cap="none" normalizeH="0" baseline="0" dirty="0" err="1" smtClean="0">
                          <a:ln>
                            <a:noFill/>
                          </a:ln>
                          <a:solidFill>
                            <a:srgbClr val="33CC33"/>
                          </a:solidFill>
                          <a:effectLst/>
                          <a:latin typeface="+mn-lt"/>
                          <a:ea typeface="ヒラギノ角ゴ ProN W3" charset="0"/>
                          <a:cs typeface="ヒラギノ角ゴ ProN W3" charset="0"/>
                          <a:sym typeface="Arial" charset="0"/>
                        </a:rPr>
                        <a:t>Soliton</a:t>
                      </a:r>
                      <a: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Model     Statistical Model</a:t>
                      </a:r>
                      <a:br>
                        <a:rPr kumimoji="0" lang="en-US" sz="20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t/>
                      </a:r>
                      <a:br>
                        <a:rPr kumimoji="0" lang="en-US" sz="1800" b="0" i="0" u="none" strike="noStrike" cap="none" normalizeH="0" baseline="0" dirty="0" smtClean="0">
                          <a:ln>
                            <a:noFill/>
                          </a:ln>
                          <a:solidFill>
                            <a:srgbClr val="33CC33"/>
                          </a:solidFill>
                          <a:effectLst/>
                          <a:latin typeface="+mn-lt"/>
                          <a:ea typeface="ヒラギノ角ゴ ProN W3" charset="0"/>
                          <a:cs typeface="ヒラギノ角ゴ ProN W3" charset="0"/>
                          <a:sym typeface="Arial" charset="0"/>
                        </a:rPr>
                      </a:br>
                      <a:endPar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endParaRPr>
                    </a:p>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Quark sea from cloud</a:t>
                      </a:r>
                      <a:b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b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Arial" charset="0"/>
                        </a:rPr>
                        <a:t> of 0  mesons:</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5134" name="Picture 18" descr="gnome"/>
          <p:cNvPicPr>
            <a:picLocks noChangeAspect="1" noChangeArrowheads="1"/>
          </p:cNvPicPr>
          <p:nvPr/>
        </p:nvPicPr>
        <p:blipFill>
          <a:blip r:embed="rId4" cstate="print"/>
          <a:srcRect/>
          <a:stretch>
            <a:fillRect/>
          </a:stretch>
        </p:blipFill>
        <p:spPr bwMode="auto">
          <a:xfrm>
            <a:off x="228600" y="2362200"/>
            <a:ext cx="2114550" cy="1439863"/>
          </a:xfrm>
          <a:prstGeom prst="rect">
            <a:avLst/>
          </a:prstGeom>
          <a:noFill/>
          <a:ln w="9525">
            <a:noFill/>
            <a:miter lim="800000"/>
            <a:headEnd/>
            <a:tailEnd/>
          </a:ln>
        </p:spPr>
      </p:pic>
      <p:graphicFrame>
        <p:nvGraphicFramePr>
          <p:cNvPr id="21" name="Group 19"/>
          <p:cNvGraphicFramePr>
            <a:graphicFrameLocks noGrp="1"/>
          </p:cNvGraphicFramePr>
          <p:nvPr/>
        </p:nvGraphicFramePr>
        <p:xfrm>
          <a:off x="11430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sp>
        <p:nvSpPr>
          <p:cNvPr id="5141" name="Line 26"/>
          <p:cNvSpPr>
            <a:spLocks noChangeShapeType="1"/>
          </p:cNvSpPr>
          <p:nvPr/>
        </p:nvSpPr>
        <p:spPr bwMode="auto">
          <a:xfrm>
            <a:off x="609600" y="4359275"/>
            <a:ext cx="76200" cy="0"/>
          </a:xfrm>
          <a:prstGeom prst="line">
            <a:avLst/>
          </a:prstGeom>
          <a:noFill/>
          <a:ln w="25400">
            <a:solidFill>
              <a:schemeClr val="tx1"/>
            </a:solidFill>
            <a:round/>
            <a:headEnd/>
            <a:tailEnd/>
          </a:ln>
        </p:spPr>
        <p:txBody>
          <a:bodyPr wrap="none"/>
          <a:lstStyle/>
          <a:p>
            <a:endParaRPr lang="en-US"/>
          </a:p>
        </p:txBody>
      </p:sp>
      <p:sp>
        <p:nvSpPr>
          <p:cNvPr id="5142" name="Rectangle 18"/>
          <p:cNvSpPr>
            <a:spLocks noChangeArrowheads="1"/>
          </p:cNvSpPr>
          <p:nvPr/>
        </p:nvSpPr>
        <p:spPr bwMode="auto">
          <a:xfrm>
            <a:off x="2743200" y="2286000"/>
            <a:ext cx="3124200" cy="2516188"/>
          </a:xfrm>
          <a:prstGeom prst="rect">
            <a:avLst/>
          </a:prstGeom>
          <a:noFill/>
          <a:ln w="9525">
            <a:noFill/>
            <a:miter lim="800000"/>
            <a:headEnd/>
            <a:tailEnd/>
          </a:ln>
        </p:spPr>
        <p:txBody>
          <a:bodyPr/>
          <a:lstStyle/>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quark d.o.f. in a pion </a:t>
            </a:r>
            <a:br>
              <a:rPr lang="en-US">
                <a:latin typeface="Arial" pitchFamily="34" charset="0"/>
                <a:sym typeface="Arial" pitchFamily="34" charset="0"/>
              </a:rPr>
            </a:br>
            <a:r>
              <a:rPr lang="en-US">
                <a:latin typeface="Arial" pitchFamily="34" charset="0"/>
                <a:sym typeface="Arial" pitchFamily="34" charset="0"/>
              </a:rPr>
              <a:t>  mean-field: </a:t>
            </a:r>
            <a:r>
              <a:rPr lang="en-US">
                <a:solidFill>
                  <a:srgbClr val="A50021"/>
                </a:solidFill>
                <a:latin typeface="Arial" pitchFamily="34" charset="0"/>
                <a:sym typeface="Arial" pitchFamily="34" charset="0"/>
              </a:rPr>
              <a:t>u       d + </a:t>
            </a:r>
            <a:r>
              <a:rPr lang="en-US">
                <a:solidFill>
                  <a:srgbClr val="A50021"/>
                </a:solidFill>
                <a:latin typeface="Symbol" pitchFamily="18" charset="2"/>
                <a:sym typeface="Arial" pitchFamily="34" charset="0"/>
              </a:rPr>
              <a:t>p</a:t>
            </a:r>
            <a:r>
              <a:rPr lang="en-US" baseline="30000">
                <a:solidFill>
                  <a:srgbClr val="A50021"/>
                </a:solidFill>
                <a:latin typeface="Arial" pitchFamily="34" charset="0"/>
                <a:sym typeface="Arial" pitchFamily="34" charset="0"/>
              </a:rPr>
              <a:t>+</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nucleon = chiral soliton</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one parameter:</a:t>
            </a:r>
            <a:br>
              <a:rPr lang="en-US">
                <a:latin typeface="Arial" pitchFamily="34" charset="0"/>
                <a:sym typeface="Arial" pitchFamily="34" charset="0"/>
              </a:rPr>
            </a:br>
            <a:r>
              <a:rPr lang="en-US">
                <a:latin typeface="Arial" pitchFamily="34" charset="0"/>
                <a:sym typeface="Arial" pitchFamily="34" charset="0"/>
              </a:rPr>
              <a:t>    dynamically generated</a:t>
            </a:r>
            <a:br>
              <a:rPr lang="en-US">
                <a:latin typeface="Arial" pitchFamily="34" charset="0"/>
                <a:sym typeface="Arial" pitchFamily="34" charset="0"/>
              </a:rPr>
            </a:br>
            <a:r>
              <a:rPr lang="en-US">
                <a:latin typeface="Arial" pitchFamily="34" charset="0"/>
                <a:sym typeface="Arial" pitchFamily="34" charset="0"/>
              </a:rPr>
              <a:t>    quark mass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expand in 1/N</a:t>
            </a:r>
            <a:r>
              <a:rPr lang="en-US" baseline="-25000">
                <a:latin typeface="Arial" pitchFamily="34" charset="0"/>
                <a:sym typeface="Arial" pitchFamily="34" charset="0"/>
              </a:rPr>
              <a:t>c</a:t>
            </a:r>
            <a:r>
              <a:rPr lang="en-US">
                <a:latin typeface="Arial" pitchFamily="34" charset="0"/>
                <a:sym typeface="Arial" pitchFamily="34" charset="0"/>
              </a:rPr>
              <a:t>: </a:t>
            </a:r>
          </a:p>
        </p:txBody>
      </p:sp>
      <p:sp>
        <p:nvSpPr>
          <p:cNvPr id="5143" name="Line 33"/>
          <p:cNvSpPr>
            <a:spLocks noChangeShapeType="1"/>
          </p:cNvSpPr>
          <p:nvPr/>
        </p:nvSpPr>
        <p:spPr bwMode="auto">
          <a:xfrm>
            <a:off x="68580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4" name="Line 34"/>
          <p:cNvSpPr>
            <a:spLocks noChangeShapeType="1"/>
          </p:cNvSpPr>
          <p:nvPr/>
        </p:nvSpPr>
        <p:spPr bwMode="auto">
          <a:xfrm>
            <a:off x="35814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5" name="Line 35"/>
          <p:cNvSpPr>
            <a:spLocks noChangeShapeType="1"/>
          </p:cNvSpPr>
          <p:nvPr/>
        </p:nvSpPr>
        <p:spPr bwMode="auto">
          <a:xfrm>
            <a:off x="838200" y="5105400"/>
            <a:ext cx="228600" cy="0"/>
          </a:xfrm>
          <a:prstGeom prst="line">
            <a:avLst/>
          </a:prstGeom>
          <a:noFill/>
          <a:ln w="9525">
            <a:solidFill>
              <a:schemeClr val="tx1"/>
            </a:solidFill>
            <a:round/>
            <a:headEnd/>
            <a:tailEnd type="triangle" w="med" len="med"/>
          </a:ln>
        </p:spPr>
        <p:txBody>
          <a:bodyPr wrap="none"/>
          <a:lstStyle/>
          <a:p>
            <a:endParaRPr lang="en-US"/>
          </a:p>
        </p:txBody>
      </p:sp>
      <p:sp>
        <p:nvSpPr>
          <p:cNvPr id="5146" name="Rectangle 40"/>
          <p:cNvSpPr>
            <a:spLocks noChangeArrowheads="1"/>
          </p:cNvSpPr>
          <p:nvPr/>
        </p:nvSpPr>
        <p:spPr bwMode="auto">
          <a:xfrm>
            <a:off x="6172200" y="2286000"/>
            <a:ext cx="2971800" cy="2439988"/>
          </a:xfrm>
          <a:prstGeom prst="rect">
            <a:avLst/>
          </a:prstGeom>
          <a:noFill/>
          <a:ln w="9525">
            <a:noFill/>
            <a:miter lim="800000"/>
            <a:headEnd/>
            <a:tailEnd/>
          </a:ln>
        </p:spPr>
        <p:txBody>
          <a:bodyPr/>
          <a:lstStyle/>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nucleon = gas of</a:t>
            </a:r>
            <a:br>
              <a:rPr lang="en-US">
                <a:latin typeface="Arial" pitchFamily="34" charset="0"/>
                <a:sym typeface="Arial" pitchFamily="34" charset="0"/>
              </a:rPr>
            </a:br>
            <a:r>
              <a:rPr lang="en-US">
                <a:latin typeface="Arial" pitchFamily="34" charset="0"/>
                <a:sym typeface="Arial" pitchFamily="34" charset="0"/>
              </a:rPr>
              <a:t>    massless partons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few parameters:</a:t>
            </a:r>
            <a:br>
              <a:rPr lang="en-US">
                <a:latin typeface="Arial" pitchFamily="34" charset="0"/>
                <a:sym typeface="Arial" pitchFamily="34" charset="0"/>
              </a:rPr>
            </a:br>
            <a:r>
              <a:rPr lang="en-US">
                <a:latin typeface="Arial" pitchFamily="34" charset="0"/>
                <a:sym typeface="Arial" pitchFamily="34" charset="0"/>
              </a:rPr>
              <a:t>    generate parton</a:t>
            </a:r>
            <a:br>
              <a:rPr lang="en-US">
                <a:latin typeface="Arial" pitchFamily="34" charset="0"/>
                <a:sym typeface="Arial" pitchFamily="34" charset="0"/>
              </a:rPr>
            </a:br>
            <a:r>
              <a:rPr lang="en-US">
                <a:latin typeface="Arial" pitchFamily="34" charset="0"/>
                <a:sym typeface="Arial" pitchFamily="34" charset="0"/>
              </a:rPr>
              <a:t>    distribution functions</a:t>
            </a:r>
          </a:p>
          <a:p>
            <a:pPr algn="l" eaLnBrk="0" hangingPunct="0">
              <a:spcBef>
                <a:spcPts val="600"/>
              </a:spcBef>
              <a:buSzPct val="200000"/>
              <a:buFont typeface="Arial" pitchFamily="34" charset="0"/>
              <a:buChar char="•"/>
            </a:pPr>
            <a:r>
              <a:rPr lang="en-US" sz="1000">
                <a:latin typeface="Arial" pitchFamily="34" charset="0"/>
                <a:sym typeface="Arial" pitchFamily="34" charset="0"/>
              </a:rPr>
              <a:t> </a:t>
            </a:r>
            <a:r>
              <a:rPr lang="en-US">
                <a:latin typeface="Arial" pitchFamily="34" charset="0"/>
                <a:sym typeface="Arial" pitchFamily="34" charset="0"/>
              </a:rPr>
              <a:t>input: </a:t>
            </a:r>
            <a:br>
              <a:rPr lang="en-US">
                <a:latin typeface="Arial" pitchFamily="34" charset="0"/>
                <a:sym typeface="Arial" pitchFamily="34" charset="0"/>
              </a:rPr>
            </a:br>
            <a:r>
              <a:rPr lang="en-US">
                <a:latin typeface="Arial" pitchFamily="34" charset="0"/>
                <a:sym typeface="Arial" pitchFamily="34" charset="0"/>
              </a:rPr>
              <a:t>    QCD: chiral structure</a:t>
            </a:r>
            <a:br>
              <a:rPr lang="en-US">
                <a:latin typeface="Arial" pitchFamily="34" charset="0"/>
                <a:sym typeface="Arial" pitchFamily="34" charset="0"/>
              </a:rPr>
            </a:br>
            <a:r>
              <a:rPr lang="en-US">
                <a:latin typeface="Arial" pitchFamily="34" charset="0"/>
                <a:sym typeface="Arial" pitchFamily="34" charset="0"/>
              </a:rPr>
              <a:t>    DIS: u(x) and d(x)</a:t>
            </a:r>
          </a:p>
        </p:txBody>
      </p:sp>
      <p:graphicFrame>
        <p:nvGraphicFramePr>
          <p:cNvPr id="36" name="Group 59"/>
          <p:cNvGraphicFramePr>
            <a:graphicFrameLocks noGrp="1"/>
          </p:cNvGraphicFramePr>
          <p:nvPr/>
        </p:nvGraphicFramePr>
        <p:xfrm>
          <a:off x="457200" y="5791200"/>
          <a:ext cx="8458200" cy="457200"/>
        </p:xfrm>
        <a:graphic>
          <a:graphicData uri="http://schemas.openxmlformats.org/drawingml/2006/table">
            <a:tbl>
              <a:tblPr/>
              <a:tblGrid>
                <a:gridCol w="84582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r>
                        <a:rPr kumimoji="0" lang="en-US" sz="1800" b="0" i="0" u="none" strike="noStrike" cap="none" normalizeH="0" baseline="0" dirty="0" smtClean="0">
                          <a:ln>
                            <a:noFill/>
                          </a:ln>
                          <a:solidFill>
                            <a:schemeClr val="accent2"/>
                          </a:solidFill>
                          <a:effectLst/>
                          <a:latin typeface="StarMath" pitchFamily="2" charset="2"/>
                          <a:ea typeface="ヒラギノ角ゴ ProN W3" charset="0"/>
                          <a:cs typeface="ヒラギノ角ゴ ProN W3" charset="0"/>
                          <a:sym typeface="Euclid Symbol" pitchFamily="18" charset="2"/>
                        </a:rPr>
                        <a:t></a:t>
                      </a:r>
                      <a:r>
                        <a:rPr kumimoji="0" lang="en-US" sz="1800" b="0" i="0" u="none" strike="noStrike" cap="none" normalizeH="0" baseline="0" dirty="0" smtClean="0">
                          <a:ln>
                            <a:noFill/>
                          </a:ln>
                          <a:solidFill>
                            <a:schemeClr val="accent2"/>
                          </a:solidFill>
                          <a:effectLst/>
                          <a:latin typeface="Comic Sans MS" pitchFamily="66" charset="0"/>
                          <a:ea typeface="ヒラギノ角ゴ ProN W3" charset="0"/>
                          <a:cs typeface="ヒラギノ角ゴ ProN W3" charset="0"/>
                          <a:sym typeface="Arial" charset="0"/>
                        </a:rPr>
                        <a:t> </a:t>
                      </a:r>
                      <a:r>
                        <a:rPr kumimoji="0" lang="en-US" sz="1800" b="0" i="0" u="none" strike="noStrike" cap="none" normalizeH="0" baseline="0" dirty="0" smtClean="0">
                          <a:ln>
                            <a:noFill/>
                          </a:ln>
                          <a:solidFill>
                            <a:schemeClr val="accent2"/>
                          </a:solidFill>
                          <a:effectLst/>
                          <a:latin typeface="+mn-lt"/>
                          <a:ea typeface="ヒラギノ角ゴ ProN W3" charset="0"/>
                          <a:cs typeface="ヒラギノ角ゴ ProN W3" charset="0"/>
                          <a:sym typeface="Arial" charset="0"/>
                        </a:rPr>
                        <a:t>important constraints on flavor asymmetry for polarization of light sea</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149" name="Line 34"/>
          <p:cNvSpPr>
            <a:spLocks noChangeShapeType="1"/>
          </p:cNvSpPr>
          <p:nvPr/>
        </p:nvSpPr>
        <p:spPr bwMode="auto">
          <a:xfrm>
            <a:off x="4343400" y="2743200"/>
            <a:ext cx="228600" cy="0"/>
          </a:xfrm>
          <a:prstGeom prst="line">
            <a:avLst/>
          </a:prstGeom>
          <a:noFill/>
          <a:ln w="9525">
            <a:solidFill>
              <a:srgbClr val="A50021"/>
            </a:solidFill>
            <a:round/>
            <a:headEnd/>
            <a:tailEnd type="triangle" w="med" len="med"/>
          </a:ln>
        </p:spPr>
        <p:txBody>
          <a:bodyPr wrap="none"/>
          <a:lstStyle/>
          <a:p>
            <a:endParaRPr lang="en-US"/>
          </a:p>
        </p:txBody>
      </p:sp>
      <p:graphicFrame>
        <p:nvGraphicFramePr>
          <p:cNvPr id="38" name="Group 3084"/>
          <p:cNvGraphicFramePr>
            <a:graphicFrameLocks noGrp="1"/>
          </p:cNvGraphicFramePr>
          <p:nvPr/>
        </p:nvGraphicFramePr>
        <p:xfrm>
          <a:off x="914400" y="6248400"/>
          <a:ext cx="914400" cy="381000"/>
        </p:xfrm>
        <a:graphic>
          <a:graphicData uri="http://schemas.openxmlformats.org/drawingml/2006/table">
            <a:tbl>
              <a:tblPr/>
              <a:tblGrid>
                <a:gridCol w="914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39" name="Group 3090"/>
          <p:cNvGraphicFramePr>
            <a:graphicFrameLocks noGrp="1"/>
          </p:cNvGraphicFramePr>
          <p:nvPr/>
        </p:nvGraphicFramePr>
        <p:xfrm>
          <a:off x="3581400" y="6248400"/>
          <a:ext cx="1676400" cy="448056"/>
        </p:xfrm>
        <a:graphic>
          <a:graphicData uri="http://schemas.openxmlformats.org/drawingml/2006/table">
            <a:tbl>
              <a:tblPr/>
              <a:tblGrid>
                <a:gridCol w="1676400"/>
              </a:tblGrid>
              <a:tr h="143256">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Symbol" pitchFamily="18" charset="2"/>
                        </a:rPr>
                        <a:t> </a:t>
                      </a: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0" name="Group 3098"/>
          <p:cNvGraphicFramePr>
            <a:graphicFrameLocks noGrp="1"/>
          </p:cNvGraphicFramePr>
          <p:nvPr/>
        </p:nvGraphicFramePr>
        <p:xfrm>
          <a:off x="6705600" y="6248400"/>
          <a:ext cx="1828800" cy="381000"/>
        </p:xfrm>
        <a:graphic>
          <a:graphicData uri="http://schemas.openxmlformats.org/drawingml/2006/table">
            <a:tbl>
              <a:tblPr/>
              <a:tblGrid>
                <a:gridCol w="18288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Comic Sans MS" pitchFamily="66" charset="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5168"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7727DC37-CDAE-45A1-8BB8-D2DA3D201426}" type="slidenum">
              <a:rPr lang="en-US" sz="1100">
                <a:cs typeface="Helvetica" charset="0"/>
              </a:rPr>
              <a:pPr>
                <a:tabLst>
                  <a:tab pos="749300" algn="l"/>
                </a:tabLst>
              </a:pPr>
              <a:t>6</a:t>
            </a:fld>
            <a:endParaRPr lang="en-US" sz="1100">
              <a:cs typeface="Helvetica" charset="0"/>
            </a:endParaRPr>
          </a:p>
        </p:txBody>
      </p:sp>
      <p:graphicFrame>
        <p:nvGraphicFramePr>
          <p:cNvPr id="5122" name="Object 66"/>
          <p:cNvGraphicFramePr>
            <a:graphicFrameLocks noChangeAspect="1"/>
          </p:cNvGraphicFramePr>
          <p:nvPr/>
        </p:nvGraphicFramePr>
        <p:xfrm>
          <a:off x="1143000" y="4876800"/>
          <a:ext cx="744538" cy="381000"/>
        </p:xfrm>
        <a:graphic>
          <a:graphicData uri="http://schemas.openxmlformats.org/presentationml/2006/ole">
            <p:oleObj spid="_x0000_s5122" name="Equation" r:id="rId5" imgW="393480" imgH="203040" progId="Equation.DSMT4">
              <p:embed/>
            </p:oleObj>
          </a:graphicData>
        </a:graphic>
      </p:graphicFrame>
      <p:graphicFrame>
        <p:nvGraphicFramePr>
          <p:cNvPr id="34" name="Group 19"/>
          <p:cNvGraphicFramePr>
            <a:graphicFrameLocks noGrp="1"/>
          </p:cNvGraphicFramePr>
          <p:nvPr/>
        </p:nvGraphicFramePr>
        <p:xfrm>
          <a:off x="38862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graphicFrame>
        <p:nvGraphicFramePr>
          <p:cNvPr id="5123" name="Object 67"/>
          <p:cNvGraphicFramePr>
            <a:graphicFrameLocks noChangeAspect="1"/>
          </p:cNvGraphicFramePr>
          <p:nvPr/>
        </p:nvGraphicFramePr>
        <p:xfrm>
          <a:off x="3886200" y="4876800"/>
          <a:ext cx="744538" cy="381000"/>
        </p:xfrm>
        <a:graphic>
          <a:graphicData uri="http://schemas.openxmlformats.org/presentationml/2006/ole">
            <p:oleObj spid="_x0000_s5123" name="Equation" r:id="rId6" imgW="393480" imgH="203040" progId="Equation.DSMT4">
              <p:embed/>
            </p:oleObj>
          </a:graphicData>
        </a:graphic>
      </p:graphicFrame>
      <p:graphicFrame>
        <p:nvGraphicFramePr>
          <p:cNvPr id="37" name="Group 19"/>
          <p:cNvGraphicFramePr>
            <a:graphicFrameLocks noGrp="1"/>
          </p:cNvGraphicFramePr>
          <p:nvPr/>
        </p:nvGraphicFramePr>
        <p:xfrm>
          <a:off x="7162800" y="4876800"/>
          <a:ext cx="762000" cy="457200"/>
        </p:xfrm>
        <a:graphic>
          <a:graphicData uri="http://schemas.openxmlformats.org/drawingml/2006/table">
            <a:tbl>
              <a:tblPr/>
              <a:tblGrid>
                <a:gridCol w="762000"/>
              </a:tblGrid>
              <a:tr h="457200">
                <a:tc>
                  <a:txBody>
                    <a:bodyPr/>
                    <a:lstStyle/>
                    <a:p>
                      <a:pPr marL="0" marR="0" lvl="0" indent="0" algn="l" defTabSz="914400" rtl="0" eaLnBrk="0" fontAlgn="base" latinLnBrk="0" hangingPunct="0">
                        <a:lnSpc>
                          <a:spcPct val="100000"/>
                        </a:lnSpc>
                        <a:spcBef>
                          <a:spcPts val="1800"/>
                        </a:spcBef>
                        <a:spcAft>
                          <a:spcPct val="0"/>
                        </a:spcAft>
                        <a:buClrTx/>
                        <a:buSzPct val="200000"/>
                        <a:buFont typeface="Arial" charset="0"/>
                        <a:buNone/>
                        <a:tabLst/>
                      </a:pPr>
                      <a:endParaRPr kumimoji="0" lang="en-US" sz="2000" b="0" i="0" u="none" strike="noStrike" cap="none" normalizeH="0" baseline="0" dirty="0" smtClean="0">
                        <a:ln>
                          <a:noFill/>
                        </a:ln>
                        <a:solidFill>
                          <a:srgbClr val="33CC33"/>
                        </a:solidFill>
                        <a:effectLst/>
                        <a:latin typeface="Comic Sans MS" pitchFamily="66" charset="0"/>
                        <a:ea typeface="ヒラギノ角ゴ ProN W3" charset="0"/>
                        <a:cs typeface="ヒラギノ角ゴ ProN W3" charset="0"/>
                        <a:sym typeface="Arial" charset="0"/>
                      </a:endParaRPr>
                    </a:p>
                  </a:txBody>
                  <a:tcPr horzOverflow="overflow">
                    <a:lnL w="12700" cap="flat" cmpd="sng" algn="ctr">
                      <a:solidFill>
                        <a:srgbClr val="33CC33"/>
                      </a:solidFill>
                      <a:prstDash val="solid"/>
                      <a:round/>
                      <a:headEnd type="none" w="med" len="med"/>
                      <a:tailEnd type="none" w="med" len="med"/>
                    </a:lnL>
                    <a:lnR w="12700" cap="flat" cmpd="sng" algn="ctr">
                      <a:solidFill>
                        <a:srgbClr val="33CC33"/>
                      </a:solidFill>
                      <a:prstDash val="solid"/>
                      <a:round/>
                      <a:headEnd type="none" w="med" len="med"/>
                      <a:tailEnd type="none" w="med" len="med"/>
                    </a:lnR>
                    <a:lnT w="12700" cap="flat" cmpd="sng" algn="ctr">
                      <a:solidFill>
                        <a:srgbClr val="33CC33"/>
                      </a:solidFill>
                      <a:prstDash val="solid"/>
                      <a:round/>
                      <a:headEnd type="none" w="med" len="med"/>
                      <a:tailEnd type="none" w="med" len="med"/>
                    </a:lnT>
                    <a:lnB w="12700" cap="flat" cmpd="sng" algn="ctr">
                      <a:solidFill>
                        <a:srgbClr val="33CC33"/>
                      </a:solidFill>
                      <a:prstDash val="solid"/>
                      <a:round/>
                      <a:headEnd type="none" w="med" len="med"/>
                      <a:tailEnd type="none" w="med" len="med"/>
                    </a:lnB>
                    <a:lnTlToBr>
                      <a:noFill/>
                    </a:lnTlToBr>
                    <a:lnBlToTr>
                      <a:noFill/>
                    </a:lnBlToTr>
                    <a:noFill/>
                  </a:tcPr>
                </a:tc>
              </a:tr>
            </a:tbl>
          </a:graphicData>
        </a:graphic>
      </p:graphicFrame>
      <p:graphicFrame>
        <p:nvGraphicFramePr>
          <p:cNvPr id="5124" name="Object 68"/>
          <p:cNvGraphicFramePr>
            <a:graphicFrameLocks noChangeAspect="1"/>
          </p:cNvGraphicFramePr>
          <p:nvPr/>
        </p:nvGraphicFramePr>
        <p:xfrm>
          <a:off x="7162800" y="4876800"/>
          <a:ext cx="744538" cy="381000"/>
        </p:xfrm>
        <a:graphic>
          <a:graphicData uri="http://schemas.openxmlformats.org/presentationml/2006/ole">
            <p:oleObj spid="_x0000_s5124" name="Equation" r:id="rId7" imgW="393480" imgH="203040" progId="Equation.DSMT4">
              <p:embed/>
            </p:oleObj>
          </a:graphicData>
        </a:graphic>
      </p:graphicFrame>
      <p:graphicFrame>
        <p:nvGraphicFramePr>
          <p:cNvPr id="2053" name="Object 69"/>
          <p:cNvGraphicFramePr>
            <a:graphicFrameLocks noChangeAspect="1"/>
          </p:cNvGraphicFramePr>
          <p:nvPr/>
        </p:nvGraphicFramePr>
        <p:xfrm>
          <a:off x="963613" y="6248400"/>
          <a:ext cx="865187" cy="381000"/>
        </p:xfrm>
        <a:graphic>
          <a:graphicData uri="http://schemas.openxmlformats.org/presentationml/2006/ole">
            <p:oleObj spid="_x0000_s5125" name="Equation" r:id="rId8" imgW="457200" imgH="203040" progId="Equation.DSMT4">
              <p:embed/>
            </p:oleObj>
          </a:graphicData>
        </a:graphic>
      </p:graphicFrame>
      <p:graphicFrame>
        <p:nvGraphicFramePr>
          <p:cNvPr id="2111" name="Object 6"/>
          <p:cNvGraphicFramePr>
            <a:graphicFrameLocks noChangeAspect="1"/>
          </p:cNvGraphicFramePr>
          <p:nvPr/>
        </p:nvGraphicFramePr>
        <p:xfrm>
          <a:off x="3581400" y="6248400"/>
          <a:ext cx="1704975" cy="381000"/>
        </p:xfrm>
        <a:graphic>
          <a:graphicData uri="http://schemas.openxmlformats.org/presentationml/2006/ole">
            <p:oleObj spid="_x0000_s5126" name="Equation" r:id="rId9" imgW="901440" imgH="203040" progId="Equation.DSMT4">
              <p:embed/>
            </p:oleObj>
          </a:graphicData>
        </a:graphic>
      </p:graphicFrame>
      <p:graphicFrame>
        <p:nvGraphicFramePr>
          <p:cNvPr id="2112" name="Object 7"/>
          <p:cNvGraphicFramePr>
            <a:graphicFrameLocks noChangeAspect="1"/>
          </p:cNvGraphicFramePr>
          <p:nvPr/>
        </p:nvGraphicFramePr>
        <p:xfrm>
          <a:off x="6705600" y="6248400"/>
          <a:ext cx="1800225" cy="428625"/>
        </p:xfrm>
        <a:graphic>
          <a:graphicData uri="http://schemas.openxmlformats.org/presentationml/2006/ole">
            <p:oleObj spid="_x0000_s5127" name="Equation" r:id="rId10" imgW="952200" imgH="228600" progId="Equation.DSMT4">
              <p:embed/>
            </p:oleObj>
          </a:graphicData>
        </a:graphic>
      </p:graphicFrame>
      <p:sp>
        <p:nvSpPr>
          <p:cNvPr id="29" name="Slide Number Placeholder 28"/>
          <p:cNvSpPr>
            <a:spLocks noGrp="1"/>
          </p:cNvSpPr>
          <p:nvPr>
            <p:ph type="sldNum" sz="quarter" idx="10"/>
          </p:nvPr>
        </p:nvSpPr>
        <p:spPr/>
        <p:txBody>
          <a:bodyPr/>
          <a:lstStyle/>
          <a:p>
            <a:pPr>
              <a:defRPr/>
            </a:pPr>
            <a:fld id="{EB117A51-1C3E-4D3D-8080-33EFB7951C4F}" type="slidenum">
              <a:rPr lang="en-US" smtClean="0"/>
              <a:pPr>
                <a:defRPr/>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EF641DFD-9BC4-46A3-9600-09712AD91170}" type="slidenum">
              <a:rPr lang="en-US" sz="1100">
                <a:cs typeface="Helvetica" charset="0"/>
              </a:rPr>
              <a:pPr>
                <a:tabLst>
                  <a:tab pos="749300" algn="l"/>
                </a:tabLst>
              </a:pPr>
              <a:t>7</a:t>
            </a:fld>
            <a:endParaRPr lang="en-US" sz="1100">
              <a:cs typeface="Helvetica" charset="0"/>
            </a:endParaRPr>
          </a:p>
        </p:txBody>
      </p:sp>
      <p:sp>
        <p:nvSpPr>
          <p:cNvPr id="18435" name="Rectangle 6"/>
          <p:cNvSpPr>
            <a:spLocks noGrp="1" noChangeArrowheads="1"/>
          </p:cNvSpPr>
          <p:nvPr>
            <p:ph type="title" idx="4294967295"/>
          </p:nvPr>
        </p:nvSpPr>
        <p:spPr bwMode="auto">
          <a:xfrm>
            <a:off x="762000" y="241300"/>
            <a:ext cx="7467600" cy="466725"/>
          </a:xfrm>
          <a:prstGeom prst="rect">
            <a:avLst/>
          </a:prstGeom>
          <a:noFill/>
          <a:ln>
            <a:miter lim="800000"/>
            <a:headEnd/>
            <a:tailEnd/>
          </a:ln>
        </p:spPr>
        <p:txBody>
          <a:bodyPr/>
          <a:lstStyle/>
          <a:p>
            <a:pPr eaLnBrk="1" hangingPunct="1">
              <a:tabLst>
                <a:tab pos="863600" algn="l"/>
              </a:tabLst>
            </a:pPr>
            <a:r>
              <a:rPr lang="en-US" sz="2400" dirty="0" smtClean="0">
                <a:solidFill>
                  <a:srgbClr val="1C11FD"/>
                </a:solidFill>
              </a:rPr>
              <a:t>Flavor Structure of the Proton: What creates Sea?</a:t>
            </a:r>
          </a:p>
        </p:txBody>
      </p:sp>
      <p:sp>
        <p:nvSpPr>
          <p:cNvPr id="18436" name="Rectangle 5"/>
          <p:cNvSpPr>
            <a:spLocks noChangeArrowheads="1"/>
          </p:cNvSpPr>
          <p:nvPr/>
        </p:nvSpPr>
        <p:spPr bwMode="auto">
          <a:xfrm>
            <a:off x="1371600" y="1905000"/>
            <a:ext cx="6632575" cy="4040188"/>
          </a:xfrm>
          <a:prstGeom prst="rect">
            <a:avLst/>
          </a:prstGeom>
          <a:noFill/>
          <a:ln w="9525">
            <a:noFill/>
            <a:miter lim="800000"/>
            <a:headEnd/>
            <a:tailEnd/>
          </a:ln>
        </p:spPr>
        <p:txBody>
          <a:bodyPr/>
          <a:lstStyle/>
          <a:p>
            <a:endParaRPr lang="en-US"/>
          </a:p>
        </p:txBody>
      </p:sp>
      <p:sp>
        <p:nvSpPr>
          <p:cNvPr id="21" name="Rectangle 3"/>
          <p:cNvSpPr txBox="1">
            <a:spLocks noChangeArrowheads="1"/>
          </p:cNvSpPr>
          <p:nvPr/>
        </p:nvSpPr>
        <p:spPr>
          <a:xfrm>
            <a:off x="-152400" y="4800600"/>
            <a:ext cx="4343400" cy="1752600"/>
          </a:xfrm>
          <a:prstGeom prst="rect">
            <a:avLst/>
          </a:prstGeom>
        </p:spPr>
        <p:txBody>
          <a:bodyPr/>
          <a:lstStyle/>
          <a:p>
            <a:pPr marL="334963" indent="-334963" algn="l" eaLnBrk="0" hangingPunct="0">
              <a:spcBef>
                <a:spcPts val="600"/>
              </a:spcBef>
              <a:buSzPct val="200000"/>
              <a:defRPr/>
            </a:pPr>
            <a:r>
              <a:rPr lang="en-US" kern="0" dirty="0">
                <a:latin typeface="+mn-lt"/>
                <a:ea typeface="+mn-ea"/>
                <a:cs typeface="+mn-cs"/>
                <a:sym typeface="Arial" pitchFamily="34" charset="0"/>
              </a:rPr>
              <a:t>    Comparison with models</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High x behavior is not explained</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a:t>
            </a:r>
            <a:r>
              <a:rPr lang="en-US" kern="0" dirty="0" err="1">
                <a:latin typeface="+mn-lt"/>
                <a:ea typeface="+mn-ea"/>
                <a:cs typeface="+mn-cs"/>
                <a:sym typeface="Arial" pitchFamily="34" charset="0"/>
              </a:rPr>
              <a:t>Perturbative</a:t>
            </a:r>
            <a:r>
              <a:rPr lang="en-US" kern="0" dirty="0">
                <a:latin typeface="+mn-lt"/>
                <a:ea typeface="+mn-ea"/>
                <a:cs typeface="+mn-cs"/>
                <a:sym typeface="Arial" pitchFamily="34" charset="0"/>
              </a:rPr>
              <a:t> sea seems to dilute </a:t>
            </a:r>
            <a:br>
              <a:rPr lang="en-US" kern="0" dirty="0">
                <a:latin typeface="+mn-lt"/>
                <a:ea typeface="+mn-ea"/>
                <a:cs typeface="+mn-cs"/>
                <a:sym typeface="Arial" pitchFamily="34" charset="0"/>
              </a:rPr>
            </a:br>
            <a:r>
              <a:rPr lang="en-US" kern="0" dirty="0">
                <a:latin typeface="+mn-lt"/>
                <a:ea typeface="+mn-ea"/>
                <a:cs typeface="+mn-cs"/>
                <a:sym typeface="Arial" pitchFamily="34" charset="0"/>
              </a:rPr>
              <a:t> meson cloud effects at large x</a:t>
            </a:r>
            <a:br>
              <a:rPr lang="en-US" kern="0" dirty="0">
                <a:latin typeface="+mn-lt"/>
                <a:ea typeface="+mn-ea"/>
                <a:cs typeface="+mn-cs"/>
                <a:sym typeface="Arial" pitchFamily="34" charset="0"/>
              </a:rPr>
            </a:br>
            <a:r>
              <a:rPr lang="en-US" kern="0" dirty="0">
                <a:latin typeface="+mn-lt"/>
                <a:ea typeface="+mn-ea"/>
                <a:cs typeface="+mn-cs"/>
                <a:sym typeface="Arial" pitchFamily="34" charset="0"/>
              </a:rPr>
              <a:t> (</a:t>
            </a:r>
            <a:r>
              <a:rPr lang="en-US" sz="1600" kern="0" dirty="0">
                <a:latin typeface="+mn-lt"/>
                <a:ea typeface="+mn-ea"/>
                <a:cs typeface="+mn-cs"/>
                <a:sym typeface="Arial" pitchFamily="34" charset="0"/>
              </a:rPr>
              <a:t>but this requires large-x gluons</a:t>
            </a:r>
            <a:r>
              <a:rPr lang="en-US" kern="0" dirty="0">
                <a:latin typeface="+mn-lt"/>
                <a:ea typeface="+mn-ea"/>
                <a:cs typeface="+mn-cs"/>
                <a:sym typeface="Arial" pitchFamily="34" charset="0"/>
              </a:rPr>
              <a:t>)</a:t>
            </a:r>
          </a:p>
        </p:txBody>
      </p:sp>
      <p:pic>
        <p:nvPicPr>
          <p:cNvPr id="18438" name="Picture 2" descr="dbub_e866_model_slide"/>
          <p:cNvPicPr>
            <a:picLocks noChangeAspect="1" noChangeArrowheads="1"/>
          </p:cNvPicPr>
          <p:nvPr/>
        </p:nvPicPr>
        <p:blipFill>
          <a:blip r:embed="rId3" cstate="print"/>
          <a:srcRect/>
          <a:stretch>
            <a:fillRect/>
          </a:stretch>
        </p:blipFill>
        <p:spPr bwMode="auto">
          <a:xfrm>
            <a:off x="4870450" y="1117600"/>
            <a:ext cx="3663950" cy="3657600"/>
          </a:xfrm>
          <a:prstGeom prst="rect">
            <a:avLst/>
          </a:prstGeom>
          <a:noFill/>
          <a:ln w="9525">
            <a:noFill/>
            <a:miter lim="800000"/>
            <a:headEnd/>
            <a:tailEnd/>
          </a:ln>
        </p:spPr>
      </p:pic>
      <p:pic>
        <p:nvPicPr>
          <p:cNvPr id="18439" name="Picture 3" descr="dmu_model_hermes"/>
          <p:cNvPicPr>
            <a:picLocks noChangeAspect="1" noChangeArrowheads="1"/>
          </p:cNvPicPr>
          <p:nvPr/>
        </p:nvPicPr>
        <p:blipFill>
          <a:blip r:embed="rId4" cstate="print"/>
          <a:srcRect/>
          <a:stretch>
            <a:fillRect/>
          </a:stretch>
        </p:blipFill>
        <p:spPr bwMode="auto">
          <a:xfrm>
            <a:off x="373063" y="1109663"/>
            <a:ext cx="3665537" cy="3657600"/>
          </a:xfrm>
          <a:prstGeom prst="rect">
            <a:avLst/>
          </a:prstGeom>
          <a:noFill/>
          <a:ln w="9525">
            <a:noFill/>
            <a:miter lim="800000"/>
            <a:headEnd/>
            <a:tailEnd/>
          </a:ln>
        </p:spPr>
      </p:pic>
      <p:sp>
        <p:nvSpPr>
          <p:cNvPr id="12" name="Rectangle 3"/>
          <p:cNvSpPr txBox="1">
            <a:spLocks noChangeArrowheads="1"/>
          </p:cNvSpPr>
          <p:nvPr/>
        </p:nvSpPr>
        <p:spPr>
          <a:xfrm>
            <a:off x="4648200" y="4953000"/>
            <a:ext cx="4495800" cy="1676400"/>
          </a:xfrm>
          <a:prstGeom prst="rect">
            <a:avLst/>
          </a:prstGeom>
        </p:spPr>
        <p:txBody>
          <a:bodyPr/>
          <a:lstStyle/>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Measuring the ratio is powerful</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Are there more gluons and thus </a:t>
            </a:r>
            <a:br>
              <a:rPr lang="en-US" kern="0" dirty="0">
                <a:latin typeface="+mn-lt"/>
                <a:ea typeface="+mn-ea"/>
                <a:cs typeface="+mn-cs"/>
                <a:sym typeface="Arial" pitchFamily="34" charset="0"/>
              </a:rPr>
            </a:br>
            <a:r>
              <a:rPr lang="en-US" kern="0" dirty="0">
                <a:latin typeface="+mn-lt"/>
                <a:ea typeface="+mn-ea"/>
                <a:cs typeface="+mn-cs"/>
                <a:sym typeface="Arial" pitchFamily="34" charset="0"/>
              </a:rPr>
              <a:t> symmetric anti-quarks at higher x?</a:t>
            </a:r>
          </a:p>
          <a:p>
            <a:pPr marL="703263" lvl="1" indent="-334963" algn="l" eaLnBrk="0" hangingPunct="0">
              <a:spcBef>
                <a:spcPts val="600"/>
              </a:spcBef>
              <a:buClr>
                <a:srgbClr val="0000FF"/>
              </a:buClr>
              <a:buSzPct val="150000"/>
              <a:buFont typeface="Zapf Dingbats" charset="0"/>
              <a:buChar char="➡"/>
              <a:defRPr/>
            </a:pPr>
            <a:r>
              <a:rPr lang="en-US" kern="0" dirty="0">
                <a:latin typeface="+mn-lt"/>
                <a:ea typeface="+mn-ea"/>
                <a:cs typeface="+mn-cs"/>
                <a:sym typeface="Arial" pitchFamily="34" charset="0"/>
              </a:rPr>
              <a:t> Unknown other mechanisms with </a:t>
            </a:r>
            <a:br>
              <a:rPr lang="en-US" kern="0" dirty="0">
                <a:latin typeface="+mn-lt"/>
                <a:ea typeface="+mn-ea"/>
                <a:cs typeface="+mn-cs"/>
                <a:sym typeface="Arial" pitchFamily="34" charset="0"/>
              </a:rPr>
            </a:br>
            <a:r>
              <a:rPr lang="en-US" kern="0" dirty="0">
                <a:latin typeface="+mn-lt"/>
                <a:ea typeface="+mn-ea"/>
                <a:cs typeface="+mn-cs"/>
                <a:sym typeface="Arial" pitchFamily="34" charset="0"/>
              </a:rPr>
              <a:t> unexpected x-dependence?</a:t>
            </a:r>
          </a:p>
        </p:txBody>
      </p:sp>
      <p:sp>
        <p:nvSpPr>
          <p:cNvPr id="10" name="Slide Number Placeholder 9"/>
          <p:cNvSpPr>
            <a:spLocks noGrp="1"/>
          </p:cNvSpPr>
          <p:nvPr>
            <p:ph type="sldNum" sz="quarter" idx="10"/>
          </p:nvPr>
        </p:nvSpPr>
        <p:spPr/>
        <p:txBody>
          <a:bodyPr/>
          <a:lstStyle/>
          <a:p>
            <a:pPr>
              <a:defRPr/>
            </a:pPr>
            <a:fld id="{580D5328-8FAC-47A0-9B07-0121CEE3D4DD}" type="slidenum">
              <a:rPr lang="en-US" smtClean="0"/>
              <a:pPr>
                <a:defRPr/>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99913D0D-BA63-4030-A413-FB06F0C965F9}" type="slidenum">
              <a:rPr lang="en-US" sz="1100">
                <a:cs typeface="Helvetica" charset="0"/>
              </a:rPr>
              <a:pPr>
                <a:tabLst>
                  <a:tab pos="749300" algn="l"/>
                </a:tabLst>
              </a:pPr>
              <a:t>8</a:t>
            </a:fld>
            <a:endParaRPr lang="en-US" sz="1100">
              <a:cs typeface="Helvetica" charset="0"/>
            </a:endParaRPr>
          </a:p>
        </p:txBody>
      </p:sp>
      <p:sp>
        <p:nvSpPr>
          <p:cNvPr id="19459" name="Rectangle 6"/>
          <p:cNvSpPr>
            <a:spLocks noGrp="1" noChangeArrowheads="1"/>
          </p:cNvSpPr>
          <p:nvPr>
            <p:ph type="title" idx="4294967295"/>
          </p:nvPr>
        </p:nvSpPr>
        <p:spPr bwMode="auto">
          <a:xfrm>
            <a:off x="1371600" y="241300"/>
            <a:ext cx="6172200" cy="466725"/>
          </a:xfrm>
          <a:prstGeom prst="rect">
            <a:avLst/>
          </a:prstGeom>
          <a:noFill/>
          <a:ln>
            <a:miter lim="800000"/>
            <a:headEnd/>
            <a:tailEnd/>
          </a:ln>
        </p:spPr>
        <p:txBody>
          <a:bodyPr/>
          <a:lstStyle/>
          <a:p>
            <a:pPr eaLnBrk="1" hangingPunct="1">
              <a:tabLst>
                <a:tab pos="863600" algn="l"/>
              </a:tabLst>
            </a:pPr>
            <a:r>
              <a:rPr lang="en-US" sz="2400" smtClean="0"/>
              <a:t>SeaQuest: Fermilab Experiment E906</a:t>
            </a:r>
            <a:endParaRPr lang="en-US" sz="2400" smtClean="0">
              <a:solidFill>
                <a:srgbClr val="1C11FD"/>
              </a:solidFill>
            </a:endParaRPr>
          </a:p>
        </p:txBody>
      </p:sp>
      <p:sp>
        <p:nvSpPr>
          <p:cNvPr id="9" name="Rectangle 4"/>
          <p:cNvSpPr txBox="1">
            <a:spLocks noChangeArrowheads="1"/>
          </p:cNvSpPr>
          <p:nvPr/>
        </p:nvSpPr>
        <p:spPr>
          <a:xfrm>
            <a:off x="228600" y="838200"/>
            <a:ext cx="7937500" cy="4025900"/>
          </a:xfrm>
          <a:prstGeom prst="rect">
            <a:avLst/>
          </a:prstGeom>
        </p:spPr>
        <p:txBody>
          <a:bodyPr/>
          <a:lstStyle/>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E906 will extend </a:t>
            </a:r>
            <a:r>
              <a:rPr lang="en-US" kern="0" dirty="0" err="1">
                <a:latin typeface="+mn-lt"/>
                <a:ea typeface="+mn-ea"/>
                <a:cs typeface="+mn-cs"/>
                <a:sym typeface="Arial" pitchFamily="34" charset="0"/>
              </a:rPr>
              <a:t>Drell</a:t>
            </a:r>
            <a:r>
              <a:rPr lang="en-US" kern="0" dirty="0">
                <a:latin typeface="+mn-lt"/>
                <a:ea typeface="+mn-ea"/>
                <a:cs typeface="+mn-cs"/>
                <a:sym typeface="Arial" pitchFamily="34" charset="0"/>
              </a:rPr>
              <a:t>-Yan measurements of </a:t>
            </a:r>
            <a:r>
              <a:rPr lang="en-US" kern="0" dirty="0" smtClean="0">
                <a:latin typeface="+mn-lt"/>
                <a:ea typeface="+mn-ea"/>
                <a:cs typeface="+mn-cs"/>
                <a:sym typeface="Arial" pitchFamily="34" charset="0"/>
              </a:rPr>
              <a:t>E866/</a:t>
            </a:r>
            <a:r>
              <a:rPr lang="en-US" kern="0" dirty="0" err="1" smtClean="0">
                <a:latin typeface="+mn-lt"/>
                <a:ea typeface="+mn-ea"/>
                <a:cs typeface="+mn-cs"/>
                <a:sym typeface="Arial" pitchFamily="34" charset="0"/>
              </a:rPr>
              <a:t>NuSea</a:t>
            </a:r>
            <a:r>
              <a:rPr lang="en-US" kern="0" dirty="0" smtClean="0">
                <a:latin typeface="+mn-lt"/>
                <a:ea typeface="+mn-ea"/>
                <a:cs typeface="+mn-cs"/>
                <a:sym typeface="Arial" pitchFamily="34" charset="0"/>
              </a:rPr>
              <a:t> </a:t>
            </a:r>
            <a:r>
              <a:rPr lang="en-US" kern="0" dirty="0">
                <a:latin typeface="+mn-lt"/>
                <a:ea typeface="+mn-ea"/>
                <a:cs typeface="+mn-cs"/>
                <a:sym typeface="Arial" pitchFamily="34" charset="0"/>
              </a:rPr>
              <a:t>(with 800 </a:t>
            </a:r>
            <a:r>
              <a:rPr lang="en-US" kern="0" dirty="0" err="1">
                <a:latin typeface="+mn-lt"/>
                <a:ea typeface="+mn-ea"/>
                <a:cs typeface="+mn-cs"/>
                <a:sym typeface="Arial" pitchFamily="34" charset="0"/>
              </a:rPr>
              <a:t>GeV</a:t>
            </a:r>
            <a:r>
              <a:rPr lang="en-US" kern="0" dirty="0">
                <a:latin typeface="+mn-lt"/>
                <a:ea typeface="+mn-ea"/>
                <a:cs typeface="+mn-cs"/>
                <a:sym typeface="Arial" pitchFamily="34" charset="0"/>
              </a:rPr>
              <a:t> protons) using upgraded spectrometer and 120 </a:t>
            </a:r>
            <a:r>
              <a:rPr lang="en-US" kern="0" dirty="0" err="1">
                <a:latin typeface="+mn-lt"/>
                <a:ea typeface="+mn-ea"/>
                <a:cs typeface="+mn-cs"/>
                <a:sym typeface="Arial" pitchFamily="34" charset="0"/>
              </a:rPr>
              <a:t>GeV</a:t>
            </a:r>
            <a:r>
              <a:rPr lang="en-US" kern="0" dirty="0">
                <a:latin typeface="+mn-lt"/>
                <a:ea typeface="+mn-ea"/>
                <a:cs typeface="+mn-cs"/>
                <a:sym typeface="Arial" pitchFamily="34" charset="0"/>
              </a:rPr>
              <a:t> proton beam from Main Injector</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Lower beam energy gives factor 50 improvement “per proton” !</a:t>
            </a:r>
          </a:p>
          <a:p>
            <a:pPr marL="754063" lvl="1" indent="-334963" algn="l">
              <a:spcBef>
                <a:spcPts val="1200"/>
              </a:spcBef>
              <a:buClr>
                <a:srgbClr val="0000FF"/>
              </a:buClr>
              <a:buSzPct val="150000"/>
              <a:buFont typeface="Zapf Dingbats" charset="0"/>
              <a:buChar char="➡"/>
              <a:tabLst>
                <a:tab pos="815975" algn="l"/>
                <a:tab pos="1192213" algn="l"/>
              </a:tabLst>
              <a:defRPr/>
            </a:pPr>
            <a:r>
              <a:rPr lang="en-US" kern="0" dirty="0">
                <a:latin typeface="+mn-lt"/>
                <a:ea typeface="+mn-ea"/>
                <a:cs typeface="+mn-cs"/>
                <a:sym typeface="Arial" pitchFamily="34" charset="0"/>
              </a:rPr>
              <a:t> </a:t>
            </a:r>
            <a:r>
              <a:rPr lang="en-US" kern="0" dirty="0" err="1">
                <a:latin typeface="+mn-lt"/>
                <a:ea typeface="+mn-ea"/>
                <a:cs typeface="+mn-cs"/>
                <a:sym typeface="Arial" pitchFamily="34" charset="0"/>
              </a:rPr>
              <a:t>Drell</a:t>
            </a:r>
            <a:r>
              <a:rPr lang="en-US" kern="0" dirty="0">
                <a:latin typeface="+mn-lt"/>
                <a:ea typeface="+mn-ea"/>
                <a:cs typeface="+mn-cs"/>
                <a:sym typeface="Arial" pitchFamily="34" charset="0"/>
              </a:rPr>
              <a:t>-Yan cross section for given </a:t>
            </a:r>
            <a:r>
              <a:rPr lang="en-US" i="1" kern="0" dirty="0">
                <a:latin typeface="+mn-lt"/>
                <a:ea typeface="+mn-ea"/>
                <a:cs typeface="+mn-cs"/>
                <a:sym typeface="Arial" pitchFamily="34" charset="0"/>
              </a:rPr>
              <a:t>x </a:t>
            </a:r>
            <a:r>
              <a:rPr lang="en-US" kern="0" dirty="0">
                <a:latin typeface="+mn-lt"/>
                <a:ea typeface="+mn-ea"/>
                <a:cs typeface="+mn-cs"/>
                <a:sym typeface="Arial" pitchFamily="34" charset="0"/>
              </a:rPr>
              <a:t>increases as 1/</a:t>
            </a:r>
            <a:r>
              <a:rPr lang="en-US" i="1" kern="0" dirty="0">
                <a:latin typeface="+mn-lt"/>
                <a:ea typeface="+mn-ea"/>
                <a:cs typeface="+mn-cs"/>
                <a:sym typeface="Arial" pitchFamily="34" charset="0"/>
              </a:rPr>
              <a:t>s</a:t>
            </a:r>
          </a:p>
          <a:p>
            <a:pPr marL="754063" lvl="1" indent="-334963" algn="l">
              <a:spcBef>
                <a:spcPts val="1200"/>
              </a:spcBef>
              <a:buClr>
                <a:srgbClr val="0000FF"/>
              </a:buClr>
              <a:buSzPct val="150000"/>
              <a:buFont typeface="Zapf Dingbats" charset="0"/>
              <a:buChar char="➡"/>
              <a:tabLst>
                <a:tab pos="815975" algn="l"/>
                <a:tab pos="1192213" algn="l"/>
              </a:tabLst>
              <a:defRPr/>
            </a:pPr>
            <a:r>
              <a:rPr lang="en-US" kern="0" dirty="0">
                <a:latin typeface="+mn-lt"/>
                <a:ea typeface="+mn-ea"/>
                <a:cs typeface="+mn-cs"/>
                <a:sym typeface="Arial" pitchFamily="34" charset="0"/>
              </a:rPr>
              <a:t> Backgrounds from J/</a:t>
            </a:r>
            <a:r>
              <a:rPr lang="en-US" kern="0" dirty="0">
                <a:latin typeface="Symbol" pitchFamily="18" charset="2"/>
                <a:ea typeface="+mn-ea"/>
                <a:cs typeface="+mn-cs"/>
                <a:sym typeface="Symbol" pitchFamily="18" charset="2"/>
              </a:rPr>
              <a:t>Y</a:t>
            </a:r>
            <a:r>
              <a:rPr lang="en-US" kern="0" dirty="0">
                <a:latin typeface="+mn-lt"/>
                <a:ea typeface="+mn-ea"/>
                <a:cs typeface="+mn-cs"/>
                <a:sym typeface="Arial" pitchFamily="34" charset="0"/>
              </a:rPr>
              <a:t> and similar resonances decreases as </a:t>
            </a:r>
            <a:r>
              <a:rPr lang="en-US" i="1" kern="0" dirty="0">
                <a:latin typeface="+mn-lt"/>
                <a:ea typeface="+mn-ea"/>
                <a:cs typeface="+mn-cs"/>
                <a:sym typeface="Arial" pitchFamily="34" charset="0"/>
              </a:rPr>
              <a:t>s</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Use many components from E866 to save money/time, in NM4 Hall</a:t>
            </a:r>
          </a:p>
          <a:p>
            <a:pPr marL="334963" indent="-334963" algn="l">
              <a:spcBef>
                <a:spcPts val="1200"/>
              </a:spcBef>
              <a:buSzPct val="200000"/>
              <a:buFont typeface="Arial" pitchFamily="34" charset="0"/>
              <a:buChar char="•"/>
              <a:tabLst>
                <a:tab pos="815975" algn="l"/>
                <a:tab pos="1192213" algn="l"/>
              </a:tabLst>
              <a:defRPr/>
            </a:pPr>
            <a:r>
              <a:rPr lang="en-US" kern="0" dirty="0">
                <a:latin typeface="+mn-lt"/>
                <a:ea typeface="+mn-ea"/>
                <a:cs typeface="+mn-cs"/>
                <a:sym typeface="Arial" pitchFamily="34" charset="0"/>
              </a:rPr>
              <a:t>Hydrogen, Deuterium </a:t>
            </a:r>
            <a:br>
              <a:rPr lang="en-US" kern="0" dirty="0">
                <a:latin typeface="+mn-lt"/>
                <a:ea typeface="+mn-ea"/>
                <a:cs typeface="+mn-cs"/>
                <a:sym typeface="Arial" pitchFamily="34" charset="0"/>
              </a:rPr>
            </a:br>
            <a:r>
              <a:rPr lang="en-US" kern="0" dirty="0">
                <a:latin typeface="+mn-lt"/>
                <a:ea typeface="+mn-ea"/>
                <a:cs typeface="+mn-cs"/>
                <a:sym typeface="Arial" pitchFamily="34" charset="0"/>
              </a:rPr>
              <a:t>and Nuclear Targets</a:t>
            </a:r>
          </a:p>
        </p:txBody>
      </p:sp>
      <p:grpSp>
        <p:nvGrpSpPr>
          <p:cNvPr id="19461" name="Group 12"/>
          <p:cNvGrpSpPr>
            <a:grpSpLocks/>
          </p:cNvGrpSpPr>
          <p:nvPr/>
        </p:nvGrpSpPr>
        <p:grpSpPr bwMode="auto">
          <a:xfrm>
            <a:off x="3276600" y="3657600"/>
            <a:ext cx="5489575" cy="3030538"/>
            <a:chOff x="4035425" y="3962400"/>
            <a:chExt cx="4575175" cy="2573338"/>
          </a:xfrm>
        </p:grpSpPr>
        <p:pic>
          <p:nvPicPr>
            <p:cNvPr id="19463" name="Picture 6"/>
            <p:cNvPicPr>
              <a:picLocks noChangeArrowheads="1"/>
            </p:cNvPicPr>
            <p:nvPr/>
          </p:nvPicPr>
          <p:blipFill>
            <a:blip r:embed="rId2" cstate="print"/>
            <a:srcRect b="12984"/>
            <a:stretch>
              <a:fillRect/>
            </a:stretch>
          </p:blipFill>
          <p:spPr bwMode="auto">
            <a:xfrm>
              <a:off x="4035425" y="3962400"/>
              <a:ext cx="4575175" cy="2573338"/>
            </a:xfrm>
            <a:prstGeom prst="rect">
              <a:avLst/>
            </a:prstGeom>
            <a:noFill/>
            <a:ln w="12700">
              <a:noFill/>
              <a:miter lim="800000"/>
              <a:headEnd/>
              <a:tailEnd/>
            </a:ln>
          </p:spPr>
        </p:pic>
        <p:grpSp>
          <p:nvGrpSpPr>
            <p:cNvPr id="19464" name="Group 7"/>
            <p:cNvGrpSpPr>
              <a:grpSpLocks/>
            </p:cNvGrpSpPr>
            <p:nvPr/>
          </p:nvGrpSpPr>
          <p:grpSpPr bwMode="auto">
            <a:xfrm>
              <a:off x="6599238" y="4225927"/>
              <a:ext cx="1995487" cy="1500188"/>
              <a:chOff x="0" y="0"/>
              <a:chExt cx="1256" cy="945"/>
            </a:xfrm>
          </p:grpSpPr>
          <p:sp>
            <p:nvSpPr>
              <p:cNvPr id="19471" name="Rectangle 8"/>
              <p:cNvSpPr>
                <a:spLocks/>
              </p:cNvSpPr>
              <p:nvPr/>
            </p:nvSpPr>
            <p:spPr bwMode="auto">
              <a:xfrm>
                <a:off x="470" y="355"/>
                <a:ext cx="554" cy="376"/>
              </a:xfrm>
              <a:prstGeom prst="rect">
                <a:avLst/>
              </a:prstGeom>
              <a:noFill/>
              <a:ln w="12700">
                <a:noFill/>
                <a:miter lim="800000"/>
                <a:headEnd/>
                <a:tailEnd/>
              </a:ln>
            </p:spPr>
            <p:txBody>
              <a:bodyPr lIns="0" tIns="0" rIns="0" bIns="0"/>
              <a:lstStyle/>
              <a:p>
                <a:pPr>
                  <a:spcBef>
                    <a:spcPts val="900"/>
                  </a:spcBef>
                  <a:tabLst>
                    <a:tab pos="749300" algn="l"/>
                  </a:tabLst>
                </a:pPr>
                <a:r>
                  <a:rPr lang="en-US" sz="1600">
                    <a:solidFill>
                      <a:srgbClr val="FF00FF"/>
                    </a:solidFill>
                    <a:cs typeface="Helvetica" charset="0"/>
                  </a:rPr>
                  <a:t>Tevatron 800 GeV</a:t>
                </a:r>
              </a:p>
            </p:txBody>
          </p:sp>
          <p:sp>
            <p:nvSpPr>
              <p:cNvPr id="19472" name="AutoShape 9"/>
              <p:cNvSpPr>
                <a:spLocks/>
              </p:cNvSpPr>
              <p:nvPr/>
            </p:nvSpPr>
            <p:spPr bwMode="auto">
              <a:xfrm>
                <a:off x="0" y="272"/>
                <a:ext cx="1256" cy="673"/>
              </a:xfrm>
              <a:custGeom>
                <a:avLst/>
                <a:gdLst>
                  <a:gd name="T0" fmla="*/ 0 w 21487"/>
                  <a:gd name="T1" fmla="*/ 0 h 21488"/>
                  <a:gd name="T2" fmla="*/ 0 w 21487"/>
                  <a:gd name="T3" fmla="*/ 0 h 21488"/>
                  <a:gd name="T4" fmla="*/ 0 w 21487"/>
                  <a:gd name="T5" fmla="*/ 0 h 21488"/>
                  <a:gd name="T6" fmla="*/ 0 w 21487"/>
                  <a:gd name="T7" fmla="*/ 0 h 21488"/>
                  <a:gd name="T8" fmla="*/ 0 w 21487"/>
                  <a:gd name="T9" fmla="*/ 0 h 21488"/>
                  <a:gd name="T10" fmla="*/ 0 w 21487"/>
                  <a:gd name="T11" fmla="*/ 0 h 21488"/>
                  <a:gd name="T12" fmla="*/ 0 w 21487"/>
                  <a:gd name="T13" fmla="*/ 0 h 21488"/>
                  <a:gd name="T14" fmla="*/ 0 w 21487"/>
                  <a:gd name="T15" fmla="*/ 0 h 21488"/>
                  <a:gd name="T16" fmla="*/ 0 w 21487"/>
                  <a:gd name="T17" fmla="*/ 0 h 21488"/>
                  <a:gd name="T18" fmla="*/ 0 w 21487"/>
                  <a:gd name="T19" fmla="*/ 0 h 21488"/>
                  <a:gd name="T20" fmla="*/ 0 w 21487"/>
                  <a:gd name="T21" fmla="*/ 0 h 21488"/>
                  <a:gd name="T22" fmla="*/ 0 w 21487"/>
                  <a:gd name="T23" fmla="*/ 0 h 21488"/>
                  <a:gd name="T24" fmla="*/ 0 w 21487"/>
                  <a:gd name="T25" fmla="*/ 0 h 21488"/>
                  <a:gd name="T26" fmla="*/ 0 w 21487"/>
                  <a:gd name="T27" fmla="*/ 0 h 21488"/>
                  <a:gd name="T28" fmla="*/ 0 w 21487"/>
                  <a:gd name="T29" fmla="*/ 0 h 214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87"/>
                  <a:gd name="T46" fmla="*/ 0 h 21488"/>
                  <a:gd name="T47" fmla="*/ 21487 w 21487"/>
                  <a:gd name="T48" fmla="*/ 21488 h 214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87" h="21488">
                    <a:moveTo>
                      <a:pt x="21487" y="23"/>
                    </a:moveTo>
                    <a:cubicBezTo>
                      <a:pt x="20142" y="23"/>
                      <a:pt x="18796" y="23"/>
                      <a:pt x="17324" y="23"/>
                    </a:cubicBezTo>
                    <a:cubicBezTo>
                      <a:pt x="15852" y="23"/>
                      <a:pt x="14236" y="-28"/>
                      <a:pt x="12647" y="23"/>
                    </a:cubicBezTo>
                    <a:cubicBezTo>
                      <a:pt x="11057" y="73"/>
                      <a:pt x="9170" y="90"/>
                      <a:pt x="7761" y="343"/>
                    </a:cubicBezTo>
                    <a:cubicBezTo>
                      <a:pt x="6353" y="596"/>
                      <a:pt x="5170" y="1052"/>
                      <a:pt x="4212" y="1525"/>
                    </a:cubicBezTo>
                    <a:cubicBezTo>
                      <a:pt x="3255" y="1997"/>
                      <a:pt x="2677" y="2419"/>
                      <a:pt x="2009" y="3145"/>
                    </a:cubicBezTo>
                    <a:cubicBezTo>
                      <a:pt x="1341" y="3870"/>
                      <a:pt x="501" y="4832"/>
                      <a:pt x="194" y="5929"/>
                    </a:cubicBezTo>
                    <a:cubicBezTo>
                      <a:pt x="-113" y="7026"/>
                      <a:pt x="-5" y="8781"/>
                      <a:pt x="167" y="9743"/>
                    </a:cubicBezTo>
                    <a:cubicBezTo>
                      <a:pt x="339" y="10704"/>
                      <a:pt x="600" y="10890"/>
                      <a:pt x="1205" y="11700"/>
                    </a:cubicBezTo>
                    <a:cubicBezTo>
                      <a:pt x="1810" y="12510"/>
                      <a:pt x="2939" y="13793"/>
                      <a:pt x="3806" y="14603"/>
                    </a:cubicBezTo>
                    <a:cubicBezTo>
                      <a:pt x="4673" y="15413"/>
                      <a:pt x="5368" y="15919"/>
                      <a:pt x="6407" y="16560"/>
                    </a:cubicBezTo>
                    <a:cubicBezTo>
                      <a:pt x="7445" y="17201"/>
                      <a:pt x="8583" y="17843"/>
                      <a:pt x="10046" y="18501"/>
                    </a:cubicBezTo>
                    <a:cubicBezTo>
                      <a:pt x="11509" y="19159"/>
                      <a:pt x="13604" y="20020"/>
                      <a:pt x="15166" y="20509"/>
                    </a:cubicBezTo>
                    <a:cubicBezTo>
                      <a:pt x="16728" y="20998"/>
                      <a:pt x="18354" y="21268"/>
                      <a:pt x="19410" y="21420"/>
                    </a:cubicBezTo>
                    <a:cubicBezTo>
                      <a:pt x="20467" y="21572"/>
                      <a:pt x="21144" y="21420"/>
                      <a:pt x="21487" y="21420"/>
                    </a:cubicBezTo>
                  </a:path>
                </a:pathLst>
              </a:custGeom>
              <a:noFill/>
              <a:ln w="63500">
                <a:solidFill>
                  <a:srgbClr val="FF00FF"/>
                </a:solidFill>
                <a:miter lim="800000"/>
                <a:headEnd/>
                <a:tailEnd/>
              </a:ln>
            </p:spPr>
            <p:txBody>
              <a:bodyPr lIns="0" tIns="0" rIns="0" bIns="0"/>
              <a:lstStyle/>
              <a:p>
                <a:endParaRPr lang="en-US"/>
              </a:p>
            </p:txBody>
          </p:sp>
          <p:sp>
            <p:nvSpPr>
              <p:cNvPr id="19473" name="Line 10"/>
              <p:cNvSpPr>
                <a:spLocks noChangeShapeType="1"/>
              </p:cNvSpPr>
              <p:nvPr/>
            </p:nvSpPr>
            <p:spPr bwMode="auto">
              <a:xfrm rot="10800000" flipH="1">
                <a:off x="146" y="98"/>
                <a:ext cx="532" cy="257"/>
              </a:xfrm>
              <a:prstGeom prst="line">
                <a:avLst/>
              </a:prstGeom>
              <a:noFill/>
              <a:ln w="63500">
                <a:solidFill>
                  <a:srgbClr val="FF00FF"/>
                </a:solidFill>
                <a:round/>
                <a:headEnd/>
                <a:tailEnd/>
              </a:ln>
            </p:spPr>
            <p:txBody>
              <a:bodyPr/>
              <a:lstStyle/>
              <a:p>
                <a:endParaRPr lang="en-US"/>
              </a:p>
            </p:txBody>
          </p:sp>
          <p:sp>
            <p:nvSpPr>
              <p:cNvPr id="19474" name="Line 11"/>
              <p:cNvSpPr>
                <a:spLocks noChangeShapeType="1"/>
              </p:cNvSpPr>
              <p:nvPr/>
            </p:nvSpPr>
            <p:spPr bwMode="auto">
              <a:xfrm rot="10800000" flipH="1">
                <a:off x="146" y="0"/>
                <a:ext cx="928" cy="355"/>
              </a:xfrm>
              <a:prstGeom prst="line">
                <a:avLst/>
              </a:prstGeom>
              <a:noFill/>
              <a:ln w="63500">
                <a:solidFill>
                  <a:srgbClr val="FF00FF"/>
                </a:solidFill>
                <a:round/>
                <a:headEnd/>
                <a:tailEnd/>
              </a:ln>
            </p:spPr>
            <p:txBody>
              <a:bodyPr/>
              <a:lstStyle/>
              <a:p>
                <a:endParaRPr lang="en-US"/>
              </a:p>
            </p:txBody>
          </p:sp>
          <p:sp>
            <p:nvSpPr>
              <p:cNvPr id="19475" name="Line 12"/>
              <p:cNvSpPr>
                <a:spLocks noChangeShapeType="1"/>
              </p:cNvSpPr>
              <p:nvPr/>
            </p:nvSpPr>
            <p:spPr bwMode="auto">
              <a:xfrm rot="10800000" flipH="1">
                <a:off x="146" y="99"/>
                <a:ext cx="928" cy="256"/>
              </a:xfrm>
              <a:prstGeom prst="line">
                <a:avLst/>
              </a:prstGeom>
              <a:noFill/>
              <a:ln w="63500">
                <a:solidFill>
                  <a:srgbClr val="FF00FF"/>
                </a:solidFill>
                <a:round/>
                <a:headEnd/>
                <a:tailEnd/>
              </a:ln>
            </p:spPr>
            <p:txBody>
              <a:bodyPr/>
              <a:lstStyle/>
              <a:p>
                <a:endParaRPr lang="en-US"/>
              </a:p>
            </p:txBody>
          </p:sp>
        </p:grpSp>
        <p:grpSp>
          <p:nvGrpSpPr>
            <p:cNvPr id="19465" name="Group 13"/>
            <p:cNvGrpSpPr>
              <a:grpSpLocks/>
            </p:cNvGrpSpPr>
            <p:nvPr/>
          </p:nvGrpSpPr>
          <p:grpSpPr bwMode="auto">
            <a:xfrm>
              <a:off x="4151312" y="4364038"/>
              <a:ext cx="3559176" cy="1781090"/>
              <a:chOff x="21" y="0"/>
              <a:chExt cx="2242" cy="1121"/>
            </a:xfrm>
          </p:grpSpPr>
          <p:sp>
            <p:nvSpPr>
              <p:cNvPr id="19466" name="Rectangle 14"/>
              <p:cNvSpPr>
                <a:spLocks/>
              </p:cNvSpPr>
              <p:nvPr/>
            </p:nvSpPr>
            <p:spPr bwMode="auto">
              <a:xfrm>
                <a:off x="568" y="591"/>
                <a:ext cx="540" cy="419"/>
              </a:xfrm>
              <a:prstGeom prst="rect">
                <a:avLst/>
              </a:prstGeom>
              <a:noFill/>
              <a:ln w="12700">
                <a:noFill/>
                <a:miter lim="800000"/>
                <a:headEnd/>
                <a:tailEnd/>
              </a:ln>
            </p:spPr>
            <p:txBody>
              <a:bodyPr lIns="0" tIns="0" rIns="0" bIns="0"/>
              <a:lstStyle/>
              <a:p>
                <a:pPr>
                  <a:lnSpc>
                    <a:spcPct val="80000"/>
                  </a:lnSpc>
                  <a:spcBef>
                    <a:spcPts val="900"/>
                  </a:spcBef>
                  <a:tabLst>
                    <a:tab pos="749300" algn="l"/>
                  </a:tabLst>
                </a:pPr>
                <a:r>
                  <a:rPr lang="en-US" sz="1600">
                    <a:solidFill>
                      <a:srgbClr val="FFFF00"/>
                    </a:solidFill>
                    <a:cs typeface="Helvetica" charset="0"/>
                  </a:rPr>
                  <a:t>Main Injector 120 GeV</a:t>
                </a:r>
              </a:p>
            </p:txBody>
          </p:sp>
          <p:grpSp>
            <p:nvGrpSpPr>
              <p:cNvPr id="19467" name="Group 15"/>
              <p:cNvGrpSpPr>
                <a:grpSpLocks/>
              </p:cNvGrpSpPr>
              <p:nvPr/>
            </p:nvGrpSpPr>
            <p:grpSpPr bwMode="auto">
              <a:xfrm>
                <a:off x="21" y="0"/>
                <a:ext cx="2242" cy="1121"/>
                <a:chOff x="21" y="0"/>
                <a:chExt cx="2242" cy="1121"/>
              </a:xfrm>
            </p:grpSpPr>
            <p:sp>
              <p:nvSpPr>
                <p:cNvPr id="19468" name="Oval 16"/>
                <p:cNvSpPr>
                  <a:spLocks/>
                </p:cNvSpPr>
                <p:nvPr/>
              </p:nvSpPr>
              <p:spPr bwMode="auto">
                <a:xfrm rot="239999">
                  <a:off x="21" y="452"/>
                  <a:ext cx="1825" cy="669"/>
                </a:xfrm>
                <a:prstGeom prst="ellipse">
                  <a:avLst/>
                </a:prstGeom>
                <a:noFill/>
                <a:ln w="63500">
                  <a:solidFill>
                    <a:srgbClr val="FFFF00"/>
                  </a:solidFill>
                  <a:round/>
                  <a:headEnd/>
                  <a:tailEnd/>
                </a:ln>
              </p:spPr>
              <p:txBody>
                <a:bodyPr lIns="0" tIns="0" rIns="0" bIns="0"/>
                <a:lstStyle/>
                <a:p>
                  <a:endParaRPr lang="en-US"/>
                </a:p>
              </p:txBody>
            </p:sp>
            <p:sp>
              <p:nvSpPr>
                <p:cNvPr id="19469" name="AutoShape 17"/>
                <p:cNvSpPr>
                  <a:spLocks/>
                </p:cNvSpPr>
                <p:nvPr/>
              </p:nvSpPr>
              <p:spPr bwMode="auto">
                <a:xfrm>
                  <a:off x="1558" y="251"/>
                  <a:ext cx="206" cy="455"/>
                </a:xfrm>
                <a:custGeom>
                  <a:avLst/>
                  <a:gdLst>
                    <a:gd name="T0" fmla="*/ 0 w 21272"/>
                    <a:gd name="T1" fmla="*/ 0 h 21600"/>
                    <a:gd name="T2" fmla="*/ 0 w 21272"/>
                    <a:gd name="T3" fmla="*/ 0 h 21600"/>
                    <a:gd name="T4" fmla="*/ 0 w 21272"/>
                    <a:gd name="T5" fmla="*/ 0 h 21600"/>
                    <a:gd name="T6" fmla="*/ 0 w 21272"/>
                    <a:gd name="T7" fmla="*/ 0 h 21600"/>
                    <a:gd name="T8" fmla="*/ 0 w 21272"/>
                    <a:gd name="T9" fmla="*/ 0 h 21600"/>
                    <a:gd name="T10" fmla="*/ 0 w 21272"/>
                    <a:gd name="T11" fmla="*/ 0 h 21600"/>
                    <a:gd name="T12" fmla="*/ 0 60000 65536"/>
                    <a:gd name="T13" fmla="*/ 0 60000 65536"/>
                    <a:gd name="T14" fmla="*/ 0 60000 65536"/>
                    <a:gd name="T15" fmla="*/ 0 60000 65536"/>
                    <a:gd name="T16" fmla="*/ 0 60000 65536"/>
                    <a:gd name="T17" fmla="*/ 0 60000 65536"/>
                    <a:gd name="T18" fmla="*/ 0 w 21272"/>
                    <a:gd name="T19" fmla="*/ 0 h 21600"/>
                    <a:gd name="T20" fmla="*/ 21272 w 21272"/>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272" h="21600">
                      <a:moveTo>
                        <a:pt x="21272" y="21600"/>
                      </a:moveTo>
                      <a:cubicBezTo>
                        <a:pt x="18811" y="20270"/>
                        <a:pt x="16350" y="18966"/>
                        <a:pt x="13288" y="17360"/>
                      </a:cubicBezTo>
                      <a:cubicBezTo>
                        <a:pt x="10226" y="15755"/>
                        <a:pt x="4922" y="13622"/>
                        <a:pt x="2734" y="11891"/>
                      </a:cubicBezTo>
                      <a:cubicBezTo>
                        <a:pt x="547" y="10160"/>
                        <a:pt x="-328" y="8429"/>
                        <a:pt x="109" y="7024"/>
                      </a:cubicBezTo>
                      <a:cubicBezTo>
                        <a:pt x="547" y="5620"/>
                        <a:pt x="2406" y="4566"/>
                        <a:pt x="5359" y="3387"/>
                      </a:cubicBezTo>
                      <a:cubicBezTo>
                        <a:pt x="8312" y="2208"/>
                        <a:pt x="15257" y="702"/>
                        <a:pt x="17882" y="0"/>
                      </a:cubicBezTo>
                    </a:path>
                  </a:pathLst>
                </a:custGeom>
                <a:noFill/>
                <a:ln w="63500">
                  <a:solidFill>
                    <a:srgbClr val="FFFF00"/>
                  </a:solidFill>
                  <a:miter lim="800000"/>
                  <a:headEnd/>
                  <a:tailEnd/>
                </a:ln>
              </p:spPr>
              <p:txBody>
                <a:bodyPr lIns="0" tIns="0" rIns="0" bIns="0"/>
                <a:lstStyle/>
                <a:p>
                  <a:endParaRPr lang="en-US"/>
                </a:p>
              </p:txBody>
            </p:sp>
            <p:sp>
              <p:nvSpPr>
                <p:cNvPr id="19470" name="Line 18"/>
                <p:cNvSpPr>
                  <a:spLocks noChangeShapeType="1"/>
                </p:cNvSpPr>
                <p:nvPr/>
              </p:nvSpPr>
              <p:spPr bwMode="auto">
                <a:xfrm rot="10800000" flipH="1">
                  <a:off x="1730" y="0"/>
                  <a:ext cx="533" cy="255"/>
                </a:xfrm>
                <a:prstGeom prst="line">
                  <a:avLst/>
                </a:prstGeom>
                <a:noFill/>
                <a:ln w="63500">
                  <a:solidFill>
                    <a:srgbClr val="FFFF00"/>
                  </a:solidFill>
                  <a:round/>
                  <a:headEnd/>
                  <a:tailEnd/>
                </a:ln>
              </p:spPr>
              <p:txBody>
                <a:bodyPr/>
                <a:lstStyle/>
                <a:p>
                  <a:endParaRPr lang="en-US"/>
                </a:p>
              </p:txBody>
            </p:sp>
          </p:grpSp>
        </p:grpSp>
      </p:grpSp>
      <p:sp>
        <p:nvSpPr>
          <p:cNvPr id="20" name="Slide Number Placeholder 19"/>
          <p:cNvSpPr>
            <a:spLocks noGrp="1"/>
          </p:cNvSpPr>
          <p:nvPr>
            <p:ph type="sldNum" sz="quarter" idx="10"/>
          </p:nvPr>
        </p:nvSpPr>
        <p:spPr/>
        <p:txBody>
          <a:bodyPr/>
          <a:lstStyle/>
          <a:p>
            <a:pPr>
              <a:defRPr/>
            </a:pPr>
            <a:fld id="{73C7B1AD-12CA-4E3A-B32D-1F45B62CD8BB}"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p:cNvSpPr>
          <p:nvPr/>
        </p:nvSpPr>
        <p:spPr bwMode="auto">
          <a:xfrm>
            <a:off x="3635375" y="1016000"/>
            <a:ext cx="2159000" cy="4927600"/>
          </a:xfrm>
          <a:prstGeom prst="rect">
            <a:avLst/>
          </a:prstGeom>
          <a:noFill/>
          <a:ln w="12700">
            <a:noFill/>
            <a:miter lim="800000"/>
            <a:headEnd/>
            <a:tailEnd/>
          </a:ln>
        </p:spPr>
        <p:txBody>
          <a:bodyPr lIns="0" tIns="0" rIns="0" bIns="0"/>
          <a:lstStyle/>
          <a:p>
            <a:pPr>
              <a:lnSpc>
                <a:spcPct val="90000"/>
              </a:lnSpc>
              <a:tabLst>
                <a:tab pos="749300" algn="l"/>
              </a:tabLst>
            </a:pPr>
            <a:r>
              <a:rPr lang="en-US" sz="1400" dirty="0">
                <a:solidFill>
                  <a:srgbClr val="CC0099"/>
                </a:solidFill>
                <a:cs typeface="Helvetica" charset="0"/>
              </a:rPr>
              <a:t>KEK</a:t>
            </a:r>
            <a:endParaRPr lang="en-US" sz="1400" u="sng" dirty="0">
              <a:cs typeface="Helvetica" charset="0"/>
            </a:endParaRPr>
          </a:p>
          <a:p>
            <a:pPr>
              <a:lnSpc>
                <a:spcPct val="90000"/>
              </a:lnSpc>
              <a:tabLst>
                <a:tab pos="749300" algn="l"/>
              </a:tabLst>
            </a:pPr>
            <a:r>
              <a:rPr lang="en-US" sz="1400" dirty="0">
                <a:cs typeface="Helvetica" charset="0"/>
              </a:rPr>
              <a:t>Shinya Sawada</a:t>
            </a:r>
            <a:endParaRPr lang="en-US" sz="1400" dirty="0">
              <a:solidFill>
                <a:srgbClr val="CC0099"/>
              </a:solidFill>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Ling-Tung University</a:t>
            </a:r>
          </a:p>
          <a:p>
            <a:pPr>
              <a:lnSpc>
                <a:spcPct val="90000"/>
              </a:lnSpc>
              <a:tabLst>
                <a:tab pos="749300" algn="l"/>
              </a:tabLst>
            </a:pPr>
            <a:r>
              <a:rPr lang="en-US" sz="1400" dirty="0">
                <a:cs typeface="Helvetica" charset="0"/>
              </a:rPr>
              <a:t>Ting-Hua Chang</a:t>
            </a: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Los Alamos National Laboratory</a:t>
            </a:r>
          </a:p>
          <a:p>
            <a:pPr>
              <a:lnSpc>
                <a:spcPct val="90000"/>
              </a:lnSpc>
              <a:tabLst>
                <a:tab pos="749300" algn="l"/>
              </a:tabLst>
            </a:pPr>
            <a:r>
              <a:rPr lang="en-US" sz="1400" dirty="0" smtClean="0">
                <a:cs typeface="Helvetica" charset="0"/>
              </a:rPr>
              <a:t>Christian </a:t>
            </a:r>
            <a:r>
              <a:rPr lang="en-US" sz="1400" dirty="0" err="1" smtClean="0">
                <a:cs typeface="Helvetica" charset="0"/>
              </a:rPr>
              <a:t>Aidala</a:t>
            </a:r>
            <a:r>
              <a:rPr lang="en-US" sz="1400" dirty="0" smtClean="0">
                <a:cs typeface="Helvetica" charset="0"/>
              </a:rPr>
              <a:t>, Gerry </a:t>
            </a:r>
            <a:r>
              <a:rPr lang="en-US" sz="1400" dirty="0">
                <a:cs typeface="Helvetica" charset="0"/>
              </a:rPr>
              <a:t>Garvey,  Mike </a:t>
            </a:r>
            <a:br>
              <a:rPr lang="en-US" sz="1400" dirty="0">
                <a:cs typeface="Helvetica" charset="0"/>
              </a:rPr>
            </a:br>
            <a:r>
              <a:rPr lang="en-US" sz="1400" dirty="0" err="1">
                <a:cs typeface="Helvetica" charset="0"/>
              </a:rPr>
              <a:t>Leitch</a:t>
            </a:r>
            <a:r>
              <a:rPr lang="en-US" sz="1400" dirty="0">
                <a:cs typeface="Helvetica" charset="0"/>
              </a:rPr>
              <a:t>, </a:t>
            </a:r>
            <a:r>
              <a:rPr lang="en-US" sz="1400" dirty="0" smtClean="0">
                <a:cs typeface="Helvetica" charset="0"/>
              </a:rPr>
              <a:t>Han Liu, Ming Liu </a:t>
            </a:r>
            <a:r>
              <a:rPr lang="en-US" sz="1400" dirty="0">
                <a:cs typeface="Helvetica" charset="0"/>
              </a:rPr>
              <a:t>Pat </a:t>
            </a:r>
            <a:r>
              <a:rPr lang="en-US" sz="1400" dirty="0" err="1" smtClean="0">
                <a:cs typeface="Helvetica" charset="0"/>
              </a:rPr>
              <a:t>McGaughey</a:t>
            </a:r>
            <a:r>
              <a:rPr lang="en-US" sz="1400" dirty="0" smtClean="0">
                <a:cs typeface="Helvetica" charset="0"/>
              </a:rPr>
              <a:t>, Joel Moss, Andrew Puckett</a:t>
            </a: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University of  Maryland</a:t>
            </a:r>
          </a:p>
          <a:p>
            <a:pPr>
              <a:lnSpc>
                <a:spcPct val="90000"/>
              </a:lnSpc>
              <a:tabLst>
                <a:tab pos="749300" algn="l"/>
              </a:tabLst>
            </a:pPr>
            <a:r>
              <a:rPr lang="en-US" sz="1400" dirty="0">
                <a:cs typeface="Helvetica" charset="0"/>
              </a:rPr>
              <a:t>Betsy Beise, </a:t>
            </a:r>
            <a:r>
              <a:rPr lang="en-US" sz="1400" dirty="0" err="1">
                <a:cs typeface="Helvetica" charset="0"/>
              </a:rPr>
              <a:t>Kaz</a:t>
            </a:r>
            <a:r>
              <a:rPr lang="en-US" sz="1400" dirty="0">
                <a:cs typeface="Helvetica" charset="0"/>
              </a:rPr>
              <a:t> Nakahara</a:t>
            </a:r>
          </a:p>
          <a:p>
            <a:pPr>
              <a:lnSpc>
                <a:spcPct val="90000"/>
              </a:lnSpc>
              <a:tabLst>
                <a:tab pos="749300" algn="l"/>
              </a:tabLst>
            </a:pPr>
            <a:endParaRPr lang="en-US" sz="1400" dirty="0">
              <a:solidFill>
                <a:srgbClr val="CC0099"/>
              </a:solidFill>
              <a:cs typeface="Helvetica" charset="0"/>
            </a:endParaRPr>
          </a:p>
          <a:p>
            <a:pPr>
              <a:lnSpc>
                <a:spcPct val="90000"/>
              </a:lnSpc>
              <a:tabLst>
                <a:tab pos="749300" algn="l"/>
              </a:tabLst>
            </a:pPr>
            <a:r>
              <a:rPr lang="en-US" sz="1400" dirty="0">
                <a:solidFill>
                  <a:srgbClr val="CC0099"/>
                </a:solidFill>
                <a:cs typeface="Helvetica" charset="0"/>
              </a:rPr>
              <a:t>University of Michigan</a:t>
            </a:r>
          </a:p>
          <a:p>
            <a:pPr>
              <a:lnSpc>
                <a:spcPct val="90000"/>
              </a:lnSpc>
              <a:tabLst>
                <a:tab pos="749300" algn="l"/>
              </a:tabLst>
            </a:pPr>
            <a:r>
              <a:rPr lang="en-US" sz="1400" dirty="0" smtClean="0">
                <a:cs typeface="Helvetica" charset="0"/>
              </a:rPr>
              <a:t>Chiranjib Dutta, </a:t>
            </a:r>
          </a:p>
          <a:p>
            <a:pPr>
              <a:lnSpc>
                <a:spcPct val="90000"/>
              </a:lnSpc>
              <a:tabLst>
                <a:tab pos="749300" algn="l"/>
              </a:tabLst>
            </a:pPr>
            <a:r>
              <a:rPr lang="en-US" sz="1400" dirty="0" smtClean="0">
                <a:cs typeface="Helvetica" charset="0"/>
              </a:rPr>
              <a:t>Wolfgang </a:t>
            </a:r>
            <a:r>
              <a:rPr lang="en-US" sz="1400" dirty="0">
                <a:cs typeface="Helvetica" charset="0"/>
              </a:rPr>
              <a:t>Lorenzon, </a:t>
            </a:r>
            <a:r>
              <a:rPr lang="en-US" sz="1400" dirty="0" smtClean="0">
                <a:cs typeface="Helvetica" charset="0"/>
              </a:rPr>
              <a:t>Uttam Paudel, Richard Raymond </a:t>
            </a:r>
            <a:r>
              <a:rPr lang="en-US" sz="1400" dirty="0" err="1" smtClean="0">
                <a:cs typeface="Helvetica" charset="0"/>
              </a:rPr>
              <a:t>Qu</a:t>
            </a:r>
            <a:r>
              <a:rPr lang="en-US" sz="1400" dirty="0" smtClean="0">
                <a:cs typeface="Helvetica" charset="0"/>
              </a:rPr>
              <a:t> </a:t>
            </a:r>
            <a:r>
              <a:rPr lang="en-US" sz="1400" dirty="0" err="1" smtClean="0">
                <a:cs typeface="Helvetica" charset="0"/>
              </a:rPr>
              <a:t>Zhongming</a:t>
            </a: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r>
              <a:rPr lang="en-US" sz="1400" baseline="30000" dirty="0" smtClean="0">
                <a:solidFill>
                  <a:srgbClr val="1C11FD"/>
                </a:solidFill>
                <a:cs typeface="Helvetica" charset="0"/>
              </a:rPr>
              <a:t>*</a:t>
            </a:r>
            <a:r>
              <a:rPr lang="en-US" sz="1400" dirty="0">
                <a:solidFill>
                  <a:srgbClr val="1C11FD"/>
                </a:solidFill>
                <a:cs typeface="Helvetica" charset="0"/>
              </a:rPr>
              <a:t>Co-Spokespersons</a:t>
            </a:r>
          </a:p>
          <a:p>
            <a:pPr>
              <a:lnSpc>
                <a:spcPct val="90000"/>
              </a:lnSpc>
              <a:tabLst>
                <a:tab pos="749300" algn="l"/>
              </a:tabLst>
            </a:pPr>
            <a:endParaRPr lang="en-US" sz="1400" dirty="0">
              <a:cs typeface="Helvetica" charset="0"/>
            </a:endParaRPr>
          </a:p>
        </p:txBody>
      </p:sp>
      <p:sp>
        <p:nvSpPr>
          <p:cNvPr id="20483" name="Rectangle 4"/>
          <p:cNvSpPr>
            <a:spLocks/>
          </p:cNvSpPr>
          <p:nvPr/>
        </p:nvSpPr>
        <p:spPr bwMode="auto">
          <a:xfrm>
            <a:off x="0" y="1003300"/>
            <a:ext cx="3924300" cy="4787900"/>
          </a:xfrm>
          <a:prstGeom prst="rect">
            <a:avLst/>
          </a:prstGeom>
          <a:noFill/>
          <a:ln w="12700">
            <a:noFill/>
            <a:miter lim="800000"/>
            <a:headEnd/>
            <a:tailEnd/>
          </a:ln>
        </p:spPr>
        <p:txBody>
          <a:bodyPr lIns="0" tIns="0" rIns="0" bIns="0"/>
          <a:lstStyle/>
          <a:p>
            <a:pPr>
              <a:lnSpc>
                <a:spcPct val="90000"/>
              </a:lnSpc>
              <a:tabLst>
                <a:tab pos="749300" algn="l"/>
              </a:tabLst>
            </a:pPr>
            <a:r>
              <a:rPr lang="en-US" sz="1400" dirty="0">
                <a:solidFill>
                  <a:srgbClr val="CC0099"/>
                </a:solidFill>
                <a:cs typeface="Helvetica" charset="0"/>
              </a:rPr>
              <a:t>Abilene Christian University</a:t>
            </a:r>
          </a:p>
          <a:p>
            <a:pPr>
              <a:lnSpc>
                <a:spcPct val="90000"/>
              </a:lnSpc>
              <a:tabLst>
                <a:tab pos="749300" algn="l"/>
              </a:tabLst>
            </a:pPr>
            <a:r>
              <a:rPr lang="en-US" sz="1400" dirty="0">
                <a:cs typeface="Helvetica" charset="0"/>
              </a:rPr>
              <a:t>Donald </a:t>
            </a:r>
            <a:r>
              <a:rPr lang="en-US" sz="1400" dirty="0" err="1" smtClean="0">
                <a:cs typeface="Helvetica" charset="0"/>
              </a:rPr>
              <a:t>Isenhower</a:t>
            </a:r>
            <a:r>
              <a:rPr lang="en-US" sz="1400" dirty="0" smtClean="0">
                <a:cs typeface="Helvetica" charset="0"/>
              </a:rPr>
              <a:t>, Tyler Hague</a:t>
            </a:r>
            <a:endParaRPr lang="en-US" sz="1400" dirty="0">
              <a:cs typeface="Helvetica" charset="0"/>
            </a:endParaRPr>
          </a:p>
          <a:p>
            <a:pPr>
              <a:lnSpc>
                <a:spcPct val="90000"/>
              </a:lnSpc>
              <a:tabLst>
                <a:tab pos="749300" algn="l"/>
              </a:tabLst>
            </a:pPr>
            <a:r>
              <a:rPr lang="en-US" sz="1400" dirty="0">
                <a:cs typeface="Helvetica" charset="0"/>
              </a:rPr>
              <a:t>Rusty </a:t>
            </a:r>
            <a:r>
              <a:rPr lang="en-US" sz="1400" dirty="0" err="1">
                <a:cs typeface="Helvetica" charset="0"/>
              </a:rPr>
              <a:t>Towell</a:t>
            </a:r>
            <a:r>
              <a:rPr lang="en-US" sz="1400" dirty="0">
                <a:cs typeface="Helvetica" charset="0"/>
              </a:rPr>
              <a:t>, </a:t>
            </a:r>
            <a:r>
              <a:rPr lang="en-US" sz="1400" dirty="0" err="1" smtClean="0">
                <a:cs typeface="Helvetica" charset="0"/>
              </a:rPr>
              <a:t>Shon</a:t>
            </a:r>
            <a:r>
              <a:rPr lang="en-US" sz="1400" dirty="0" smtClean="0">
                <a:cs typeface="Helvetica" charset="0"/>
              </a:rPr>
              <a:t> </a:t>
            </a:r>
            <a:r>
              <a:rPr lang="en-US" sz="1400" dirty="0">
                <a:cs typeface="Helvetica" charset="0"/>
              </a:rPr>
              <a:t>Watson</a:t>
            </a:r>
          </a:p>
          <a:p>
            <a:pPr>
              <a:lnSpc>
                <a:spcPct val="90000"/>
              </a:lnSpc>
              <a:tabLst>
                <a:tab pos="749300" algn="l"/>
              </a:tabLst>
            </a:pPr>
            <a:endParaRPr lang="en-US" sz="1400" u="sng" dirty="0">
              <a:cs typeface="Helvetica" charset="0"/>
            </a:endParaRPr>
          </a:p>
          <a:p>
            <a:pPr>
              <a:lnSpc>
                <a:spcPct val="90000"/>
              </a:lnSpc>
              <a:tabLst>
                <a:tab pos="749300" algn="l"/>
              </a:tabLst>
            </a:pPr>
            <a:r>
              <a:rPr lang="en-US" sz="1400" dirty="0">
                <a:solidFill>
                  <a:srgbClr val="CC0099"/>
                </a:solidFill>
                <a:cs typeface="Helvetica" charset="0"/>
              </a:rPr>
              <a:t>Academia </a:t>
            </a:r>
            <a:r>
              <a:rPr lang="en-US" sz="1400" dirty="0" err="1">
                <a:solidFill>
                  <a:srgbClr val="CC0099"/>
                </a:solidFill>
                <a:cs typeface="Helvetica" charset="0"/>
              </a:rPr>
              <a:t>Sinica</a:t>
            </a:r>
            <a:endParaRPr lang="en-US" sz="1400" dirty="0">
              <a:solidFill>
                <a:srgbClr val="CC0099"/>
              </a:solidFill>
              <a:cs typeface="Helvetica" charset="0"/>
            </a:endParaRPr>
          </a:p>
          <a:p>
            <a:pPr>
              <a:lnSpc>
                <a:spcPct val="90000"/>
              </a:lnSpc>
              <a:tabLst>
                <a:tab pos="749300" algn="l"/>
              </a:tabLst>
            </a:pPr>
            <a:r>
              <a:rPr lang="en-US" sz="1400" dirty="0" err="1">
                <a:cs typeface="Helvetica" charset="0"/>
              </a:rPr>
              <a:t>Wen</a:t>
            </a:r>
            <a:r>
              <a:rPr lang="en-US" sz="1400" dirty="0">
                <a:cs typeface="Helvetica" charset="0"/>
              </a:rPr>
              <a:t>-Chen Chang, Yen-Chu </a:t>
            </a:r>
            <a:r>
              <a:rPr lang="en-US" sz="1400" dirty="0" smtClean="0">
                <a:cs typeface="Helvetica" charset="0"/>
              </a:rPr>
              <a:t>Chen </a:t>
            </a:r>
            <a:endParaRPr lang="en-US" sz="1400" dirty="0">
              <a:cs typeface="Helvetica" charset="0"/>
            </a:endParaRPr>
          </a:p>
          <a:p>
            <a:pPr>
              <a:lnSpc>
                <a:spcPct val="90000"/>
              </a:lnSpc>
              <a:tabLst>
                <a:tab pos="749300" algn="l"/>
              </a:tabLst>
            </a:pPr>
            <a:r>
              <a:rPr lang="en-US" sz="1400" dirty="0" smtClean="0">
                <a:cs typeface="Helvetica" charset="0"/>
              </a:rPr>
              <a:t>Shiu Shiuan-Hal, </a:t>
            </a:r>
            <a:r>
              <a:rPr lang="en-US" sz="1400" dirty="0" err="1" smtClean="0">
                <a:cs typeface="Helvetica" charset="0"/>
              </a:rPr>
              <a:t>Da-Shung</a:t>
            </a:r>
            <a:r>
              <a:rPr lang="en-US" sz="1400" dirty="0" smtClean="0">
                <a:cs typeface="Helvetica" charset="0"/>
              </a:rPr>
              <a:t> </a:t>
            </a:r>
            <a:r>
              <a:rPr lang="en-US" sz="1400" dirty="0">
                <a:cs typeface="Helvetica" charset="0"/>
              </a:rPr>
              <a:t>Su</a:t>
            </a: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Argonne National Laboratory</a:t>
            </a:r>
          </a:p>
          <a:p>
            <a:pPr>
              <a:lnSpc>
                <a:spcPct val="90000"/>
              </a:lnSpc>
              <a:tabLst>
                <a:tab pos="749300" algn="l"/>
              </a:tabLst>
            </a:pPr>
            <a:r>
              <a:rPr lang="en-US" sz="1400" dirty="0">
                <a:cs typeface="Helvetica" charset="0"/>
              </a:rPr>
              <a:t>John Arrington, </a:t>
            </a:r>
            <a:r>
              <a:rPr lang="en-US" sz="1400" u="sng" dirty="0">
                <a:solidFill>
                  <a:srgbClr val="3333FF"/>
                </a:solidFill>
                <a:cs typeface="Helvetica" charset="0"/>
              </a:rPr>
              <a:t>Don Geesaman</a:t>
            </a:r>
            <a:r>
              <a:rPr lang="en-US" sz="1400" baseline="30000" dirty="0" smtClean="0">
                <a:solidFill>
                  <a:srgbClr val="3333FF"/>
                </a:solidFill>
                <a:cs typeface="Helvetica" charset="0"/>
              </a:rPr>
              <a:t>*</a:t>
            </a:r>
            <a:r>
              <a:rPr lang="en-US" sz="1400" dirty="0" smtClean="0">
                <a:cs typeface="Helvetica" charset="0"/>
              </a:rPr>
              <a:t> </a:t>
            </a:r>
            <a:endParaRPr lang="en-US" sz="1400" dirty="0">
              <a:cs typeface="Helvetica" charset="0"/>
            </a:endParaRPr>
          </a:p>
          <a:p>
            <a:pPr>
              <a:lnSpc>
                <a:spcPct val="90000"/>
              </a:lnSpc>
              <a:tabLst>
                <a:tab pos="749300" algn="l"/>
              </a:tabLst>
            </a:pPr>
            <a:r>
              <a:rPr lang="en-US" sz="1400" dirty="0" err="1">
                <a:cs typeface="Helvetica" charset="0"/>
              </a:rPr>
              <a:t>Kawtar</a:t>
            </a:r>
            <a:r>
              <a:rPr lang="en-US" sz="1400" dirty="0">
                <a:cs typeface="Helvetica" charset="0"/>
              </a:rPr>
              <a:t> </a:t>
            </a:r>
            <a:r>
              <a:rPr lang="en-US" sz="1400" dirty="0" err="1">
                <a:cs typeface="Helvetica" charset="0"/>
              </a:rPr>
              <a:t>Hafidi</a:t>
            </a:r>
            <a:r>
              <a:rPr lang="en-US" sz="1400" dirty="0">
                <a:cs typeface="Helvetica" charset="0"/>
              </a:rPr>
              <a:t>, Roy Holt, Harold </a:t>
            </a:r>
            <a:r>
              <a:rPr lang="en-US" sz="1400" dirty="0" smtClean="0">
                <a:cs typeface="Helvetica" charset="0"/>
              </a:rPr>
              <a:t>Jackson </a:t>
            </a:r>
            <a:endParaRPr lang="en-US" sz="1400" dirty="0">
              <a:cs typeface="Helvetica" charset="0"/>
            </a:endParaRPr>
          </a:p>
          <a:p>
            <a:pPr>
              <a:lnSpc>
                <a:spcPct val="90000"/>
              </a:lnSpc>
              <a:tabLst>
                <a:tab pos="749300" algn="l"/>
              </a:tabLst>
            </a:pPr>
            <a:r>
              <a:rPr lang="en-US" sz="1400" dirty="0">
                <a:cs typeface="Helvetica" charset="0"/>
              </a:rPr>
              <a:t>David </a:t>
            </a:r>
            <a:r>
              <a:rPr lang="en-US" sz="1400" dirty="0" err="1">
                <a:cs typeface="Helvetica" charset="0"/>
              </a:rPr>
              <a:t>Potterveld</a:t>
            </a:r>
            <a:r>
              <a:rPr lang="en-US" sz="1400" dirty="0">
                <a:cs typeface="Helvetica" charset="0"/>
              </a:rPr>
              <a:t>, </a:t>
            </a:r>
            <a:r>
              <a:rPr lang="en-US" sz="1400" u="sng" dirty="0">
                <a:solidFill>
                  <a:srgbClr val="3333FF"/>
                </a:solidFill>
                <a:cs typeface="Helvetica" charset="0"/>
              </a:rPr>
              <a:t>Paul E. Reimer</a:t>
            </a:r>
            <a:r>
              <a:rPr lang="en-US" sz="1400" baseline="30000" dirty="0" smtClean="0">
                <a:solidFill>
                  <a:srgbClr val="3333FF"/>
                </a:solidFill>
                <a:cs typeface="Helvetica" charset="0"/>
              </a:rPr>
              <a:t>*</a:t>
            </a:r>
            <a:r>
              <a:rPr lang="en-US" sz="1400" dirty="0" smtClean="0">
                <a:cs typeface="Helvetica" charset="0"/>
              </a:rPr>
              <a:t>  </a:t>
            </a:r>
            <a:endParaRPr lang="en-US" sz="1400" dirty="0">
              <a:cs typeface="Helvetica" charset="0"/>
            </a:endParaRPr>
          </a:p>
          <a:p>
            <a:pPr>
              <a:lnSpc>
                <a:spcPct val="90000"/>
              </a:lnSpc>
              <a:tabLst>
                <a:tab pos="749300" algn="l"/>
              </a:tabLst>
            </a:pPr>
            <a:r>
              <a:rPr lang="en-US" sz="1400" dirty="0">
                <a:cs typeface="Helvetica" charset="0"/>
              </a:rPr>
              <a:t>Josh Rubin</a:t>
            </a: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University of Colorado</a:t>
            </a:r>
          </a:p>
          <a:p>
            <a:pPr>
              <a:lnSpc>
                <a:spcPct val="90000"/>
              </a:lnSpc>
              <a:tabLst>
                <a:tab pos="749300" algn="l"/>
              </a:tabLst>
            </a:pPr>
            <a:r>
              <a:rPr lang="en-US" sz="1400" dirty="0">
                <a:cs typeface="Helvetica" charset="0"/>
              </a:rPr>
              <a:t>Ed Kinney, </a:t>
            </a:r>
            <a:r>
              <a:rPr lang="en-US" sz="1400" dirty="0" smtClean="0">
                <a:cs typeface="Helvetica" charset="0"/>
              </a:rPr>
              <a:t>J. </a:t>
            </a:r>
            <a:r>
              <a:rPr lang="en-US" sz="1400" dirty="0" err="1" smtClean="0">
                <a:cs typeface="Helvetica" charset="0"/>
              </a:rPr>
              <a:t>Katich</a:t>
            </a:r>
            <a:r>
              <a:rPr lang="en-US" sz="1400" dirty="0" smtClean="0">
                <a:cs typeface="Helvetica" charset="0"/>
              </a:rPr>
              <a:t>, Po-</a:t>
            </a:r>
            <a:r>
              <a:rPr lang="en-US" sz="1400" dirty="0" err="1" smtClean="0">
                <a:cs typeface="Helvetica" charset="0"/>
              </a:rPr>
              <a:t>Ju</a:t>
            </a:r>
            <a:r>
              <a:rPr lang="en-US" sz="1400" dirty="0" smtClean="0">
                <a:cs typeface="Helvetica" charset="0"/>
              </a:rPr>
              <a:t> </a:t>
            </a:r>
            <a:r>
              <a:rPr lang="en-US" sz="1400" dirty="0">
                <a:cs typeface="Helvetica" charset="0"/>
              </a:rPr>
              <a:t>Lin</a:t>
            </a: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Fermi National Accelerator Laboratory</a:t>
            </a:r>
          </a:p>
          <a:p>
            <a:pPr>
              <a:lnSpc>
                <a:spcPct val="90000"/>
              </a:lnSpc>
              <a:tabLst>
                <a:tab pos="749300" algn="l"/>
              </a:tabLst>
            </a:pPr>
            <a:r>
              <a:rPr lang="en-US" sz="1400" dirty="0">
                <a:cs typeface="Helvetica" charset="0"/>
              </a:rPr>
              <a:t>Chuck Brown, David Christian</a:t>
            </a:r>
          </a:p>
          <a:p>
            <a:pPr>
              <a:lnSpc>
                <a:spcPct val="90000"/>
              </a:lnSpc>
              <a:tabLst>
                <a:tab pos="749300" algn="l"/>
              </a:tabLst>
            </a:pPr>
            <a:endParaRPr lang="en-US" sz="1400" dirty="0">
              <a:cs typeface="Helvetica" charset="0"/>
            </a:endParaRPr>
          </a:p>
          <a:p>
            <a:pPr>
              <a:lnSpc>
                <a:spcPct val="90000"/>
              </a:lnSpc>
              <a:tabLst>
                <a:tab pos="749300" algn="l"/>
              </a:tabLst>
            </a:pPr>
            <a:r>
              <a:rPr lang="en-US" sz="1400" dirty="0">
                <a:solidFill>
                  <a:srgbClr val="CC0099"/>
                </a:solidFill>
                <a:cs typeface="Helvetica" charset="0"/>
              </a:rPr>
              <a:t>University of Illinois</a:t>
            </a:r>
          </a:p>
          <a:p>
            <a:pPr>
              <a:lnSpc>
                <a:spcPct val="90000"/>
              </a:lnSpc>
              <a:tabLst>
                <a:tab pos="749300" algn="l"/>
              </a:tabLst>
            </a:pPr>
            <a:r>
              <a:rPr lang="en-US" sz="1400" dirty="0" err="1" smtClean="0">
                <a:cs typeface="Helvetica" charset="0"/>
              </a:rPr>
              <a:t>Btyan</a:t>
            </a:r>
            <a:r>
              <a:rPr lang="en-US" sz="1400" dirty="0" smtClean="0">
                <a:cs typeface="Helvetica" charset="0"/>
              </a:rPr>
              <a:t> </a:t>
            </a:r>
            <a:r>
              <a:rPr lang="en-US" sz="1400" dirty="0" err="1" smtClean="0">
                <a:cs typeface="Helvetica" charset="0"/>
              </a:rPr>
              <a:t>Dannowitz</a:t>
            </a:r>
            <a:r>
              <a:rPr lang="en-US" sz="1400" dirty="0" smtClean="0">
                <a:cs typeface="Helvetica" charset="0"/>
              </a:rPr>
              <a:t>, Markus </a:t>
            </a:r>
            <a:r>
              <a:rPr lang="en-US" sz="1400" dirty="0" err="1" smtClean="0">
                <a:cs typeface="Helvetica" charset="0"/>
              </a:rPr>
              <a:t>Diefenthaler</a:t>
            </a:r>
            <a:r>
              <a:rPr lang="en-US" sz="1400" dirty="0" smtClean="0">
                <a:cs typeface="Helvetica" charset="0"/>
              </a:rPr>
              <a:t> </a:t>
            </a:r>
            <a:br>
              <a:rPr lang="en-US" sz="1400" dirty="0" smtClean="0">
                <a:cs typeface="Helvetica" charset="0"/>
              </a:rPr>
            </a:br>
            <a:r>
              <a:rPr lang="en-US" sz="1400" dirty="0" smtClean="0">
                <a:cs typeface="Helvetica" charset="0"/>
              </a:rPr>
              <a:t>Dan Jumper, Bryan Kerns, Naomi </a:t>
            </a:r>
            <a:r>
              <a:rPr lang="en-US" sz="1400" dirty="0">
                <a:cs typeface="Helvetica" charset="0"/>
              </a:rPr>
              <a:t>C.R </a:t>
            </a:r>
            <a:r>
              <a:rPr lang="en-US" sz="1400" dirty="0" smtClean="0">
                <a:cs typeface="Helvetica" charset="0"/>
              </a:rPr>
              <a:t/>
            </a:r>
            <a:br>
              <a:rPr lang="en-US" sz="1400" dirty="0" smtClean="0">
                <a:cs typeface="Helvetica" charset="0"/>
              </a:rPr>
            </a:br>
            <a:r>
              <a:rPr lang="en-US" sz="1400" dirty="0" err="1" smtClean="0">
                <a:cs typeface="Helvetica" charset="0"/>
              </a:rPr>
              <a:t>Makins</a:t>
            </a:r>
            <a:r>
              <a:rPr lang="en-US" sz="1400" dirty="0" smtClean="0">
                <a:cs typeface="Helvetica" charset="0"/>
              </a:rPr>
              <a:t>, R. Evan McClellan, Jen-</a:t>
            </a:r>
            <a:r>
              <a:rPr lang="en-US" sz="1400" dirty="0" err="1" smtClean="0">
                <a:cs typeface="Helvetica" charset="0"/>
              </a:rPr>
              <a:t>Chieh</a:t>
            </a:r>
            <a:r>
              <a:rPr lang="en-US" sz="1400" dirty="0" smtClean="0">
                <a:cs typeface="Helvetica" charset="0"/>
              </a:rPr>
              <a:t> </a:t>
            </a:r>
            <a:r>
              <a:rPr lang="en-US" sz="1400" dirty="0" err="1">
                <a:cs typeface="Helvetica" charset="0"/>
              </a:rPr>
              <a:t>Peng</a:t>
            </a: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p:txBody>
      </p:sp>
      <p:sp>
        <p:nvSpPr>
          <p:cNvPr id="20484" name="Rectangle 5"/>
          <p:cNvSpPr>
            <a:spLocks/>
          </p:cNvSpPr>
          <p:nvPr/>
        </p:nvSpPr>
        <p:spPr bwMode="auto">
          <a:xfrm>
            <a:off x="5765800" y="1003300"/>
            <a:ext cx="3378200" cy="5397500"/>
          </a:xfrm>
          <a:prstGeom prst="rect">
            <a:avLst/>
          </a:prstGeom>
          <a:noFill/>
          <a:ln w="12700">
            <a:noFill/>
            <a:miter lim="800000"/>
            <a:headEnd/>
            <a:tailEnd/>
          </a:ln>
        </p:spPr>
        <p:txBody>
          <a:bodyPr lIns="0" tIns="0" rIns="0" bIns="0"/>
          <a:lstStyle/>
          <a:p>
            <a:pPr>
              <a:lnSpc>
                <a:spcPct val="90000"/>
              </a:lnSpc>
              <a:tabLst>
                <a:tab pos="749300" algn="l"/>
              </a:tabLst>
            </a:pPr>
            <a:r>
              <a:rPr lang="en-US" sz="1400" dirty="0">
                <a:solidFill>
                  <a:srgbClr val="CC0099"/>
                </a:solidFill>
                <a:cs typeface="Helvetica" charset="0"/>
              </a:rPr>
              <a:t>National Kaohsiung Normal University</a:t>
            </a:r>
          </a:p>
          <a:p>
            <a:pPr>
              <a:lnSpc>
                <a:spcPct val="90000"/>
              </a:lnSpc>
              <a:tabLst>
                <a:tab pos="749300" algn="l"/>
              </a:tabLst>
            </a:pPr>
            <a:r>
              <a:rPr lang="en-US" sz="1400" dirty="0" err="1"/>
              <a:t>Rurngsheng</a:t>
            </a:r>
            <a:r>
              <a:rPr lang="en-US" sz="1400" dirty="0"/>
              <a:t> </a:t>
            </a:r>
            <a:r>
              <a:rPr lang="en-US" sz="1400" dirty="0" err="1"/>
              <a:t>Guo</a:t>
            </a:r>
            <a:r>
              <a:rPr lang="en-US" sz="1400" dirty="0"/>
              <a:t>, Su-Yin Wang</a:t>
            </a:r>
            <a:endParaRPr lang="en-US" sz="1400" dirty="0">
              <a:cs typeface="Helvetica" charset="0"/>
            </a:endParaRPr>
          </a:p>
          <a:p>
            <a:pPr>
              <a:lnSpc>
                <a:spcPct val="90000"/>
              </a:lnSpc>
              <a:tabLst>
                <a:tab pos="749300" algn="l"/>
              </a:tabLst>
            </a:pPr>
            <a:endParaRPr lang="en-US" sz="1400" dirty="0">
              <a:solidFill>
                <a:srgbClr val="CC0099"/>
              </a:solidFill>
              <a:cs typeface="Helvetica" charset="0"/>
            </a:endParaRPr>
          </a:p>
          <a:p>
            <a:pPr>
              <a:lnSpc>
                <a:spcPct val="90000"/>
              </a:lnSpc>
              <a:tabLst>
                <a:tab pos="749300" algn="l"/>
              </a:tabLst>
            </a:pPr>
            <a:r>
              <a:rPr lang="en-US" sz="1400" dirty="0">
                <a:solidFill>
                  <a:srgbClr val="CC0099"/>
                </a:solidFill>
                <a:cs typeface="Helvetica" charset="0"/>
              </a:rPr>
              <a:t>University of New Mexico</a:t>
            </a:r>
          </a:p>
          <a:p>
            <a:pPr>
              <a:lnSpc>
                <a:spcPct val="90000"/>
              </a:lnSpc>
              <a:tabLst>
                <a:tab pos="749300" algn="l"/>
              </a:tabLst>
            </a:pPr>
            <a:r>
              <a:rPr lang="en-US" sz="1400" dirty="0" err="1"/>
              <a:t>Imran</a:t>
            </a:r>
            <a:r>
              <a:rPr lang="en-US" sz="1400" dirty="0"/>
              <a:t> </a:t>
            </a:r>
            <a:r>
              <a:rPr lang="en-US" sz="1400" dirty="0" err="1"/>
              <a:t>Younus</a:t>
            </a:r>
            <a:r>
              <a:rPr lang="en-US" sz="1400" dirty="0"/>
              <a:t/>
            </a:r>
            <a:br>
              <a:rPr lang="en-US" sz="1400" dirty="0"/>
            </a:br>
            <a:endParaRPr lang="en-US" sz="1400" dirty="0">
              <a:cs typeface="Helvetica" charset="0"/>
            </a:endParaRPr>
          </a:p>
          <a:p>
            <a:pPr>
              <a:lnSpc>
                <a:spcPct val="90000"/>
              </a:lnSpc>
              <a:tabLst>
                <a:tab pos="749300" algn="l"/>
              </a:tabLst>
            </a:pPr>
            <a:r>
              <a:rPr lang="en-US" sz="1400" dirty="0">
                <a:solidFill>
                  <a:srgbClr val="CC0099"/>
                </a:solidFill>
                <a:cs typeface="Helvetica" charset="0"/>
              </a:rPr>
              <a:t>RIKEN</a:t>
            </a:r>
            <a:endParaRPr lang="en-US" sz="1400" dirty="0">
              <a:solidFill>
                <a:srgbClr val="00A650"/>
              </a:solidFill>
              <a:cs typeface="Helvetica" charset="0"/>
            </a:endParaRPr>
          </a:p>
          <a:p>
            <a:pPr>
              <a:lnSpc>
                <a:spcPct val="90000"/>
              </a:lnSpc>
              <a:tabLst>
                <a:tab pos="749300" algn="l"/>
              </a:tabLst>
            </a:pPr>
            <a:r>
              <a:rPr lang="en-US" sz="1400" dirty="0" smtClean="0">
                <a:cs typeface="Helvetica" charset="0"/>
              </a:rPr>
              <a:t>Yoshinori </a:t>
            </a:r>
            <a:r>
              <a:rPr lang="en-US" sz="1400" dirty="0" err="1">
                <a:cs typeface="Helvetica" charset="0"/>
              </a:rPr>
              <a:t>Fukao</a:t>
            </a:r>
            <a:r>
              <a:rPr lang="en-US" sz="1400" dirty="0">
                <a:cs typeface="Helvetica" charset="0"/>
              </a:rPr>
              <a:t>, </a:t>
            </a:r>
            <a:r>
              <a:rPr lang="en-US" sz="1400" dirty="0" smtClean="0">
                <a:cs typeface="Helvetica" charset="0"/>
              </a:rPr>
              <a:t>Yuji Goto, Atsushi </a:t>
            </a:r>
            <a:r>
              <a:rPr lang="en-US" sz="1400" dirty="0" err="1" smtClean="0">
                <a:cs typeface="Helvetica" charset="0"/>
              </a:rPr>
              <a:t>Taketani</a:t>
            </a:r>
            <a:r>
              <a:rPr lang="en-US" sz="1400" dirty="0" smtClean="0">
                <a:cs typeface="Helvetica" charset="0"/>
              </a:rPr>
              <a:t>, Manabu </a:t>
            </a:r>
            <a:r>
              <a:rPr lang="en-US" sz="1400" dirty="0" err="1">
                <a:cs typeface="Helvetica" charset="0"/>
              </a:rPr>
              <a:t>Togawa</a:t>
            </a:r>
            <a:endParaRPr lang="en-US" sz="1400" dirty="0">
              <a:cs typeface="Helvetica" charset="0"/>
            </a:endParaRPr>
          </a:p>
          <a:p>
            <a:pPr>
              <a:lnSpc>
                <a:spcPct val="90000"/>
              </a:lnSpc>
              <a:tabLst>
                <a:tab pos="749300" algn="l"/>
              </a:tabLst>
            </a:pPr>
            <a:endParaRPr lang="en-US" sz="1400" dirty="0">
              <a:solidFill>
                <a:srgbClr val="CC0099"/>
              </a:solidFill>
              <a:cs typeface="Helvetica" charset="0"/>
            </a:endParaRPr>
          </a:p>
          <a:p>
            <a:pPr>
              <a:lnSpc>
                <a:spcPct val="90000"/>
              </a:lnSpc>
              <a:tabLst>
                <a:tab pos="749300" algn="l"/>
              </a:tabLst>
            </a:pPr>
            <a:r>
              <a:rPr lang="en-US" sz="1400" dirty="0">
                <a:solidFill>
                  <a:srgbClr val="CC0099"/>
                </a:solidFill>
                <a:cs typeface="Helvetica" charset="0"/>
              </a:rPr>
              <a:t>Rutgers University</a:t>
            </a:r>
          </a:p>
          <a:p>
            <a:pPr>
              <a:lnSpc>
                <a:spcPct val="90000"/>
              </a:lnSpc>
              <a:tabLst>
                <a:tab pos="749300" algn="l"/>
              </a:tabLst>
            </a:pPr>
            <a:r>
              <a:rPr lang="en-US" sz="1400" dirty="0" smtClean="0">
                <a:cs typeface="Helvetica" charset="0"/>
              </a:rPr>
              <a:t>Lamiaa El Fassi, Ron Gilman, Ron </a:t>
            </a:r>
            <a:r>
              <a:rPr lang="en-US" sz="1400" dirty="0" err="1">
                <a:cs typeface="Helvetica" charset="0"/>
              </a:rPr>
              <a:t>Ransome</a:t>
            </a:r>
            <a:r>
              <a:rPr lang="en-US" sz="1400" dirty="0">
                <a:cs typeface="Helvetica" charset="0"/>
              </a:rPr>
              <a:t>, </a:t>
            </a:r>
            <a:r>
              <a:rPr lang="en-US" sz="1400" dirty="0" smtClean="0">
                <a:cs typeface="Helvetica" charset="0"/>
              </a:rPr>
              <a:t>Brian Tice, Ryan Thorpe </a:t>
            </a:r>
            <a:br>
              <a:rPr lang="en-US" sz="1400" dirty="0" smtClean="0">
                <a:cs typeface="Helvetica" charset="0"/>
              </a:rPr>
            </a:br>
            <a:r>
              <a:rPr lang="en-US" sz="1400" dirty="0" err="1" smtClean="0">
                <a:cs typeface="Helvetica" charset="0"/>
              </a:rPr>
              <a:t>Yawei</a:t>
            </a:r>
            <a:r>
              <a:rPr lang="en-US" sz="1400" dirty="0" smtClean="0">
                <a:cs typeface="Helvetica" charset="0"/>
              </a:rPr>
              <a:t> Zhang</a:t>
            </a:r>
            <a:endParaRPr lang="en-US" sz="1400" dirty="0">
              <a:cs typeface="Helvetica" charset="0"/>
            </a:endParaRPr>
          </a:p>
          <a:p>
            <a:pPr>
              <a:lnSpc>
                <a:spcPct val="90000"/>
              </a:lnSpc>
              <a:tabLst>
                <a:tab pos="749300" algn="l"/>
              </a:tabLst>
            </a:pPr>
            <a:endParaRPr lang="en-US" sz="1400" u="sng" dirty="0">
              <a:cs typeface="Helvetica" charset="0"/>
            </a:endParaRPr>
          </a:p>
          <a:p>
            <a:pPr>
              <a:lnSpc>
                <a:spcPct val="90000"/>
              </a:lnSpc>
              <a:tabLst>
                <a:tab pos="749300" algn="l"/>
              </a:tabLst>
            </a:pPr>
            <a:r>
              <a:rPr lang="en-US" sz="1400" dirty="0">
                <a:solidFill>
                  <a:srgbClr val="CC0099"/>
                </a:solidFill>
                <a:cs typeface="Helvetica" charset="0"/>
              </a:rPr>
              <a:t>Tokyo Institute of Technology</a:t>
            </a:r>
            <a:endParaRPr lang="en-US" sz="1400" dirty="0">
              <a:solidFill>
                <a:srgbClr val="00A650"/>
              </a:solidFill>
              <a:cs typeface="Helvetica" charset="0"/>
            </a:endParaRPr>
          </a:p>
          <a:p>
            <a:pPr>
              <a:lnSpc>
                <a:spcPct val="90000"/>
              </a:lnSpc>
              <a:tabLst>
                <a:tab pos="749300" algn="l"/>
              </a:tabLst>
            </a:pPr>
            <a:r>
              <a:rPr lang="en-US" sz="1400" dirty="0">
                <a:cs typeface="Helvetica" charset="0"/>
              </a:rPr>
              <a:t>  </a:t>
            </a:r>
            <a:r>
              <a:rPr lang="en-US" sz="1400" dirty="0" err="1" smtClean="0">
                <a:cs typeface="Helvetica" charset="0"/>
              </a:rPr>
              <a:t>Shou</a:t>
            </a:r>
            <a:r>
              <a:rPr lang="en-US" sz="1400" dirty="0" smtClean="0">
                <a:cs typeface="Helvetica" charset="0"/>
              </a:rPr>
              <a:t> </a:t>
            </a:r>
            <a:r>
              <a:rPr lang="en-US" sz="1400" dirty="0" err="1" smtClean="0">
                <a:cs typeface="Helvetica" charset="0"/>
              </a:rPr>
              <a:t>Miyasaka</a:t>
            </a:r>
            <a:r>
              <a:rPr lang="en-US" sz="1400" dirty="0" smtClean="0">
                <a:cs typeface="Helvetica" charset="0"/>
              </a:rPr>
              <a:t>, Ken-</a:t>
            </a:r>
            <a:r>
              <a:rPr lang="en-US" sz="1400" dirty="0" err="1" smtClean="0">
                <a:cs typeface="Helvetica" charset="0"/>
              </a:rPr>
              <a:t>ichi</a:t>
            </a:r>
            <a:r>
              <a:rPr lang="en-US" sz="1400" dirty="0" smtClean="0">
                <a:cs typeface="Helvetica" charset="0"/>
              </a:rPr>
              <a:t> Nakano </a:t>
            </a:r>
            <a:br>
              <a:rPr lang="en-US" sz="1400" dirty="0" smtClean="0">
                <a:cs typeface="Helvetica" charset="0"/>
              </a:rPr>
            </a:br>
            <a:r>
              <a:rPr lang="en-US" sz="1400" dirty="0" err="1" smtClean="0">
                <a:cs typeface="Helvetica" charset="0"/>
              </a:rPr>
              <a:t>Florian</a:t>
            </a:r>
            <a:r>
              <a:rPr lang="en-US" sz="1400" dirty="0" smtClean="0">
                <a:cs typeface="Helvetica" charset="0"/>
              </a:rPr>
              <a:t> </a:t>
            </a:r>
            <a:r>
              <a:rPr lang="en-US" sz="1400" dirty="0" err="1" smtClean="0">
                <a:cs typeface="Helvetica" charset="0"/>
              </a:rPr>
              <a:t>Saftl</a:t>
            </a:r>
            <a:r>
              <a:rPr lang="en-US" sz="1400" dirty="0" smtClean="0">
                <a:cs typeface="Helvetica" charset="0"/>
              </a:rPr>
              <a:t>, </a:t>
            </a:r>
            <a:r>
              <a:rPr lang="en-US" sz="1400" dirty="0" err="1" smtClean="0">
                <a:cs typeface="Helvetica" charset="0"/>
              </a:rPr>
              <a:t>Toshi</a:t>
            </a:r>
            <a:r>
              <a:rPr lang="en-US" sz="1400" dirty="0" smtClean="0">
                <a:cs typeface="Helvetica" charset="0"/>
              </a:rPr>
              <a:t>-Aki </a:t>
            </a:r>
            <a:r>
              <a:rPr lang="en-US" sz="1400" dirty="0">
                <a:cs typeface="Helvetica" charset="0"/>
              </a:rPr>
              <a:t>Shibata</a:t>
            </a:r>
          </a:p>
          <a:p>
            <a:pPr>
              <a:lnSpc>
                <a:spcPct val="90000"/>
              </a:lnSpc>
              <a:tabLst>
                <a:tab pos="749300" algn="l"/>
              </a:tabLst>
            </a:pPr>
            <a:endParaRPr lang="en-US" sz="1400" u="sng" dirty="0">
              <a:cs typeface="Helvetica" charset="0"/>
            </a:endParaRPr>
          </a:p>
          <a:p>
            <a:pPr>
              <a:lnSpc>
                <a:spcPct val="90000"/>
              </a:lnSpc>
              <a:tabLst>
                <a:tab pos="749300" algn="l"/>
              </a:tabLst>
            </a:pPr>
            <a:r>
              <a:rPr lang="en-US" sz="1400" dirty="0">
                <a:solidFill>
                  <a:srgbClr val="CC0099"/>
                </a:solidFill>
                <a:cs typeface="Helvetica" charset="0"/>
              </a:rPr>
              <a:t>Yamagata University</a:t>
            </a:r>
            <a:endParaRPr lang="en-US" sz="1400" dirty="0">
              <a:solidFill>
                <a:srgbClr val="00A650"/>
              </a:solidFill>
              <a:cs typeface="Helvetica" charset="0"/>
            </a:endParaRPr>
          </a:p>
          <a:p>
            <a:pPr>
              <a:lnSpc>
                <a:spcPct val="90000"/>
              </a:lnSpc>
              <a:tabLst>
                <a:tab pos="749300" algn="l"/>
              </a:tabLst>
            </a:pPr>
            <a:r>
              <a:rPr lang="en-US" sz="1400" dirty="0">
                <a:cs typeface="Helvetica" charset="0"/>
              </a:rPr>
              <a:t>  Yoshiyuki </a:t>
            </a:r>
            <a:r>
              <a:rPr lang="en-US" sz="1400" dirty="0" err="1">
                <a:cs typeface="Helvetica" charset="0"/>
              </a:rPr>
              <a:t>Miyachi</a:t>
            </a: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p:txBody>
      </p:sp>
      <p:sp>
        <p:nvSpPr>
          <p:cNvPr id="20485"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22024FB7-C4F8-492C-BCDF-BB930C0F2F70}" type="slidenum">
              <a:rPr lang="en-US" sz="1100">
                <a:cs typeface="Helvetica" charset="0"/>
              </a:rPr>
              <a:pPr>
                <a:tabLst>
                  <a:tab pos="749300" algn="l"/>
                </a:tabLst>
              </a:pPr>
              <a:t>9</a:t>
            </a:fld>
            <a:endParaRPr lang="en-US" sz="1100">
              <a:cs typeface="Helvetica" charset="0"/>
            </a:endParaRPr>
          </a:p>
        </p:txBody>
      </p:sp>
      <p:sp>
        <p:nvSpPr>
          <p:cNvPr id="20486" name="Rectangle 6"/>
          <p:cNvSpPr>
            <a:spLocks noGrp="1" noChangeArrowheads="1"/>
          </p:cNvSpPr>
          <p:nvPr>
            <p:ph type="title" idx="4294967295"/>
          </p:nvPr>
        </p:nvSpPr>
        <p:spPr bwMode="auto">
          <a:xfrm>
            <a:off x="1447800" y="241300"/>
            <a:ext cx="6324600" cy="466725"/>
          </a:xfrm>
          <a:prstGeom prst="rect">
            <a:avLst/>
          </a:prstGeom>
          <a:noFill/>
          <a:ln>
            <a:miter lim="800000"/>
            <a:headEnd/>
            <a:tailEnd/>
          </a:ln>
        </p:spPr>
        <p:txBody>
          <a:bodyPr/>
          <a:lstStyle/>
          <a:p>
            <a:pPr eaLnBrk="1" hangingPunct="1">
              <a:tabLst>
                <a:tab pos="863600" algn="l"/>
              </a:tabLst>
            </a:pPr>
            <a:r>
              <a:rPr lang="en-US" sz="2400" smtClean="0"/>
              <a:t>Fermilab E906/Drell-Yan Collaboration</a:t>
            </a:r>
            <a:endParaRPr lang="en-US" sz="2400" smtClean="0">
              <a:solidFill>
                <a:srgbClr val="1C11FD"/>
              </a:solidFill>
            </a:endParaRPr>
          </a:p>
        </p:txBody>
      </p:sp>
      <p:pic>
        <p:nvPicPr>
          <p:cNvPr id="30" name="Picture 1" descr="E906GroupB.JPG"/>
          <p:cNvPicPr>
            <a:picLocks noChangeAspect="1"/>
          </p:cNvPicPr>
          <p:nvPr/>
        </p:nvPicPr>
        <p:blipFill>
          <a:blip r:embed="rId2" cstate="print"/>
          <a:srcRect l="5206" t="42824" r="8339" b="33882"/>
          <a:stretch>
            <a:fillRect/>
          </a:stretch>
        </p:blipFill>
        <p:spPr bwMode="auto">
          <a:xfrm>
            <a:off x="152400" y="3581400"/>
            <a:ext cx="8877300" cy="1793875"/>
          </a:xfrm>
          <a:prstGeom prst="rect">
            <a:avLst/>
          </a:prstGeom>
          <a:noFill/>
          <a:ln w="25400">
            <a:solidFill>
              <a:srgbClr val="000080"/>
            </a:solidFill>
            <a:miter lim="800000"/>
            <a:headEnd/>
            <a:tailEnd/>
          </a:ln>
        </p:spPr>
      </p:pic>
      <p:sp>
        <p:nvSpPr>
          <p:cNvPr id="31" name="TextBox 30"/>
          <p:cNvSpPr txBox="1">
            <a:spLocks noChangeArrowheads="1"/>
          </p:cNvSpPr>
          <p:nvPr/>
        </p:nvSpPr>
        <p:spPr bwMode="auto">
          <a:xfrm>
            <a:off x="7620000" y="5562600"/>
            <a:ext cx="1219200" cy="338138"/>
          </a:xfrm>
          <a:prstGeom prst="rect">
            <a:avLst/>
          </a:prstGeom>
          <a:noFill/>
          <a:ln w="9525">
            <a:solidFill>
              <a:srgbClr val="1C11FD"/>
            </a:solidFill>
            <a:miter lim="800000"/>
            <a:headEnd/>
            <a:tailEnd/>
          </a:ln>
        </p:spPr>
        <p:txBody>
          <a:bodyPr>
            <a:spAutoFit/>
          </a:bodyPr>
          <a:lstStyle/>
          <a:p>
            <a:r>
              <a:rPr lang="en-US" sz="1600">
                <a:solidFill>
                  <a:srgbClr val="1C11FD"/>
                </a:solidFill>
              </a:rPr>
              <a:t>Jan, 2009</a:t>
            </a:r>
          </a:p>
        </p:txBody>
      </p:sp>
      <p:cxnSp>
        <p:nvCxnSpPr>
          <p:cNvPr id="35" name="Straight Arrow Connector 34"/>
          <p:cNvCxnSpPr/>
          <p:nvPr/>
        </p:nvCxnSpPr>
        <p:spPr bwMode="auto">
          <a:xfrm rot="16200000" flipV="1">
            <a:off x="2705100" y="4305300"/>
            <a:ext cx="1295400" cy="1219200"/>
          </a:xfrm>
          <a:prstGeom prst="straightConnector1">
            <a:avLst/>
          </a:prstGeom>
          <a:solidFill>
            <a:srgbClr val="FFFFFF"/>
          </a:solidFill>
          <a:ln w="25400" cap="flat" cmpd="sng" algn="ctr">
            <a:solidFill>
              <a:schemeClr val="accent6">
                <a:lumMod val="20000"/>
                <a:lumOff val="80000"/>
              </a:schemeClr>
            </a:solidFill>
            <a:prstDash val="solid"/>
            <a:round/>
            <a:headEnd type="none" w="med" len="med"/>
            <a:tailEnd type="arrow"/>
          </a:ln>
          <a:effectLst/>
        </p:spPr>
      </p:cxnSp>
      <p:cxnSp>
        <p:nvCxnSpPr>
          <p:cNvPr id="36" name="Straight Arrow Connector 35"/>
          <p:cNvCxnSpPr/>
          <p:nvPr/>
        </p:nvCxnSpPr>
        <p:spPr bwMode="auto">
          <a:xfrm rot="5400000" flipH="1" flipV="1">
            <a:off x="4229101" y="4991100"/>
            <a:ext cx="1143000" cy="3175"/>
          </a:xfrm>
          <a:prstGeom prst="straightConnector1">
            <a:avLst/>
          </a:prstGeom>
          <a:solidFill>
            <a:srgbClr val="FFFFFF"/>
          </a:solidFill>
          <a:ln w="25400" cap="flat" cmpd="sng" algn="ctr">
            <a:solidFill>
              <a:schemeClr val="accent6">
                <a:lumMod val="20000"/>
                <a:lumOff val="80000"/>
              </a:schemeClr>
            </a:solidFill>
            <a:prstDash val="solid"/>
            <a:round/>
            <a:headEnd type="none" w="med" len="med"/>
            <a:tailEnd type="arrow"/>
          </a:ln>
          <a:effectLst/>
        </p:spPr>
      </p:cxnSp>
      <p:sp>
        <p:nvSpPr>
          <p:cNvPr id="38" name="Rectangle 37"/>
          <p:cNvSpPr/>
          <p:nvPr/>
        </p:nvSpPr>
        <p:spPr>
          <a:xfrm>
            <a:off x="685800" y="6019800"/>
            <a:ext cx="7086600" cy="646113"/>
          </a:xfrm>
          <a:prstGeom prst="rect">
            <a:avLst/>
          </a:prstGeom>
        </p:spPr>
        <p:txBody>
          <a:bodyPr>
            <a:spAutoFit/>
          </a:bodyPr>
          <a:lstStyle/>
          <a:p>
            <a:pPr marL="231775" indent="-231775" algn="l">
              <a:defRPr/>
            </a:pPr>
            <a:r>
              <a:rPr lang="en-US" b="1" dirty="0">
                <a:solidFill>
                  <a:srgbClr val="A50021"/>
                </a:solidFill>
                <a:effectLst>
                  <a:outerShdw blurRad="38100" dist="38100" dir="2700000" algn="tl">
                    <a:srgbClr val="C0C0C0"/>
                  </a:outerShdw>
                </a:effectLst>
              </a:rPr>
              <a:t>    </a:t>
            </a:r>
            <a:r>
              <a:rPr lang="en-US" dirty="0">
                <a:solidFill>
                  <a:srgbClr val="A50021"/>
                </a:solidFill>
                <a:effectLst>
                  <a:outerShdw blurRad="38100" dist="38100" dir="2700000" algn="tl">
                    <a:srgbClr val="C0C0C0"/>
                  </a:outerShdw>
                </a:effectLst>
                <a:latin typeface="+mn-lt"/>
              </a:rPr>
              <a:t>Collaboration contains many of the E-866/</a:t>
            </a:r>
            <a:r>
              <a:rPr lang="en-US" dirty="0" err="1">
                <a:solidFill>
                  <a:srgbClr val="A50021"/>
                </a:solidFill>
                <a:effectLst>
                  <a:outerShdw blurRad="38100" dist="38100" dir="2700000" algn="tl">
                    <a:srgbClr val="C0C0C0"/>
                  </a:outerShdw>
                </a:effectLst>
                <a:latin typeface="+mn-lt"/>
              </a:rPr>
              <a:t>NuSea</a:t>
            </a:r>
            <a:r>
              <a:rPr lang="en-US" dirty="0">
                <a:solidFill>
                  <a:srgbClr val="A50021"/>
                </a:solidFill>
                <a:effectLst>
                  <a:outerShdw blurRad="38100" dist="38100" dir="2700000" algn="tl">
                    <a:srgbClr val="C0C0C0"/>
                  </a:outerShdw>
                </a:effectLst>
                <a:latin typeface="+mn-lt"/>
              </a:rPr>
              <a:t> groups and several new groups (total </a:t>
            </a:r>
            <a:r>
              <a:rPr lang="en-US" dirty="0" smtClean="0">
                <a:solidFill>
                  <a:srgbClr val="A50021"/>
                </a:solidFill>
                <a:effectLst>
                  <a:outerShdw blurRad="38100" dist="38100" dir="2700000" algn="tl">
                    <a:srgbClr val="C0C0C0"/>
                  </a:outerShdw>
                </a:effectLst>
                <a:latin typeface="+mn-lt"/>
              </a:rPr>
              <a:t>17 </a:t>
            </a:r>
            <a:r>
              <a:rPr lang="en-US" dirty="0">
                <a:solidFill>
                  <a:srgbClr val="A50021"/>
                </a:solidFill>
                <a:effectLst>
                  <a:outerShdw blurRad="38100" dist="38100" dir="2700000" algn="tl">
                    <a:srgbClr val="C0C0C0"/>
                  </a:outerShdw>
                </a:effectLst>
                <a:latin typeface="+mn-lt"/>
              </a:rPr>
              <a:t>groups as of Aug </a:t>
            </a:r>
            <a:r>
              <a:rPr lang="en-US" dirty="0" smtClean="0">
                <a:solidFill>
                  <a:srgbClr val="A50021"/>
                </a:solidFill>
                <a:effectLst>
                  <a:outerShdw blurRad="38100" dist="38100" dir="2700000" algn="tl">
                    <a:srgbClr val="C0C0C0"/>
                  </a:outerShdw>
                </a:effectLst>
                <a:latin typeface="+mn-lt"/>
              </a:rPr>
              <a:t>2011)</a:t>
            </a:r>
            <a:endParaRPr lang="en-US" dirty="0">
              <a:solidFill>
                <a:srgbClr val="A50021"/>
              </a:solidFill>
              <a:effectLst>
                <a:outerShdw blurRad="38100" dist="38100" dir="2700000" algn="tl">
                  <a:srgbClr val="C0C0C0"/>
                </a:outerShdw>
              </a:effectLst>
              <a:latin typeface="+mn-lt"/>
            </a:endParaRPr>
          </a:p>
        </p:txBody>
      </p:sp>
      <p:sp>
        <p:nvSpPr>
          <p:cNvPr id="13" name="Slide Number Placeholder 12"/>
          <p:cNvSpPr>
            <a:spLocks noGrp="1"/>
          </p:cNvSpPr>
          <p:nvPr>
            <p:ph type="sldNum" sz="quarter" idx="10"/>
          </p:nvPr>
        </p:nvSpPr>
        <p:spPr/>
        <p:txBody>
          <a:bodyPr/>
          <a:lstStyle/>
          <a:p>
            <a:pPr>
              <a:defRPr/>
            </a:pPr>
            <a:fld id="{12425D24-0E34-4F33-8824-9B7A4A0CEDE7}" type="slidenum">
              <a:rPr lang="en-US" smtClean="0"/>
              <a:pPr>
                <a:defRPr/>
              </a:pPr>
              <a:t>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Magenta}{&#10;\[&#10;\bar 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2"/>
  <p:tag name="PICTUREFILESIZE" val="203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color{Blue}{&#10;\[&#10;q&#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10"/>
  <p:tag name="PICTUREFILESIZE" val="1751"/>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7"/>
  <p:tag name="PICTUREFILESIZE" val="293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10;\mu^-&#10;\]&#10;}&#10;\end{document}&#10;"/>
  <p:tag name="EXTERNALNAME" val="txp_fig"/>
  <p:tag name="BLEND" val="False"/>
  <p:tag name="TRANSPARENT" val="True"/>
  <p:tag name="KEEPFILES" val="False"/>
  <p:tag name="DEBUGPAUSE" val="False"/>
  <p:tag name="RESOLUTION" val="1200"/>
  <p:tag name="TIMEOUT" val="(none)"/>
  <p:tag name="BOXWIDTH" val="404"/>
  <p:tag name="BOXHEIGHT" val="340"/>
  <p:tag name="BOXFONT" val="10"/>
  <p:tag name="BOXWRAP" val="False"/>
  <p:tag name="WORKAROUNDTRANSPARENCYBUG" val="False"/>
  <p:tag name="ALLOWFONTSUBSTITUTION" val="False"/>
  <p:tag name="BITMAPFORMAT" val="png256"/>
  <p:tag name="ORIGWIDTH" val="25"/>
  <p:tag name="PICTUREFILESIZE" val="2604"/>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0;\usepackage{colordvi}&#10;\begin{document}&#10;\textBlue&#10;$\displaystyle&#10;\left.\frac{\sigma^{pd}}{2\sigma^{pp}}\right|_{x_b\gg x_t} \approx \frac{1}{2}\left[1+\frac{\bar d(x_t)}{\bar u(x_t)}\right]&#10;$&#10;\end{document}&#10;"/>
  <p:tag name="EXTERNALNAME" val="txp_fig"/>
  <p:tag name="BLEND" val="False"/>
  <p:tag name="TRANSPARENT" val="False"/>
  <p:tag name="KEEPFILES" val="False"/>
  <p:tag name="DEBUGPAUSE" val="False"/>
  <p:tag name="RESOLUTION" val="600"/>
  <p:tag name="TIMEOUT" val="---"/>
  <p:tag name="BITMAPFORMAT" val="bmp256"/>
  <p:tag name="DEBUGINTERACTIVE" val="True"/>
  <p:tag name="ORIGWIDTH" val="914.375"/>
  <p:tag name="PICTUREFILESIZE" val="237806"/>
</p:tagLst>
</file>

<file path=ppt/theme/theme1.xml><?xml version="1.0" encoding="utf-8"?>
<a:theme xmlns:a="http://schemas.openxmlformats.org/drawingml/2006/main" name="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g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Reg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Reg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17503</TotalTime>
  <Pages>0</Pages>
  <Words>2437</Words>
  <Characters>0</Characters>
  <Application>Microsoft Office PowerPoint</Application>
  <PresentationFormat>On-screen Show (4:3)</PresentationFormat>
  <Lines>0</Lines>
  <Paragraphs>540</Paragraphs>
  <Slides>29</Slides>
  <Notes>24</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48" baseType="lpstr">
      <vt:lpstr>Arial</vt:lpstr>
      <vt:lpstr>ヒラギノ角ゴ ProN W3</vt:lpstr>
      <vt:lpstr>Zapf Dingbats</vt:lpstr>
      <vt:lpstr>Lucida Grande</vt:lpstr>
      <vt:lpstr>ヒラギノ角ゴ ProN W6</vt:lpstr>
      <vt:lpstr>Helvetica</vt:lpstr>
      <vt:lpstr>Arial Unicode MS</vt:lpstr>
      <vt:lpstr>Comic Sans MS</vt:lpstr>
      <vt:lpstr>Symbol</vt:lpstr>
      <vt:lpstr>StarMath</vt:lpstr>
      <vt:lpstr>Euclid Symbol</vt:lpstr>
      <vt:lpstr>MS PGothic</vt:lpstr>
      <vt:lpstr>Times New Roman</vt:lpstr>
      <vt:lpstr>cmsy10</vt:lpstr>
      <vt:lpstr>Calibri</vt:lpstr>
      <vt:lpstr>E906 Title &amp; Box</vt:lpstr>
      <vt:lpstr>Reg Title &amp; Box</vt:lpstr>
      <vt:lpstr>Equation</vt:lpstr>
      <vt:lpstr>Acrobat Document</vt:lpstr>
      <vt:lpstr>Drell-Yan Scattering at Fermilab:  SeaQuest and Beyond </vt:lpstr>
      <vt:lpstr>Slide 2</vt:lpstr>
      <vt:lpstr>Flavor Structure of the Proton </vt:lpstr>
      <vt:lpstr>Slide 4</vt:lpstr>
      <vt:lpstr>Flavor Structure of the Proton: What creates Sea?</vt:lpstr>
      <vt:lpstr>Flavor Structure of the Proton: Models</vt:lpstr>
      <vt:lpstr>Flavor Structure of the Proton: What creates Sea?</vt:lpstr>
      <vt:lpstr>SeaQuest: Fermilab Experiment E906</vt:lpstr>
      <vt:lpstr>Fermilab E906/Drell-Yan Collaboration</vt:lpstr>
      <vt:lpstr>Drell-Yan Spectrometer for E906 (25m long)</vt:lpstr>
      <vt:lpstr>Drell-Yan Spectrometer for E906   (Reduce, Reuse, Recycle)</vt:lpstr>
      <vt:lpstr>Fixed Target Drell-Yan:  What we really measure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Fermilab E906:   Drell-Yan Measurements of Nucleon and Nuclear Structure with the Fermilab Main Injector</dc:title>
  <dc:creator>Lorenzon, Wolfgang</dc:creator>
  <cp:lastModifiedBy>lorenzon</cp:lastModifiedBy>
  <cp:revision>355</cp:revision>
  <dcterms:modified xsi:type="dcterms:W3CDTF">2011-10-17T18:02:10Z</dcterms:modified>
</cp:coreProperties>
</file>