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9" r:id="rId2"/>
    <p:sldId id="262" r:id="rId3"/>
    <p:sldId id="273" r:id="rId4"/>
    <p:sldId id="291" r:id="rId5"/>
    <p:sldId id="284" r:id="rId6"/>
    <p:sldId id="285" r:id="rId7"/>
    <p:sldId id="289" r:id="rId8"/>
    <p:sldId id="286" r:id="rId9"/>
    <p:sldId id="287" r:id="rId10"/>
    <p:sldId id="292" r:id="rId11"/>
    <p:sldId id="288" r:id="rId12"/>
    <p:sldId id="290" r:id="rId13"/>
    <p:sldId id="274" r:id="rId14"/>
    <p:sldId id="277" r:id="rId15"/>
    <p:sldId id="293" r:id="rId16"/>
    <p:sldId id="275" r:id="rId17"/>
    <p:sldId id="283" r:id="rId18"/>
    <p:sldId id="264" r:id="rId19"/>
    <p:sldId id="265" r:id="rId20"/>
    <p:sldId id="272" r:id="rId21"/>
    <p:sldId id="279" r:id="rId22"/>
    <p:sldId id="280" r:id="rId23"/>
    <p:sldId id="281" r:id="rId24"/>
    <p:sldId id="26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143" autoAdjust="0"/>
    <p:restoredTop sz="94660"/>
  </p:normalViewPr>
  <p:slideViewPr>
    <p:cSldViewPr>
      <p:cViewPr varScale="1">
        <p:scale>
          <a:sx n="69" d="100"/>
          <a:sy n="69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35EB64-B447-4064-AE43-FD36E7F449DE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7E7954-74A6-4803-85D7-6A5D12B99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B2A4F9-DFEA-4398-93C8-4C32F56EF19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6FCA19-E1F5-4D5E-AC47-1FC5090523A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41403-4CE0-4778-B9B0-587C101734E0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503DE-6BA8-40E0-9A2A-D2C369CF3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B45D-5073-4FF7-9D9C-6B2B91E44A49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BE5BE-3D25-4AFF-8A28-DCCFD0B0D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C6A2-BA68-4B50-A3CE-22A5831D029F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1E2EF-364B-4BAF-A840-771573161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B0DF2-DD0B-495F-851A-D60F1F766180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083CC-A620-4D8A-960C-246A4764E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EEEC3-CCE7-4DA4-B914-DC0FD3522F10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5F3BB-4565-4FBC-AC04-93186F6CE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AF5A-481D-417D-92E3-C4F1150167B5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DEA66-FCF5-431C-869E-63C4EE692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26FD6-3331-4E77-8415-281822EF9E10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62E24-0D33-4185-AE61-FEEB818A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C4919-0E16-4B3D-85FC-8DCDE9A07A4F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E77F-A7CB-46A1-B26A-4A765A49D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5D8D2-27BD-479B-B22E-EB38F6DDEA68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71C9-2B4B-4F19-8283-F31F51206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B78FB-D0B9-4F6C-AE70-A05FE69B29F8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F82D7-2A3F-4EF9-96AA-38C6FD161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84307-5B8F-4F9B-910E-42FEE88ADDDA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2292A-8894-4F71-8DDD-4F443451C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64BB48-F6E6-4270-8461-C5DDCC1D0AE1}" type="datetimeFigureOut">
              <a:rPr lang="en-US"/>
              <a:pPr>
                <a:defRPr/>
              </a:pPr>
              <a:t>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39D1E4-E63C-47A6-8B0A-8B70E82A6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668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CAN WE UNDERSTAND </a:t>
            </a:r>
            <a:r>
              <a:rPr lang="en-US" sz="2400" dirty="0" smtClean="0"/>
              <a:t>THE </a:t>
            </a:r>
            <a:r>
              <a:rPr lang="en-US" sz="2400" dirty="0" smtClean="0"/>
              <a:t>PAMELA POSITRON </a:t>
            </a:r>
            <a:r>
              <a:rPr lang="en-US" sz="2400" dirty="0" smtClean="0"/>
              <a:t>EXCESS AS  </a:t>
            </a:r>
            <a:r>
              <a:rPr lang="en-US" sz="2400" dirty="0" smtClean="0"/>
              <a:t>WINOS?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		Gordy Kane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		January 2009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		Ann Arbor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r>
              <a:rPr lang="en-US" sz="2400" dirty="0" err="1" smtClean="0"/>
              <a:t>arXiv</a:t>
            </a:r>
            <a:r>
              <a:rPr lang="en-US" sz="2400" dirty="0" smtClean="0"/>
              <a:t> 0812.4555, see also 0807.1509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	Phill Grajek, Aaron Pierce, Dan Phalen, Scott Watson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09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/>
              <a:t> Energy and particle dependent “boost factors” 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Bergstrom, Edjso et al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	Lavalle et al</a:t>
            </a:r>
          </a:p>
          <a:p>
            <a:pPr eaLnBrk="1" hangingPunct="1"/>
            <a:r>
              <a:rPr lang="en-US" sz="2400" dirty="0" smtClean="0"/>
              <a:t>Cosmic ray propagation depends on particle, energy</a:t>
            </a:r>
          </a:p>
          <a:p>
            <a:pPr eaLnBrk="1" hangingPunct="1"/>
            <a:r>
              <a:rPr lang="en-US" sz="2400" dirty="0" smtClean="0"/>
              <a:t>Positrons – nearby</a:t>
            </a:r>
          </a:p>
          <a:p>
            <a:pPr eaLnBrk="1" hangingPunct="1"/>
            <a:r>
              <a:rPr lang="en-US" sz="2400" dirty="0" smtClean="0"/>
              <a:t>Antiprotons – distance increases with energy </a:t>
            </a:r>
          </a:p>
          <a:p>
            <a:pPr eaLnBrk="1" hangingPunct="1"/>
            <a:r>
              <a:rPr lang="en-US" sz="2400" dirty="0" smtClean="0"/>
              <a:t>Lavalle et al consider distribution of clumps semi-analytically and with simulations</a:t>
            </a:r>
          </a:p>
          <a:p>
            <a:pPr eaLnBrk="1" hangingPunct="1"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arXiv</a:t>
            </a:r>
            <a:r>
              <a:rPr lang="en-US" sz="2400" dirty="0" smtClean="0"/>
              <a:t>: 0709.3634	0808.0332	0812.3576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89154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9600" y="228600"/>
            <a:ext cx="3276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J. Lavalle et 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2192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Positron “boost factors”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34200" y="10668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Antiproton “boost factors”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839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0" y="2743200"/>
            <a:ext cx="403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Allowed for masses with wino line below limit, e.g. green line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905000" y="1143000"/>
            <a:ext cx="39624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Synchrotron radiation constraint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143000" y="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0807.1508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6781800" y="0"/>
            <a:ext cx="2362200" cy="5334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[U</a:t>
            </a:r>
            <a:r>
              <a:rPr lang="en-US" baseline="-25000" dirty="0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/(</a:t>
            </a:r>
            <a:r>
              <a:rPr lang="en-US" dirty="0" err="1" smtClean="0">
                <a:solidFill>
                  <a:schemeClr val="tx1"/>
                </a:solidFill>
              </a:rPr>
              <a:t>U</a:t>
            </a:r>
            <a:r>
              <a:rPr lang="en-US" baseline="-25000" dirty="0" err="1" smtClean="0">
                <a:solidFill>
                  <a:schemeClr val="tx1"/>
                </a:solidFill>
              </a:rPr>
              <a:t>rad</a:t>
            </a:r>
            <a:r>
              <a:rPr lang="en-US" dirty="0" smtClean="0">
                <a:solidFill>
                  <a:schemeClr val="tx1"/>
                </a:solidFill>
              </a:rPr>
              <a:t> + U</a:t>
            </a:r>
            <a:r>
              <a:rPr lang="en-US" baseline="-25000" dirty="0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)=0.1]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  </a:t>
            </a:r>
          </a:p>
          <a:p>
            <a:pPr>
              <a:buFontTx/>
              <a:buNone/>
            </a:pPr>
            <a:r>
              <a:rPr lang="en-US" sz="2400" dirty="0" smtClean="0"/>
              <a:t>If wino </a:t>
            </a:r>
            <a:r>
              <a:rPr lang="en-US" sz="2400" dirty="0" smtClean="0"/>
              <a:t>LSP describes data, </a:t>
            </a:r>
            <a:r>
              <a:rPr lang="en-US" sz="2400" dirty="0" smtClean="0"/>
              <a:t>then probably need wino mass about 200 GeV – constraints worse for lower mass, rate smaller for larger mass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Can get satisfactory agreement with all positron, antiproton, gamma data separately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Showing can get good </a:t>
            </a:r>
            <a:r>
              <a:rPr lang="en-US" sz="2400" i="1" dirty="0" smtClean="0"/>
              <a:t>simultaneous</a:t>
            </a:r>
            <a:r>
              <a:rPr lang="en-US" sz="2400" dirty="0" smtClean="0"/>
              <a:t> agreement with all data and constraints is major computing problem – work underway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8229600" cy="5516563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 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8991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228600"/>
            <a:ext cx="7162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Dark matter at LHC 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en-US" sz="2400" b="1" i="1" dirty="0" smtClean="0">
                <a:solidFill>
                  <a:srgbClr val="C00000"/>
                </a:solidFill>
              </a:rPr>
              <a:t>Is what is seen at LHC same as in indirect data?</a:t>
            </a:r>
          </a:p>
          <a:p>
            <a:pPr algn="ctr">
              <a:defRPr/>
            </a:pPr>
            <a:r>
              <a:rPr lang="en-US" sz="2400" b="1" i="1" dirty="0" smtClean="0">
                <a:solidFill>
                  <a:srgbClr val="C00000"/>
                </a:solidFill>
              </a:rPr>
              <a:t>Can we calculate the relic density?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09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/>
              <a:t> LHC phenomenology of wino LSP well known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Early </a:t>
            </a:r>
            <a:r>
              <a:rPr lang="en-US" sz="2400" dirty="0" smtClean="0">
                <a:sym typeface="Euclid Symbol"/>
              </a:rPr>
              <a:t> 1999, 2000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Moroi-Randall</a:t>
            </a:r>
          </a:p>
          <a:p>
            <a:pPr eaLnBrk="1" hangingPunct="1"/>
            <a:r>
              <a:rPr lang="en-US" sz="2400" dirty="0" err="1" smtClean="0"/>
              <a:t>Feng</a:t>
            </a:r>
            <a:r>
              <a:rPr lang="en-US" sz="2400" dirty="0" smtClean="0"/>
              <a:t> Moroi Randall </a:t>
            </a:r>
            <a:r>
              <a:rPr lang="en-US" sz="2400" dirty="0" err="1" smtClean="0"/>
              <a:t>Strassler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Ghergetta</a:t>
            </a:r>
            <a:r>
              <a:rPr lang="en-US" sz="2400" dirty="0" smtClean="0"/>
              <a:t>, </a:t>
            </a:r>
            <a:r>
              <a:rPr lang="en-US" sz="2400" dirty="0" err="1" smtClean="0"/>
              <a:t>Giudice</a:t>
            </a:r>
            <a:r>
              <a:rPr lang="en-US" sz="2400" dirty="0" smtClean="0"/>
              <a:t>, Wells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r>
              <a:rPr lang="en-US" sz="2400" dirty="0" smtClean="0"/>
              <a:t>Recent </a:t>
            </a:r>
          </a:p>
          <a:p>
            <a:pPr eaLnBrk="1" hangingPunct="1"/>
            <a:r>
              <a:rPr lang="en-US" sz="2400" dirty="0" err="1" smtClean="0"/>
              <a:t>Yanagida</a:t>
            </a:r>
            <a:r>
              <a:rPr lang="en-US" sz="2400" dirty="0" smtClean="0"/>
              <a:t> et al ph/0610277</a:t>
            </a:r>
          </a:p>
          <a:p>
            <a:pPr eaLnBrk="1" hangingPunct="1"/>
            <a:r>
              <a:rPr lang="en-US" sz="2400" dirty="0" smtClean="0"/>
              <a:t>Acharya et al 0801.0478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r>
              <a:rPr lang="en-US" sz="2400" dirty="0" err="1" smtClean="0"/>
              <a:t>Chargino</a:t>
            </a:r>
            <a:r>
              <a:rPr lang="en-US" sz="2400" dirty="0" smtClean="0"/>
              <a:t>, LSP </a:t>
            </a:r>
            <a:r>
              <a:rPr lang="en-US" sz="2400" dirty="0" smtClean="0"/>
              <a:t> </a:t>
            </a:r>
            <a:r>
              <a:rPr lang="en-US" sz="2400" dirty="0" smtClean="0"/>
              <a:t>nearly  degenerate, so hard to see</a:t>
            </a:r>
          </a:p>
          <a:p>
            <a:pPr eaLnBrk="1" hangingPunct="1">
              <a:buNone/>
            </a:pPr>
            <a:r>
              <a:rPr lang="en-US" sz="2400" dirty="0" smtClean="0"/>
              <a:t>Find via </a:t>
            </a:r>
            <a:r>
              <a:rPr lang="en-US" sz="2400" dirty="0" err="1" smtClean="0"/>
              <a:t>gluino</a:t>
            </a:r>
            <a:r>
              <a:rPr lang="en-US" sz="2400" dirty="0" smtClean="0"/>
              <a:t>, its decays as trigger –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gluino</a:t>
            </a:r>
            <a:r>
              <a:rPr lang="en-US" sz="2400" dirty="0" smtClean="0"/>
              <a:t> ranges from about 2 to about 9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wino</a:t>
            </a:r>
            <a:r>
              <a:rPr lang="en-US" sz="2400" dirty="0" smtClean="0"/>
              <a:t> in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CONCLUDE: </a:t>
            </a:r>
            <a:r>
              <a:rPr lang="en-US" sz="2400" i="1" dirty="0" smtClean="0"/>
              <a:t>premature to exclude wino LSP </a:t>
            </a:r>
            <a:r>
              <a:rPr lang="en-US" sz="2400" i="1" dirty="0" smtClean="0"/>
              <a:t>DM – still a promising candidate to describe PAMELA data including constraints</a:t>
            </a:r>
            <a:endParaRPr lang="en-US" sz="2400" i="1" dirty="0" smtClean="0"/>
          </a:p>
          <a:p>
            <a:pPr eaLnBrk="1" hangingPunct="1">
              <a:buFontTx/>
              <a:buNone/>
            </a:pPr>
            <a:r>
              <a:rPr lang="en-US" sz="2400" i="1" dirty="0" smtClean="0"/>
              <a:t>	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IMPROVED EXPERIMENTAL TESTS  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VERY SOON:</a:t>
            </a:r>
          </a:p>
          <a:p>
            <a:pPr eaLnBrk="1" hangingPunct="1"/>
            <a:r>
              <a:rPr lang="en-US" sz="2400" dirty="0" smtClean="0"/>
              <a:t>PAMELA larger energy positrons 100-200 GeV – must see “turnover” (or flattening if one bin)</a:t>
            </a:r>
          </a:p>
          <a:p>
            <a:pPr eaLnBrk="1" hangingPunct="1"/>
            <a:r>
              <a:rPr lang="en-US" sz="2400" dirty="0" smtClean="0"/>
              <a:t>PAMELA  higher energy electrons </a:t>
            </a:r>
          </a:p>
          <a:p>
            <a:pPr eaLnBrk="1" hangingPunct="1"/>
            <a:r>
              <a:rPr lang="en-US" sz="2400" dirty="0" smtClean="0"/>
              <a:t>Fermi/GLAST</a:t>
            </a:r>
          </a:p>
          <a:p>
            <a:pPr eaLnBrk="1" hangingPunct="1"/>
            <a:r>
              <a:rPr lang="en-US" sz="2400" dirty="0" smtClean="0"/>
              <a:t>Pulsar data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r>
              <a:rPr lang="en-US" sz="2400" dirty="0" smtClean="0"/>
              <a:t>SOON</a:t>
            </a:r>
          </a:p>
          <a:p>
            <a:pPr eaLnBrk="1" hangingPunct="1"/>
            <a:r>
              <a:rPr lang="en-US" sz="2400" dirty="0" smtClean="0"/>
              <a:t>LHC</a:t>
            </a:r>
          </a:p>
          <a:p>
            <a:pPr eaLnBrk="1" hangingPunct="1"/>
            <a:r>
              <a:rPr lang="en-US" sz="2400" dirty="0" smtClean="0"/>
              <a:t>AMS-02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THEORY ISSUES:</a:t>
            </a:r>
          </a:p>
          <a:p>
            <a:pPr eaLnBrk="1" hangingPunct="1"/>
            <a:r>
              <a:rPr lang="en-US" sz="2400" dirty="0" smtClean="0"/>
              <a:t>Non-thermal cosmology – any string theory, any </a:t>
            </a:r>
            <a:r>
              <a:rPr lang="en-US" sz="2400" dirty="0" err="1" smtClean="0"/>
              <a:t>supersymmetric</a:t>
            </a:r>
            <a:r>
              <a:rPr lang="en-US" sz="2400" dirty="0" smtClean="0"/>
              <a:t> theory? – seems to be so for </a:t>
            </a:r>
            <a:r>
              <a:rPr lang="en-US" sz="2400" dirty="0" err="1" smtClean="0"/>
              <a:t>supersymmetric</a:t>
            </a:r>
            <a:r>
              <a:rPr lang="en-US" sz="2400" dirty="0" smtClean="0"/>
              <a:t> theories that address EWSB, </a:t>
            </a:r>
            <a:r>
              <a:rPr lang="en-US" sz="2400" dirty="0" err="1" smtClean="0"/>
              <a:t>baryogenesis</a:t>
            </a:r>
            <a:r>
              <a:rPr lang="en-US" sz="2400" dirty="0" smtClean="0"/>
              <a:t>, inflation, etc  </a:t>
            </a:r>
          </a:p>
          <a:p>
            <a:pPr eaLnBrk="1" hangingPunct="1">
              <a:buNone/>
            </a:pPr>
            <a:r>
              <a:rPr lang="en-US" sz="2400" dirty="0" smtClean="0"/>
              <a:t>-- </a:t>
            </a:r>
            <a:r>
              <a:rPr lang="en-US" sz="2400" dirty="0" smtClean="0"/>
              <a:t>dark matter still annihilates after scalar, moduli decays, to </a:t>
            </a:r>
            <a:r>
              <a:rPr lang="en-US" sz="2400" dirty="0" err="1" smtClean="0"/>
              <a:t>equilbrium</a:t>
            </a:r>
            <a:r>
              <a:rPr lang="en-US" sz="2400" dirty="0" smtClean="0"/>
              <a:t>, so result </a:t>
            </a:r>
            <a:r>
              <a:rPr lang="en-US" sz="2400" dirty="0" smtClean="0"/>
              <a:t>characterized </a:t>
            </a:r>
            <a:r>
              <a:rPr lang="en-US" sz="2400" dirty="0" smtClean="0"/>
              <a:t>by decay temperature rather than freeze-out temperature – relic density still determined by </a:t>
            </a:r>
            <a:r>
              <a:rPr lang="en-US" sz="2400" dirty="0" smtClean="0">
                <a:sym typeface="Euclid Symbol"/>
              </a:rPr>
              <a:t></a:t>
            </a:r>
            <a:r>
              <a:rPr lang="en-US" sz="2400" baseline="-25000" dirty="0" err="1" smtClean="0">
                <a:sym typeface="Euclid Symbol"/>
              </a:rPr>
              <a:t>ann</a:t>
            </a:r>
            <a:r>
              <a:rPr lang="en-US" sz="2400" dirty="0" smtClean="0">
                <a:sym typeface="Euclid Symbol"/>
              </a:rPr>
              <a:t> , </a:t>
            </a:r>
            <a:r>
              <a:rPr lang="en-US" sz="2400" dirty="0" err="1" smtClean="0">
                <a:sym typeface="Euclid Symbol"/>
              </a:rPr>
              <a:t>M</a:t>
            </a:r>
            <a:r>
              <a:rPr lang="en-US" sz="2400" baseline="-25000" dirty="0" err="1" smtClean="0">
                <a:sym typeface="Euclid Symbol"/>
              </a:rPr>
              <a:t>pl</a:t>
            </a:r>
            <a:r>
              <a:rPr lang="en-US" sz="2400" dirty="0" smtClean="0">
                <a:sym typeface="Euclid Symbol"/>
              </a:rPr>
              <a:t> , </a:t>
            </a:r>
            <a:r>
              <a:rPr lang="en-US" sz="2400" dirty="0" smtClean="0">
                <a:sym typeface="Euclid Symbol"/>
              </a:rPr>
              <a:t>T </a:t>
            </a:r>
            <a:r>
              <a:rPr lang="en-US" sz="2400" dirty="0" smtClean="0">
                <a:sym typeface="Wingdings" pitchFamily="2" charset="2"/>
              </a:rPr>
              <a:t> “wimp miracle”</a:t>
            </a:r>
            <a:endParaRPr lang="en-US" sz="2400" dirty="0" smtClean="0">
              <a:sym typeface="Euclid Symbol"/>
            </a:endParaRPr>
          </a:p>
          <a:p>
            <a:pPr eaLnBrk="1" hangingPunct="1">
              <a:buNone/>
            </a:pPr>
            <a:r>
              <a:rPr lang="en-US" sz="2400" dirty="0" smtClean="0">
                <a:sym typeface="Euclid Symbol"/>
              </a:rPr>
              <a:t>-- </a:t>
            </a:r>
            <a:r>
              <a:rPr lang="en-US" sz="2400" dirty="0" smtClean="0">
                <a:sym typeface="Euclid Symbol"/>
              </a:rPr>
              <a:t>existence </a:t>
            </a:r>
            <a:r>
              <a:rPr lang="en-US" sz="2400" dirty="0" smtClean="0">
                <a:sym typeface="Euclid Symbol"/>
              </a:rPr>
              <a:t>proof: </a:t>
            </a:r>
            <a:r>
              <a:rPr lang="en-US" sz="2400" dirty="0" smtClean="0">
                <a:sym typeface="Euclid Symbol"/>
              </a:rPr>
              <a:t>M-theory compactified on G2 </a:t>
            </a:r>
            <a:r>
              <a:rPr lang="en-US" sz="2400" dirty="0" smtClean="0">
                <a:sym typeface="Euclid Symbol"/>
              </a:rPr>
              <a:t>manifold</a:t>
            </a:r>
            <a:r>
              <a:rPr lang="en-US" sz="2400" dirty="0" smtClean="0">
                <a:sym typeface="Euclid Symbol"/>
              </a:rPr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Euclid Symbol"/>
              </a:rPr>
              <a:t> </a:t>
            </a:r>
            <a:r>
              <a:rPr lang="en-US" sz="2400" dirty="0" smtClean="0">
                <a:sym typeface="Euclid Symbol"/>
              </a:rPr>
              <a:t>wino LSP, relic density about </a:t>
            </a:r>
            <a:r>
              <a:rPr lang="en-US" sz="2400" dirty="0" smtClean="0">
                <a:sym typeface="Euclid Symbol"/>
              </a:rPr>
              <a:t>right. most LSP’s </a:t>
            </a:r>
            <a:r>
              <a:rPr lang="en-US" sz="2400" dirty="0" smtClean="0">
                <a:sym typeface="Euclid Symbol"/>
              </a:rPr>
              <a:t>from moduli </a:t>
            </a:r>
            <a:r>
              <a:rPr lang="en-US" sz="2400" dirty="0" smtClean="0">
                <a:sym typeface="Euclid Symbol"/>
              </a:rPr>
              <a:t>decay 0804.0863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Energy dependent boost factors – increase for positrons, decrease for antiprotons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Galactic propagation for signals, backgrounds – understand </a:t>
            </a:r>
            <a:r>
              <a:rPr lang="en-US" sz="2400" dirty="0" err="1" smtClean="0"/>
              <a:t>degeneracies</a:t>
            </a:r>
            <a:r>
              <a:rPr lang="en-US" sz="2400" dirty="0" smtClean="0"/>
              <a:t>, produce detailed comprehensive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705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/>
              <a:t> If the PAMELA excess is indeed due to a wino LSP the implications are remarkable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Would have learned that the dark matter, about a fifth of the universe, is the W </a:t>
            </a:r>
            <a:r>
              <a:rPr lang="en-US" sz="2400" dirty="0" smtClean="0">
                <a:solidFill>
                  <a:srgbClr val="FF0000"/>
                </a:solidFill>
              </a:rPr>
              <a:t>superpartner, and it approximate mass</a:t>
            </a: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7030A0"/>
                </a:solidFill>
              </a:rPr>
              <a:t>Discovery of </a:t>
            </a:r>
            <a:r>
              <a:rPr lang="en-US" sz="2400" dirty="0" err="1" smtClean="0">
                <a:solidFill>
                  <a:srgbClr val="7030A0"/>
                </a:solidFill>
              </a:rPr>
              <a:t>supersymmetry</a:t>
            </a:r>
            <a:r>
              <a:rPr lang="en-US" sz="2400" dirty="0" smtClean="0">
                <a:solidFill>
                  <a:srgbClr val="7030A0"/>
                </a:solidFill>
              </a:rPr>
              <a:t> – guarantees can study superpartners at LHC</a:t>
            </a: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Would have learned that the universe had a non-thermal cosmological history, one we can probe</a:t>
            </a:r>
          </a:p>
          <a:p>
            <a:pPr eaLnBrk="1" hangingPunct="1"/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Conservative interpretation:</a:t>
            </a: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Keep LSP DM until clearly fails – not there yet </a:t>
            </a:r>
            <a:r>
              <a:rPr lang="en-US" sz="2400" dirty="0" smtClean="0">
                <a:solidFill>
                  <a:srgbClr val="002060"/>
                </a:solidFill>
              </a:rPr>
              <a:t>– maybe successful</a:t>
            </a:r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Comprehensive underlying theory generically suggests non-thermal origin of DM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09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dirty="0" smtClean="0"/>
              <a:t>LSP, WINO LSP, VERY WELL MOTIVATED FOR DARK MATTER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-- </a:t>
            </a:r>
            <a:r>
              <a:rPr lang="en-US" sz="2400" dirty="0" smtClean="0"/>
              <a:t>over two decades</a:t>
            </a:r>
            <a:endParaRPr lang="en-US" sz="2800" dirty="0" smtClean="0"/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-- anomaly mediated </a:t>
            </a:r>
            <a:r>
              <a:rPr lang="en-US" sz="2400" dirty="0" err="1" smtClean="0"/>
              <a:t>supersymmetry</a:t>
            </a:r>
            <a:r>
              <a:rPr lang="en-US" sz="2400" dirty="0" smtClean="0"/>
              <a:t> breaking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-- “split” </a:t>
            </a:r>
            <a:r>
              <a:rPr lang="en-US" sz="2400" dirty="0" err="1" smtClean="0"/>
              <a:t>supersymmetry</a:t>
            </a:r>
            <a:r>
              <a:rPr lang="en-US" sz="2400" dirty="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-- M theory compactified on 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manifold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-- MSSM scan – Hewett, Rizzo et al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EXCESS GALACTIC POSITRONS LONG AGO PREDICTED AS SIGNAL OF LSP DARK MATTER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NAIVELY, CURRENT SIGNAL + CONSTRAINTS DO NOT SEEM TO DESCRIBE DATA WELL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BUT SHOULD NOT QUICKLY DISCARD SUCH AN ATTRACTIVE EXPLANATION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657600" y="2286000"/>
            <a:ext cx="259080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Rate “normalized” to local relic density, no “boost factor”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2819400" y="5867400"/>
            <a:ext cx="42672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rgbClr val="990099"/>
                </a:solidFill>
              </a:rPr>
              <a:t>Grajek</a:t>
            </a:r>
            <a:r>
              <a:rPr lang="en-US" dirty="0">
                <a:solidFill>
                  <a:srgbClr val="990099"/>
                </a:solidFill>
              </a:rPr>
              <a:t>, Kane, Pierce, </a:t>
            </a:r>
            <a:r>
              <a:rPr lang="en-US" dirty="0" err="1">
                <a:solidFill>
                  <a:srgbClr val="990099"/>
                </a:solidFill>
              </a:rPr>
              <a:t>Phalen</a:t>
            </a:r>
            <a:r>
              <a:rPr lang="en-US" dirty="0">
                <a:solidFill>
                  <a:srgbClr val="990099"/>
                </a:solidFill>
              </a:rPr>
              <a:t>, Watson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6934200" y="4038600"/>
            <a:ext cx="914400" cy="381000"/>
          </a:xfrm>
          <a:prstGeom prst="wedgeRectCallout">
            <a:avLst>
              <a:gd name="adj1" fmla="val 33712"/>
              <a:gd name="adj2" fmla="val -153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signal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1447800" y="4572000"/>
            <a:ext cx="1828800" cy="841248"/>
          </a:xfrm>
          <a:prstGeom prst="wedgeRectCallout">
            <a:avLst>
              <a:gd name="adj1" fmla="val -17045"/>
              <a:gd name="adj2" fmla="val -98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Including solar wind effect from Clem et al 1996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Content Placeholder 2"/>
          <p:cNvSpPr>
            <a:spLocks noGrp="1"/>
          </p:cNvSpPr>
          <p:nvPr>
            <p:ph idx="4294967295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   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Calculate DM thermal relic density, as universe cools and expands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Leads to few percent of observed relic density for wino LSP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/>
              <a:t>   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But moduli also give LSPs </a:t>
            </a:r>
            <a:r>
              <a:rPr lang="en-US" sz="1800" dirty="0" smtClean="0"/>
              <a:t>[</a:t>
            </a: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In 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moduli have vacuum value of order 20 in Planck scale units, mass (size of oscillation around minimum of potential) ≈ 50 </a:t>
            </a:r>
            <a:r>
              <a:rPr lang="en-US" sz="2400" dirty="0" err="1" smtClean="0"/>
              <a:t>TeV</a:t>
            </a:r>
            <a:r>
              <a:rPr lang="en-US" sz="2400" dirty="0" smtClean="0"/>
              <a:t>, decay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r>
              <a:rPr lang="en-US" sz="2400" dirty="0" smtClean="0"/>
              <a:t>BR (moduli </a:t>
            </a:r>
            <a:r>
              <a:rPr lang="en-US" sz="2400" dirty="0" smtClean="0">
                <a:sym typeface="Wingdings" pitchFamily="2" charset="2"/>
              </a:rPr>
              <a:t> superpartners) ≈ 25%</a:t>
            </a:r>
            <a:endParaRPr lang="en-US" sz="2400" dirty="0" smtClean="0"/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133600"/>
            <a:ext cx="678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    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Finally moduli decays give most of relic density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05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09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dirty="0" smtClean="0"/>
              <a:t>CAN A WINO LSP DESCRIBE THE PAMELA  DATA?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Rate</a:t>
            </a:r>
            <a:r>
              <a:rPr lang="en-US" sz="2400" dirty="0" smtClean="0"/>
              <a:t> – too small with thermal equilibrium cosmology and standard propagation parameters, even though wino annihilates well into e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</a:t>
            </a:r>
          </a:p>
          <a:p>
            <a:pPr lvl="1" eaLnBrk="1" hangingPunct="1">
              <a:defRPr/>
            </a:pPr>
            <a:r>
              <a:rPr lang="en-US" sz="2000" dirty="0" smtClean="0"/>
              <a:t>normalize to local relic density – right procedure if most LSPs of non-thermal origin, e.g. moduli decay </a:t>
            </a:r>
          </a:p>
          <a:p>
            <a:pPr lvl="1" eaLnBrk="1" hangingPunct="1">
              <a:defRPr/>
            </a:pPr>
            <a:r>
              <a:rPr lang="en-US" sz="2000" dirty="0" smtClean="0"/>
              <a:t>we use no “boost factors” – small, energy dependent boost factors may actually be appropriate, and would help noticeably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Antiprotons</a:t>
            </a:r>
            <a:r>
              <a:rPr lang="en-US" sz="2400" dirty="0" smtClean="0"/>
              <a:t> –  no apparent signal – with somewhat different propagation parameters, factor 1.5 large -- OK simultaneously with rate?  Note positrons and antiprotons have different energy loss mechanisms and come from different parts of the galaxy</a:t>
            </a: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Gammas?</a:t>
            </a:r>
            <a:r>
              <a:rPr lang="en-US" sz="2400" dirty="0" smtClean="0"/>
              <a:t> Egret – probably OK? Fermi/GLAST – strong signal expected</a:t>
            </a:r>
          </a:p>
          <a:p>
            <a:pPr eaLnBrk="1" hangingPunct="1">
              <a:defRPr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Synchrotron radiation</a:t>
            </a:r>
            <a:r>
              <a:rPr lang="en-US" sz="2400" dirty="0" smtClean="0"/>
              <a:t> – OK with somewhat different magnetic field parameters</a:t>
            </a:r>
          </a:p>
          <a:p>
            <a:pPr eaLnBrk="1" hangingPunct="1"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SO, MAYBE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09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/>
              <a:t> OTHER ISSUES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ATIC? – we do not describe this</a:t>
            </a:r>
          </a:p>
          <a:p>
            <a:pPr eaLnBrk="1" hangingPunct="1"/>
            <a:r>
              <a:rPr lang="en-US" sz="2400" dirty="0" smtClean="0"/>
              <a:t>Pulsars – Profumo; Hooper et al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Profile of galaxy dark matter – we use NFW in all calculations – results a little better if profile a little softer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0"/>
            <a:ext cx="9220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24000" y="7620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0812.4555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72400" y="44196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NOTE TURNOVER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305800" y="4038600"/>
            <a:ext cx="838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200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76400"/>
            <a:ext cx="1447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30000" dirty="0" smtClean="0">
                <a:solidFill>
                  <a:srgbClr val="C00000"/>
                </a:solidFill>
              </a:rPr>
              <a:t>+</a:t>
            </a:r>
            <a:r>
              <a:rPr lang="en-US" dirty="0" smtClean="0">
                <a:solidFill>
                  <a:srgbClr val="C00000"/>
                </a:solidFill>
              </a:rPr>
              <a:t> /(e</a:t>
            </a:r>
            <a:r>
              <a:rPr lang="en-US" baseline="30000" dirty="0" smtClean="0">
                <a:solidFill>
                  <a:srgbClr val="C00000"/>
                </a:solidFill>
              </a:rPr>
              <a:t>--</a:t>
            </a:r>
            <a:r>
              <a:rPr lang="en-US" dirty="0" smtClean="0">
                <a:solidFill>
                  <a:srgbClr val="C00000"/>
                </a:solidFill>
              </a:rPr>
              <a:t> + e</a:t>
            </a:r>
            <a:r>
              <a:rPr lang="en-US" baseline="30000" dirty="0" smtClean="0">
                <a:solidFill>
                  <a:srgbClr val="C00000"/>
                </a:solidFill>
              </a:rPr>
              <a:t>+</a:t>
            </a:r>
            <a:r>
              <a:rPr lang="en-US" dirty="0" smtClean="0">
                <a:solidFill>
                  <a:srgbClr val="C00000"/>
                </a:solidFill>
              </a:rPr>
              <a:t> 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8001000" y="1981200"/>
            <a:ext cx="1143000" cy="533400"/>
          </a:xfrm>
          <a:prstGeom prst="cloudCallout">
            <a:avLst>
              <a:gd name="adj1" fmla="val -52709"/>
              <a:gd name="adj2" fmla="val 108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</a:t>
            </a:r>
            <a:r>
              <a:rPr lang="en-US" baseline="-25000" dirty="0" err="1" smtClean="0"/>
              <a:t>eff</a:t>
            </a:r>
            <a:r>
              <a:rPr lang="en-US" dirty="0" smtClean="0"/>
              <a:t>=5 </a:t>
            </a:r>
            <a:endParaRPr lang="en-US" dirty="0"/>
          </a:p>
        </p:txBody>
      </p:sp>
      <p:sp>
        <p:nvSpPr>
          <p:cNvPr id="12" name="Cloud Callout 11"/>
          <p:cNvSpPr/>
          <p:nvPr/>
        </p:nvSpPr>
        <p:spPr>
          <a:xfrm>
            <a:off x="5410200" y="3505200"/>
            <a:ext cx="1219200" cy="304800"/>
          </a:xfrm>
          <a:prstGeom prst="cloudCallout">
            <a:avLst>
              <a:gd name="adj1" fmla="val 99480"/>
              <a:gd name="adj2" fmla="val -939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</a:t>
            </a:r>
            <a:r>
              <a:rPr lang="en-US" baseline="-25000" dirty="0" err="1" smtClean="0"/>
              <a:t>eff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219200" y="0"/>
            <a:ext cx="59436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</a:t>
            </a:r>
            <a:r>
              <a:rPr lang="en-US" dirty="0" err="1" smtClean="0"/>
              <a:t>NYTimes</a:t>
            </a:r>
            <a:r>
              <a:rPr lang="en-US" dirty="0" smtClean="0"/>
              <a:t> – local density larger </a:t>
            </a:r>
            <a:r>
              <a:rPr lang="en-US" dirty="0" smtClean="0">
                <a:sym typeface="Euclid Symbol"/>
              </a:rPr>
              <a:t> 1.5, v larger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3999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914400"/>
            <a:ext cx="4267200" cy="1295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Note  -- </a:t>
            </a:r>
            <a:r>
              <a:rPr lang="el-GR" sz="2000" dirty="0" smtClean="0"/>
              <a:t>τ</a:t>
            </a:r>
            <a:r>
              <a:rPr lang="en-US" sz="2000" baseline="-25000" dirty="0" err="1" smtClean="0"/>
              <a:t>eff</a:t>
            </a:r>
            <a:r>
              <a:rPr lang="en-US" sz="2000" dirty="0" smtClean="0"/>
              <a:t>=5, vary propagation</a:t>
            </a:r>
          </a:p>
          <a:p>
            <a:pPr algn="ctr"/>
            <a:r>
              <a:rPr lang="en-US" sz="2000" dirty="0" smtClean="0"/>
              <a:t>(1) factor </a:t>
            </a:r>
            <a:r>
              <a:rPr lang="en-US" sz="2000" dirty="0" smtClean="0">
                <a:sym typeface="Euclid Symbol"/>
              </a:rPr>
              <a:t>5</a:t>
            </a:r>
            <a:r>
              <a:rPr lang="en-US" sz="2000" dirty="0" smtClean="0"/>
              <a:t> degeneracy</a:t>
            </a:r>
          </a:p>
          <a:p>
            <a:pPr algn="ctr"/>
            <a:r>
              <a:rPr lang="en-US" sz="2000" dirty="0" smtClean="0"/>
              <a:t>(2) Wino + background ≈1.5 PAMELA</a:t>
            </a:r>
          </a:p>
          <a:p>
            <a:pPr algn="ctr"/>
            <a:r>
              <a:rPr lang="en-US" sz="2000" dirty="0" smtClean="0"/>
              <a:t>(3) Conventional background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0"/>
            <a:ext cx="2895600" cy="152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Conclude within astrophysical uncertainties antiproton data does not exclude 200 GeV wino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5943600" y="2971800"/>
            <a:ext cx="1371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loud Callout 11"/>
          <p:cNvSpPr/>
          <p:nvPr/>
        </p:nvSpPr>
        <p:spPr>
          <a:xfrm>
            <a:off x="6858000" y="2362200"/>
            <a:ext cx="2286000" cy="914400"/>
          </a:xfrm>
          <a:prstGeom prst="cloudCallout">
            <a:avLst>
              <a:gd name="adj1" fmla="val -25075"/>
              <a:gd name="adj2" fmla="val 1049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 GeV wino + background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124200" y="2895600"/>
            <a:ext cx="3200400" cy="612648"/>
          </a:xfrm>
          <a:prstGeom prst="wedgeRoundRectCallout">
            <a:avLst>
              <a:gd name="adj1" fmla="val -13474"/>
              <a:gd name="adj2" fmla="val 1506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Donato</a:t>
            </a:r>
            <a:r>
              <a:rPr lang="en-US" dirty="0" smtClean="0"/>
              <a:t> et al, </a:t>
            </a:r>
            <a:r>
              <a:rPr lang="en-US" dirty="0" smtClean="0">
                <a:sym typeface="Euclid Symbol"/>
              </a:rPr>
              <a:t>=0.85,K</a:t>
            </a:r>
            <a:r>
              <a:rPr lang="en-US" baseline="-25000" dirty="0" smtClean="0">
                <a:sym typeface="Euclid Symbol"/>
              </a:rPr>
              <a:t>0</a:t>
            </a:r>
            <a:r>
              <a:rPr lang="en-US" dirty="0" smtClean="0">
                <a:sym typeface="Euclid Symbol"/>
              </a:rPr>
              <a:t> =0.0016, L=1, </a:t>
            </a:r>
            <a:r>
              <a:rPr lang="en-US" dirty="0" err="1" smtClean="0">
                <a:sym typeface="Euclid Symbol"/>
              </a:rPr>
              <a:t>V</a:t>
            </a:r>
            <a:r>
              <a:rPr lang="en-US" baseline="-25000" dirty="0" err="1" smtClean="0">
                <a:sym typeface="Euclid Symbol"/>
              </a:rPr>
              <a:t>c</a:t>
            </a:r>
            <a:r>
              <a:rPr lang="en-US" dirty="0" smtClean="0">
                <a:sym typeface="Euclid Symbol"/>
              </a:rPr>
              <a:t> =13.5, V</a:t>
            </a:r>
            <a:r>
              <a:rPr lang="en-US" baseline="-25000" dirty="0" smtClean="0">
                <a:sym typeface="Euclid Symbol"/>
              </a:rPr>
              <a:t>A</a:t>
            </a:r>
            <a:r>
              <a:rPr lang="en-US" dirty="0" smtClean="0">
                <a:sym typeface="Euclid Symbol"/>
              </a:rPr>
              <a:t> =22.4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915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676400" y="609600"/>
            <a:ext cx="6629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Variation of antiproton flux with height of diffusion cylinder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Callout 4"/>
          <p:cNvSpPr/>
          <p:nvPr/>
        </p:nvSpPr>
        <p:spPr>
          <a:xfrm>
            <a:off x="3505200" y="3124200"/>
            <a:ext cx="4038600" cy="609600"/>
          </a:xfrm>
          <a:prstGeom prst="wedgeEllipseCallout">
            <a:avLst>
              <a:gd name="adj1" fmla="val 41974"/>
              <a:gd name="adj2" fmla="val -119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Same parameters as best antiproton description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52400"/>
            <a:ext cx="8229600" cy="1222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710" y="0"/>
            <a:ext cx="86604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6400800" y="1371600"/>
            <a:ext cx="1752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Expect clear excess below </a:t>
            </a:r>
            <a:r>
              <a:rPr lang="en-US" dirty="0" smtClean="0">
                <a:sym typeface="Euclid Symbol"/>
              </a:rPr>
              <a:t>200 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915</Words>
  <Application>Microsoft Office PowerPoint</Application>
  <PresentationFormat>On-screen Show (4:3)</PresentationFormat>
  <Paragraphs>152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gkane</dc:creator>
  <cp:lastModifiedBy>gkane</cp:lastModifiedBy>
  <cp:revision>65</cp:revision>
  <dcterms:created xsi:type="dcterms:W3CDTF">2008-12-07T01:08:14Z</dcterms:created>
  <dcterms:modified xsi:type="dcterms:W3CDTF">2009-01-08T14:14:40Z</dcterms:modified>
</cp:coreProperties>
</file>