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10" r:id="rId2"/>
    <p:sldMasterId id="2147483723" r:id="rId3"/>
    <p:sldMasterId id="2147483761" r:id="rId4"/>
    <p:sldMasterId id="2147483774" r:id="rId5"/>
  </p:sldMasterIdLst>
  <p:notesMasterIdLst>
    <p:notesMasterId r:id="rId54"/>
  </p:notesMasterIdLst>
  <p:handoutMasterIdLst>
    <p:handoutMasterId r:id="rId55"/>
  </p:handoutMasterIdLst>
  <p:sldIdLst>
    <p:sldId id="640" r:id="rId6"/>
    <p:sldId id="730" r:id="rId7"/>
    <p:sldId id="720" r:id="rId8"/>
    <p:sldId id="721" r:id="rId9"/>
    <p:sldId id="737" r:id="rId10"/>
    <p:sldId id="712" r:id="rId11"/>
    <p:sldId id="713" r:id="rId12"/>
    <p:sldId id="780" r:id="rId13"/>
    <p:sldId id="702" r:id="rId14"/>
    <p:sldId id="768" r:id="rId15"/>
    <p:sldId id="704" r:id="rId16"/>
    <p:sldId id="772" r:id="rId17"/>
    <p:sldId id="773" r:id="rId18"/>
    <p:sldId id="774" r:id="rId19"/>
    <p:sldId id="753" r:id="rId20"/>
    <p:sldId id="754" r:id="rId21"/>
    <p:sldId id="758" r:id="rId22"/>
    <p:sldId id="738" r:id="rId23"/>
    <p:sldId id="740" r:id="rId24"/>
    <p:sldId id="724" r:id="rId25"/>
    <p:sldId id="770" r:id="rId26"/>
    <p:sldId id="779" r:id="rId27"/>
    <p:sldId id="771" r:id="rId28"/>
    <p:sldId id="741" r:id="rId29"/>
    <p:sldId id="742" r:id="rId30"/>
    <p:sldId id="743" r:id="rId31"/>
    <p:sldId id="744" r:id="rId32"/>
    <p:sldId id="766" r:id="rId33"/>
    <p:sldId id="728" r:id="rId34"/>
    <p:sldId id="729" r:id="rId35"/>
    <p:sldId id="749" r:id="rId36"/>
    <p:sldId id="750" r:id="rId37"/>
    <p:sldId id="751" r:id="rId38"/>
    <p:sldId id="775" r:id="rId39"/>
    <p:sldId id="760" r:id="rId40"/>
    <p:sldId id="762" r:id="rId41"/>
    <p:sldId id="714" r:id="rId42"/>
    <p:sldId id="745" r:id="rId43"/>
    <p:sldId id="764" r:id="rId44"/>
    <p:sldId id="747" r:id="rId45"/>
    <p:sldId id="746" r:id="rId46"/>
    <p:sldId id="781" r:id="rId47"/>
    <p:sldId id="777" r:id="rId48"/>
    <p:sldId id="784" r:id="rId49"/>
    <p:sldId id="748" r:id="rId50"/>
    <p:sldId id="763" r:id="rId51"/>
    <p:sldId id="782" r:id="rId52"/>
    <p:sldId id="783" r:id="rId53"/>
  </p:sldIdLst>
  <p:sldSz cx="9144000" cy="6858000" type="screen4x3"/>
  <p:notesSz cx="6881813" cy="9296400"/>
  <p:embeddedFontLst>
    <p:embeddedFont>
      <p:font typeface="Garamond" pitchFamily="18" charset="0"/>
      <p:regular r:id="rId56"/>
      <p:bold r:id="rId57"/>
      <p:italic r:id="rId58"/>
    </p:embeddedFont>
    <p:embeddedFont>
      <p:font typeface="CMSY10ORIG" pitchFamily="34" charset="0"/>
      <p:regular r:id="rId59"/>
    </p:embeddedFont>
    <p:embeddedFont>
      <p:font typeface="CMMI10" pitchFamily="34" charset="0"/>
      <p:regular r:id="rId60"/>
    </p:embeddedFont>
    <p:embeddedFont>
      <p:font typeface="CMR10" pitchFamily="34" charset="0"/>
      <p:regular r:id="rId61"/>
    </p:embeddedFont>
    <p:embeddedFont>
      <p:font typeface="CMR7" pitchFamily="34" charset="0"/>
      <p:regular r:id="rId62"/>
    </p:embeddedFont>
    <p:embeddedFont>
      <p:font typeface="CMSY7" pitchFamily="34" charset="0"/>
      <p:regular r:id="rId63"/>
    </p:embeddedFont>
    <p:embeddedFont>
      <p:font typeface="CMEX10" pitchFamily="34" charset="0"/>
      <p:regular r:id="rId64"/>
    </p:embeddedFont>
    <p:embeddedFont>
      <p:font typeface="CMMI7" pitchFamily="34" charset="0"/>
      <p:regular r:id="rId65"/>
    </p:embeddedFont>
    <p:embeddedFont>
      <p:font typeface="CMR5" pitchFamily="34" charset="0"/>
      <p:regular r:id="rId66"/>
    </p:embeddedFont>
    <p:embeddedFont>
      <p:font typeface="ＭＳ Ｐゴシック" pitchFamily="34" charset="-128"/>
      <p:regular r:id="rId67"/>
    </p:embeddedFont>
    <p:embeddedFont>
      <p:font typeface="Times" pitchFamily="18" charset="0"/>
      <p:regular r:id="rId68"/>
      <p:bold r:id="rId69"/>
      <p:italic r:id="rId70"/>
      <p:boldItalic r:id="rId71"/>
    </p:embeddedFont>
    <p:embeddedFont>
      <p:font typeface="Calibri" pitchFamily="34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33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333FF"/>
    <a:srgbClr val="00FF00"/>
    <a:srgbClr val="FF33CC"/>
    <a:srgbClr val="FFFF00"/>
    <a:srgbClr val="3333CC"/>
    <a:srgbClr val="0000CC"/>
    <a:srgbClr val="6666FF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3015" autoAdjust="0"/>
  </p:normalViewPr>
  <p:slideViewPr>
    <p:cSldViewPr>
      <p:cViewPr>
        <p:scale>
          <a:sx n="80" d="100"/>
          <a:sy n="80" d="100"/>
        </p:scale>
        <p:origin x="-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tags" Target="tags/tag1.xml"/><Relationship Id="rId7" Type="http://schemas.openxmlformats.org/officeDocument/2006/relationships/slide" Target="slides/slide2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7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4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C6E8200-FED1-464C-A69B-398B5E45BB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4" y="4416108"/>
            <a:ext cx="5504826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F38EF4E-627E-4972-A491-C8D84BDA6F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32962-AD6E-45CF-BEDA-208A5B243019}" type="slidenum">
              <a:rPr lang="en-US"/>
              <a:pPr/>
              <a:t>1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Fix ref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10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11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12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13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14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15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16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17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18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B565F-3EE7-465A-A9D2-C6E1759C93ED}" type="slidenum">
              <a:rPr lang="en-US"/>
              <a:pPr/>
              <a:t>19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90D82-D8E1-4F86-B41E-193D1A154A6C}" type="slidenum">
              <a:rPr lang="en-US"/>
              <a:pPr/>
              <a:t>2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0C9F0-DA5A-4C33-BF76-F6F42A466FF1}" type="slidenum">
              <a:rPr lang="en-US"/>
              <a:pPr/>
              <a:t>20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21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22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23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what</a:t>
            </a:r>
            <a:r>
              <a:rPr lang="en-US" baseline="0" dirty="0" smtClean="0"/>
              <a:t> was used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FF8E5-C9C4-4E20-90AC-5B5B98CB8ABC}" type="slidenum">
              <a:rPr lang="en-US"/>
              <a:pPr/>
              <a:t>24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2" y="4416109"/>
            <a:ext cx="5045830" cy="418242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560-D0C3-42C1-B850-2DF85A5665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560-D0C3-42C1-B850-2DF85A5665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B9D03-B8BE-44E4-AA63-5D4C92E59A95}" type="slidenum">
              <a:rPr lang="en-US"/>
              <a:pPr/>
              <a:t>27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2" y="4416109"/>
            <a:ext cx="5045830" cy="418242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B9D03-B8BE-44E4-AA63-5D4C92E59A95}" type="slidenum">
              <a:rPr lang="en-US"/>
              <a:pPr/>
              <a:t>28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2" y="4416109"/>
            <a:ext cx="5045830" cy="418242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20FBE-2C66-455A-A6DB-6DA3D95492A5}" type="slidenum">
              <a:rPr lang="en-US"/>
              <a:pPr/>
              <a:t>29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3" y="4416111"/>
            <a:ext cx="5045830" cy="418242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90DD8-E1B9-4A36-BBCE-1A0D2D6DAB3D}" type="slidenum">
              <a:rPr lang="en-US"/>
              <a:pPr/>
              <a:t>3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nontrivial.  Add refs.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20FBE-2C66-455A-A6DB-6DA3D95492A5}" type="slidenum">
              <a:rPr lang="en-US"/>
              <a:pPr/>
              <a:t>30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2" y="4416110"/>
            <a:ext cx="5045830" cy="418242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31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32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33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34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35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numbers straight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36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smtClean="0"/>
              <a:t>numbers straight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37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32962-AD6E-45CF-BEDA-208A5B243019}" type="slidenum">
              <a:rPr lang="en-US"/>
              <a:pPr/>
              <a:t>38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Will say things that should be obvious to people but it is something that I think is important and needs repeating.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0E6F6-D499-458D-94F6-FCC7BC707D91}" type="slidenum">
              <a:rPr lang="en-US"/>
              <a:pPr/>
              <a:t>39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Jarad</a:t>
            </a:r>
            <a:r>
              <a:rPr lang="en-US" baseline="0" dirty="0" smtClean="0"/>
              <a:t> </a:t>
            </a:r>
            <a:r>
              <a:rPr lang="en-US" dirty="0" err="1" smtClean="0"/>
              <a:t>Ringwaldmania</a:t>
            </a:r>
            <a:r>
              <a:rPr lang="en-US" dirty="0" smtClean="0"/>
              <a:t>: High energy breakdown of perturbation theory in</a:t>
            </a:r>
            <a:r>
              <a:rPr lang="en-US" baseline="0" dirty="0" smtClean="0"/>
              <a:t> the electroweak </a:t>
            </a:r>
            <a:r>
              <a:rPr lang="en-US" baseline="0" dirty="0" err="1" smtClean="0"/>
              <a:t>instanton</a:t>
            </a:r>
            <a:r>
              <a:rPr lang="en-US" baseline="0" dirty="0" smtClean="0"/>
              <a:t> sector.  Large lepton number violation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4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Ordinary</a:t>
            </a:r>
            <a:r>
              <a:rPr lang="en-US" baseline="0" dirty="0" smtClean="0"/>
              <a:t> Einstein Gravity!  Nontrivial beyond four points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32962-AD6E-45CF-BEDA-208A5B243019}" type="slidenum">
              <a:rPr lang="en-US"/>
              <a:pPr/>
              <a:t>40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 around the room: </a:t>
            </a:r>
            <a:r>
              <a:rPr lang="en-US" baseline="0" dirty="0" err="1" smtClean="0"/>
              <a:t>supergravity</a:t>
            </a:r>
            <a:r>
              <a:rPr lang="en-US" baseline="0" dirty="0" smtClean="0"/>
              <a:t> people, string theorist and hard core QCD people.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32962-AD6E-45CF-BEDA-208A5B243019}" type="slidenum">
              <a:rPr lang="en-US"/>
              <a:pPr/>
              <a:t>41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little mermaid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42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43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fantastically exciting precisely because we aren’t </a:t>
            </a:r>
          </a:p>
          <a:p>
            <a:r>
              <a:rPr lang="en-US" dirty="0" smtClean="0"/>
              <a:t>engaged in naval gazing but are looking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87D1-C9B2-4D17-821F-5DEEDCA7E84A}" type="slidenum">
              <a:rPr lang="en-US"/>
              <a:pPr/>
              <a:t>44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fantastically </a:t>
            </a:r>
            <a:r>
              <a:rPr lang="en-US" dirty="0" smtClean="0"/>
              <a:t>exciting, </a:t>
            </a:r>
            <a:r>
              <a:rPr lang="en-US" dirty="0" smtClean="0"/>
              <a:t>precisely because we aren’t </a:t>
            </a:r>
          </a:p>
          <a:p>
            <a:r>
              <a:rPr lang="en-US" dirty="0" smtClean="0"/>
              <a:t>engaged in naval gazing but are looking </a:t>
            </a:r>
            <a:r>
              <a:rPr lang="en-US" dirty="0" smtClean="0"/>
              <a:t>outwards.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0E6F6-D499-458D-94F6-FCC7BC707D91}" type="slidenum">
              <a:rPr lang="en-US"/>
              <a:pPr/>
              <a:t>45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42917-159E-42FD-B80A-F236FC432369}" type="slidenum">
              <a:rPr lang="en-US"/>
              <a:pPr/>
              <a:t>46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42917-159E-42FD-B80A-F236FC432369}" type="slidenum">
              <a:rPr lang="en-US"/>
              <a:pPr/>
              <a:t>47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42917-159E-42FD-B80A-F236FC432369}" type="slidenum">
              <a:rPr lang="en-US"/>
              <a:pPr/>
              <a:t>48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5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6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7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8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6CDB-7F7F-44B6-89D9-56F0E752BD4B}" type="slidenum">
              <a:rPr lang="en-US"/>
              <a:pPr/>
              <a:t>9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8FA8-B541-4A18-AE20-5AEA90CCC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4DAF-2F53-4C08-877E-B17B49A41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D2E5-6E3C-470B-8747-0B88D5B89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C14753-1FCA-4E5D-BF09-3012704B7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6A72-FA77-4678-8F17-ABEDC9D2EC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C6C9-D0C1-4C4D-AD0F-911E10E371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B96A1-26EE-4A94-AF47-2EB4AB951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9ACC-3BB2-44BC-B9F1-E28C3B3AA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3373-6D88-45A4-9E28-DBE3BAB5E1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FF88-52BF-4969-8725-75E896E83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B94D-2C6E-494F-82BA-70E67CC240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645E-EF77-4912-8B68-5D20C9B70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27F83-34BF-42DE-96C7-47288FCE2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C7A28-915D-4806-8825-ED55447A33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FE2C-B461-432C-B46C-C3FDA0323C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00A9-0C3F-4934-99FC-6EF40FD59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7D93CA-1EBD-4E94-B92D-F98AF9A1D8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ABCA2-19CE-41D9-8825-590FDA06D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73-CA89-4703-AC56-DB612E924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7082-2BC1-4BA5-AACE-22C8FB0E8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C940A-C29B-49BE-8327-CFC8CEA2DE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1CEB-8779-4878-81D5-47E4395439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BC1D1-7051-415D-8570-687A514507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5F9-87DE-4FDF-A4AE-8147373AF7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A5CAB-DF05-4521-92FA-8DACA1211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7587-6573-46CD-AC55-9962FF30FB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C34F-DA9A-40F4-B109-FF9562353F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C772-3196-49B5-A4B3-29267505E5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8F9AE-2C91-4F36-B87B-53203B2A7A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6FCF1-E2A8-4F20-B20F-62B99B626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6B225-FBF4-4B61-98A4-6B0B8EA4E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9339-8CA7-49D1-ADF5-60D7803EF8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4C9B0B-5424-4A37-A338-815F791A2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D8F24-A3B4-4349-86F7-EEB76094B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E626-1176-4A26-8CE9-8D924004D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F2118-8511-4618-9C47-B9AB0B6E4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9B81-3331-4895-9025-9A2B529775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359A-573D-48FC-884F-F55B5243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97BF-66A7-494D-A1E8-4C2F5EC3F6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F733-3A03-4191-8FFC-E7A2B9471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E877F-DE17-427A-B4D7-9981349B6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B588-2D11-44C3-8227-3E780EBA23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4279-4260-4C03-8219-40A5F77A93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2C8E-3240-4AD2-B892-890F5463C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C6C28-F9C4-47B8-B30C-08C3D957F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9AD951-8019-4CCF-92CA-99F7E4D2D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D39E4-1A11-4331-A2CB-DBCEF2EB3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23A6-8F83-4014-A4E3-7E03AB2C4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463B7-B8BD-46A8-ADD3-A3D3D8E12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9D12-34C4-4451-BDE1-81F0DCEA9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AAE7379-3C8C-4F3D-BA55-6A3CB49901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775A31-E8F7-4C65-9517-9E59FB625BEB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58B373-CA89-4703-AC56-DB612E9247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11/12/2011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757082-2BC1-4BA5-AACE-22C8FB0E82E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7CBA382-E057-4D55-BAF2-85C492DDE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B52FC6DC-5C57-4B6E-B866-86EDCBC68A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8" indent="-34284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24" indent="-22856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54" indent="-22856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8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5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33.xml"/><Relationship Id="rId10" Type="http://schemas.openxmlformats.org/officeDocument/2006/relationships/image" Target="../media/image50.png"/><Relationship Id="rId4" Type="http://schemas.openxmlformats.org/officeDocument/2006/relationships/tags" Target="../tags/tag32.xm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6.xml"/><Relationship Id="rId21" Type="http://schemas.openxmlformats.org/officeDocument/2006/relationships/image" Target="../media/image12.emf"/><Relationship Id="rId7" Type="http://schemas.openxmlformats.org/officeDocument/2006/relationships/tags" Target="../tags/tag10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image" Target="../media/image7.png"/><Relationship Id="rId20" Type="http://schemas.openxmlformats.org/officeDocument/2006/relationships/image" Target="../media/image11.em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37.xml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23" Type="http://schemas.openxmlformats.org/officeDocument/2006/relationships/image" Target="../media/image14.emf"/><Relationship Id="rId10" Type="http://schemas.openxmlformats.org/officeDocument/2006/relationships/tags" Target="../tags/tag13.xml"/><Relationship Id="rId19" Type="http://schemas.openxmlformats.org/officeDocument/2006/relationships/image" Target="../media/image10.emf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png"/><Relationship Id="rId22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tags" Target="../tags/tag38.xml"/><Relationship Id="rId7" Type="http://schemas.openxmlformats.org/officeDocument/2006/relationships/image" Target="../media/image77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6.emf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tags" Target="../tags/tag41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83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emf"/><Relationship Id="rId5" Type="http://schemas.openxmlformats.org/officeDocument/2006/relationships/tags" Target="../tags/tag43.xml"/><Relationship Id="rId10" Type="http://schemas.openxmlformats.org/officeDocument/2006/relationships/image" Target="../media/image81.emf"/><Relationship Id="rId4" Type="http://schemas.openxmlformats.org/officeDocument/2006/relationships/tags" Target="../tags/tag42.xml"/><Relationship Id="rId9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8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8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3.png"/><Relationship Id="rId4" Type="http://schemas.openxmlformats.org/officeDocument/2006/relationships/image" Target="../media/image9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0.png"/><Relationship Id="rId5" Type="http://schemas.openxmlformats.org/officeDocument/2006/relationships/tags" Target="../tags/tag24.xml"/><Relationship Id="rId10" Type="http://schemas.openxmlformats.org/officeDocument/2006/relationships/image" Target="../media/image29.png"/><Relationship Id="rId4" Type="http://schemas.openxmlformats.org/officeDocument/2006/relationships/tags" Target="../tags/tag23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96200" y="6381750"/>
            <a:ext cx="1828800" cy="476250"/>
          </a:xfrm>
        </p:spPr>
        <p:txBody>
          <a:bodyPr/>
          <a:lstStyle/>
          <a:p>
            <a:fld id="{52C5DD7E-2DAB-4F99-88C0-0D976B3CE4C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333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143000" y="304800"/>
            <a:ext cx="72390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Gravity from Gauge Theory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UV Properties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4800600" y="2016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3333FF"/>
                </a:solidFill>
              </a:rPr>
              <a:t>Amplitudes 2011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3333FF"/>
                </a:solidFill>
              </a:rPr>
              <a:t>November </a:t>
            </a:r>
            <a:r>
              <a:rPr lang="en-US" sz="2800" kern="0" dirty="0" smtClean="0">
                <a:solidFill>
                  <a:srgbClr val="3333FF"/>
                </a:solidFill>
              </a:rPr>
              <a:t>13, 2011</a:t>
            </a:r>
            <a:endParaRPr lang="en-US" sz="2800" kern="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err="1" smtClean="0">
                <a:solidFill>
                  <a:srgbClr val="3333FF"/>
                </a:solidFill>
              </a:rPr>
              <a:t>Zvi</a:t>
            </a:r>
            <a:r>
              <a:rPr lang="en-US" sz="2800" kern="0" dirty="0" smtClean="0">
                <a:solidFill>
                  <a:srgbClr val="3333FF"/>
                </a:solidFill>
              </a:rPr>
              <a:t> </a:t>
            </a:r>
            <a:r>
              <a:rPr lang="en-US" sz="2800" kern="0" dirty="0">
                <a:solidFill>
                  <a:srgbClr val="3333FF"/>
                </a:solidFill>
              </a:rPr>
              <a:t>Bern, </a:t>
            </a:r>
            <a:r>
              <a:rPr lang="en-US" sz="2800" kern="0" dirty="0" smtClean="0">
                <a:solidFill>
                  <a:srgbClr val="3333FF"/>
                </a:solidFill>
              </a:rPr>
              <a:t>UCLA</a:t>
            </a:r>
            <a:endParaRPr lang="en-US" sz="2800" kern="0" dirty="0">
              <a:solidFill>
                <a:srgbClr val="3333FF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48400" y="5105400"/>
            <a:ext cx="1831975" cy="1449388"/>
            <a:chOff x="288" y="2735"/>
            <a:chExt cx="1154" cy="913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735"/>
              <a:ext cx="115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056" y="273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/>
            </a:p>
          </p:txBody>
        </p:sp>
      </p:grpSp>
      <p:pic>
        <p:nvPicPr>
          <p:cNvPr id="17" name="Picture 16" descr="01crap"/>
          <p:cNvPicPr>
            <a:picLocks noChangeAspect="1" noChangeArrowheads="1"/>
          </p:cNvPicPr>
          <p:nvPr/>
        </p:nvPicPr>
        <p:blipFill>
          <a:blip r:embed="rId6" cstate="print"/>
          <a:srcRect l="74918" r="-1205" b="18471"/>
          <a:stretch>
            <a:fillRect/>
          </a:stretch>
        </p:blipFill>
        <p:spPr bwMode="auto">
          <a:xfrm>
            <a:off x="838200" y="5181600"/>
            <a:ext cx="1619250" cy="1295400"/>
          </a:xfrm>
          <a:prstGeom prst="rect">
            <a:avLst/>
          </a:prstGeom>
          <a:noFill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600" y="5181600"/>
            <a:ext cx="1444821" cy="1389562"/>
          </a:xfrm>
          <a:prstGeom prst="rect">
            <a:avLst/>
          </a:prstGeom>
          <a:noFill/>
          <a:ln/>
          <a:effectLst/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200" y="2764586"/>
            <a:ext cx="9067800" cy="40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ZB, J. J.M. Carrasco,  L. Dixon,  H. Johansson, and R. </a:t>
            </a:r>
            <a:r>
              <a:rPr lang="en-US" sz="2000" b="0" dirty="0" err="1" smtClean="0">
                <a:solidFill>
                  <a:schemeClr val="tx1"/>
                </a:solidFill>
              </a:rPr>
              <a:t>Roiban</a:t>
            </a:r>
            <a:r>
              <a:rPr lang="en-US" sz="2000" b="0" dirty="0" smtClean="0">
                <a:solidFill>
                  <a:schemeClr val="tx1"/>
                </a:solidFill>
              </a:rPr>
              <a:t> ,                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                                                arXiv:0905.2326, arXiv:1008.3327, and to appear 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ZB, J.J.M. Carrasco and H. Johansson, arXiv:0805.3993 </a:t>
            </a:r>
            <a:r>
              <a:rPr lang="en-US" sz="2000" b="0" dirty="0" err="1" smtClean="0">
                <a:solidFill>
                  <a:schemeClr val="tx1"/>
                </a:solidFill>
              </a:rPr>
              <a:t>anf</a:t>
            </a:r>
            <a:r>
              <a:rPr lang="en-US" sz="2000" b="0" dirty="0" smtClean="0">
                <a:solidFill>
                  <a:schemeClr val="tx1"/>
                </a:solidFill>
              </a:rPr>
              <a:t>  arXiv:1004.0476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ZB, T. </a:t>
            </a:r>
            <a:r>
              <a:rPr lang="en-US" sz="2000" b="0" dirty="0" err="1" smtClean="0">
                <a:solidFill>
                  <a:schemeClr val="tx1"/>
                </a:solidFill>
              </a:rPr>
              <a:t>Dennen</a:t>
            </a:r>
            <a:r>
              <a:rPr lang="en-US" sz="2000" b="0" dirty="0" smtClean="0">
                <a:solidFill>
                  <a:schemeClr val="tx1"/>
                </a:solidFill>
              </a:rPr>
              <a:t>, Y.-t. Huang, M. </a:t>
            </a:r>
            <a:r>
              <a:rPr lang="en-US" sz="2000" b="0" dirty="0" err="1" smtClean="0">
                <a:solidFill>
                  <a:schemeClr val="tx1"/>
                </a:solidFill>
              </a:rPr>
              <a:t>Kiermaier</a:t>
            </a:r>
            <a:r>
              <a:rPr lang="en-US" sz="2000" b="0" dirty="0" smtClean="0">
                <a:solidFill>
                  <a:schemeClr val="tx1"/>
                </a:solidFill>
              </a:rPr>
              <a:t>,  arXiv:1004.0693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ZB, </a:t>
            </a:r>
            <a:r>
              <a:rPr lang="en-US" sz="2000" dirty="0" smtClean="0"/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C. Boucher-</a:t>
            </a:r>
            <a:r>
              <a:rPr lang="en-US" sz="2000" b="0" dirty="0" err="1" smtClean="0">
                <a:solidFill>
                  <a:schemeClr val="tx1"/>
                </a:solidFill>
              </a:rPr>
              <a:t>Veronneau</a:t>
            </a:r>
            <a:r>
              <a:rPr lang="en-US" sz="2000" b="0" dirty="0" smtClean="0">
                <a:solidFill>
                  <a:schemeClr val="tx1"/>
                </a:solidFill>
              </a:rPr>
              <a:t>, H. Johansson  arXiv:1107.1935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ZB, T. </a:t>
            </a:r>
            <a:r>
              <a:rPr lang="en-US" sz="2000" b="0" dirty="0" err="1" smtClean="0">
                <a:solidFill>
                  <a:schemeClr val="tx1"/>
                </a:solidFill>
              </a:rPr>
              <a:t>Dennen</a:t>
            </a:r>
            <a:r>
              <a:rPr lang="en-US" sz="2000" b="0" dirty="0" smtClean="0">
                <a:solidFill>
                  <a:schemeClr val="tx1"/>
                </a:solidFill>
              </a:rPr>
              <a:t>, S. Davies, Y.-t. Huang, in progress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ZB, J. J.M. Carrasco,  L. Dixon,  H. Johansson, and R. </a:t>
            </a:r>
            <a:r>
              <a:rPr lang="en-US" sz="2000" b="0" dirty="0" err="1" smtClean="0">
                <a:solidFill>
                  <a:schemeClr val="tx1"/>
                </a:solidFill>
              </a:rPr>
              <a:t>Roiban</a:t>
            </a:r>
            <a:r>
              <a:rPr lang="en-US" sz="2000" b="0" dirty="0" smtClean="0">
                <a:solidFill>
                  <a:schemeClr val="tx1"/>
                </a:solidFill>
              </a:rPr>
              <a:t> ,  in progress           </a:t>
            </a: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pPr lvl="0"/>
            <a:endParaRPr lang="en-US" sz="2000" dirty="0" smtClean="0"/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10</a:t>
            </a:fld>
            <a:endParaRPr lang="en-US"/>
          </a:p>
        </p:txBody>
      </p:sp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533401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Master diagrams: One diagram to rule them all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228600" y="728260"/>
            <a:ext cx="3352800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US" sz="1600" dirty="0"/>
              <a:t>ZB, Carrasco, </a:t>
            </a:r>
            <a:r>
              <a:rPr lang="en-US" sz="1600" dirty="0" smtClean="0"/>
              <a:t>Johansson (2010)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943600" cy="5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228600" y="1143000"/>
            <a:ext cx="6172200" cy="5486400"/>
          </a:xfrm>
          <a:prstGeom prst="rect">
            <a:avLst/>
          </a:prstGeom>
          <a:solidFill>
            <a:srgbClr val="3B00A4">
              <a:alpha val="29999"/>
            </a:srgbClr>
          </a:solidFill>
          <a:ln w="25400" cap="flat">
            <a:solidFill>
              <a:srgbClr val="3B00A4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2590800" y="2346434"/>
            <a:ext cx="1535311" cy="1524000"/>
          </a:xfrm>
          <a:prstGeom prst="rect">
            <a:avLst/>
          </a:prstGeom>
          <a:solidFill>
            <a:srgbClr val="0091CE">
              <a:alpha val="29999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4308" y="1752600"/>
            <a:ext cx="26517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Diagram (e)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is the master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diagram.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Determine the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master numerator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in proper form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and duality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gives all others.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8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 given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by double copy.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685800"/>
            <a:ext cx="4589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 super-Yang-Mills integrand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638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Generalized Gauge Invariance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29000"/>
            <a:ext cx="4343400" cy="7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14400"/>
            <a:ext cx="4267200" cy="7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858343"/>
            <a:ext cx="2900364" cy="73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905000"/>
            <a:ext cx="1804988" cy="3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971800"/>
            <a:ext cx="773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 Above is just a definition of generalized gauge invariance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038600"/>
            <a:ext cx="37136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419600"/>
            <a:ext cx="1804988" cy="3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9790" y="5334000"/>
            <a:ext cx="8922507" cy="1200329"/>
          </a:xfrm>
          <a:prstGeom prst="rect">
            <a:avLst/>
          </a:prstGeom>
          <a:solidFill>
            <a:srgbClr val="00B050">
              <a:alpha val="45098"/>
            </a:srgb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Gravity inherits generalized gauge invariance from gauge theory.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Double copy works even if only </a:t>
            </a:r>
            <a:r>
              <a:rPr lang="en-US" i="1" dirty="0" smtClean="0">
                <a:solidFill>
                  <a:srgbClr val="FF0000"/>
                </a:solidFill>
              </a:rPr>
              <a:t>one</a:t>
            </a:r>
            <a:r>
              <a:rPr lang="en-US" dirty="0" smtClean="0">
                <a:solidFill>
                  <a:srgbClr val="FF0000"/>
                </a:solidFill>
              </a:rPr>
              <a:t> of the two copies has duality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manifest!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347" y="1062335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gauge 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374" y="35052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12003"/>
            <a:ext cx="291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BCJ</a:t>
            </a:r>
          </a:p>
          <a:p>
            <a:r>
              <a:rPr lang="en-US" sz="1600" b="0" dirty="0" smtClean="0"/>
              <a:t>Bern, </a:t>
            </a:r>
            <a:r>
              <a:rPr lang="en-US" sz="1600" b="0" dirty="0" err="1" smtClean="0"/>
              <a:t>Dennen</a:t>
            </a:r>
            <a:r>
              <a:rPr lang="en-US" sz="1600" b="0" dirty="0" smtClean="0"/>
              <a:t>, Huang, </a:t>
            </a:r>
            <a:r>
              <a:rPr lang="en-US" sz="1600" b="0" dirty="0" err="1" smtClean="0"/>
              <a:t>Keirmaier</a:t>
            </a:r>
            <a:endParaRPr lang="en-US" sz="1600" b="0" dirty="0" smtClean="0"/>
          </a:p>
          <a:p>
            <a:r>
              <a:rPr lang="en-US" sz="1600" b="0" dirty="0" err="1" smtClean="0"/>
              <a:t>Tye</a:t>
            </a:r>
            <a:r>
              <a:rPr lang="en-US" sz="1600" b="0" dirty="0" smtClean="0"/>
              <a:t> and Zhang</a:t>
            </a:r>
            <a:endParaRPr lang="en-US" sz="1600" b="0" dirty="0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0" y="2667000"/>
            <a:ext cx="2616200" cy="3307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Gravity Generalized Gauge Invariance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839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point: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Only one copy needs to satisfy  BCJ duality. Second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copy can be </a:t>
            </a:r>
            <a:r>
              <a:rPr lang="en-US" i="1" dirty="0" smtClean="0">
                <a:solidFill>
                  <a:srgbClr val="3333FF"/>
                </a:solidFill>
              </a:rPr>
              <a:t>any </a:t>
            </a:r>
            <a:r>
              <a:rPr lang="en-US" dirty="0" smtClean="0">
                <a:solidFill>
                  <a:srgbClr val="3333FF"/>
                </a:solidFill>
              </a:rPr>
              <a:t>valid </a:t>
            </a:r>
            <a:r>
              <a:rPr lang="en-US" dirty="0" smtClean="0">
                <a:solidFill>
                  <a:srgbClr val="3333FF"/>
                </a:solidFill>
              </a:rPr>
              <a:t>representation.</a:t>
            </a:r>
            <a:endParaRPr lang="en-US" dirty="0" smtClean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Key trick: </a:t>
            </a:r>
            <a:r>
              <a:rPr lang="en-US" dirty="0" smtClean="0">
                <a:solidFill>
                  <a:srgbClr val="3333FF"/>
                </a:solidFill>
              </a:rPr>
              <a:t>Choose second copy representation to make calculation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as simple as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114800"/>
            <a:ext cx="7450138" cy="387798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Choose representations so  that many diagrams vanish!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Generalized Gauge Invariance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715000"/>
            <a:ext cx="8610600" cy="461665"/>
          </a:xfrm>
          <a:prstGeom prst="rect">
            <a:avLst/>
          </a:prstGeom>
          <a:solidFill>
            <a:srgbClr val="3333F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general,  </a:t>
            </a:r>
            <a:r>
              <a:rPr lang="en-US" i="1" dirty="0" smtClean="0">
                <a:solidFill>
                  <a:srgbClr val="FF0000"/>
                </a:solidFill>
              </a:rPr>
              <a:t>all but a small fraction </a:t>
            </a:r>
            <a:r>
              <a:rPr lang="en-US" dirty="0" smtClean="0">
                <a:solidFill>
                  <a:srgbClr val="FF0000"/>
                </a:solidFill>
              </a:rPr>
              <a:t>of diagrams can be set to zero.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5581650" cy="18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0" y="4953000"/>
            <a:ext cx="629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Any single diagram can be set to zero this way.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-2084" t="8213" r="-596" b="1440"/>
          <a:stretch>
            <a:fillRect/>
          </a:stretch>
        </p:blipFill>
        <p:spPr bwMode="auto">
          <a:xfrm>
            <a:off x="152400" y="33528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743200"/>
            <a:ext cx="5029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Replace left color factor with other two.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1447800"/>
            <a:ext cx="2309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think of these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as color diagrams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0600" y="4343400"/>
            <a:ext cx="7848600" cy="430887"/>
            <a:chOff x="533400" y="4343400"/>
            <a:chExt cx="7848600" cy="430887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4343400"/>
              <a:ext cx="784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3333FF"/>
                  </a:solidFill>
                </a:rPr>
                <a:t>Color factor eliminated          Numerator factor vanishes</a:t>
              </a:r>
              <a:endParaRPr lang="en-US" sz="2200" dirty="0">
                <a:solidFill>
                  <a:srgbClr val="3333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505200" y="4572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3152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Implication for Gravity Double Copy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44706"/>
          <a:stretch>
            <a:fillRect/>
          </a:stretch>
        </p:blipFill>
        <p:spPr bwMode="auto">
          <a:xfrm>
            <a:off x="2209800" y="1905000"/>
            <a:ext cx="442408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0" y="2590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Freeform 24"/>
          <p:cNvSpPr/>
          <p:nvPr/>
        </p:nvSpPr>
        <p:spPr bwMode="auto">
          <a:xfrm>
            <a:off x="5130800" y="1600200"/>
            <a:ext cx="431800" cy="438150"/>
          </a:xfrm>
          <a:custGeom>
            <a:avLst/>
            <a:gdLst>
              <a:gd name="connsiteX0" fmla="*/ 0 w 431800"/>
              <a:gd name="connsiteY0" fmla="*/ 19050 h 438150"/>
              <a:gd name="connsiteX1" fmla="*/ 279400 w 431800"/>
              <a:gd name="connsiteY1" fmla="*/ 69850 h 438150"/>
              <a:gd name="connsiteX2" fmla="*/ 431800 w 4318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438150">
                <a:moveTo>
                  <a:pt x="0" y="19050"/>
                </a:moveTo>
                <a:cubicBezTo>
                  <a:pt x="103716" y="9525"/>
                  <a:pt x="207433" y="0"/>
                  <a:pt x="279400" y="69850"/>
                </a:cubicBezTo>
                <a:cubicBezTo>
                  <a:pt x="351367" y="139700"/>
                  <a:pt x="391583" y="288925"/>
                  <a:pt x="431800" y="4381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657600"/>
            <a:ext cx="774789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</a:rPr>
              <a:t> A trivial but very helpful observation.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</a:rPr>
              <a:t> Enhanced by using color Jacobi to generate zeros.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 bwMode="auto">
          <a:xfrm flipH="1">
            <a:off x="6070600" y="1524000"/>
            <a:ext cx="330200" cy="438150"/>
          </a:xfrm>
          <a:custGeom>
            <a:avLst/>
            <a:gdLst>
              <a:gd name="connsiteX0" fmla="*/ 0 w 431800"/>
              <a:gd name="connsiteY0" fmla="*/ 19050 h 438150"/>
              <a:gd name="connsiteX1" fmla="*/ 279400 w 431800"/>
              <a:gd name="connsiteY1" fmla="*/ 69850 h 438150"/>
              <a:gd name="connsiteX2" fmla="*/ 431800 w 4318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438150">
                <a:moveTo>
                  <a:pt x="0" y="19050"/>
                </a:moveTo>
                <a:cubicBezTo>
                  <a:pt x="103716" y="9525"/>
                  <a:pt x="207433" y="0"/>
                  <a:pt x="279400" y="69850"/>
                </a:cubicBezTo>
                <a:cubicBezTo>
                  <a:pt x="351367" y="139700"/>
                  <a:pt x="391583" y="288925"/>
                  <a:pt x="431800" y="4381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4623" y="1358900"/>
            <a:ext cx="3643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this numerator vanishes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1295400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numerator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is irrelevant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9342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Color Jacobi to Eliminate Diagrams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290935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Jacobi  identity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7648575" cy="8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838200"/>
            <a:ext cx="5064900" cy="160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362200"/>
            <a:ext cx="148195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2590800"/>
            <a:ext cx="2957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color factors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expressed in terms of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gon</a:t>
            </a:r>
            <a:r>
              <a:rPr lang="en-US" dirty="0" smtClean="0">
                <a:solidFill>
                  <a:srgbClr val="FF0000"/>
                </a:solidFill>
              </a:rPr>
              <a:t> color factors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274320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33FF"/>
                </a:solidFill>
              </a:rPr>
              <a:t>This is color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basis of Del </a:t>
            </a:r>
            <a:r>
              <a:rPr lang="en-US" sz="1800" dirty="0" err="1" smtClean="0">
                <a:solidFill>
                  <a:srgbClr val="3333FF"/>
                </a:solidFill>
              </a:rPr>
              <a:t>Duca</a:t>
            </a:r>
            <a:r>
              <a:rPr lang="en-US" sz="1800" dirty="0" smtClean="0">
                <a:solidFill>
                  <a:srgbClr val="3333FF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Dixon and </a:t>
            </a:r>
            <a:r>
              <a:rPr lang="en-US" sz="1800" dirty="0" err="1" smtClean="0">
                <a:solidFill>
                  <a:srgbClr val="3333FF"/>
                </a:solidFill>
              </a:rPr>
              <a:t>Maltoni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9740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integrand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105400"/>
            <a:ext cx="2911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gon</a:t>
            </a:r>
            <a:r>
              <a:rPr lang="en-US" sz="2000" dirty="0" smtClean="0">
                <a:solidFill>
                  <a:srgbClr val="FF0000"/>
                </a:solidFill>
              </a:rPr>
              <a:t> color factors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562600"/>
            <a:ext cx="837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All other diagrams effectively set to zero: coefficient of color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factor vanishes.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All terms pushed into </a:t>
            </a:r>
            <a:r>
              <a:rPr lang="en-US" i="1" dirty="0" smtClean="0">
                <a:solidFill>
                  <a:srgbClr val="3333FF"/>
                </a:solidFill>
              </a:rPr>
              <a:t>m</a:t>
            </a:r>
            <a:r>
              <a:rPr lang="en-US" dirty="0" smtClean="0">
                <a:solidFill>
                  <a:srgbClr val="3333FF"/>
                </a:solidFill>
              </a:rPr>
              <a:t>-</a:t>
            </a:r>
            <a:r>
              <a:rPr lang="en-US" dirty="0" err="1" smtClean="0">
                <a:solidFill>
                  <a:srgbClr val="3333FF"/>
                </a:solidFill>
              </a:rPr>
              <a:t>gons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38800" y="4787900"/>
            <a:ext cx="330200" cy="393700"/>
          </a:xfrm>
          <a:custGeom>
            <a:avLst/>
            <a:gdLst>
              <a:gd name="connsiteX0" fmla="*/ 0 w 469900"/>
              <a:gd name="connsiteY0" fmla="*/ 533400 h 533400"/>
              <a:gd name="connsiteX1" fmla="*/ 215900 w 469900"/>
              <a:gd name="connsiteY1" fmla="*/ 215900 h 533400"/>
              <a:gd name="connsiteX2" fmla="*/ 469900 w 469900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533400">
                <a:moveTo>
                  <a:pt x="0" y="533400"/>
                </a:moveTo>
                <a:cubicBezTo>
                  <a:pt x="68791" y="419100"/>
                  <a:pt x="137583" y="304800"/>
                  <a:pt x="215900" y="215900"/>
                </a:cubicBezTo>
                <a:cubicBezTo>
                  <a:pt x="294217" y="127000"/>
                  <a:pt x="382058" y="63500"/>
                  <a:pt x="46990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1443335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m</a:t>
            </a:r>
            <a:r>
              <a:rPr lang="en-US" dirty="0" smtClean="0">
                <a:solidFill>
                  <a:srgbClr val="3333FF"/>
                </a:solidFill>
              </a:rPr>
              <a:t> legs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6336268"/>
            <a:ext cx="355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ZB,  Boucher-</a:t>
            </a:r>
            <a:r>
              <a:rPr lang="en-US" sz="1800" b="0" dirty="0" err="1" smtClean="0"/>
              <a:t>Veronneau</a:t>
            </a:r>
            <a:r>
              <a:rPr lang="en-US" sz="1800" b="0" dirty="0" smtClean="0"/>
              <a:t>, Johansson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0960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Gravity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-point Consequences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914400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 one-loop gravity formula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67" y="1371600"/>
            <a:ext cx="83742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2590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Let’s suppose that you had a case where                independent of loop momentum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608277"/>
            <a:ext cx="990600" cy="36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8441161" cy="8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5334000"/>
            <a:ext cx="8517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Do we have any such cases with where numerators independent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of loop momentum?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Yes,</a:t>
            </a:r>
            <a:r>
              <a:rPr lang="en-US" i="1" dirty="0" smtClean="0">
                <a:solidFill>
                  <a:srgbClr val="3333FF"/>
                </a:solidFill>
              </a:rPr>
              <a:t> N </a:t>
            </a:r>
            <a:r>
              <a:rPr lang="en-US" dirty="0" smtClean="0">
                <a:solidFill>
                  <a:srgbClr val="3333FF"/>
                </a:solidFill>
              </a:rPr>
              <a:t>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  4,5 points at one-loop and 4 points at 2 loops 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420266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integrated amplitude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9332" y="1371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integrand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762000"/>
            <a:ext cx="238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33FF"/>
                </a:solidFill>
              </a:rPr>
              <a:t>Replace color factor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with numerator factor</a:t>
            </a:r>
            <a:endParaRPr lang="en-US" sz="1800" dirty="0">
              <a:solidFill>
                <a:srgbClr val="3333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5981700" y="15621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28800" y="4648200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Same considerations work at any loop order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Five-Point Lower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Susy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Confirmation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8582026" cy="14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611469"/>
            <a:ext cx="342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known from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Dunbar, </a:t>
            </a:r>
            <a:r>
              <a:rPr lang="en-US" sz="1800" dirty="0" err="1" smtClean="0">
                <a:solidFill>
                  <a:srgbClr val="FF0000"/>
                </a:solidFill>
              </a:rPr>
              <a:t>Ettle</a:t>
            </a:r>
            <a:r>
              <a:rPr lang="en-US" sz="1800" dirty="0" smtClean="0">
                <a:solidFill>
                  <a:srgbClr val="FF0000"/>
                </a:solidFill>
              </a:rPr>
              <a:t> and Perkins (2011)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334000"/>
            <a:ext cx="1792478" cy="584775"/>
          </a:xfrm>
          <a:prstGeom prst="rect">
            <a:avLst/>
          </a:prstGeom>
          <a:solidFill>
            <a:srgbClr val="00FF00">
              <a:alpha val="1294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 works!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150" y="4648200"/>
            <a:ext cx="332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known from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ZB, Dixon and </a:t>
            </a:r>
            <a:r>
              <a:rPr lang="en-US" sz="1800" dirty="0" err="1" smtClean="0">
                <a:solidFill>
                  <a:srgbClr val="FF0000"/>
                </a:solidFill>
              </a:rPr>
              <a:t>Kosower</a:t>
            </a:r>
            <a:r>
              <a:rPr lang="en-US" sz="1800" dirty="0" smtClean="0">
                <a:solidFill>
                  <a:srgbClr val="FF0000"/>
                </a:solidFill>
              </a:rPr>
              <a:t> (1993)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990600"/>
            <a:ext cx="783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Integrated expression in terms of basis of scalar integrals: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762000" y="1482969"/>
            <a:ext cx="990600" cy="955431"/>
            <a:chOff x="762000" y="1482969"/>
            <a:chExt cx="990600" cy="955431"/>
          </a:xfrm>
        </p:grpSpPr>
        <p:cxnSp>
          <p:nvCxnSpPr>
            <p:cNvPr id="31" name="Straight Connector 30"/>
            <p:cNvCxnSpPr/>
            <p:nvPr/>
          </p:nvCxnSpPr>
          <p:spPr bwMode="auto">
            <a:xfrm rot="5400000">
              <a:off x="746047" y="1993999"/>
              <a:ext cx="57220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1286351" y="1993999"/>
              <a:ext cx="57220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032151" y="1707895"/>
              <a:ext cx="54030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32151" y="2280103"/>
              <a:ext cx="54030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10800000">
              <a:off x="762000" y="1600201"/>
              <a:ext cx="270154" cy="1076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1572457" y="2280104"/>
              <a:ext cx="180143" cy="1582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1570583" y="1525878"/>
              <a:ext cx="183892" cy="1801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 flipV="1">
              <a:off x="838200" y="2266248"/>
              <a:ext cx="180103" cy="1721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V="1">
              <a:off x="852056" y="1545316"/>
              <a:ext cx="228601" cy="1039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 bwMode="auto">
          <a:xfrm>
            <a:off x="2514600" y="1981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038951" y="1993999"/>
            <a:ext cx="5722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2819400" y="1707895"/>
            <a:ext cx="505656" cy="273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2819400" y="1981200"/>
            <a:ext cx="505656" cy="298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0800000">
            <a:off x="2549246" y="1717965"/>
            <a:ext cx="270154" cy="2600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10800000">
            <a:off x="3325057" y="2286000"/>
            <a:ext cx="180143" cy="158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3323183" y="1525878"/>
            <a:ext cx="183892" cy="1801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2518064" y="1984664"/>
            <a:ext cx="304800" cy="2978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4495800" y="1939635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10800000">
            <a:off x="4530446" y="1676400"/>
            <a:ext cx="270154" cy="2600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5400000">
            <a:off x="4499264" y="1943099"/>
            <a:ext cx="304800" cy="2978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 flipH="1" flipV="1">
            <a:off x="5481046" y="1681755"/>
            <a:ext cx="260099" cy="249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16200000" flipH="1">
            <a:off x="5482934" y="1956954"/>
            <a:ext cx="270164" cy="2355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4800600" y="17526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00800" y="175260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rational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" y="685800"/>
            <a:ext cx="313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ZB, Boucher-</a:t>
            </a:r>
            <a:r>
              <a:rPr lang="en-US" sz="1600" b="0" dirty="0" err="1" smtClean="0"/>
              <a:t>Veronneau</a:t>
            </a:r>
            <a:r>
              <a:rPr lang="en-US" sz="1600" b="0" dirty="0" smtClean="0"/>
              <a:t>, Johansson</a:t>
            </a:r>
            <a:endParaRPr lang="en-US" sz="1600" dirty="0"/>
          </a:p>
        </p:txBody>
      </p:sp>
      <p:sp>
        <p:nvSpPr>
          <p:cNvPr id="41" name="Freeform 40"/>
          <p:cNvSpPr/>
          <p:nvPr/>
        </p:nvSpPr>
        <p:spPr bwMode="auto">
          <a:xfrm>
            <a:off x="5803900" y="3051486"/>
            <a:ext cx="558800" cy="328083"/>
          </a:xfrm>
          <a:custGeom>
            <a:avLst/>
            <a:gdLst>
              <a:gd name="connsiteX0" fmla="*/ 558800 w 558800"/>
              <a:gd name="connsiteY0" fmla="*/ 35983 h 328083"/>
              <a:gd name="connsiteX1" fmla="*/ 139700 w 558800"/>
              <a:gd name="connsiteY1" fmla="*/ 48683 h 328083"/>
              <a:gd name="connsiteX2" fmla="*/ 0 w 558800"/>
              <a:gd name="connsiteY2" fmla="*/ 328083 h 3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28083">
                <a:moveTo>
                  <a:pt x="558800" y="35983"/>
                </a:moveTo>
                <a:cubicBezTo>
                  <a:pt x="395816" y="17991"/>
                  <a:pt x="232833" y="0"/>
                  <a:pt x="139700" y="48683"/>
                </a:cubicBezTo>
                <a:cubicBezTo>
                  <a:pt x="46567" y="97366"/>
                  <a:pt x="23283" y="212724"/>
                  <a:pt x="0" y="328083"/>
                </a:cubicBezTo>
              </a:path>
            </a:pathLst>
          </a:cu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88100" y="2743200"/>
            <a:ext cx="2224007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color factor replaced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by </a:t>
            </a:r>
            <a:r>
              <a:rPr lang="en-US" sz="1800" i="1" dirty="0" smtClean="0">
                <a:solidFill>
                  <a:srgbClr val="3333FF"/>
                </a:solidFill>
              </a:rPr>
              <a:t>N</a:t>
            </a:r>
            <a:r>
              <a:rPr lang="en-US" sz="1800" dirty="0" smtClean="0">
                <a:solidFill>
                  <a:srgbClr val="3333FF"/>
                </a:solidFill>
              </a:rPr>
              <a:t> = 4 numerator</a:t>
            </a:r>
            <a:endParaRPr lang="en-US" sz="1800" dirty="0">
              <a:solidFill>
                <a:srgbClr val="3333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38200" y="6135469"/>
            <a:ext cx="7218964" cy="646331"/>
            <a:chOff x="838200" y="6135469"/>
            <a:chExt cx="7218964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838200" y="6135469"/>
              <a:ext cx="7218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chemeClr val="tx1"/>
                  </a:solidFill>
                </a:rPr>
                <a:t>Naculich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Nastase</a:t>
              </a:r>
              <a:r>
                <a:rPr lang="en-US" sz="1800" dirty="0" smtClean="0">
                  <a:solidFill>
                    <a:schemeClr val="tx1"/>
                  </a:solidFill>
                </a:rPr>
                <a:t> and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Schnitzer</a:t>
              </a:r>
              <a:r>
                <a:rPr lang="en-US" sz="1800" dirty="0" smtClean="0">
                  <a:solidFill>
                    <a:schemeClr val="tx1"/>
                  </a:solidFill>
                </a:rPr>
                <a:t> have recent paper exploring amplitude</a:t>
              </a:r>
              <a:br>
                <a:rPr lang="en-US" sz="1800" dirty="0" smtClean="0">
                  <a:solidFill>
                    <a:schemeClr val="tx1"/>
                  </a:solidFill>
                </a:rPr>
              </a:br>
              <a:r>
                <a:rPr lang="en-US" sz="1800" dirty="0" smtClean="0">
                  <a:solidFill>
                    <a:schemeClr val="tx1"/>
                  </a:solidFill>
                </a:rPr>
                <a:t> consequences: relations between </a:t>
              </a:r>
              <a:r>
                <a:rPr lang="en-US" sz="1800" i="1" dirty="0" smtClean="0">
                  <a:solidFill>
                    <a:schemeClr val="tx1"/>
                  </a:solidFill>
                </a:rPr>
                <a:t>N</a:t>
              </a:r>
              <a:r>
                <a:rPr lang="en-US" sz="1800" dirty="0" smtClean="0">
                  <a:solidFill>
                    <a:schemeClr val="tx1"/>
                  </a:solidFill>
                </a:rPr>
                <a:t>    4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sugra</a:t>
              </a:r>
              <a:r>
                <a:rPr lang="en-US" sz="1800" dirty="0" smtClean="0">
                  <a:solidFill>
                    <a:schemeClr val="tx1"/>
                  </a:solidFill>
                </a:rPr>
                <a:t> and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subleading</a:t>
              </a:r>
              <a:r>
                <a:rPr lang="en-US" sz="1800" dirty="0" smtClean="0">
                  <a:solidFill>
                    <a:schemeClr val="tx1"/>
                  </a:solidFill>
                </a:rPr>
                <a:t> color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4343400" y="6501960"/>
              <a:ext cx="166353" cy="20364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 flipH="1">
            <a:off x="4114800" y="2514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Carrasco and Johansson</a:t>
            </a:r>
            <a:endParaRPr lang="en-US" sz="1600" b="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47650" y="2438400"/>
            <a:ext cx="3790950" cy="857648"/>
            <a:chOff x="247650" y="2438400"/>
            <a:chExt cx="3790950" cy="857648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650" y="2438400"/>
              <a:ext cx="3790950" cy="857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73135" y="2743200"/>
              <a:ext cx="441265" cy="15240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 flipH="1">
            <a:off x="6781800" y="541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Two loop example in Camille’s talk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305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Application: UV divergences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supergravity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5551"/>
            <a:ext cx="2133600" cy="476250"/>
          </a:xfrm>
        </p:spPr>
        <p:txBody>
          <a:bodyPr/>
          <a:lstStyle/>
          <a:p>
            <a:fld id="{4EF24D40-E0A6-4764-B0D2-25BD740A9BFA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67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1" y="838200"/>
            <a:ext cx="18653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72" name="Line 4"/>
          <p:cNvSpPr>
            <a:spLocks noChangeShapeType="1"/>
          </p:cNvSpPr>
          <p:nvPr/>
        </p:nvSpPr>
        <p:spPr bwMode="auto">
          <a:xfrm flipH="1">
            <a:off x="3962400" y="107315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US" sz="3200" dirty="0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4462464" y="844550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Dimensionful coupling</a:t>
            </a:r>
          </a:p>
        </p:txBody>
      </p:sp>
      <p:pic>
        <p:nvPicPr>
          <p:cNvPr id="46799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84325"/>
            <a:ext cx="2514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8004" name="Text Box 36"/>
          <p:cNvSpPr txBox="1">
            <a:spLocks noChangeArrowheads="1"/>
          </p:cNvSpPr>
          <p:nvPr/>
        </p:nvSpPr>
        <p:spPr bwMode="auto">
          <a:xfrm>
            <a:off x="762000" y="3581401"/>
            <a:ext cx="7095310" cy="9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Extra powers of loop </a:t>
            </a:r>
            <a:r>
              <a:rPr lang="en-US" sz="2800" dirty="0" err="1">
                <a:solidFill>
                  <a:srgbClr val="3333FF"/>
                </a:solidFill>
              </a:rPr>
              <a:t>momenta</a:t>
            </a:r>
            <a:r>
              <a:rPr lang="en-US" sz="2800" dirty="0">
                <a:solidFill>
                  <a:srgbClr val="3333FF"/>
                </a:solidFill>
              </a:rPr>
              <a:t> in numerator</a:t>
            </a:r>
          </a:p>
          <a:p>
            <a:r>
              <a:rPr lang="en-US" sz="2800" dirty="0">
                <a:solidFill>
                  <a:srgbClr val="3333FF"/>
                </a:solidFill>
              </a:rPr>
              <a:t>means integrals are badly behaved in the UV.</a:t>
            </a:r>
          </a:p>
        </p:txBody>
      </p:sp>
      <p:sp>
        <p:nvSpPr>
          <p:cNvPr id="468006" name="Line 38"/>
          <p:cNvSpPr>
            <a:spLocks noChangeShapeType="1"/>
          </p:cNvSpPr>
          <p:nvPr/>
        </p:nvSpPr>
        <p:spPr bwMode="auto">
          <a:xfrm flipH="1">
            <a:off x="1524001" y="15843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US" sz="3200" dirty="0"/>
          </a:p>
        </p:txBody>
      </p:sp>
      <p:pic>
        <p:nvPicPr>
          <p:cNvPr id="46800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3" y="1349375"/>
            <a:ext cx="955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8010" name="Text Box 42"/>
          <p:cNvSpPr txBox="1">
            <a:spLocks noChangeArrowheads="1"/>
          </p:cNvSpPr>
          <p:nvPr/>
        </p:nvSpPr>
        <p:spPr bwMode="auto">
          <a:xfrm>
            <a:off x="3784602" y="1720852"/>
            <a:ext cx="1186513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Gravity:</a:t>
            </a:r>
            <a:r>
              <a:rPr lang="en-US" sz="2000" dirty="0"/>
              <a:t> </a:t>
            </a:r>
          </a:p>
        </p:txBody>
      </p:sp>
      <p:sp>
        <p:nvSpPr>
          <p:cNvPr id="468011" name="Text Box 43"/>
          <p:cNvSpPr txBox="1">
            <a:spLocks noChangeArrowheads="1"/>
          </p:cNvSpPr>
          <p:nvPr/>
        </p:nvSpPr>
        <p:spPr bwMode="auto">
          <a:xfrm>
            <a:off x="3200400" y="2794001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Gauge theory:</a:t>
            </a:r>
          </a:p>
        </p:txBody>
      </p:sp>
      <p:pic>
        <p:nvPicPr>
          <p:cNvPr id="468012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481138"/>
            <a:ext cx="327818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8013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667001"/>
            <a:ext cx="3124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8015" name="Rectangle 47"/>
          <p:cNvSpPr>
            <a:spLocks noChangeArrowheads="1"/>
          </p:cNvSpPr>
          <p:nvPr/>
        </p:nvSpPr>
        <p:spPr bwMode="auto">
          <a:xfrm>
            <a:off x="923925" y="4648201"/>
            <a:ext cx="7166868" cy="584761"/>
          </a:xfrm>
          <a:prstGeom prst="rect">
            <a:avLst/>
          </a:prstGeom>
          <a:solidFill>
            <a:srgbClr val="FFFF00">
              <a:alpha val="25999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Non-</a:t>
            </a:r>
            <a:r>
              <a:rPr lang="en-US" sz="3200" dirty="0" err="1">
                <a:solidFill>
                  <a:srgbClr val="FF0000"/>
                </a:solidFill>
              </a:rPr>
              <a:t>renormalizable</a:t>
            </a:r>
            <a:r>
              <a:rPr lang="en-US" sz="3200" dirty="0">
                <a:solidFill>
                  <a:srgbClr val="FF0000"/>
                </a:solidFill>
              </a:rPr>
              <a:t> by power counting.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2566"/>
            <a:ext cx="6858000" cy="503237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Power Counting at High Loop Orders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43000" y="5367517"/>
            <a:ext cx="6248400" cy="1261884"/>
          </a:xfrm>
          <a:prstGeom prst="rect">
            <a:avLst/>
          </a:prstGeom>
          <a:solidFill>
            <a:srgbClr val="00FF0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Reasons to focus on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= 8 </a:t>
            </a:r>
            <a:r>
              <a:rPr lang="en-US" dirty="0" err="1" smtClean="0">
                <a:solidFill>
                  <a:schemeClr val="tx1"/>
                </a:solidFill>
              </a:rPr>
              <a:t>supergravity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 With more </a:t>
            </a:r>
            <a:r>
              <a:rPr lang="en-US" dirty="0" err="1">
                <a:solidFill>
                  <a:srgbClr val="3333FF"/>
                </a:solidFill>
              </a:rPr>
              <a:t>susy</a:t>
            </a:r>
            <a:r>
              <a:rPr lang="en-US" dirty="0">
                <a:solidFill>
                  <a:srgbClr val="3333FF"/>
                </a:solidFill>
              </a:rPr>
              <a:t> expect better UV properties.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 High symmetry implies technical </a:t>
            </a:r>
            <a:r>
              <a:rPr lang="en-US" dirty="0" smtClean="0">
                <a:solidFill>
                  <a:srgbClr val="3333FF"/>
                </a:solidFill>
              </a:rPr>
              <a:t>simplicity.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2E0-5D42-46F6-B23F-DBB66E9082E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52400"/>
            <a:ext cx="1600200" cy="4572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Outline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1287482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Review of BCJ duality.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Gravity amplitudes as double copies of gauge  theory.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 Generalized gauge invariance.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A very neat one-loop example.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 UV properties of </a:t>
            </a:r>
            <a:r>
              <a:rPr lang="en-US" i="1" dirty="0" smtClean="0">
                <a:solidFill>
                  <a:srgbClr val="3333FF"/>
                </a:solidFill>
              </a:rPr>
              <a:t>N = </a:t>
            </a:r>
            <a:r>
              <a:rPr lang="en-US" dirty="0" smtClean="0">
                <a:solidFill>
                  <a:srgbClr val="3333FF"/>
                </a:solidFill>
              </a:rPr>
              <a:t>4 </a:t>
            </a:r>
            <a:r>
              <a:rPr lang="en-US" dirty="0" err="1" smtClean="0">
                <a:solidFill>
                  <a:srgbClr val="3333FF"/>
                </a:solidFill>
              </a:rPr>
              <a:t>supergravity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3333FF"/>
                </a:solidFill>
              </a:rPr>
              <a:t> Status of 5 loop 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8 </a:t>
            </a:r>
            <a:r>
              <a:rPr lang="en-US" dirty="0" err="1" smtClean="0">
                <a:solidFill>
                  <a:srgbClr val="3333FF"/>
                </a:solidFill>
              </a:rPr>
              <a:t>supergravity</a:t>
            </a:r>
            <a:r>
              <a:rPr lang="en-US" dirty="0" smtClean="0">
                <a:solidFill>
                  <a:srgbClr val="3333FF"/>
                </a:solidFill>
              </a:rPr>
              <a:t> computation.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739914"/>
            <a:ext cx="399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talks from </a:t>
            </a:r>
            <a:r>
              <a:rPr lang="en-US" sz="2000" dirty="0" err="1" smtClean="0"/>
              <a:t>Henrik</a:t>
            </a:r>
            <a:r>
              <a:rPr lang="en-US" sz="2000" dirty="0" smtClean="0"/>
              <a:t> Johansson,</a:t>
            </a:r>
          </a:p>
          <a:p>
            <a:r>
              <a:rPr lang="en-US" sz="2000" dirty="0" smtClean="0"/>
              <a:t>  Camille Boucher-</a:t>
            </a:r>
            <a:r>
              <a:rPr lang="en-US" sz="2000" dirty="0" err="1" smtClean="0"/>
              <a:t>Veronneau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  Stephan </a:t>
            </a:r>
            <a:r>
              <a:rPr lang="en-US" sz="2000" dirty="0" err="1" smtClean="0"/>
              <a:t>Stieberger</a:t>
            </a:r>
            <a:r>
              <a:rPr lang="en-US" sz="2000" dirty="0" smtClean="0"/>
              <a:t>, </a:t>
            </a:r>
            <a:r>
              <a:rPr lang="en-US" sz="2000" dirty="0" err="1" smtClean="0"/>
              <a:t>Rutger</a:t>
            </a:r>
            <a:r>
              <a:rPr lang="en-US" sz="2000" dirty="0" smtClean="0"/>
              <a:t> </a:t>
            </a:r>
            <a:r>
              <a:rPr lang="en-US" sz="2000" dirty="0" err="1" smtClean="0"/>
              <a:t>Boels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2A92-05D1-499F-A2E4-DAF0089FEC76}" type="slidenum">
              <a:rPr lang="en-US"/>
              <a:pPr/>
              <a:t>20</a:t>
            </a:fld>
            <a:endParaRPr lang="en-US"/>
          </a:p>
        </p:txBody>
      </p:sp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2095500" y="125413"/>
            <a:ext cx="5395913" cy="484187"/>
          </a:xfrm>
          <a:prstGeom prst="rect">
            <a:avLst/>
          </a:prstGeom>
          <a:solidFill>
            <a:srgbClr val="FFFF00">
              <a:alpha val="41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Complete Three-Loop Result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5196253" y="2590800"/>
            <a:ext cx="3448380" cy="1569660"/>
          </a:xfrm>
          <a:prstGeom prst="rect">
            <a:avLst/>
          </a:prstGeom>
          <a:solidFill>
            <a:srgbClr val="00FF00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Three loops </a:t>
            </a:r>
            <a:r>
              <a:rPr lang="en-US" sz="2400" b="1" dirty="0">
                <a:solidFill>
                  <a:srgbClr val="FF0000"/>
                </a:solidFill>
              </a:rPr>
              <a:t>is not only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ultraviolet finite it 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dirty="0" err="1">
                <a:solidFill>
                  <a:srgbClr val="FF0000"/>
                </a:solidFill>
              </a:rPr>
              <a:t>superfinite</a:t>
            </a:r>
            <a:r>
              <a:rPr lang="en-US" sz="2400" b="1" dirty="0" smtClean="0">
                <a:solidFill>
                  <a:srgbClr val="FF0000"/>
                </a:solidFill>
              </a:rPr>
              <a:t>”— finite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D </a:t>
            </a:r>
            <a:r>
              <a:rPr lang="en-US" dirty="0" smtClean="0">
                <a:solidFill>
                  <a:srgbClr val="FF0000"/>
                </a:solidFill>
              </a:rPr>
              <a:t>&lt; </a:t>
            </a:r>
            <a:r>
              <a:rPr lang="en-US" sz="2400" b="1" dirty="0" smtClean="0">
                <a:solidFill>
                  <a:srgbClr val="FF0000"/>
                </a:solidFill>
              </a:rPr>
              <a:t>6.</a:t>
            </a:r>
          </a:p>
        </p:txBody>
      </p:sp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22425"/>
            <a:ext cx="45497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3886200" y="7620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/>
              <a:t>ZB, Carrasco,  Dixon, Johansson, </a:t>
            </a:r>
            <a:r>
              <a:rPr lang="en-US" sz="1600" b="1" dirty="0" err="1"/>
              <a:t>Kosower</a:t>
            </a:r>
            <a:r>
              <a:rPr lang="en-US" sz="1600" b="1" dirty="0"/>
              <a:t>, </a:t>
            </a:r>
            <a:r>
              <a:rPr lang="en-US" sz="1600" b="1" dirty="0" err="1" smtClean="0"/>
              <a:t>Roiban</a:t>
            </a:r>
            <a:r>
              <a:rPr lang="en-US" sz="1600" b="1" dirty="0" smtClean="0"/>
              <a:t> (2007) </a:t>
            </a:r>
            <a:endParaRPr lang="en-US" sz="1600" b="1" dirty="0"/>
          </a:p>
        </p:txBody>
      </p:sp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5554663" y="19542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/>
          </a:p>
        </p:txBody>
      </p:sp>
      <p:pic>
        <p:nvPicPr>
          <p:cNvPr id="798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05000"/>
            <a:ext cx="12303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1325" y="1143000"/>
            <a:ext cx="5381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Obtained </a:t>
            </a:r>
            <a:r>
              <a:rPr lang="en-US" sz="2400" b="1" dirty="0" smtClean="0">
                <a:solidFill>
                  <a:schemeClr val="tx1"/>
                </a:solidFill>
              </a:rPr>
              <a:t>via on-shell </a:t>
            </a:r>
            <a:r>
              <a:rPr lang="en-US" sz="2400" b="1" dirty="0" err="1" smtClean="0">
                <a:solidFill>
                  <a:schemeClr val="tx1"/>
                </a:solidFill>
              </a:rPr>
              <a:t>unitarity</a:t>
            </a:r>
            <a:r>
              <a:rPr lang="en-US" sz="2400" b="1" dirty="0" smtClean="0">
                <a:solidFill>
                  <a:schemeClr val="tx1"/>
                </a:solidFill>
              </a:rPr>
              <a:t> method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46482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At the time this calculation </a:t>
            </a:r>
          </a:p>
          <a:p>
            <a:pPr lvl="0"/>
            <a:r>
              <a:rPr lang="en-US" dirty="0" smtClean="0">
                <a:solidFill>
                  <a:srgbClr val="3333FF"/>
                </a:solidFill>
              </a:rPr>
              <a:t>   was nontrivial.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Let’s trivialize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00125"/>
            <a:ext cx="598679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21</a:t>
            </a:fld>
            <a:endParaRPr lang="en-US"/>
          </a:p>
        </p:txBody>
      </p:sp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1828800" y="76200"/>
            <a:ext cx="5562600" cy="533401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One diagram to rule them all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228600" y="728260"/>
            <a:ext cx="3352800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US" sz="1600" dirty="0"/>
              <a:t>ZB, Carrasco, </a:t>
            </a:r>
            <a:r>
              <a:rPr lang="en-US" sz="1600" dirty="0" smtClean="0"/>
              <a:t>Johansson (2010)</a:t>
            </a:r>
            <a:endParaRPr lang="en-US" sz="1600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2590800" y="2286000"/>
            <a:ext cx="1535311" cy="1524000"/>
          </a:xfrm>
          <a:prstGeom prst="rect">
            <a:avLst/>
          </a:prstGeom>
          <a:solidFill>
            <a:srgbClr val="0091CE">
              <a:alpha val="29999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85800"/>
            <a:ext cx="4589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 super-Yang-Mills integrand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828800"/>
            <a:ext cx="2305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Let’s review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the modern way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to obtain this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amplitude.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764340"/>
            <a:ext cx="23807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We need only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Diagram (e) and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we have them all</a:t>
            </a:r>
            <a:endParaRPr lang="en-US" dirty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for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1828800" y="76200"/>
            <a:ext cx="5562600" cy="533401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One diagram to rule them all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543926" cy="47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1219200" y="2819400"/>
            <a:ext cx="2362200" cy="762000"/>
          </a:xfrm>
          <a:prstGeom prst="rect">
            <a:avLst/>
          </a:prstGeom>
          <a:solidFill>
            <a:srgbClr val="0091CE">
              <a:alpha val="29999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553" y="1295400"/>
            <a:ext cx="2574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triangle </a:t>
            </a:r>
            <a:r>
              <a:rPr lang="en-US" sz="2000" dirty="0" err="1" smtClean="0">
                <a:solidFill>
                  <a:schemeClr val="tx1"/>
                </a:solidFill>
              </a:rPr>
              <a:t>subdiagrams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vanish in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= 4 </a:t>
            </a:r>
            <a:r>
              <a:rPr lang="en-US" sz="2000" dirty="0" err="1" smtClean="0">
                <a:solidFill>
                  <a:schemeClr val="tx1"/>
                </a:solidFill>
              </a:rPr>
              <a:t>sYM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6096000"/>
            <a:ext cx="657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numerators solved in terms of numerator  (e)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82000" y="5334000"/>
            <a:ext cx="609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23</a:t>
            </a:fld>
            <a:endParaRPr lang="en-US"/>
          </a:p>
        </p:txBody>
      </p:sp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1828800" y="76200"/>
            <a:ext cx="5486400" cy="533401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One diagram to rule them all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86200" y="914400"/>
            <a:ext cx="1447800" cy="1295400"/>
            <a:chOff x="762000" y="3124200"/>
            <a:chExt cx="1371600" cy="13716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90600" y="3352800"/>
              <a:ext cx="914400" cy="914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" name="Straight Connector 12"/>
            <p:cNvCxnSpPr>
              <a:stCxn id="11" idx="0"/>
              <a:endCxn id="11" idx="2"/>
            </p:cNvCxnSpPr>
            <p:nvPr/>
          </p:nvCxnSpPr>
          <p:spPr bwMode="auto">
            <a:xfrm>
              <a:off x="14478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1" idx="3"/>
            </p:cNvCxnSpPr>
            <p:nvPr/>
          </p:nvCxnSpPr>
          <p:spPr bwMode="auto">
            <a:xfrm flipH="1">
              <a:off x="1447800" y="3810000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1905000" y="4267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838200" y="3124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905000" y="3124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762000" y="4267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4819678" y="1600200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6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9678" y="1169313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7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8700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09600" y="4876800"/>
            <a:ext cx="75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Four parameter </a:t>
            </a:r>
            <a:r>
              <a:rPr lang="en-US" dirty="0" err="1" smtClean="0">
                <a:solidFill>
                  <a:srgbClr val="FF0000"/>
                </a:solidFill>
              </a:rPr>
              <a:t>ansatz</a:t>
            </a:r>
            <a:r>
              <a:rPr lang="en-US" dirty="0" smtClean="0">
                <a:solidFill>
                  <a:srgbClr val="FF0000"/>
                </a:solidFill>
              </a:rPr>
              <a:t> determine the entire amplitude!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3870" y="1931313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5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981200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712113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2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635913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3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2057400"/>
            <a:ext cx="36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4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2937808"/>
            <a:ext cx="9105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Constraints: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Maximal cut correct, use known planar result.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Symmetries of diagrams hold in numerators.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No triangles, no powers of loop </a:t>
            </a:r>
            <a:r>
              <a:rPr lang="en-US" dirty="0" err="1" smtClean="0">
                <a:solidFill>
                  <a:srgbClr val="3333FF"/>
                </a:solidFill>
              </a:rPr>
              <a:t>momenta</a:t>
            </a:r>
            <a:r>
              <a:rPr lang="en-US" dirty="0" smtClean="0">
                <a:solidFill>
                  <a:srgbClr val="3333FF"/>
                </a:solidFill>
              </a:rPr>
              <a:t> in the box </a:t>
            </a:r>
            <a:r>
              <a:rPr lang="en-US" dirty="0" err="1" smtClean="0">
                <a:solidFill>
                  <a:srgbClr val="3333FF"/>
                </a:solidFill>
              </a:rPr>
              <a:t>subdiagrams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After removing </a:t>
            </a:r>
            <a:r>
              <a:rPr lang="en-US" i="1" dirty="0" err="1" smtClean="0">
                <a:solidFill>
                  <a:srgbClr val="3333FF"/>
                </a:solidFill>
              </a:rPr>
              <a:t>st</a:t>
            </a:r>
            <a:r>
              <a:rPr lang="en-US" i="1" dirty="0" smtClean="0">
                <a:solidFill>
                  <a:srgbClr val="3333FF"/>
                </a:solidFill>
              </a:rPr>
              <a:t> A</a:t>
            </a:r>
            <a:r>
              <a:rPr lang="en-US" baseline="-25000" dirty="0" smtClean="0">
                <a:solidFill>
                  <a:srgbClr val="3333FF"/>
                </a:solidFill>
              </a:rPr>
              <a:t>4</a:t>
            </a:r>
            <a:r>
              <a:rPr lang="en-US" baseline="30000" dirty="0" smtClean="0">
                <a:solidFill>
                  <a:srgbClr val="3333FF"/>
                </a:solidFill>
              </a:rPr>
              <a:t>tree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quartic</a:t>
            </a:r>
            <a:r>
              <a:rPr lang="en-US" dirty="0" smtClean="0">
                <a:solidFill>
                  <a:srgbClr val="3333FF"/>
                </a:solidFill>
              </a:rPr>
              <a:t> in </a:t>
            </a:r>
            <a:r>
              <a:rPr lang="en-US" dirty="0" err="1" smtClean="0">
                <a:solidFill>
                  <a:srgbClr val="3333FF"/>
                </a:solidFill>
              </a:rPr>
              <a:t>momenta</a:t>
            </a:r>
            <a:r>
              <a:rPr lang="en-US" dirty="0" smtClean="0">
                <a:solidFill>
                  <a:srgbClr val="3333FF"/>
                </a:solidFill>
              </a:rPr>
              <a:t> (dimensional analysis</a:t>
            </a:r>
            <a:r>
              <a:rPr lang="en-US" dirty="0" smtClean="0">
                <a:solidFill>
                  <a:srgbClr val="3333FF"/>
                </a:solidFill>
              </a:rPr>
              <a:t>).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121920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 we calculate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amplitude today?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8175" y="6324600"/>
            <a:ext cx="6534225" cy="461665"/>
          </a:xfrm>
          <a:prstGeom prst="rect">
            <a:avLst/>
          </a:prstGeom>
          <a:solidFill>
            <a:srgbClr val="00FF00">
              <a:alpha val="21961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planar information used.  </a:t>
            </a:r>
            <a:r>
              <a:rPr lang="en-US" dirty="0" err="1" smtClean="0">
                <a:solidFill>
                  <a:srgbClr val="FF0000"/>
                </a:solidFill>
              </a:rPr>
              <a:t>Nonplanars</a:t>
            </a:r>
            <a:r>
              <a:rPr lang="en-US" dirty="0" smtClean="0">
                <a:solidFill>
                  <a:srgbClr val="FF0000"/>
                </a:solidFill>
              </a:rPr>
              <a:t> free.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066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990600"/>
            <a:ext cx="2452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All other diagrams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determined from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master diagram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(e)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6900" y="5334000"/>
            <a:ext cx="1841500" cy="901700"/>
            <a:chOff x="596900" y="5575300"/>
            <a:chExt cx="1841500" cy="9017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838200" y="5791200"/>
              <a:ext cx="1371600" cy="4699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295400" y="5791200"/>
              <a:ext cx="0" cy="469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2209800" y="6261100"/>
              <a:ext cx="160867" cy="215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677333" y="5575300"/>
              <a:ext cx="160867" cy="215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97100" y="5575300"/>
              <a:ext cx="241300" cy="215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596900" y="6261100"/>
              <a:ext cx="241300" cy="215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5803900"/>
              <a:ext cx="0" cy="469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2667000" y="5486400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Demand no loop momentum in numerator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875E8536-FF79-44B1-B106-55A30329D7A9}" type="slidenum">
              <a:rPr lang="en-US"/>
              <a:pPr/>
              <a:t>24</a:t>
            </a:fld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1"/>
            <a:ext cx="6705600" cy="533400"/>
          </a:xfrm>
          <a:solidFill>
            <a:srgbClr val="FFFF00">
              <a:alpha val="38000"/>
            </a:srgbClr>
          </a:solidFill>
          <a:ln w="34925">
            <a:solidFill>
              <a:srgbClr val="FF6600"/>
            </a:solidFill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Four-Loop Amplitude Construction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3657600" y="4191000"/>
            <a:ext cx="1363662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  <a:ea typeface="ＭＳ Ｐゴシック" pitchFamily="16" charset="-128"/>
              </a:rPr>
              <a:t>leg perms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400802" y="3976689"/>
            <a:ext cx="2036763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  <a:ea typeface="ＭＳ Ｐゴシック" pitchFamily="16" charset="-128"/>
              </a:rPr>
              <a:t>symmetry factor</a:t>
            </a:r>
          </a:p>
        </p:txBody>
      </p:sp>
      <p:sp>
        <p:nvSpPr>
          <p:cNvPr id="845829" name="Line 5"/>
          <p:cNvSpPr>
            <a:spLocks noChangeShapeType="1"/>
          </p:cNvSpPr>
          <p:nvPr/>
        </p:nvSpPr>
        <p:spPr bwMode="auto">
          <a:xfrm flipH="1" flipV="1">
            <a:off x="6019800" y="396240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845830" name="Line 6"/>
          <p:cNvSpPr>
            <a:spLocks noChangeShapeType="1"/>
          </p:cNvSpPr>
          <p:nvPr/>
        </p:nvSpPr>
        <p:spPr bwMode="auto">
          <a:xfrm flipV="1">
            <a:off x="4800600" y="4191000"/>
            <a:ext cx="2286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845831" name="Rectangle 7"/>
          <p:cNvSpPr>
            <a:spLocks noChangeArrowheads="1"/>
          </p:cNvSpPr>
          <p:nvPr/>
        </p:nvSpPr>
        <p:spPr bwMode="auto">
          <a:xfrm>
            <a:off x="5851525" y="3422651"/>
            <a:ext cx="1784350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Futura" pitchFamily="16" charset="0"/>
              <a:ea typeface="ＭＳ Ｐゴシック" pitchFamily="16" charset="-128"/>
            </a:endParaRPr>
          </a:p>
        </p:txBody>
      </p:sp>
      <p:sp>
        <p:nvSpPr>
          <p:cNvPr id="845832" name="Rectangle 8"/>
          <p:cNvSpPr>
            <a:spLocks noChangeArrowheads="1"/>
          </p:cNvSpPr>
          <p:nvPr/>
        </p:nvSpPr>
        <p:spPr bwMode="auto">
          <a:xfrm>
            <a:off x="5334002" y="609600"/>
            <a:ext cx="3802614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dirty="0">
                <a:ea typeface="ＭＳ Ｐゴシック" pitchFamily="16" charset="-128"/>
                <a:cs typeface="Times New Roman" pitchFamily="18" charset="0"/>
              </a:rPr>
              <a:t>ZB, Carrasco, Dixon, Johansson, </a:t>
            </a:r>
            <a:r>
              <a:rPr lang="en-US" sz="1600" dirty="0" err="1">
                <a:ea typeface="ＭＳ Ｐゴシック" pitchFamily="16" charset="-128"/>
                <a:cs typeface="Times New Roman" pitchFamily="18" charset="0"/>
              </a:rPr>
              <a:t>Roiban</a:t>
            </a:r>
            <a:r>
              <a:rPr lang="en-US" sz="1600" dirty="0">
                <a:ea typeface="ＭＳ Ｐゴシック" pitchFamily="16" charset="-128"/>
                <a:cs typeface="Times New Roman" pitchFamily="18" charset="0"/>
              </a:rPr>
              <a:t> </a:t>
            </a:r>
          </a:p>
        </p:txBody>
      </p:sp>
      <p:pic>
        <p:nvPicPr>
          <p:cNvPr id="845834" name="Picture 10" descr="01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264150" cy="1357839"/>
          </a:xfrm>
          <a:prstGeom prst="rect">
            <a:avLst/>
          </a:prstGeom>
          <a:noFill/>
        </p:spPr>
      </p:pic>
      <p:pic>
        <p:nvPicPr>
          <p:cNvPr id="845835" name="Picture 11" descr="01cra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3276603"/>
            <a:ext cx="4648200" cy="949997"/>
          </a:xfrm>
          <a:prstGeom prst="rect">
            <a:avLst/>
          </a:prstGeom>
          <a:noFill/>
        </p:spPr>
      </p:pic>
      <p:sp>
        <p:nvSpPr>
          <p:cNvPr id="845836" name="Rectangle 12"/>
          <p:cNvSpPr>
            <a:spLocks noChangeArrowheads="1"/>
          </p:cNvSpPr>
          <p:nvPr/>
        </p:nvSpPr>
        <p:spPr bwMode="auto">
          <a:xfrm>
            <a:off x="7870825" y="255746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endParaRPr lang="en-US" sz="2000" dirty="0">
              <a:solidFill>
                <a:schemeClr val="tx1"/>
              </a:solidFill>
              <a:latin typeface="Times" pitchFamily="18" charset="0"/>
              <a:ea typeface="ＭＳ Ｐゴシック" pitchFamily="16" charset="-128"/>
            </a:endParaRPr>
          </a:p>
        </p:txBody>
      </p:sp>
      <p:sp>
        <p:nvSpPr>
          <p:cNvPr id="845839" name="Rectangle 15"/>
          <p:cNvSpPr>
            <a:spLocks noChangeArrowheads="1"/>
          </p:cNvSpPr>
          <p:nvPr/>
        </p:nvSpPr>
        <p:spPr bwMode="auto">
          <a:xfrm>
            <a:off x="381000" y="762000"/>
            <a:ext cx="7584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ea typeface="ＭＳ Ｐゴシック" pitchFamily="16" charset="-128"/>
                <a:cs typeface="Times New Roman" pitchFamily="18" charset="0"/>
              </a:rPr>
              <a:t>Get 50 distinct diagrams or integrals  (ones with two- or </a:t>
            </a:r>
          </a:p>
          <a:p>
            <a:r>
              <a:rPr lang="en-US" b="1" dirty="0">
                <a:solidFill>
                  <a:srgbClr val="3333FF"/>
                </a:solidFill>
                <a:ea typeface="ＭＳ Ｐゴシック" pitchFamily="16" charset="-128"/>
                <a:cs typeface="Times New Roman" pitchFamily="18" charset="0"/>
              </a:rPr>
              <a:t>three-point </a:t>
            </a:r>
            <a:r>
              <a:rPr lang="en-US" b="1" dirty="0" err="1">
                <a:solidFill>
                  <a:srgbClr val="3333FF"/>
                </a:solidFill>
                <a:ea typeface="ＭＳ Ｐゴシック" pitchFamily="16" charset="-128"/>
                <a:cs typeface="Times New Roman" pitchFamily="18" charset="0"/>
              </a:rPr>
              <a:t>subdiagrams</a:t>
            </a:r>
            <a:r>
              <a:rPr lang="en-US" b="1" dirty="0">
                <a:solidFill>
                  <a:srgbClr val="3333FF"/>
                </a:solidFill>
                <a:ea typeface="ＭＳ Ｐゴシック" pitchFamily="16" charset="-128"/>
                <a:cs typeface="Times New Roman" pitchFamily="18" charset="0"/>
              </a:rPr>
              <a:t> not needed).  </a:t>
            </a:r>
          </a:p>
        </p:txBody>
      </p:sp>
      <p:sp>
        <p:nvSpPr>
          <p:cNvPr id="845840" name="Line 16"/>
          <p:cNvSpPr>
            <a:spLocks noChangeShapeType="1"/>
          </p:cNvSpPr>
          <p:nvPr/>
        </p:nvSpPr>
        <p:spPr bwMode="auto">
          <a:xfrm flipH="1">
            <a:off x="6400800" y="3657600"/>
            <a:ext cx="457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845841" name="Text Box 17"/>
          <p:cNvSpPr txBox="1">
            <a:spLocks noChangeArrowheads="1"/>
          </p:cNvSpPr>
          <p:nvPr/>
        </p:nvSpPr>
        <p:spPr bwMode="auto">
          <a:xfrm>
            <a:off x="6954839" y="3429001"/>
            <a:ext cx="1046163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  <a:ea typeface="ＭＳ Ｐゴシック" pitchFamily="16" charset="-128"/>
              </a:rPr>
              <a:t>Integral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3962400" cy="954093"/>
          </a:xfrm>
          <a:prstGeom prst="rect">
            <a:avLst/>
          </a:prstGeom>
          <a:solidFill>
            <a:srgbClr val="00FF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UV finite for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&lt;  11/2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It’s very finite!   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638800"/>
            <a:ext cx="8293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Originally took more than a year.  Power count not manifest.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Today we follow exactly the same strategy as described above.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Construction is </a:t>
            </a:r>
            <a:r>
              <a:rPr lang="en-US" dirty="0" smtClean="0">
                <a:solidFill>
                  <a:srgbClr val="FF0000"/>
                </a:solidFill>
              </a:rPr>
              <a:t>easy: </a:t>
            </a:r>
            <a:r>
              <a:rPr lang="en-US" dirty="0" smtClean="0">
                <a:solidFill>
                  <a:srgbClr val="FF0000"/>
                </a:solidFill>
              </a:rPr>
              <a:t>86 </a:t>
            </a:r>
            <a:r>
              <a:rPr lang="en-US" dirty="0" smtClean="0">
                <a:solidFill>
                  <a:srgbClr val="FF0000"/>
                </a:solidFill>
              </a:rPr>
              <a:t>parameter (or smaller) </a:t>
            </a:r>
            <a:r>
              <a:rPr lang="en-US" dirty="0" err="1" smtClean="0">
                <a:solidFill>
                  <a:srgbClr val="FF0000"/>
                </a:solidFill>
              </a:rPr>
              <a:t>ansatsz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609600"/>
            <a:ext cx="9072563" cy="597396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7239000" y="94163"/>
            <a:ext cx="168240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r" eaLnBrk="1" hangingPunct="1"/>
            <a:r>
              <a:rPr lang="en-US" sz="1200" dirty="0" smtClean="0">
                <a:solidFill>
                  <a:srgbClr val="EF8FB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ZB, Carrasco, Dixon, </a:t>
            </a:r>
          </a:p>
          <a:p>
            <a:pPr algn="r" eaLnBrk="1" hangingPunct="1"/>
            <a:r>
              <a:rPr lang="en-US" sz="1200" dirty="0" smtClean="0">
                <a:solidFill>
                  <a:srgbClr val="EF8FB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Johansson, </a:t>
            </a:r>
            <a:r>
              <a:rPr lang="en-US" sz="1200" dirty="0" err="1" smtClean="0">
                <a:solidFill>
                  <a:srgbClr val="EF8FB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Roiban</a:t>
            </a:r>
            <a:endParaRPr lang="en-US" sz="1200" dirty="0" smtClean="0">
              <a:solidFill>
                <a:srgbClr val="EF8FB3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2306077" cy="22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09600"/>
            <a:ext cx="2260993" cy="240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85800"/>
            <a:ext cx="199464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81400"/>
            <a:ext cx="2153310" cy="21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048000"/>
            <a:ext cx="2423591" cy="308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581400"/>
            <a:ext cx="20268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908284" y="2997716"/>
            <a:ext cx="2466975" cy="1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"/>
          <p:cNvSpPr>
            <a:spLocks/>
          </p:cNvSpPr>
          <p:nvPr/>
        </p:nvSpPr>
        <p:spPr bwMode="auto">
          <a:xfrm>
            <a:off x="2778919" y="1828800"/>
            <a:ext cx="573881" cy="551855"/>
          </a:xfrm>
          <a:prstGeom prst="rect">
            <a:avLst/>
          </a:prstGeom>
          <a:solidFill>
            <a:srgbClr val="0091CE">
              <a:alpha val="29999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20" name="Rectangle 8"/>
          <p:cNvSpPr>
            <a:spLocks/>
          </p:cNvSpPr>
          <p:nvPr/>
        </p:nvSpPr>
        <p:spPr bwMode="auto">
          <a:xfrm>
            <a:off x="5979319" y="1200745"/>
            <a:ext cx="573881" cy="551855"/>
          </a:xfrm>
          <a:prstGeom prst="rect">
            <a:avLst/>
          </a:prstGeom>
          <a:solidFill>
            <a:srgbClr val="0091CE">
              <a:alpha val="29999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0" y="609600"/>
            <a:ext cx="9072563" cy="5973961"/>
          </a:xfrm>
          <a:prstGeom prst="rect">
            <a:avLst/>
          </a:prstGeom>
          <a:solidFill>
            <a:srgbClr val="3B00A4">
              <a:alpha val="29999"/>
            </a:srgbClr>
          </a:solidFill>
          <a:ln w="25400" cap="flat">
            <a:solidFill>
              <a:srgbClr val="3B00A4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5146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Four Loops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/>
          </p:cNvSpPr>
          <p:nvPr/>
        </p:nvSpPr>
        <p:spPr bwMode="auto">
          <a:xfrm>
            <a:off x="7543800" y="2209800"/>
            <a:ext cx="573881" cy="2667000"/>
          </a:xfrm>
          <a:prstGeom prst="rect">
            <a:avLst/>
          </a:prstGeom>
          <a:solidFill>
            <a:srgbClr val="FF0000">
              <a:alpha val="29804"/>
            </a:srgbClr>
          </a:solidFill>
          <a:ln w="25400" cap="flat">
            <a:solidFill>
              <a:srgbClr val="0091CE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/>
            <a:endParaRPr lang="en-US" sz="3000" b="0" dirty="0" smtClean="0">
              <a:solidFill>
                <a:srgbClr val="FFFFFF"/>
              </a:solidFill>
              <a:latin typeface="Chalkboard" charset="0"/>
              <a:sym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7162800" y="131802"/>
            <a:ext cx="168240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r" eaLnBrk="1" hangingPunct="1"/>
            <a:r>
              <a:rPr lang="en-US" sz="12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ZB, Carrasco, Dixon, </a:t>
            </a:r>
          </a:p>
          <a:p>
            <a:pPr algn="r" eaLnBrk="1" hangingPunct="1"/>
            <a:r>
              <a:rPr lang="en-US" sz="12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Johansson, </a:t>
            </a:r>
            <a:r>
              <a:rPr lang="en-US" sz="1200" dirty="0" err="1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Roiban</a:t>
            </a:r>
            <a:endParaRPr lang="en-US" sz="1200" dirty="0" smtClean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r" eaLnBrk="1" hangingPunct="1"/>
            <a:r>
              <a:rPr lang="en-US" sz="12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(to appear)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4114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Snails in the Garden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5772150" cy="10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 bwMode="auto">
          <a:xfrm>
            <a:off x="1905000" y="1524000"/>
            <a:ext cx="289956" cy="357249"/>
          </a:xfrm>
          <a:custGeom>
            <a:avLst/>
            <a:gdLst>
              <a:gd name="connsiteX0" fmla="*/ 0 w 383969"/>
              <a:gd name="connsiteY0" fmla="*/ 427511 h 427511"/>
              <a:gd name="connsiteX1" fmla="*/ 320634 w 383969"/>
              <a:gd name="connsiteY1" fmla="*/ 237506 h 427511"/>
              <a:gd name="connsiteX2" fmla="*/ 380011 w 383969"/>
              <a:gd name="connsiteY2" fmla="*/ 0 h 42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69" h="427511">
                <a:moveTo>
                  <a:pt x="0" y="427511"/>
                </a:moveTo>
                <a:cubicBezTo>
                  <a:pt x="128649" y="368134"/>
                  <a:pt x="257299" y="308758"/>
                  <a:pt x="320634" y="237506"/>
                </a:cubicBezTo>
                <a:cubicBezTo>
                  <a:pt x="383969" y="166254"/>
                  <a:pt x="381990" y="83127"/>
                  <a:pt x="380011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752600"/>
            <a:ext cx="862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= 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2205335"/>
            <a:ext cx="7639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BCJ correctly gives vanishing numerator: 0/0 ambiguity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724400"/>
            <a:ext cx="8734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  For </a:t>
            </a:r>
            <a:r>
              <a:rPr lang="en-US" sz="2200" i="1" dirty="0" smtClean="0">
                <a:solidFill>
                  <a:srgbClr val="FF0000"/>
                </a:solidFill>
              </a:rPr>
              <a:t>N</a:t>
            </a:r>
            <a:r>
              <a:rPr lang="en-US" sz="2200" dirty="0" smtClean="0">
                <a:solidFill>
                  <a:srgbClr val="FF0000"/>
                </a:solidFill>
              </a:rPr>
              <a:t> = 4 </a:t>
            </a:r>
            <a:r>
              <a:rPr lang="en-US" sz="2200" dirty="0" err="1" smtClean="0">
                <a:solidFill>
                  <a:srgbClr val="FF0000"/>
                </a:solidFill>
              </a:rPr>
              <a:t>sYM</a:t>
            </a:r>
            <a:r>
              <a:rPr lang="en-US" sz="2200" dirty="0" smtClean="0">
                <a:solidFill>
                  <a:srgbClr val="FF0000"/>
                </a:solidFill>
              </a:rPr>
              <a:t> snail  diagrams integrate to zero (scale free integrals)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  but in critical dimension </a:t>
            </a:r>
            <a:r>
              <a:rPr lang="en-US" sz="2200" i="1" dirty="0" smtClean="0">
                <a:solidFill>
                  <a:srgbClr val="FF0000"/>
                </a:solidFill>
              </a:rPr>
              <a:t>D </a:t>
            </a:r>
            <a:r>
              <a:rPr lang="en-US" sz="2200" dirty="0" smtClean="0">
                <a:solidFill>
                  <a:srgbClr val="FF0000"/>
                </a:solidFill>
              </a:rPr>
              <a:t>= 11/2 they are UV divergent.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   Wrong UV divergence if we drop them!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2528730" cy="128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429000" y="3657600"/>
            <a:ext cx="5360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this cut to determine the snails.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Integrand contributions non-vanishing.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6096000"/>
            <a:ext cx="6764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3333FF"/>
                </a:solidFill>
              </a:rPr>
              <a:t> For </a:t>
            </a:r>
            <a:r>
              <a:rPr lang="en-US" sz="2200" i="1" dirty="0" smtClean="0">
                <a:solidFill>
                  <a:srgbClr val="3333FF"/>
                </a:solidFill>
              </a:rPr>
              <a:t>N</a:t>
            </a:r>
            <a:r>
              <a:rPr lang="en-US" sz="2200" dirty="0" smtClean="0">
                <a:solidFill>
                  <a:srgbClr val="3333FF"/>
                </a:solidFill>
              </a:rPr>
              <a:t> = 8 </a:t>
            </a:r>
            <a:r>
              <a:rPr lang="en-US" sz="2200" dirty="0" err="1" smtClean="0">
                <a:solidFill>
                  <a:srgbClr val="3333FF"/>
                </a:solidFill>
              </a:rPr>
              <a:t>sugra</a:t>
            </a:r>
            <a:r>
              <a:rPr lang="en-US" sz="2200" dirty="0" smtClean="0">
                <a:solidFill>
                  <a:srgbClr val="3333FF"/>
                </a:solidFill>
              </a:rPr>
              <a:t> snails are unimportant:  get 0</a:t>
            </a:r>
            <a:r>
              <a:rPr lang="en-US" sz="2200" baseline="30000" dirty="0" smtClean="0">
                <a:solidFill>
                  <a:srgbClr val="3333FF"/>
                </a:solidFill>
              </a:rPr>
              <a:t>2</a:t>
            </a:r>
            <a:r>
              <a:rPr lang="en-US" sz="2200" dirty="0" smtClean="0">
                <a:solidFill>
                  <a:srgbClr val="3333FF"/>
                </a:solidFill>
              </a:rPr>
              <a:t>/0 = 0.</a:t>
            </a:r>
            <a:r>
              <a:rPr lang="en-US" sz="2200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743200"/>
            <a:ext cx="4038600" cy="7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2438400" y="838200"/>
            <a:ext cx="0" cy="1295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406900" y="838200"/>
            <a:ext cx="0" cy="1295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324600" y="838200"/>
            <a:ext cx="0" cy="1295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322-8D81-4FC8-9ECC-638D42A0B658}" type="slidenum">
              <a:rPr lang="en-US"/>
              <a:pPr/>
              <a:t>27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8077200" cy="457199"/>
          </a:xfrm>
          <a:solidFill>
            <a:srgbClr val="FFFF00">
              <a:alpha val="46001"/>
            </a:srgbClr>
          </a:solidFill>
          <a:ln w="28575">
            <a:solidFill>
              <a:srgbClr val="FF0000"/>
            </a:solidFill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UV Divergences and Vacuum-Like Diagrams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3290" y="652060"/>
            <a:ext cx="3751318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dirty="0">
                <a:ea typeface="ＭＳ Ｐゴシック" pitchFamily="16" charset="-128"/>
                <a:cs typeface="Times New Roman" pitchFamily="18" charset="0"/>
              </a:rPr>
              <a:t>ZB, Carrasco, Dixon, Johansson, </a:t>
            </a:r>
            <a:r>
              <a:rPr lang="en-US" sz="1600" dirty="0" err="1" smtClean="0">
                <a:ea typeface="ＭＳ Ｐゴシック" pitchFamily="16" charset="-128"/>
                <a:cs typeface="Times New Roman" pitchFamily="18" charset="0"/>
              </a:rPr>
              <a:t>Roiban</a:t>
            </a:r>
            <a:endParaRPr lang="en-US" sz="1600" dirty="0"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686800" y="2819400"/>
            <a:ext cx="457200" cy="381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35077"/>
            <a:ext cx="2862263" cy="17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738588"/>
            <a:ext cx="2729752" cy="160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8600" y="990600"/>
            <a:ext cx="845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critical dimension of </a:t>
            </a:r>
            <a:r>
              <a:rPr lang="en-US" i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= 11/2 expand in large loop </a:t>
            </a:r>
            <a:r>
              <a:rPr lang="en-US" dirty="0" err="1" smtClean="0">
                <a:solidFill>
                  <a:schemeClr val="tx1"/>
                </a:solidFill>
              </a:rPr>
              <a:t>momenta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or small external </a:t>
            </a:r>
            <a:r>
              <a:rPr lang="en-US" dirty="0" err="1" smtClean="0">
                <a:solidFill>
                  <a:schemeClr val="tx1"/>
                </a:solidFill>
              </a:rPr>
              <a:t>momenta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2057400"/>
            <a:ext cx="462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We get  69 vacuum-like diagrams: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184900" y="2247900"/>
            <a:ext cx="330200" cy="330200"/>
          </a:xfrm>
          <a:custGeom>
            <a:avLst/>
            <a:gdLst>
              <a:gd name="connsiteX0" fmla="*/ 330200 w 330200"/>
              <a:gd name="connsiteY0" fmla="*/ 0 h 330200"/>
              <a:gd name="connsiteX1" fmla="*/ 76200 w 330200"/>
              <a:gd name="connsiteY1" fmla="*/ 165100 h 330200"/>
              <a:gd name="connsiteX2" fmla="*/ 0 w 330200"/>
              <a:gd name="connsiteY2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330200">
                <a:moveTo>
                  <a:pt x="330200" y="0"/>
                </a:moveTo>
                <a:cubicBezTo>
                  <a:pt x="230716" y="55033"/>
                  <a:pt x="131233" y="110067"/>
                  <a:pt x="76200" y="165100"/>
                </a:cubicBezTo>
                <a:cubicBezTo>
                  <a:pt x="21167" y="220133"/>
                  <a:pt x="10583" y="275166"/>
                  <a:pt x="0" y="330200"/>
                </a:cubicBezTo>
              </a:path>
            </a:pathLst>
          </a:cu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2069068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33FF"/>
                </a:solidFill>
              </a:rPr>
              <a:t>doubled propagator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 flipV="1">
            <a:off x="4191000" y="3383279"/>
            <a:ext cx="76200" cy="4572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flipV="1">
            <a:off x="4419600" y="3383279"/>
            <a:ext cx="76200" cy="4572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flipV="1">
            <a:off x="4648200" y="3390900"/>
            <a:ext cx="76200" cy="4572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953000"/>
            <a:ext cx="43634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57200" y="4419600"/>
            <a:ext cx="817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After finding integral identities (slick form of </a:t>
            </a:r>
            <a:r>
              <a:rPr lang="en-US" dirty="0" err="1" smtClean="0">
                <a:solidFill>
                  <a:srgbClr val="3333FF"/>
                </a:solidFill>
              </a:rPr>
              <a:t>ibp</a:t>
            </a:r>
            <a:r>
              <a:rPr lang="en-US" dirty="0" smtClean="0">
                <a:solidFill>
                  <a:srgbClr val="3333FF"/>
                </a:solidFill>
              </a:rPr>
              <a:t> identities):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4259" y="6324600"/>
            <a:ext cx="382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Only three integrals remain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322-8D81-4FC8-9ECC-638D42A0B658}" type="slidenum">
              <a:rPr lang="en-US"/>
              <a:pPr/>
              <a:t>28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4191000" cy="457200"/>
          </a:xfrm>
          <a:solidFill>
            <a:srgbClr val="FFFF00">
              <a:alpha val="46001"/>
            </a:srgbClr>
          </a:solidFill>
          <a:ln w="28575">
            <a:solidFill>
              <a:srgbClr val="FF0000"/>
            </a:solidFill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A Four Loop Surprise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49923" name="Rectangle 3"/>
          <p:cNvSpPr>
            <a:spLocks noChangeArrowheads="1"/>
          </p:cNvSpPr>
          <p:nvPr/>
        </p:nvSpPr>
        <p:spPr bwMode="auto">
          <a:xfrm>
            <a:off x="6384925" y="3803650"/>
            <a:ext cx="1784350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spAutoFit/>
          </a:bodyPr>
          <a:lstStyle/>
          <a:p>
            <a:endParaRPr lang="sv-SE" sz="1800" dirty="0">
              <a:solidFill>
                <a:schemeClr val="tx1"/>
              </a:solidFill>
              <a:latin typeface="Futura" pitchFamily="16" charset="0"/>
              <a:ea typeface="ＭＳ Ｐゴシック" pitchFamily="16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3290" y="652060"/>
            <a:ext cx="4830138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dirty="0">
                <a:ea typeface="ＭＳ Ｐゴシック" pitchFamily="16" charset="-128"/>
                <a:cs typeface="Times New Roman" pitchFamily="18" charset="0"/>
              </a:rPr>
              <a:t>ZB, Carrasco, Dixon, Johansson, </a:t>
            </a:r>
            <a:r>
              <a:rPr lang="en-US" sz="1600" dirty="0" err="1" smtClean="0">
                <a:ea typeface="ＭＳ Ｐゴシック" pitchFamily="16" charset="-128"/>
                <a:cs typeface="Times New Roman" pitchFamily="18" charset="0"/>
              </a:rPr>
              <a:t>Roiban</a:t>
            </a:r>
            <a:r>
              <a:rPr lang="en-US" sz="1600" dirty="0" smtClean="0">
                <a:ea typeface="ＭＳ Ｐゴシック" pitchFamily="16" charset="-128"/>
                <a:cs typeface="Times New Roman" pitchFamily="18" charset="0"/>
              </a:rPr>
              <a:t> (to appear) </a:t>
            </a:r>
            <a:endParaRPr lang="en-US" sz="1600" dirty="0"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364540"/>
            <a:ext cx="8846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Gravity UV divergence is directly proportional to </a:t>
            </a:r>
            <a:r>
              <a:rPr lang="en-US" dirty="0" err="1" smtClean="0">
                <a:solidFill>
                  <a:srgbClr val="FF0000"/>
                </a:solidFill>
              </a:rPr>
              <a:t>subleading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color single-trace divergence of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 super-Yang-Mills theory.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Same happens at 1-3 loops.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724275" cy="12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990600"/>
            <a:ext cx="377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Critical dimension</a:t>
            </a:r>
            <a:r>
              <a:rPr lang="en-US" i="1" dirty="0" smtClean="0">
                <a:solidFill>
                  <a:srgbClr val="3333FF"/>
                </a:solidFill>
              </a:rPr>
              <a:t> D </a:t>
            </a:r>
            <a:r>
              <a:rPr lang="en-US" dirty="0" smtClean="0">
                <a:solidFill>
                  <a:srgbClr val="3333FF"/>
                </a:solidFill>
              </a:rPr>
              <a:t>=11/2.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59" y="4167449"/>
            <a:ext cx="7513741" cy="78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667000"/>
            <a:ext cx="8755643" cy="11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/>
          <p:nvPr/>
        </p:nvGrpSpPr>
        <p:grpSpPr>
          <a:xfrm>
            <a:off x="5334000" y="2743200"/>
            <a:ext cx="3657600" cy="2057400"/>
            <a:chOff x="5334000" y="2743200"/>
            <a:chExt cx="3657600" cy="20574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10800000">
              <a:off x="6718740" y="3276600"/>
              <a:ext cx="761997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endCxn id="36" idx="0"/>
            </p:cNvCxnSpPr>
            <p:nvPr/>
          </p:nvCxnSpPr>
          <p:spPr bwMode="auto">
            <a:xfrm rot="10800000" flipV="1">
              <a:off x="6667500" y="3886200"/>
              <a:ext cx="8001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67600" y="3573959"/>
              <a:ext cx="1524000" cy="7694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same </a:t>
              </a:r>
            </a:p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divergence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34000" y="2743200"/>
              <a:ext cx="1676400" cy="4572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791200" y="4343400"/>
              <a:ext cx="1752600" cy="4572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8600" y="2286000"/>
            <a:ext cx="1744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gauge theory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3836313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gravity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686800" y="2819400"/>
            <a:ext cx="457200" cy="381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0896" y="1219200"/>
            <a:ext cx="1729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Encodes UV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divergences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in </a:t>
            </a:r>
            <a:r>
              <a:rPr lang="en-US" sz="2200" i="1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rgbClr val="FF0000"/>
                </a:solidFill>
              </a:rPr>
              <a:t> = 11/2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450176FD-F445-45DC-ADA7-10EEAF928C3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819400" cy="533400"/>
          </a:xfrm>
          <a:solidFill>
            <a:srgbClr val="FFFF00">
              <a:alpha val="31000"/>
            </a:srgbClr>
          </a:solidFill>
          <a:ln w="28575">
            <a:solidFill>
              <a:srgbClr val="FF0000"/>
            </a:solidFill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Current Status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838200"/>
            <a:ext cx="83363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3333FF"/>
                </a:solidFill>
              </a:rPr>
              <a:t>Recent papers argue that trouble starts at 5 loops and by </a:t>
            </a:r>
          </a:p>
          <a:p>
            <a:r>
              <a:rPr lang="en-US" sz="2600" dirty="0" smtClean="0">
                <a:solidFill>
                  <a:srgbClr val="3333FF"/>
                </a:solidFill>
              </a:rPr>
              <a:t>7 loops we have </a:t>
            </a:r>
            <a:r>
              <a:rPr lang="en-US" sz="2600" b="1" dirty="0" smtClean="0">
                <a:solidFill>
                  <a:srgbClr val="3333FF"/>
                </a:solidFill>
              </a:rPr>
              <a:t>valid UV </a:t>
            </a:r>
            <a:r>
              <a:rPr lang="en-US" sz="2600" dirty="0" err="1" smtClean="0">
                <a:solidFill>
                  <a:srgbClr val="3333FF"/>
                </a:solidFill>
              </a:rPr>
              <a:t>counterterm</a:t>
            </a:r>
            <a:r>
              <a:rPr lang="en-US" sz="2600" dirty="0" smtClean="0">
                <a:solidFill>
                  <a:srgbClr val="3333FF"/>
                </a:solidFill>
              </a:rPr>
              <a:t> in </a:t>
            </a:r>
            <a:r>
              <a:rPr lang="en-US" sz="2600" i="1" dirty="0" smtClean="0">
                <a:solidFill>
                  <a:srgbClr val="3333FF"/>
                </a:solidFill>
              </a:rPr>
              <a:t>D</a:t>
            </a:r>
            <a:r>
              <a:rPr lang="en-US" sz="2600" dirty="0" smtClean="0">
                <a:solidFill>
                  <a:srgbClr val="3333FF"/>
                </a:solidFill>
              </a:rPr>
              <a:t> = 4 </a:t>
            </a:r>
          </a:p>
          <a:p>
            <a:r>
              <a:rPr lang="en-US" sz="2600" dirty="0" smtClean="0">
                <a:solidFill>
                  <a:srgbClr val="3333FF"/>
                </a:solidFill>
              </a:rPr>
              <a:t>under all known symmetries (suggesting divergences) .</a:t>
            </a:r>
            <a:endParaRPr lang="en-US" sz="2600" b="1" dirty="0" smtClean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33600"/>
            <a:ext cx="9313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err="1" smtClean="0"/>
              <a:t>Bossard</a:t>
            </a:r>
            <a:r>
              <a:rPr lang="en-US" sz="1600" b="0" dirty="0" smtClean="0"/>
              <a:t>, Howe, </a:t>
            </a:r>
            <a:r>
              <a:rPr lang="en-US" sz="1600" b="0" dirty="0" err="1" smtClean="0"/>
              <a:t>Stelle</a:t>
            </a:r>
            <a:r>
              <a:rPr lang="en-US" sz="1600" b="0" dirty="0" smtClean="0"/>
              <a:t>; </a:t>
            </a:r>
            <a:r>
              <a:rPr lang="en-US" sz="1600" b="0" dirty="0" err="1" smtClean="0"/>
              <a:t>Elvang</a:t>
            </a:r>
            <a:r>
              <a:rPr lang="en-US" sz="1600" b="0" dirty="0" smtClean="0"/>
              <a:t>,  Freedman, </a:t>
            </a:r>
            <a:r>
              <a:rPr lang="en-US" sz="1600" b="0" dirty="0" err="1" smtClean="0"/>
              <a:t>Kiermaier</a:t>
            </a:r>
            <a:r>
              <a:rPr lang="en-US" sz="1600" b="0" dirty="0" smtClean="0"/>
              <a:t>; Green, Russo, </a:t>
            </a:r>
            <a:r>
              <a:rPr lang="en-US" sz="1600" b="0" dirty="0" err="1" smtClean="0"/>
              <a:t>Vanhove</a:t>
            </a:r>
            <a:r>
              <a:rPr lang="en-US" sz="1600" b="0" dirty="0" smtClean="0"/>
              <a:t> ; Green and </a:t>
            </a:r>
            <a:r>
              <a:rPr lang="en-US" sz="1600" b="0" dirty="0" err="1" smtClean="0"/>
              <a:t>Bjornsson</a:t>
            </a:r>
            <a:r>
              <a:rPr lang="en-US" sz="1600" b="0" dirty="0" smtClean="0"/>
              <a:t> ;</a:t>
            </a:r>
          </a:p>
          <a:p>
            <a:r>
              <a:rPr lang="en-US" sz="1600" b="0" dirty="0" smtClean="0"/>
              <a:t>       </a:t>
            </a:r>
            <a:r>
              <a:rPr lang="en-US" sz="1600" b="0" dirty="0" err="1" smtClean="0"/>
              <a:t>Bossard</a:t>
            </a:r>
            <a:r>
              <a:rPr lang="en-US" sz="1600" b="0" dirty="0" smtClean="0"/>
              <a:t> , </a:t>
            </a:r>
            <a:r>
              <a:rPr lang="en-US" sz="1600" b="0" dirty="0" err="1" smtClean="0"/>
              <a:t>Hillmann</a:t>
            </a:r>
            <a:r>
              <a:rPr lang="en-US" sz="1600" b="0" dirty="0" smtClean="0"/>
              <a:t> and Nicolai;  </a:t>
            </a:r>
            <a:r>
              <a:rPr lang="en-US" sz="1600" b="0" dirty="0" err="1" smtClean="0"/>
              <a:t>Ramond</a:t>
            </a:r>
            <a:r>
              <a:rPr lang="en-US" sz="1600" b="0" dirty="0" smtClean="0"/>
              <a:t> and  </a:t>
            </a:r>
            <a:r>
              <a:rPr lang="en-US" sz="1600" b="0" dirty="0" err="1" smtClean="0"/>
              <a:t>Kallosh</a:t>
            </a:r>
            <a:r>
              <a:rPr lang="en-US" sz="1600" b="0" dirty="0" smtClean="0"/>
              <a:t>;  </a:t>
            </a:r>
            <a:r>
              <a:rPr lang="en-US" sz="1600" b="0" dirty="0" err="1" smtClean="0"/>
              <a:t>Broedel</a:t>
            </a:r>
            <a:r>
              <a:rPr lang="en-US" sz="1600" b="0" dirty="0" smtClean="0"/>
              <a:t>  and Dixon; </a:t>
            </a:r>
            <a:r>
              <a:rPr lang="en-US" sz="1600" b="0" dirty="0" err="1" smtClean="0"/>
              <a:t>Elvang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Kiermaier</a:t>
            </a:r>
            <a:r>
              <a:rPr lang="en-US" sz="1600" b="0" dirty="0" smtClean="0"/>
              <a:t>;</a:t>
            </a:r>
          </a:p>
          <a:p>
            <a:r>
              <a:rPr lang="en-US" sz="1600" b="0" dirty="0" smtClean="0"/>
              <a:t>       </a:t>
            </a:r>
            <a:r>
              <a:rPr lang="en-US" sz="1600" b="0" dirty="0" err="1" smtClean="0"/>
              <a:t>Beisert</a:t>
            </a:r>
            <a:r>
              <a:rPr lang="en-US" sz="1600" b="0" dirty="0" smtClean="0"/>
              <a:t>,  </a:t>
            </a:r>
            <a:r>
              <a:rPr lang="en-US" sz="1600" b="0" dirty="0" err="1" smtClean="0"/>
              <a:t>Elvang</a:t>
            </a:r>
            <a:r>
              <a:rPr lang="en-US" sz="1600" b="0" dirty="0" smtClean="0"/>
              <a:t>, , Freedman, </a:t>
            </a:r>
            <a:r>
              <a:rPr lang="en-US" sz="1600" b="0" dirty="0" err="1" smtClean="0"/>
              <a:t>Kiermaier</a:t>
            </a:r>
            <a:r>
              <a:rPr lang="en-US" sz="1600" b="0" dirty="0" smtClean="0"/>
              <a:t>, Morales, </a:t>
            </a:r>
            <a:r>
              <a:rPr lang="en-US" sz="1600" b="0" dirty="0" err="1" smtClean="0"/>
              <a:t>Stieberger</a:t>
            </a:r>
            <a:endParaRPr lang="en-US" sz="1600" b="0" dirty="0"/>
          </a:p>
        </p:txBody>
      </p:sp>
      <p:grpSp>
        <p:nvGrpSpPr>
          <p:cNvPr id="2" name="Group 6"/>
          <p:cNvGrpSpPr/>
          <p:nvPr/>
        </p:nvGrpSpPr>
        <p:grpSpPr>
          <a:xfrm>
            <a:off x="1295400" y="4876800"/>
            <a:ext cx="1905000" cy="1600200"/>
            <a:chOff x="1447800" y="2514600"/>
            <a:chExt cx="1905001" cy="19050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1447800" y="25146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1049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752600" y="28194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003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752600" y="41148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4859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9431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H="1">
              <a:off x="3048000" y="41148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3048000" y="2514601"/>
              <a:ext cx="304801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1447800" y="4114799"/>
              <a:ext cx="304801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133601" y="3276600"/>
              <a:ext cx="457201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133600" y="3657600"/>
              <a:ext cx="457201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3657600" y="5181600"/>
            <a:ext cx="484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settle the debate it’s time to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to calculate again!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048000"/>
            <a:ext cx="8407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On the other hand: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cancellations are evident beyond this.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symmetry arguments don’t account for double copy.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A05F4D2E-E99B-46C5-AC39-52E9AC2FFB9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477000" cy="563562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Duality Between Color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and Kinematics</a:t>
            </a: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0" y="5715000"/>
            <a:ext cx="922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Nontrivial </a:t>
            </a:r>
            <a:r>
              <a:rPr lang="en-US" dirty="0">
                <a:solidFill>
                  <a:srgbClr val="FF0000"/>
                </a:solidFill>
              </a:rPr>
              <a:t>constraints on </a:t>
            </a:r>
            <a:r>
              <a:rPr lang="en-US" dirty="0" smtClean="0">
                <a:solidFill>
                  <a:srgbClr val="FF0000"/>
                </a:solidFill>
              </a:rPr>
              <a:t>amplitudes in field theory and string 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0230" name="Text Box 6"/>
          <p:cNvSpPr txBox="1">
            <a:spLocks noChangeArrowheads="1"/>
          </p:cNvSpPr>
          <p:nvPr/>
        </p:nvSpPr>
        <p:spPr bwMode="auto">
          <a:xfrm>
            <a:off x="517525" y="685800"/>
            <a:ext cx="4814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Consider five-point tree amplitude: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20231" name="Freeform 7"/>
          <p:cNvSpPr>
            <a:spLocks/>
          </p:cNvSpPr>
          <p:nvPr/>
        </p:nvSpPr>
        <p:spPr bwMode="auto">
          <a:xfrm>
            <a:off x="4586288" y="1447800"/>
            <a:ext cx="519112" cy="123825"/>
          </a:xfrm>
          <a:custGeom>
            <a:avLst/>
            <a:gdLst/>
            <a:ahLst/>
            <a:cxnLst>
              <a:cxn ang="0">
                <a:pos x="336" y="16"/>
              </a:cxn>
              <a:cxn ang="0">
                <a:pos x="144" y="16"/>
              </a:cxn>
              <a:cxn ang="0">
                <a:pos x="0" y="112"/>
              </a:cxn>
            </a:cxnLst>
            <a:rect l="0" t="0" r="r" b="b"/>
            <a:pathLst>
              <a:path w="336" h="112">
                <a:moveTo>
                  <a:pt x="336" y="16"/>
                </a:moveTo>
                <a:cubicBezTo>
                  <a:pt x="268" y="8"/>
                  <a:pt x="200" y="0"/>
                  <a:pt x="144" y="16"/>
                </a:cubicBezTo>
                <a:cubicBezTo>
                  <a:pt x="88" y="32"/>
                  <a:pt x="44" y="72"/>
                  <a:pt x="0" y="11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32" name="Text Box 8"/>
          <p:cNvSpPr txBox="1">
            <a:spLocks noChangeArrowheads="1"/>
          </p:cNvSpPr>
          <p:nvPr/>
        </p:nvSpPr>
        <p:spPr bwMode="auto">
          <a:xfrm>
            <a:off x="5033963" y="1204913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>
                <a:solidFill>
                  <a:srgbClr val="FF0000"/>
                </a:solidFill>
              </a:rPr>
              <a:t>kinematic numerator factor</a:t>
            </a:r>
          </a:p>
        </p:txBody>
      </p:sp>
      <p:sp>
        <p:nvSpPr>
          <p:cNvPr id="820233" name="Freeform 9"/>
          <p:cNvSpPr>
            <a:spLocks/>
          </p:cNvSpPr>
          <p:nvPr/>
        </p:nvSpPr>
        <p:spPr bwMode="auto">
          <a:xfrm flipV="1">
            <a:off x="4953000" y="1981200"/>
            <a:ext cx="609600" cy="76200"/>
          </a:xfrm>
          <a:custGeom>
            <a:avLst/>
            <a:gdLst/>
            <a:ahLst/>
            <a:cxnLst>
              <a:cxn ang="0">
                <a:pos x="336" y="16"/>
              </a:cxn>
              <a:cxn ang="0">
                <a:pos x="144" y="16"/>
              </a:cxn>
              <a:cxn ang="0">
                <a:pos x="0" y="112"/>
              </a:cxn>
            </a:cxnLst>
            <a:rect l="0" t="0" r="r" b="b"/>
            <a:pathLst>
              <a:path w="336" h="112">
                <a:moveTo>
                  <a:pt x="336" y="16"/>
                </a:moveTo>
                <a:cubicBezTo>
                  <a:pt x="268" y="8"/>
                  <a:pt x="200" y="0"/>
                  <a:pt x="144" y="16"/>
                </a:cubicBezTo>
                <a:cubicBezTo>
                  <a:pt x="88" y="32"/>
                  <a:pt x="44" y="72"/>
                  <a:pt x="0" y="11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34" name="Text Box 10"/>
          <p:cNvSpPr txBox="1">
            <a:spLocks noChangeArrowheads="1"/>
          </p:cNvSpPr>
          <p:nvPr/>
        </p:nvSpPr>
        <p:spPr bwMode="auto">
          <a:xfrm>
            <a:off x="5499100" y="1752600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Feynman propagators</a:t>
            </a:r>
          </a:p>
        </p:txBody>
      </p:sp>
      <p:sp>
        <p:nvSpPr>
          <p:cNvPr id="820236" name="Text Box 12"/>
          <p:cNvSpPr txBox="1">
            <a:spLocks noChangeArrowheads="1"/>
          </p:cNvSpPr>
          <p:nvPr/>
        </p:nvSpPr>
        <p:spPr bwMode="auto">
          <a:xfrm>
            <a:off x="457200" y="4953000"/>
            <a:ext cx="7683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Claim: We can always find a rearrangement so color and </a:t>
            </a:r>
          </a:p>
          <a:p>
            <a:r>
              <a:rPr lang="en-US" dirty="0">
                <a:solidFill>
                  <a:srgbClr val="3333FF"/>
                </a:solidFill>
              </a:rPr>
              <a:t>  kinematics satisfy the </a:t>
            </a:r>
            <a:r>
              <a:rPr lang="en-US" i="1" dirty="0">
                <a:solidFill>
                  <a:srgbClr val="3333FF"/>
                </a:solidFill>
              </a:rPr>
              <a:t>same </a:t>
            </a:r>
            <a:r>
              <a:rPr lang="en-US" dirty="0">
                <a:solidFill>
                  <a:srgbClr val="3333FF"/>
                </a:solidFill>
              </a:rPr>
              <a:t>Jacobi constraint equations.</a:t>
            </a: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873" y="1370012"/>
            <a:ext cx="2607641" cy="839748"/>
          </a:xfrm>
          <a:prstGeom prst="rect">
            <a:avLst/>
          </a:prstGeom>
          <a:noFill/>
          <a:ln/>
          <a:effectLst/>
        </p:spPr>
      </p:pic>
      <p:sp>
        <p:nvSpPr>
          <p:cNvPr id="820237" name="Freeform 13"/>
          <p:cNvSpPr>
            <a:spLocks/>
          </p:cNvSpPr>
          <p:nvPr/>
        </p:nvSpPr>
        <p:spPr bwMode="auto">
          <a:xfrm>
            <a:off x="4267200" y="1143000"/>
            <a:ext cx="762000" cy="381000"/>
          </a:xfrm>
          <a:custGeom>
            <a:avLst/>
            <a:gdLst/>
            <a:ahLst/>
            <a:cxnLst>
              <a:cxn ang="0">
                <a:pos x="336" y="16"/>
              </a:cxn>
              <a:cxn ang="0">
                <a:pos x="144" y="16"/>
              </a:cxn>
              <a:cxn ang="0">
                <a:pos x="0" y="112"/>
              </a:cxn>
            </a:cxnLst>
            <a:rect l="0" t="0" r="r" b="b"/>
            <a:pathLst>
              <a:path w="336" h="112">
                <a:moveTo>
                  <a:pt x="336" y="16"/>
                </a:moveTo>
                <a:cubicBezTo>
                  <a:pt x="268" y="8"/>
                  <a:pt x="200" y="0"/>
                  <a:pt x="144" y="16"/>
                </a:cubicBezTo>
                <a:cubicBezTo>
                  <a:pt x="88" y="32"/>
                  <a:pt x="44" y="72"/>
                  <a:pt x="0" y="11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38" name="Text Box 14"/>
          <p:cNvSpPr txBox="1">
            <a:spLocks noChangeArrowheads="1"/>
          </p:cNvSpPr>
          <p:nvPr/>
        </p:nvSpPr>
        <p:spPr bwMode="auto">
          <a:xfrm>
            <a:off x="4927600" y="9144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>
                <a:solidFill>
                  <a:srgbClr val="FF0000"/>
                </a:solidFill>
              </a:rPr>
              <a:t>color factor</a:t>
            </a:r>
          </a:p>
        </p:txBody>
      </p:sp>
      <p:sp>
        <p:nvSpPr>
          <p:cNvPr id="820241" name="Rectangle 17"/>
          <p:cNvSpPr>
            <a:spLocks noChangeArrowheads="1"/>
          </p:cNvSpPr>
          <p:nvPr/>
        </p:nvSpPr>
        <p:spPr bwMode="auto">
          <a:xfrm>
            <a:off x="4146550" y="4398962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Futura" pitchFamily="16" charset="0"/>
                <a:ea typeface="ＭＳ Ｐゴシック" pitchFamily="16" charset="-128"/>
                <a:sym typeface="Symbol" pitchFamily="18" charset="2"/>
              </a:rPr>
              <a:t></a:t>
            </a:r>
            <a:endParaRPr lang="en-US" sz="1800" dirty="0">
              <a:solidFill>
                <a:srgbClr val="000000"/>
              </a:solidFill>
              <a:latin typeface="Futura" pitchFamily="16" charset="0"/>
              <a:ea typeface="ＭＳ Ｐゴシック" pitchFamily="16" charset="-128"/>
            </a:endParaRPr>
          </a:p>
        </p:txBody>
      </p:sp>
      <p:sp>
        <p:nvSpPr>
          <p:cNvPr id="820245" name="Rectangle 21"/>
          <p:cNvSpPr>
            <a:spLocks noChangeArrowheads="1"/>
          </p:cNvSpPr>
          <p:nvPr/>
        </p:nvSpPr>
        <p:spPr bwMode="auto">
          <a:xfrm>
            <a:off x="1676400" y="4343400"/>
            <a:ext cx="5486400" cy="609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6172200"/>
            <a:ext cx="874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BCJ,   </a:t>
            </a:r>
            <a:r>
              <a:rPr lang="en-US" sz="1600" dirty="0" err="1" smtClean="0"/>
              <a:t>Bjerrum</a:t>
            </a:r>
            <a:r>
              <a:rPr lang="en-US" sz="1600" dirty="0" smtClean="0"/>
              <a:t>-Bohr, </a:t>
            </a:r>
            <a:r>
              <a:rPr lang="en-US" sz="1600" dirty="0" err="1" smtClean="0"/>
              <a:t>Feng,Damgaard</a:t>
            </a:r>
            <a:r>
              <a:rPr lang="en-US" sz="1600" dirty="0" smtClean="0"/>
              <a:t>, </a:t>
            </a:r>
            <a:r>
              <a:rPr lang="en-US" sz="1600" dirty="0" err="1" smtClean="0"/>
              <a:t>Vanhove</a:t>
            </a:r>
            <a:r>
              <a:rPr lang="en-US" sz="1600" dirty="0" smtClean="0"/>
              <a:t>, ; </a:t>
            </a:r>
            <a:r>
              <a:rPr lang="en-US" sz="1600" dirty="0" err="1" smtClean="0"/>
              <a:t>Mafra</a:t>
            </a:r>
            <a:r>
              <a:rPr lang="en-US" sz="1600" dirty="0" smtClean="0"/>
              <a:t>, </a:t>
            </a:r>
            <a:r>
              <a:rPr lang="en-US" sz="1600" dirty="0" err="1" smtClean="0"/>
              <a:t>Stieberger</a:t>
            </a:r>
            <a:r>
              <a:rPr lang="en-US" sz="1600" dirty="0" smtClean="0"/>
              <a:t>, </a:t>
            </a:r>
            <a:r>
              <a:rPr lang="en-US" sz="1600" dirty="0" err="1" smtClean="0"/>
              <a:t>Schlotterer</a:t>
            </a:r>
            <a:r>
              <a:rPr lang="en-US" sz="1600" dirty="0" smtClean="0"/>
              <a:t>; 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Tye</a:t>
            </a:r>
            <a:r>
              <a:rPr lang="en-US" sz="1600" dirty="0" smtClean="0"/>
              <a:t> and Zhang; </a:t>
            </a:r>
            <a:r>
              <a:rPr lang="en-US" sz="1600" dirty="0" err="1" smtClean="0"/>
              <a:t>Feng</a:t>
            </a:r>
            <a:r>
              <a:rPr lang="en-US" sz="1600" dirty="0" smtClean="0"/>
              <a:t>, Huang, </a:t>
            </a:r>
            <a:r>
              <a:rPr lang="en-US" sz="1600" dirty="0" err="1" smtClean="0"/>
              <a:t>Jia</a:t>
            </a:r>
            <a:r>
              <a:rPr lang="en-US" sz="1600" dirty="0" smtClean="0"/>
              <a:t>; Chen, Du, </a:t>
            </a:r>
            <a:r>
              <a:rPr lang="en-US" sz="1600" dirty="0" err="1" smtClean="0"/>
              <a:t>Feng</a:t>
            </a:r>
            <a:r>
              <a:rPr lang="en-US" sz="1600" dirty="0" smtClean="0"/>
              <a:t>; Du ,</a:t>
            </a:r>
            <a:r>
              <a:rPr lang="en-US" sz="1600" dirty="0" err="1" smtClean="0"/>
              <a:t>Feng</a:t>
            </a:r>
            <a:r>
              <a:rPr lang="en-US" sz="1600" dirty="0" smtClean="0"/>
              <a:t>, Fu; </a:t>
            </a:r>
            <a:r>
              <a:rPr lang="en-US" sz="1600" dirty="0" err="1" smtClean="0"/>
              <a:t>Naculich</a:t>
            </a:r>
            <a:r>
              <a:rPr lang="en-US" sz="1600" dirty="0" smtClean="0"/>
              <a:t>, </a:t>
            </a:r>
            <a:r>
              <a:rPr lang="en-US" sz="1600" dirty="0" err="1" smtClean="0"/>
              <a:t>Nastase</a:t>
            </a:r>
            <a:r>
              <a:rPr lang="en-US" sz="1600" dirty="0" smtClean="0"/>
              <a:t>, </a:t>
            </a:r>
            <a:r>
              <a:rPr lang="en-US" sz="1600" dirty="0" err="1" smtClean="0"/>
              <a:t>Schnitzer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864024" y="68580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BCJ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2209800"/>
            <a:ext cx="6019800" cy="101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81200" y="3048000"/>
            <a:ext cx="228600" cy="17754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91000" y="3048000"/>
            <a:ext cx="228600" cy="177546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324600" y="2971800"/>
            <a:ext cx="228600" cy="177546"/>
          </a:xfrm>
          <a:prstGeom prst="rect">
            <a:avLst/>
          </a:prstGeom>
          <a:noFill/>
          <a:ln/>
          <a:effectLst/>
        </p:spPr>
      </p:pic>
      <p:pic>
        <p:nvPicPr>
          <p:cNvPr id="30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927475"/>
            <a:ext cx="46894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820337" y="4495800"/>
            <a:ext cx="2294463" cy="356040"/>
          </a:xfrm>
          <a:prstGeom prst="rect">
            <a:avLst/>
          </a:prstGeom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749800" y="4477149"/>
            <a:ext cx="2260600" cy="323451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04800" y="3384537"/>
            <a:ext cx="2743198" cy="380844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76600" y="3384536"/>
            <a:ext cx="2743200" cy="380844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212940" y="3429000"/>
            <a:ext cx="2661718" cy="3808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10350"/>
            <a:ext cx="2133600" cy="476250"/>
          </a:xfrm>
        </p:spPr>
        <p:txBody>
          <a:bodyPr/>
          <a:lstStyle/>
          <a:p>
            <a:fld id="{450176FD-F445-45DC-ADA7-10EEAF928C3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334000" cy="533400"/>
          </a:xfrm>
          <a:solidFill>
            <a:srgbClr val="FFFF00">
              <a:alpha val="31000"/>
            </a:srgbClr>
          </a:solidFill>
          <a:ln w="28575">
            <a:solidFill>
              <a:srgbClr val="FF0000"/>
            </a:solidFill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Status of 5 Loop Calculation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81000" y="1143000"/>
            <a:ext cx="1905000" cy="1600200"/>
            <a:chOff x="1447800" y="2514600"/>
            <a:chExt cx="1905001" cy="19050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1447800" y="25146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1049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752600" y="28194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003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752600" y="41148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4859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1943100" y="3467100"/>
              <a:ext cx="1295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3048000" y="41148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3048000" y="2514601"/>
              <a:ext cx="304801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1447800" y="4114799"/>
              <a:ext cx="304801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133601" y="3276600"/>
              <a:ext cx="457201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133600" y="3657600"/>
              <a:ext cx="457201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743200" y="1600200"/>
            <a:ext cx="629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have  90% of the contributions complete…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0" y="2133600"/>
            <a:ext cx="509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But most complicated pieces remain.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Stay tuned.  We are going to find out!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1066800"/>
            <a:ext cx="570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900 such diagrams with ~100s terms each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31" y="3657600"/>
            <a:ext cx="4456669" cy="1169551"/>
          </a:xfrm>
          <a:prstGeom prst="rect">
            <a:avLst/>
          </a:prstGeom>
          <a:solidFill>
            <a:srgbClr val="00FF00">
              <a:alpha val="25098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3333FF"/>
                </a:solidFill>
              </a:rPr>
              <a:t>At 5 loops in </a:t>
            </a:r>
            <a:r>
              <a:rPr lang="en-US" sz="2800" i="1" dirty="0" smtClean="0">
                <a:solidFill>
                  <a:srgbClr val="3333FF"/>
                </a:solidFill>
              </a:rPr>
              <a:t>D</a:t>
            </a:r>
            <a:r>
              <a:rPr lang="en-US" sz="2800" dirty="0" smtClean="0">
                <a:solidFill>
                  <a:srgbClr val="3333FF"/>
                </a:solidFill>
              </a:rPr>
              <a:t>=24/5 does</a:t>
            </a:r>
          </a:p>
          <a:p>
            <a:r>
              <a:rPr lang="en-US" sz="2800" i="1" dirty="0" smtClean="0">
                <a:solidFill>
                  <a:srgbClr val="3333FF"/>
                </a:solidFill>
              </a:rPr>
              <a:t>N</a:t>
            </a:r>
            <a:r>
              <a:rPr lang="en-US" sz="2800" dirty="0" smtClean="0">
                <a:solidFill>
                  <a:srgbClr val="3333FF"/>
                </a:solidFill>
              </a:rPr>
              <a:t> = 8 </a:t>
            </a:r>
            <a:r>
              <a:rPr lang="en-US" sz="2800" dirty="0" err="1" smtClean="0">
                <a:solidFill>
                  <a:srgbClr val="3333FF"/>
                </a:solidFill>
              </a:rPr>
              <a:t>supergravity</a:t>
            </a:r>
            <a:r>
              <a:rPr lang="en-US" sz="2800" dirty="0" smtClean="0">
                <a:solidFill>
                  <a:srgbClr val="3333FF"/>
                </a:solidFill>
              </a:rPr>
              <a:t> diverge?</a:t>
            </a:r>
          </a:p>
        </p:txBody>
      </p:sp>
      <p:pic>
        <p:nvPicPr>
          <p:cNvPr id="2050" name="Picture 2" descr="C:\Users\Zvi\Desktop\Denbies-Wine-Estate_24349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2054225" cy="2054225"/>
          </a:xfrm>
          <a:prstGeom prst="rect">
            <a:avLst/>
          </a:prstGeom>
          <a:noFill/>
        </p:spPr>
      </p:pic>
      <p:pic>
        <p:nvPicPr>
          <p:cNvPr id="2052" name="Picture 4" descr="C:\Users\Zvi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276600"/>
            <a:ext cx="711200" cy="2133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267200" y="5486400"/>
            <a:ext cx="2159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333FF"/>
                </a:solidFill>
              </a:rPr>
              <a:t>Kelly </a:t>
            </a:r>
            <a:r>
              <a:rPr lang="en-US" sz="2200" dirty="0" err="1" smtClean="0">
                <a:solidFill>
                  <a:srgbClr val="3333FF"/>
                </a:solidFill>
              </a:rPr>
              <a:t>Stelle</a:t>
            </a:r>
            <a:r>
              <a:rPr lang="en-US" sz="2200" dirty="0" smtClean="0">
                <a:solidFill>
                  <a:srgbClr val="3333FF"/>
                </a:solidFill>
              </a:rPr>
              <a:t>: </a:t>
            </a:r>
          </a:p>
          <a:p>
            <a:pPr algn="ctr"/>
            <a:r>
              <a:rPr lang="en-US" sz="2200" dirty="0" smtClean="0">
                <a:solidFill>
                  <a:srgbClr val="3333FF"/>
                </a:solidFill>
              </a:rPr>
              <a:t>British wine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“It will diverge”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5486400"/>
            <a:ext cx="24112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</a:rPr>
              <a:t>Zvi</a:t>
            </a:r>
            <a:r>
              <a:rPr lang="en-US" sz="2200" dirty="0" smtClean="0">
                <a:solidFill>
                  <a:srgbClr val="3333FF"/>
                </a:solidFill>
              </a:rPr>
              <a:t> Bern:</a:t>
            </a:r>
          </a:p>
          <a:p>
            <a:pPr algn="ctr"/>
            <a:r>
              <a:rPr lang="en-US" sz="2200" dirty="0" smtClean="0">
                <a:solidFill>
                  <a:srgbClr val="3333FF"/>
                </a:solidFill>
              </a:rPr>
              <a:t>California wine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“It won’t diverge”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" y="5105400"/>
            <a:ext cx="3886200" cy="830997"/>
          </a:xfrm>
          <a:prstGeom prst="rect">
            <a:avLst/>
          </a:prstGeom>
          <a:solidFill>
            <a:srgbClr val="00FF00">
              <a:alpha val="23137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It’s game over in</a:t>
            </a:r>
            <a:r>
              <a:rPr lang="en-US" i="1" dirty="0" smtClean="0">
                <a:solidFill>
                  <a:srgbClr val="000000"/>
                </a:solidFill>
              </a:rPr>
              <a:t> D </a:t>
            </a:r>
            <a:r>
              <a:rPr lang="en-US" dirty="0" smtClean="0">
                <a:solidFill>
                  <a:srgbClr val="000000"/>
                </a:solidFill>
              </a:rPr>
              <a:t>= 4 if we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find a divergence here.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048000"/>
            <a:ext cx="331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Place your bets!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9746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ZB, Carrasco, Dixon, </a:t>
            </a:r>
            <a:r>
              <a:rPr lang="en-US" sz="1800" b="0" dirty="0" err="1" smtClean="0"/>
              <a:t>Johannson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Roiban</a:t>
            </a:r>
            <a:endParaRPr lang="en-US" sz="18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6248400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Renata’s</a:t>
            </a:r>
            <a:r>
              <a:rPr lang="en-US" sz="1800" dirty="0" smtClean="0"/>
              <a:t> bet is against divergence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28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76200"/>
            <a:ext cx="32004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supergravity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305800" cy="1631216"/>
          </a:xfrm>
          <a:prstGeom prst="rect">
            <a:avLst/>
          </a:prstGeom>
          <a:solidFill>
            <a:srgbClr val="3333F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One year everyone believed that </a:t>
            </a:r>
            <a:r>
              <a:rPr lang="en-US" sz="2500" dirty="0" err="1" smtClean="0">
                <a:solidFill>
                  <a:schemeClr val="tx1"/>
                </a:solidFill>
              </a:rPr>
              <a:t>supergravity</a:t>
            </a:r>
            <a:r>
              <a:rPr lang="en-US" sz="2500" dirty="0" smtClean="0">
                <a:solidFill>
                  <a:schemeClr val="tx1"/>
                </a:solidFill>
              </a:rPr>
              <a:t> was finite.  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The next year the fashion changed and everyone said that </a:t>
            </a:r>
          </a:p>
          <a:p>
            <a:r>
              <a:rPr lang="en-US" sz="2500" dirty="0" err="1" smtClean="0">
                <a:solidFill>
                  <a:schemeClr val="tx1"/>
                </a:solidFill>
              </a:rPr>
              <a:t>supergravity</a:t>
            </a:r>
            <a:r>
              <a:rPr lang="en-US" sz="2500" dirty="0" smtClean="0">
                <a:solidFill>
                  <a:schemeClr val="tx1"/>
                </a:solidFill>
              </a:rPr>
              <a:t> was bound to have divergences even though 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none had actually been found.   </a:t>
            </a:r>
            <a:r>
              <a:rPr lang="en-US" i="1" dirty="0" smtClean="0">
                <a:solidFill>
                  <a:srgbClr val="FF0000"/>
                </a:solidFill>
              </a:rPr>
              <a:t>—  Stephen Hawking, 1994</a:t>
            </a: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4191000"/>
            <a:ext cx="1673421" cy="1609419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725341" y="2590800"/>
            <a:ext cx="74280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 </a:t>
            </a:r>
            <a:r>
              <a:rPr lang="en-US" sz="2600" dirty="0" smtClean="0">
                <a:solidFill>
                  <a:srgbClr val="3333FF"/>
                </a:solidFill>
              </a:rPr>
              <a:t>To this day no one has ever proven that </a:t>
            </a:r>
            <a:r>
              <a:rPr lang="en-US" sz="2600" i="1" dirty="0" smtClean="0">
                <a:solidFill>
                  <a:srgbClr val="3333FF"/>
                </a:solidFill>
              </a:rPr>
              <a:t>any </a:t>
            </a:r>
            <a:r>
              <a:rPr lang="en-US" sz="2600" dirty="0" smtClean="0">
                <a:solidFill>
                  <a:srgbClr val="3333FF"/>
                </a:solidFill>
              </a:rPr>
              <a:t>pure </a:t>
            </a:r>
          </a:p>
          <a:p>
            <a:r>
              <a:rPr lang="en-US" sz="2600" dirty="0" smtClean="0">
                <a:solidFill>
                  <a:srgbClr val="3333FF"/>
                </a:solidFill>
              </a:rPr>
              <a:t>    </a:t>
            </a:r>
            <a:r>
              <a:rPr lang="en-US" sz="2600" dirty="0" err="1" smtClean="0">
                <a:solidFill>
                  <a:srgbClr val="3333FF"/>
                </a:solidFill>
              </a:rPr>
              <a:t>supergravity</a:t>
            </a:r>
            <a:r>
              <a:rPr lang="en-US" sz="2600" dirty="0" smtClean="0">
                <a:solidFill>
                  <a:srgbClr val="3333FF"/>
                </a:solidFill>
              </a:rPr>
              <a:t>  diverges in </a:t>
            </a:r>
            <a:r>
              <a:rPr lang="en-US" sz="2600" i="1" dirty="0" smtClean="0">
                <a:solidFill>
                  <a:srgbClr val="3333FF"/>
                </a:solidFill>
              </a:rPr>
              <a:t>D </a:t>
            </a:r>
            <a:r>
              <a:rPr lang="en-US" sz="2600" dirty="0" smtClean="0">
                <a:solidFill>
                  <a:srgbClr val="3333FF"/>
                </a:solidFill>
              </a:rPr>
              <a:t>= 4.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4419600"/>
            <a:ext cx="676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Need to maximize the </a:t>
            </a:r>
            <a:r>
              <a:rPr lang="en-US" dirty="0" err="1" smtClean="0">
                <a:solidFill>
                  <a:srgbClr val="FF0000"/>
                </a:solidFill>
              </a:rPr>
              <a:t>susy</a:t>
            </a:r>
            <a:r>
              <a:rPr lang="en-US" dirty="0" smtClean="0">
                <a:solidFill>
                  <a:srgbClr val="FF0000"/>
                </a:solidFill>
              </a:rPr>
              <a:t> for simplicity.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Need to minimize the </a:t>
            </a:r>
            <a:r>
              <a:rPr lang="en-US" dirty="0" err="1" smtClean="0">
                <a:solidFill>
                  <a:srgbClr val="FF0000"/>
                </a:solidFill>
              </a:rPr>
              <a:t>susy</a:t>
            </a:r>
            <a:r>
              <a:rPr lang="en-US" dirty="0" smtClean="0">
                <a:solidFill>
                  <a:srgbClr val="FF0000"/>
                </a:solidFill>
              </a:rPr>
              <a:t> to lower the loop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order where we might find potential divergences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715000"/>
            <a:ext cx="6248400" cy="553998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333FF"/>
                </a:solidFill>
              </a:rPr>
              <a:t>Candidate:  </a:t>
            </a:r>
            <a:r>
              <a:rPr lang="en-US" sz="3000" i="1" dirty="0" smtClean="0">
                <a:solidFill>
                  <a:srgbClr val="3333FF"/>
                </a:solidFill>
              </a:rPr>
              <a:t>N</a:t>
            </a:r>
            <a:r>
              <a:rPr lang="en-US" sz="3000" dirty="0" smtClean="0">
                <a:solidFill>
                  <a:srgbClr val="3333FF"/>
                </a:solidFill>
              </a:rPr>
              <a:t> = 4  </a:t>
            </a:r>
            <a:r>
              <a:rPr lang="en-US" sz="3000" dirty="0" err="1" smtClean="0">
                <a:solidFill>
                  <a:srgbClr val="3333FF"/>
                </a:solidFill>
              </a:rPr>
              <a:t>sugra</a:t>
            </a:r>
            <a:r>
              <a:rPr lang="en-US" sz="3000" dirty="0" smtClean="0">
                <a:solidFill>
                  <a:srgbClr val="3333FF"/>
                </a:solidFill>
              </a:rPr>
              <a:t> at 3 loops. </a:t>
            </a:r>
            <a:endParaRPr lang="en-US" sz="30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657600"/>
            <a:ext cx="5562599" cy="523220"/>
          </a:xfrm>
          <a:prstGeom prst="rect">
            <a:avLst/>
          </a:prstGeom>
          <a:solidFill>
            <a:srgbClr val="00FF00">
              <a:alpha val="18824"/>
            </a:srgbClr>
          </a:solidFill>
          <a:ln>
            <a:solidFill>
              <a:srgbClr val="000000">
                <a:alpha val="21176"/>
              </a:srgb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It’s about time to find an example!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400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= 5, 6 finite at three loops.  </a:t>
            </a:r>
            <a:r>
              <a:rPr lang="en-US" dirty="0" smtClean="0"/>
              <a:t>   </a:t>
            </a:r>
            <a:r>
              <a:rPr lang="en-US" sz="1600" b="0" dirty="0" err="1" smtClean="0"/>
              <a:t>Bossard</a:t>
            </a:r>
            <a:r>
              <a:rPr lang="en-US" sz="1600" b="0" dirty="0" smtClean="0"/>
              <a:t>, Howe, </a:t>
            </a:r>
            <a:r>
              <a:rPr lang="en-US" sz="1600" b="0" dirty="0" err="1" smtClean="0"/>
              <a:t>Stelle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41910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Three-Loop Construction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8153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We saw examples where BCJ gives a powerful means for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determining integrated amplitudes when no loop momentum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in the numerator of 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 copy.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133600"/>
            <a:ext cx="545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r>
              <a:rPr lang="en-US" dirty="0" err="1" smtClean="0">
                <a:solidFill>
                  <a:schemeClr val="tx1"/>
                </a:solidFill>
              </a:rPr>
              <a:t>sugra</a:t>
            </a:r>
            <a:r>
              <a:rPr lang="en-US" dirty="0" smtClean="0">
                <a:solidFill>
                  <a:schemeClr val="tx1"/>
                </a:solidFill>
              </a:rPr>
              <a:t> :  (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r>
              <a:rPr lang="en-US" dirty="0" err="1" smtClean="0">
                <a:solidFill>
                  <a:schemeClr val="tx1"/>
                </a:solidFill>
              </a:rPr>
              <a:t>sYM</a:t>
            </a:r>
            <a:r>
              <a:rPr lang="en-US" dirty="0" smtClean="0">
                <a:solidFill>
                  <a:schemeClr val="tx1"/>
                </a:solidFill>
              </a:rPr>
              <a:t>) x (</a:t>
            </a:r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= 0 YM)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257800"/>
            <a:ext cx="8633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Pure YM 4 point amplitude has never been done at three loops.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A divergence here doesn’t really help us decide on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8 </a:t>
            </a:r>
            <a:r>
              <a:rPr lang="en-US" dirty="0" err="1" smtClean="0">
                <a:solidFill>
                  <a:srgbClr val="FF0000"/>
                </a:solidFill>
              </a:rPr>
              <a:t>sugra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3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05000" y="3733800"/>
            <a:ext cx="1625600" cy="356160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81600" y="3733800"/>
            <a:ext cx="1346200" cy="356160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533400" y="25908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 </a:t>
            </a:r>
            <a:r>
              <a:rPr lang="en-US" dirty="0" err="1" smtClean="0">
                <a:solidFill>
                  <a:srgbClr val="FF0000"/>
                </a:solidFill>
              </a:rPr>
              <a:t>sYM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2586335"/>
            <a:ext cx="137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pure YM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4648200"/>
            <a:ext cx="281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Any representation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648200"/>
            <a:ext cx="330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BCJ representation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3124200"/>
            <a:ext cx="1371600" cy="1371600"/>
            <a:chOff x="762000" y="3124200"/>
            <a:chExt cx="1371600" cy="13716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0600" y="3352800"/>
              <a:ext cx="914400" cy="914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>
              <a:stCxn id="18" idx="0"/>
              <a:endCxn id="18" idx="2"/>
            </p:cNvCxnSpPr>
            <p:nvPr/>
          </p:nvCxnSpPr>
          <p:spPr bwMode="auto">
            <a:xfrm>
              <a:off x="14478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8" idx="3"/>
            </p:cNvCxnSpPr>
            <p:nvPr/>
          </p:nvCxnSpPr>
          <p:spPr bwMode="auto">
            <a:xfrm flipH="1">
              <a:off x="1447800" y="3810000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 flipV="1">
              <a:off x="1905000" y="4267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838200" y="3124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905000" y="3124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762000" y="4267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9" name="Picture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76536" y="3352800"/>
            <a:ext cx="1696528" cy="777600"/>
          </a:xfrm>
          <a:prstGeom prst="rect">
            <a:avLst/>
          </a:prstGeom>
          <a:noFill/>
          <a:ln/>
          <a:effectLst/>
        </p:spPr>
      </p:pic>
      <p:sp>
        <p:nvSpPr>
          <p:cNvPr id="33" name="TextBox 32"/>
          <p:cNvSpPr txBox="1"/>
          <p:nvPr/>
        </p:nvSpPr>
        <p:spPr>
          <a:xfrm>
            <a:off x="6629400" y="2590800"/>
            <a:ext cx="235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0000"/>
                </a:solidFill>
              </a:rPr>
              <a:t>N </a:t>
            </a:r>
            <a:r>
              <a:rPr lang="en-US" sz="2200" dirty="0" smtClean="0">
                <a:solidFill>
                  <a:srgbClr val="FF0000"/>
                </a:solidFill>
              </a:rPr>
              <a:t>= 4 </a:t>
            </a:r>
            <a:r>
              <a:rPr lang="en-US" sz="2200" dirty="0" err="1" smtClean="0">
                <a:solidFill>
                  <a:srgbClr val="FF0000"/>
                </a:solidFill>
              </a:rPr>
              <a:t>sugra</a:t>
            </a:r>
            <a:r>
              <a:rPr lang="en-US" sz="2200" dirty="0" smtClean="0">
                <a:solidFill>
                  <a:srgbClr val="FF0000"/>
                </a:solidFill>
              </a:rPr>
              <a:t> linear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divergent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10000" y="3124200"/>
            <a:ext cx="1371600" cy="1371600"/>
            <a:chOff x="762000" y="3124200"/>
            <a:chExt cx="1371600" cy="1371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990600" y="3352800"/>
              <a:ext cx="914400" cy="914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>
              <a:stCxn id="40" idx="0"/>
              <a:endCxn id="40" idx="2"/>
            </p:cNvCxnSpPr>
            <p:nvPr/>
          </p:nvCxnSpPr>
          <p:spPr bwMode="auto">
            <a:xfrm>
              <a:off x="14478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40" idx="3"/>
            </p:cNvCxnSpPr>
            <p:nvPr/>
          </p:nvCxnSpPr>
          <p:spPr bwMode="auto">
            <a:xfrm flipH="1">
              <a:off x="1447800" y="3810000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 flipV="1">
              <a:off x="1905000" y="4267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838200" y="3124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05000" y="3124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762000" y="42672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7090964" y="4182070"/>
            <a:ext cx="1748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simple to see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finite for </a:t>
            </a:r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=5,6 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sugra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8400" y="1676400"/>
            <a:ext cx="262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also Camille’s talk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50292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Three-loop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supergravity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838200"/>
            <a:ext cx="756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What is a convenient representation for pure YM copy?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371600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Answer:  Feynman diagrams.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2819400"/>
            <a:ext cx="88392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We can drop all Feynman diagrams where corresponding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  numerators vanish.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We need only the leading UV parts, a tiny </a:t>
            </a:r>
            <a:r>
              <a:rPr lang="en-US" dirty="0" err="1" smtClean="0">
                <a:solidFill>
                  <a:srgbClr val="FF0000"/>
                </a:solidFill>
              </a:rPr>
              <a:t>tiny</a:t>
            </a:r>
            <a:r>
              <a:rPr lang="en-US" dirty="0" smtClean="0">
                <a:solidFill>
                  <a:srgbClr val="FF0000"/>
                </a:solidFill>
              </a:rPr>
              <a:t> fraction of the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   amplitude.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Completely straightforward.  Faster to just do it.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286000" y="1367135"/>
            <a:ext cx="4724400" cy="461665"/>
          </a:xfrm>
          <a:prstGeom prst="rect">
            <a:avLst/>
          </a:prstGeom>
          <a:solidFill>
            <a:srgbClr val="00FF00">
              <a:alpha val="30196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Yes,  I did say Feynman diagrams!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362200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case is very special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8" grpId="2"/>
      <p:bldP spid="29" grpId="0"/>
      <p:bldP spid="95" grpId="0" uiExpand="1" build="allAtOnce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7244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Multiloop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supergravity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990600"/>
            <a:ext cx="431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Does it work?  Test at 1, 2 loops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685800" y="2286000"/>
            <a:ext cx="5317924" cy="762000"/>
            <a:chOff x="685800" y="4953000"/>
            <a:chExt cx="5317924" cy="762000"/>
          </a:xfrm>
        </p:grpSpPr>
        <p:grpSp>
          <p:nvGrpSpPr>
            <p:cNvPr id="3" name="Group 43"/>
            <p:cNvGrpSpPr/>
            <p:nvPr/>
          </p:nvGrpSpPr>
          <p:grpSpPr>
            <a:xfrm>
              <a:off x="2057400" y="4953000"/>
              <a:ext cx="762000" cy="762000"/>
              <a:chOff x="2819400" y="5181600"/>
              <a:chExt cx="1143000" cy="11430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2819400" y="5181600"/>
                <a:ext cx="22860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 bwMode="auto">
              <a:xfrm>
                <a:off x="3048000" y="5410200"/>
                <a:ext cx="685800" cy="6858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3733800" y="6096000"/>
                <a:ext cx="22860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3733800" y="5181600"/>
                <a:ext cx="22860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819400" y="6096000"/>
                <a:ext cx="22860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TextBox 52"/>
            <p:cNvSpPr txBox="1"/>
            <p:nvPr/>
          </p:nvSpPr>
          <p:spPr>
            <a:xfrm>
              <a:off x="2819400" y="5105400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r>
                <a:rPr lang="en-US" b="0" dirty="0" smtClean="0">
                  <a:solidFill>
                    <a:schemeClr val="tx1"/>
                  </a:solidFill>
                </a:rPr>
                <a:t> perms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114800" y="4953000"/>
              <a:ext cx="1888924" cy="7375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85800" y="5169790"/>
              <a:ext cx="1203710" cy="44417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2209800" y="51009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F</a:t>
              </a:r>
              <a:endParaRPr lang="en-US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101"/>
          <p:cNvGrpSpPr/>
          <p:nvPr/>
        </p:nvGrpSpPr>
        <p:grpSpPr bwMode="auto">
          <a:xfrm>
            <a:off x="609600" y="4267200"/>
            <a:ext cx="7861618" cy="762000"/>
            <a:chOff x="412591" y="5867400"/>
            <a:chExt cx="7861618" cy="762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454809" y="6019800"/>
              <a:ext cx="38100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/>
            <p:cNvSpPr/>
            <p:nvPr/>
          </p:nvSpPr>
          <p:spPr bwMode="auto">
            <a:xfrm>
              <a:off x="5556409" y="6172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59"/>
            <p:cNvGrpSpPr/>
            <p:nvPr/>
          </p:nvGrpSpPr>
          <p:grpSpPr bwMode="auto">
            <a:xfrm>
              <a:off x="1949609" y="5867400"/>
              <a:ext cx="1371600" cy="762000"/>
              <a:chOff x="2438400" y="5943600"/>
              <a:chExt cx="1371600" cy="7620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2438400" y="5943600"/>
                <a:ext cx="27432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Rectangle 48"/>
              <p:cNvSpPr/>
              <p:nvPr/>
            </p:nvSpPr>
            <p:spPr bwMode="auto">
              <a:xfrm>
                <a:off x="2712720" y="6096000"/>
                <a:ext cx="82296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 bwMode="auto">
              <a:xfrm>
                <a:off x="3535680" y="6553200"/>
                <a:ext cx="27432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3535680" y="5943600"/>
                <a:ext cx="27432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2438400" y="6553200"/>
                <a:ext cx="27432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>
                <a:stCxn id="49" idx="2"/>
                <a:endCxn id="49" idx="0"/>
              </p:cNvCxnSpPr>
              <p:nvPr/>
            </p:nvCxnSpPr>
            <p:spPr bwMode="auto">
              <a:xfrm flipV="1">
                <a:off x="3124200" y="60960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7" name="Picture 9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12591" y="6019800"/>
              <a:ext cx="1534545" cy="5361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Straight Connector 61"/>
            <p:cNvCxnSpPr/>
            <p:nvPr/>
          </p:nvCxnSpPr>
          <p:spPr bwMode="auto">
            <a:xfrm>
              <a:off x="5180489" y="5867400"/>
              <a:ext cx="27432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247289" y="6463937"/>
              <a:ext cx="27432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6247289" y="5880463"/>
              <a:ext cx="27432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180489" y="6477000"/>
              <a:ext cx="27432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0" name="Picture 9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366386" y="6019800"/>
              <a:ext cx="1891415" cy="5361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2" name="Straight Connector 71"/>
            <p:cNvCxnSpPr/>
            <p:nvPr/>
          </p:nvCxnSpPr>
          <p:spPr bwMode="auto">
            <a:xfrm flipV="1">
              <a:off x="6254909" y="60198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454809" y="60198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454809" y="64770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454809" y="6019800"/>
              <a:ext cx="38100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 bwMode="auto">
            <a:xfrm>
              <a:off x="2254409" y="60153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F</a:t>
              </a:r>
              <a:endParaRPr lang="en-US" dirty="0">
                <a:solidFill>
                  <a:srgbClr val="3333FF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5835809" y="60198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F</a:t>
              </a:r>
              <a:endParaRPr lang="en-US" dirty="0">
                <a:solidFill>
                  <a:srgbClr val="3333FF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6476463" y="6015335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r>
                <a:rPr lang="en-US" b="0" dirty="0" smtClean="0">
                  <a:solidFill>
                    <a:schemeClr val="tx1"/>
                  </a:solidFill>
                </a:rPr>
                <a:t> perms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665912" y="5891881"/>
              <a:ext cx="608297" cy="73751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4" name="TextBox 93"/>
          <p:cNvSpPr txBox="1"/>
          <p:nvPr/>
        </p:nvSpPr>
        <p:spPr>
          <a:xfrm>
            <a:off x="6019800" y="914400"/>
            <a:ext cx="251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err="1" smtClean="0">
                <a:solidFill>
                  <a:srgbClr val="FF0000"/>
                </a:solidFill>
              </a:rPr>
              <a:t>supergravities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finite at 2,3 loops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5867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Get correct results.  Who would have imagined gravity is this simple?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1676400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One-loop: keep only box Feynman diagrams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56" name="Freeform 55"/>
          <p:cNvSpPr/>
          <p:nvPr/>
        </p:nvSpPr>
        <p:spPr bwMode="auto">
          <a:xfrm flipH="1">
            <a:off x="762000" y="2870200"/>
            <a:ext cx="266700" cy="330200"/>
          </a:xfrm>
          <a:custGeom>
            <a:avLst/>
            <a:gdLst>
              <a:gd name="connsiteX0" fmla="*/ 0 w 317500"/>
              <a:gd name="connsiteY0" fmla="*/ 0 h 533400"/>
              <a:gd name="connsiteX1" fmla="*/ 88900 w 317500"/>
              <a:gd name="connsiteY1" fmla="*/ 266700 h 533400"/>
              <a:gd name="connsiteX2" fmla="*/ 317500 w 3175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533400">
                <a:moveTo>
                  <a:pt x="0" y="0"/>
                </a:moveTo>
                <a:cubicBezTo>
                  <a:pt x="17991" y="88900"/>
                  <a:pt x="35983" y="177800"/>
                  <a:pt x="88900" y="266700"/>
                </a:cubicBezTo>
                <a:cubicBezTo>
                  <a:pt x="141817" y="355600"/>
                  <a:pt x="317500" y="533400"/>
                  <a:pt x="317500" y="533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934" y="3280560"/>
            <a:ext cx="2101666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= 4 </a:t>
            </a:r>
            <a:r>
              <a:rPr lang="en-US" sz="2000" dirty="0" err="1" smtClean="0">
                <a:solidFill>
                  <a:srgbClr val="FF0000"/>
                </a:solidFill>
              </a:rPr>
              <a:t>sYM</a:t>
            </a:r>
            <a:r>
              <a:rPr lang="en-US" sz="2000" dirty="0" smtClean="0">
                <a:solidFill>
                  <a:srgbClr val="FF0000"/>
                </a:solidFill>
              </a:rPr>
              <a:t> box 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numerator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590800" y="3022600"/>
            <a:ext cx="457200" cy="406400"/>
          </a:xfrm>
          <a:custGeom>
            <a:avLst/>
            <a:gdLst>
              <a:gd name="connsiteX0" fmla="*/ 0 w 317500"/>
              <a:gd name="connsiteY0" fmla="*/ 0 h 533400"/>
              <a:gd name="connsiteX1" fmla="*/ 88900 w 317500"/>
              <a:gd name="connsiteY1" fmla="*/ 266700 h 533400"/>
              <a:gd name="connsiteX2" fmla="*/ 317500 w 3175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533400">
                <a:moveTo>
                  <a:pt x="0" y="0"/>
                </a:moveTo>
                <a:cubicBezTo>
                  <a:pt x="17991" y="88900"/>
                  <a:pt x="35983" y="177800"/>
                  <a:pt x="88900" y="266700"/>
                </a:cubicBezTo>
                <a:cubicBezTo>
                  <a:pt x="141817" y="355600"/>
                  <a:pt x="317500" y="533400"/>
                  <a:pt x="317500" y="533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29000" y="5185560"/>
            <a:ext cx="2209800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Feynman diagram including ghosts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00800" y="2549604"/>
            <a:ext cx="2334293" cy="1107996"/>
          </a:xfrm>
          <a:prstGeom prst="rect">
            <a:avLst/>
          </a:prstGeom>
          <a:solidFill>
            <a:srgbClr val="00FF00">
              <a:alpha val="1215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3333FF"/>
                </a:solidFill>
              </a:rPr>
              <a:t>Becomes gauge </a:t>
            </a:r>
          </a:p>
          <a:p>
            <a:r>
              <a:rPr lang="en-US" sz="2200" dirty="0" smtClean="0">
                <a:solidFill>
                  <a:srgbClr val="3333FF"/>
                </a:solidFill>
              </a:rPr>
              <a:t>invariant after </a:t>
            </a:r>
          </a:p>
          <a:p>
            <a:r>
              <a:rPr lang="en-US" sz="2200" dirty="0" smtClean="0">
                <a:solidFill>
                  <a:srgbClr val="3333FF"/>
                </a:solidFill>
              </a:rPr>
              <a:t>permutation sum.</a:t>
            </a:r>
            <a:endParaRPr lang="en-US" sz="2200" dirty="0">
              <a:solidFill>
                <a:srgbClr val="3333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24200" y="3124200"/>
            <a:ext cx="23622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N </a:t>
            </a:r>
            <a:r>
              <a:rPr lang="en-US" sz="2000" dirty="0" smtClean="0">
                <a:solidFill>
                  <a:srgbClr val="FF0000"/>
                </a:solidFill>
              </a:rPr>
              <a:t>= 0 Feynman diagram, including ghosts</a:t>
            </a:r>
          </a:p>
        </p:txBody>
      </p:sp>
      <p:sp>
        <p:nvSpPr>
          <p:cNvPr id="63" name="Freeform 62"/>
          <p:cNvSpPr/>
          <p:nvPr/>
        </p:nvSpPr>
        <p:spPr bwMode="auto">
          <a:xfrm>
            <a:off x="2743200" y="5029200"/>
            <a:ext cx="457200" cy="406400"/>
          </a:xfrm>
          <a:custGeom>
            <a:avLst/>
            <a:gdLst>
              <a:gd name="connsiteX0" fmla="*/ 0 w 317500"/>
              <a:gd name="connsiteY0" fmla="*/ 0 h 533400"/>
              <a:gd name="connsiteX1" fmla="*/ 88900 w 317500"/>
              <a:gd name="connsiteY1" fmla="*/ 266700 h 533400"/>
              <a:gd name="connsiteX2" fmla="*/ 317500 w 3175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533400">
                <a:moveTo>
                  <a:pt x="0" y="0"/>
                </a:moveTo>
                <a:cubicBezTo>
                  <a:pt x="17991" y="88900"/>
                  <a:pt x="35983" y="177800"/>
                  <a:pt x="88900" y="266700"/>
                </a:cubicBezTo>
                <a:cubicBezTo>
                  <a:pt x="141817" y="355600"/>
                  <a:pt x="317500" y="533400"/>
                  <a:pt x="317500" y="533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 flipH="1">
            <a:off x="5562600" y="5029200"/>
            <a:ext cx="457200" cy="533400"/>
          </a:xfrm>
          <a:custGeom>
            <a:avLst/>
            <a:gdLst>
              <a:gd name="connsiteX0" fmla="*/ 0 w 317500"/>
              <a:gd name="connsiteY0" fmla="*/ 0 h 533400"/>
              <a:gd name="connsiteX1" fmla="*/ 88900 w 317500"/>
              <a:gd name="connsiteY1" fmla="*/ 266700 h 533400"/>
              <a:gd name="connsiteX2" fmla="*/ 317500 w 3175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533400">
                <a:moveTo>
                  <a:pt x="0" y="0"/>
                </a:moveTo>
                <a:cubicBezTo>
                  <a:pt x="17991" y="88900"/>
                  <a:pt x="35983" y="177800"/>
                  <a:pt x="88900" y="266700"/>
                </a:cubicBezTo>
                <a:cubicBezTo>
                  <a:pt x="141817" y="355600"/>
                  <a:pt x="317500" y="533400"/>
                  <a:pt x="317500" y="533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800" y="3810000"/>
            <a:ext cx="706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Two-loop: keep only double box Feynman diagrams 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39624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Three-loop construction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114800" cy="38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302610" y="3581400"/>
            <a:ext cx="4841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For </a:t>
            </a:r>
            <a:r>
              <a:rPr lang="en-US" i="1" dirty="0" smtClean="0">
                <a:solidFill>
                  <a:srgbClr val="3333FF"/>
                </a:solidFill>
              </a:rPr>
              <a:t>N </a:t>
            </a:r>
            <a:r>
              <a:rPr lang="en-US" dirty="0" smtClean="0">
                <a:solidFill>
                  <a:srgbClr val="3333FF"/>
                </a:solidFill>
              </a:rPr>
              <a:t>= 0 YM copy use Feynman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diagrams in Feynman gauge.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12 basic diagrams (include ghosts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and contact contributions in these)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0" y="228600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ZB, Davies, </a:t>
            </a:r>
            <a:r>
              <a:rPr lang="en-US" sz="1400" b="0" dirty="0" err="1" smtClean="0"/>
              <a:t>Dennen</a:t>
            </a:r>
            <a:r>
              <a:rPr lang="en-US" sz="1400" b="0" dirty="0" smtClean="0"/>
              <a:t>, Huang</a:t>
            </a:r>
            <a:endParaRPr lang="en-US" sz="1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209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en-US" dirty="0" smtClean="0">
                <a:solidFill>
                  <a:srgbClr val="FF0000"/>
                </a:solidFill>
              </a:rPr>
              <a:t>= 4 </a:t>
            </a:r>
            <a:r>
              <a:rPr lang="en-US" dirty="0" err="1" smtClean="0">
                <a:solidFill>
                  <a:srgbClr val="FF0000"/>
                </a:solidFill>
              </a:rPr>
              <a:t>sYM</a:t>
            </a:r>
            <a:r>
              <a:rPr lang="en-US" dirty="0" smtClean="0">
                <a:solidFill>
                  <a:srgbClr val="FF0000"/>
                </a:solidFill>
              </a:rPr>
              <a:t> copy use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known BCJ representation.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143000"/>
            <a:ext cx="545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 :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 x (</a:t>
            </a:r>
            <a:r>
              <a:rPr lang="en-US" i="1" dirty="0" smtClean="0">
                <a:solidFill>
                  <a:srgbClr val="3333FF"/>
                </a:solidFill>
              </a:rPr>
              <a:t>N </a:t>
            </a:r>
            <a:r>
              <a:rPr lang="en-US" dirty="0" smtClean="0">
                <a:solidFill>
                  <a:srgbClr val="3333FF"/>
                </a:solidFill>
              </a:rPr>
              <a:t>= 0 YM)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Numerator: 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7</a:t>
            </a: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  + 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  + finite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200400" y="6172200"/>
            <a:ext cx="807522" cy="356261"/>
          </a:xfrm>
          <a:custGeom>
            <a:avLst/>
            <a:gdLst>
              <a:gd name="connsiteX0" fmla="*/ 0 w 807522"/>
              <a:gd name="connsiteY0" fmla="*/ 0 h 356261"/>
              <a:gd name="connsiteX1" fmla="*/ 249382 w 807522"/>
              <a:gd name="connsiteY1" fmla="*/ 296884 h 356261"/>
              <a:gd name="connsiteX2" fmla="*/ 807522 w 807522"/>
              <a:gd name="connsiteY2" fmla="*/ 356260 h 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522" h="356261">
                <a:moveTo>
                  <a:pt x="0" y="0"/>
                </a:moveTo>
                <a:cubicBezTo>
                  <a:pt x="57397" y="118753"/>
                  <a:pt x="114795" y="237507"/>
                  <a:pt x="249382" y="296884"/>
                </a:cubicBezTo>
                <a:cubicBezTo>
                  <a:pt x="383969" y="356261"/>
                  <a:pt x="595745" y="356260"/>
                  <a:pt x="807522" y="35626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6305490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og divergent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715000"/>
            <a:ext cx="3122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eed to series expand in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xternal </a:t>
            </a:r>
            <a:r>
              <a:rPr lang="en-US" sz="2200" dirty="0" err="1" smtClean="0">
                <a:solidFill>
                  <a:schemeClr val="tx1"/>
                </a:solidFill>
              </a:rPr>
              <a:t>momenta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k</a:t>
            </a:r>
            <a:endParaRPr lang="en-US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33528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loop results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838200"/>
            <a:ext cx="8259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Want UV behavior.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Expand in small external </a:t>
            </a:r>
            <a:r>
              <a:rPr lang="en-US" dirty="0" err="1" smtClean="0">
                <a:solidFill>
                  <a:srgbClr val="3333FF"/>
                </a:solidFill>
              </a:rPr>
              <a:t>momenta</a:t>
            </a:r>
            <a:r>
              <a:rPr lang="en-US" dirty="0" smtClean="0">
                <a:solidFill>
                  <a:srgbClr val="3333FF"/>
                </a:solidFill>
              </a:rPr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Get ~130 vacuum-like diagrams containing UV information.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4953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</a:rPr>
              <a:t>Result: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5867400"/>
            <a:ext cx="6475555" cy="461665"/>
          </a:xfrm>
          <a:prstGeom prst="rect">
            <a:avLst/>
          </a:prstGeom>
          <a:solidFill>
            <a:srgbClr val="3333FF">
              <a:alpha val="23137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hope to be able to present the number soon.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22860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ZB, Davies, </a:t>
            </a:r>
            <a:r>
              <a:rPr lang="en-US" sz="1400" b="0" dirty="0" err="1" smtClean="0"/>
              <a:t>Dennen</a:t>
            </a:r>
            <a:r>
              <a:rPr lang="en-US" sz="1400" b="0" dirty="0" smtClean="0"/>
              <a:t>, Huang</a:t>
            </a:r>
          </a:p>
          <a:p>
            <a:r>
              <a:rPr lang="en-US" sz="1400" b="0" dirty="0" smtClean="0"/>
              <a:t>(in progress)</a:t>
            </a:r>
            <a:endParaRPr lang="en-US" sz="1400" b="0" dirty="0"/>
          </a:p>
        </p:txBody>
      </p:sp>
      <p:sp>
        <p:nvSpPr>
          <p:cNvPr id="13" name="Rectangle 12"/>
          <p:cNvSpPr/>
          <p:nvPr/>
        </p:nvSpPr>
        <p:spPr>
          <a:xfrm>
            <a:off x="1219200" y="4191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Currently analyzing the vacuum-like integrals.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4400" y="2286000"/>
            <a:ext cx="1219200" cy="1143000"/>
            <a:chOff x="1295400" y="2590800"/>
            <a:chExt cx="1066800" cy="990600"/>
          </a:xfrm>
        </p:grpSpPr>
        <p:sp>
          <p:nvSpPr>
            <p:cNvPr id="14" name="Oval 13"/>
            <p:cNvSpPr/>
            <p:nvPr/>
          </p:nvSpPr>
          <p:spPr bwMode="auto">
            <a:xfrm>
              <a:off x="1295400" y="2590800"/>
              <a:ext cx="1066800" cy="9906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>
              <a:stCxn id="14" idx="0"/>
            </p:cNvCxnSpPr>
            <p:nvPr/>
          </p:nvCxnSpPr>
          <p:spPr bwMode="auto">
            <a:xfrm>
              <a:off x="1828800" y="25908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endCxn id="14" idx="5"/>
            </p:cNvCxnSpPr>
            <p:nvPr/>
          </p:nvCxnSpPr>
          <p:spPr bwMode="auto">
            <a:xfrm>
              <a:off x="1828800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endCxn id="14" idx="3"/>
            </p:cNvCxnSpPr>
            <p:nvPr/>
          </p:nvCxnSpPr>
          <p:spPr bwMode="auto">
            <a:xfrm flipH="1">
              <a:off x="1451629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2819400" y="2286000"/>
            <a:ext cx="1219200" cy="1143000"/>
            <a:chOff x="1295400" y="2590800"/>
            <a:chExt cx="1066800" cy="990600"/>
          </a:xfrm>
        </p:grpSpPr>
        <p:sp>
          <p:nvSpPr>
            <p:cNvPr id="35" name="Oval 34"/>
            <p:cNvSpPr/>
            <p:nvPr/>
          </p:nvSpPr>
          <p:spPr bwMode="auto">
            <a:xfrm>
              <a:off x="1295400" y="2590800"/>
              <a:ext cx="1066800" cy="9906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" name="Straight Connector 36"/>
            <p:cNvCxnSpPr>
              <a:stCxn id="35" idx="0"/>
            </p:cNvCxnSpPr>
            <p:nvPr/>
          </p:nvCxnSpPr>
          <p:spPr bwMode="auto">
            <a:xfrm>
              <a:off x="1828800" y="25908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endCxn id="35" idx="5"/>
            </p:cNvCxnSpPr>
            <p:nvPr/>
          </p:nvCxnSpPr>
          <p:spPr bwMode="auto">
            <a:xfrm>
              <a:off x="1828800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endCxn id="35" idx="3"/>
            </p:cNvCxnSpPr>
            <p:nvPr/>
          </p:nvCxnSpPr>
          <p:spPr bwMode="auto">
            <a:xfrm flipH="1">
              <a:off x="1451629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3949700" y="2667000"/>
            <a:ext cx="165100" cy="152400"/>
            <a:chOff x="3124200" y="2971800"/>
            <a:chExt cx="165100" cy="1524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124200" y="2971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3136900" y="2971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4724400" y="2286000"/>
            <a:ext cx="1219200" cy="1143000"/>
            <a:chOff x="1295400" y="2590800"/>
            <a:chExt cx="1066800" cy="990600"/>
          </a:xfrm>
        </p:grpSpPr>
        <p:sp>
          <p:nvSpPr>
            <p:cNvPr id="46" name="Oval 45"/>
            <p:cNvSpPr/>
            <p:nvPr/>
          </p:nvSpPr>
          <p:spPr bwMode="auto">
            <a:xfrm>
              <a:off x="1295400" y="2590800"/>
              <a:ext cx="1066800" cy="9906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" name="Straight Connector 46"/>
            <p:cNvCxnSpPr>
              <a:stCxn id="46" idx="0"/>
            </p:cNvCxnSpPr>
            <p:nvPr/>
          </p:nvCxnSpPr>
          <p:spPr bwMode="auto">
            <a:xfrm>
              <a:off x="1828800" y="25908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endCxn id="46" idx="5"/>
            </p:cNvCxnSpPr>
            <p:nvPr/>
          </p:nvCxnSpPr>
          <p:spPr bwMode="auto">
            <a:xfrm>
              <a:off x="1828800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endCxn id="46" idx="3"/>
            </p:cNvCxnSpPr>
            <p:nvPr/>
          </p:nvCxnSpPr>
          <p:spPr bwMode="auto">
            <a:xfrm flipH="1">
              <a:off x="1451629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0" name="Straight Connector 49"/>
          <p:cNvCxnSpPr/>
          <p:nvPr/>
        </p:nvCxnSpPr>
        <p:spPr bwMode="auto">
          <a:xfrm>
            <a:off x="4724400" y="25146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4724400" y="25146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755900" y="2590800"/>
            <a:ext cx="152400" cy="152400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867400" y="2590800"/>
            <a:ext cx="152400" cy="152400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867400" y="2971800"/>
            <a:ext cx="152400" cy="152400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4699000" y="29718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686300" y="29718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6553200" y="2286000"/>
            <a:ext cx="1219200" cy="1143000"/>
            <a:chOff x="1295400" y="2590800"/>
            <a:chExt cx="1066800" cy="990600"/>
          </a:xfrm>
        </p:grpSpPr>
        <p:sp>
          <p:nvSpPr>
            <p:cNvPr id="56" name="Oval 55"/>
            <p:cNvSpPr/>
            <p:nvPr/>
          </p:nvSpPr>
          <p:spPr bwMode="auto">
            <a:xfrm>
              <a:off x="1295400" y="2590800"/>
              <a:ext cx="1066800" cy="9906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>
              <a:stCxn id="56" idx="0"/>
            </p:cNvCxnSpPr>
            <p:nvPr/>
          </p:nvCxnSpPr>
          <p:spPr bwMode="auto">
            <a:xfrm>
              <a:off x="1828800" y="2590800"/>
              <a:ext cx="0" cy="45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endCxn id="56" idx="5"/>
            </p:cNvCxnSpPr>
            <p:nvPr/>
          </p:nvCxnSpPr>
          <p:spPr bwMode="auto">
            <a:xfrm>
              <a:off x="1828800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endCxn id="56" idx="3"/>
            </p:cNvCxnSpPr>
            <p:nvPr/>
          </p:nvCxnSpPr>
          <p:spPr bwMode="auto">
            <a:xfrm flipH="1">
              <a:off x="1451629" y="3048000"/>
              <a:ext cx="377171" cy="3883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7086600" y="24384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7086600" y="24384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7683500" y="2590800"/>
            <a:ext cx="152400" cy="152400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683500" y="2971800"/>
            <a:ext cx="152400" cy="152400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6477000" y="26670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477000" y="26797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7" name="Picture 6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571849" y="4876800"/>
            <a:ext cx="2828951" cy="762840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 bwMode="auto">
          <a:xfrm>
            <a:off x="7848600" y="3048000"/>
            <a:ext cx="381000" cy="304800"/>
          </a:xfrm>
          <a:custGeom>
            <a:avLst/>
            <a:gdLst>
              <a:gd name="connsiteX0" fmla="*/ 190500 w 190500"/>
              <a:gd name="connsiteY0" fmla="*/ 226483 h 226483"/>
              <a:gd name="connsiteX1" fmla="*/ 101600 w 190500"/>
              <a:gd name="connsiteY1" fmla="*/ 35983 h 226483"/>
              <a:gd name="connsiteX2" fmla="*/ 0 w 190500"/>
              <a:gd name="connsiteY2" fmla="*/ 10583 h 22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26483">
                <a:moveTo>
                  <a:pt x="190500" y="226483"/>
                </a:moveTo>
                <a:cubicBezTo>
                  <a:pt x="161925" y="149224"/>
                  <a:pt x="133350" y="71966"/>
                  <a:pt x="101600" y="35983"/>
                </a:cubicBezTo>
                <a:cubicBezTo>
                  <a:pt x="69850" y="0"/>
                  <a:pt x="34925" y="5291"/>
                  <a:pt x="0" y="10583"/>
                </a:cubicBezTo>
              </a:path>
            </a:pathLst>
          </a:cu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19212" y="3429000"/>
            <a:ext cx="1296188" cy="485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doubled </a:t>
            </a:r>
          </a:p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propagator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4267200" y="3048000"/>
            <a:ext cx="381000" cy="304800"/>
          </a:xfrm>
          <a:custGeom>
            <a:avLst/>
            <a:gdLst>
              <a:gd name="connsiteX0" fmla="*/ 190500 w 190500"/>
              <a:gd name="connsiteY0" fmla="*/ 226483 h 226483"/>
              <a:gd name="connsiteX1" fmla="*/ 101600 w 190500"/>
              <a:gd name="connsiteY1" fmla="*/ 35983 h 226483"/>
              <a:gd name="connsiteX2" fmla="*/ 0 w 190500"/>
              <a:gd name="connsiteY2" fmla="*/ 10583 h 22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26483">
                <a:moveTo>
                  <a:pt x="190500" y="226483"/>
                </a:moveTo>
                <a:cubicBezTo>
                  <a:pt x="161925" y="149224"/>
                  <a:pt x="133350" y="71966"/>
                  <a:pt x="101600" y="35983"/>
                </a:cubicBezTo>
                <a:cubicBezTo>
                  <a:pt x="69850" y="0"/>
                  <a:pt x="34925" y="5291"/>
                  <a:pt x="0" y="105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0" y="3429000"/>
            <a:ext cx="1296188" cy="485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cancelled</a:t>
            </a:r>
          </a:p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propagator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209800" cy="4572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Summary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40967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If the duality between color and kinematics holds, gravity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integrands follow immediately from gauge-theory ones.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In special cases, we can immediately obtain </a:t>
            </a:r>
            <a:r>
              <a:rPr lang="en-US" i="1" dirty="0" smtClean="0">
                <a:solidFill>
                  <a:srgbClr val="3333FF"/>
                </a:solidFill>
              </a:rPr>
              <a:t>integrated </a:t>
            </a:r>
            <a:r>
              <a:rPr lang="en-US" dirty="0" smtClean="0">
                <a:solidFill>
                  <a:srgbClr val="3333FF"/>
                </a:solidFill>
              </a:rPr>
              <a:t>gravity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amplitudes from </a:t>
            </a:r>
            <a:r>
              <a:rPr lang="en-US" i="1" dirty="0" smtClean="0">
                <a:solidFill>
                  <a:srgbClr val="3333FF"/>
                </a:solidFill>
              </a:rPr>
              <a:t>integrated</a:t>
            </a:r>
            <a:r>
              <a:rPr lang="en-US" dirty="0" smtClean="0">
                <a:solidFill>
                  <a:srgbClr val="3333FF"/>
                </a:solidFill>
              </a:rPr>
              <a:t> gauge theory ones.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BCJ duality gives us a powerful way to explore the UV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properties of gravity theories.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8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 4-point 3,4-loops fantastically simplified.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</a:t>
            </a:r>
            <a:r>
              <a:rPr lang="en-US" i="1" dirty="0" smtClean="0">
                <a:solidFill>
                  <a:srgbClr val="3333FF"/>
                </a:solidFill>
              </a:rPr>
              <a:t>N </a:t>
            </a:r>
            <a:r>
              <a:rPr lang="en-US" dirty="0" smtClean="0">
                <a:solidFill>
                  <a:srgbClr val="3333FF"/>
                </a:solidFill>
              </a:rPr>
              <a:t>= 4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 three loop divergence quite simple to get.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  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8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 at 5 loops well on its way (unclear when we </a:t>
            </a:r>
            <a:r>
              <a:rPr lang="en-US" dirty="0" smtClean="0">
                <a:solidFill>
                  <a:srgbClr val="3333FF"/>
                </a:solidFill>
              </a:rPr>
              <a:t>will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    finish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This is only the beginning of our exploration of gravity and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  its UV properties.</a:t>
            </a:r>
          </a:p>
          <a:p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676400"/>
            <a:ext cx="251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also </a:t>
            </a:r>
            <a:r>
              <a:rPr lang="en-US" sz="2000" dirty="0" err="1" smtClean="0"/>
              <a:t>Henrik’s</a:t>
            </a:r>
            <a:r>
              <a:rPr lang="en-US" sz="2000" dirty="0" smtClean="0"/>
              <a:t> talk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60124" y="2743200"/>
            <a:ext cx="268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also </a:t>
            </a:r>
            <a:r>
              <a:rPr lang="en-US" sz="2000" dirty="0" err="1" smtClean="0"/>
              <a:t>Camilles’s</a:t>
            </a:r>
            <a:r>
              <a:rPr lang="en-US" sz="2000" dirty="0" smtClean="0"/>
              <a:t> talk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96200" y="6381750"/>
            <a:ext cx="1828800" cy="476250"/>
          </a:xfrm>
        </p:spPr>
        <p:txBody>
          <a:bodyPr/>
          <a:lstStyle/>
          <a:p>
            <a:fld id="{52C5DD7E-2DAB-4F99-88C0-0D976B3CE4C0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333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6200" y="304800"/>
            <a:ext cx="90678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Summary:  The Future of our Field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4800600" y="2016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3333FF"/>
                </a:solidFill>
              </a:rPr>
              <a:t>Amplitudes 2011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3333FF"/>
                </a:solidFill>
              </a:rPr>
              <a:t>November 13</a:t>
            </a:r>
            <a:endParaRPr lang="en-US" sz="2800" kern="0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 err="1" smtClean="0">
                <a:solidFill>
                  <a:srgbClr val="3333FF"/>
                </a:solidFill>
              </a:rPr>
              <a:t>Zvi</a:t>
            </a:r>
            <a:r>
              <a:rPr lang="en-US" sz="2800" kern="0" dirty="0" smtClean="0">
                <a:solidFill>
                  <a:srgbClr val="3333FF"/>
                </a:solidFill>
              </a:rPr>
              <a:t> </a:t>
            </a:r>
            <a:r>
              <a:rPr lang="en-US" sz="2800" kern="0" dirty="0">
                <a:solidFill>
                  <a:srgbClr val="3333FF"/>
                </a:solidFill>
              </a:rPr>
              <a:t>Bern, </a:t>
            </a:r>
            <a:r>
              <a:rPr lang="en-US" sz="2800" kern="0" dirty="0" smtClean="0">
                <a:solidFill>
                  <a:srgbClr val="3333FF"/>
                </a:solidFill>
              </a:rPr>
              <a:t>UCLA</a:t>
            </a:r>
            <a:endParaRPr lang="en-US" sz="2800" kern="0" dirty="0">
              <a:solidFill>
                <a:srgbClr val="3333FF"/>
              </a:solidFill>
            </a:endParaRPr>
          </a:p>
        </p:txBody>
      </p:sp>
      <p:pic>
        <p:nvPicPr>
          <p:cNvPr id="34818" name="Picture 2" descr="http://www.umich.edu/~mctp/SciPrgPgs/events/2011/AMP2011/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5286375" cy="1924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fld id="{7A7E4E58-5579-4420-83CB-64840FC094F2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2819400" y="152400"/>
            <a:ext cx="3429000" cy="457200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Fads come and go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404408"/>
            <a:ext cx="5764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Ringwaldmania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(1989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 theory as a matrix model  (1996)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Noncommutative</a:t>
            </a:r>
            <a:r>
              <a:rPr lang="en-US" dirty="0" smtClean="0">
                <a:solidFill>
                  <a:schemeClr val="tx1"/>
                </a:solidFill>
              </a:rPr>
              <a:t> field theory.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Dijkgraaf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err="1" smtClean="0">
                <a:solidFill>
                  <a:schemeClr val="tx1"/>
                </a:solidFill>
              </a:rPr>
              <a:t>Vafa</a:t>
            </a:r>
            <a:r>
              <a:rPr lang="en-US" dirty="0" smtClean="0">
                <a:solidFill>
                  <a:schemeClr val="tx1"/>
                </a:solidFill>
              </a:rPr>
              <a:t>.  (2002)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String based model building (1986-1989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265003"/>
            <a:ext cx="8915400" cy="1200329"/>
          </a:xfrm>
          <a:prstGeom prst="rect">
            <a:avLst/>
          </a:prstGeom>
          <a:solidFill>
            <a:srgbClr val="00FF00">
              <a:alpha val="2392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       Question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What should we do to ensure that we have a </a:t>
            </a:r>
            <a:r>
              <a:rPr lang="en-US" dirty="0" smtClean="0">
                <a:solidFill>
                  <a:srgbClr val="3333FF"/>
                </a:solidFill>
              </a:rPr>
              <a:t>long-lasting impact,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so people care about what we are doing here 10 years from now</a:t>
            </a:r>
            <a:r>
              <a:rPr lang="en-US" dirty="0" smtClean="0">
                <a:solidFill>
                  <a:srgbClr val="3333FF"/>
                </a:solidFill>
              </a:rPr>
              <a:t>?</a:t>
            </a:r>
            <a:endParaRPr lang="en-US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748135"/>
            <a:ext cx="6553200" cy="461665"/>
          </a:xfrm>
          <a:prstGeom prst="rect">
            <a:avLst/>
          </a:prstGeom>
          <a:solidFill>
            <a:srgbClr val="00FF00">
              <a:alpha val="25098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3333FF"/>
                </a:solidFill>
              </a:rPr>
              <a:t>Is our field just another (albeit long lasting) fad?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745" y="685800"/>
            <a:ext cx="7466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Today our field is </a:t>
            </a:r>
            <a:r>
              <a:rPr lang="en-US" dirty="0" smtClean="0">
                <a:solidFill>
                  <a:srgbClr val="FF0000"/>
                </a:solidFill>
              </a:rPr>
              <a:t>one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hottest </a:t>
            </a:r>
            <a:r>
              <a:rPr lang="en-US" dirty="0" smtClean="0">
                <a:solidFill>
                  <a:srgbClr val="FF0000"/>
                </a:solidFill>
              </a:rPr>
              <a:t>ones </a:t>
            </a:r>
            <a:r>
              <a:rPr lang="en-US" dirty="0" smtClean="0">
                <a:solidFill>
                  <a:srgbClr val="FF0000"/>
                </a:solidFill>
              </a:rPr>
              <a:t>around.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Yesterday’s </a:t>
            </a:r>
            <a:r>
              <a:rPr lang="en-US" dirty="0" smtClean="0">
                <a:solidFill>
                  <a:srgbClr val="FF0000"/>
                </a:solidFill>
              </a:rPr>
              <a:t>impossible </a:t>
            </a:r>
            <a:r>
              <a:rPr lang="en-US" dirty="0" smtClean="0">
                <a:solidFill>
                  <a:srgbClr val="FF0000"/>
                </a:solidFill>
              </a:rPr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today’s trivialities.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2667000"/>
            <a:ext cx="21707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Some disappear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</a:rPr>
              <a:t>ompletely and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some have tails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>
                <a:solidFill>
                  <a:srgbClr val="FF0000"/>
                </a:solidFill>
              </a:rPr>
              <a:t>hat fade in time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2274" name="Text Box 2"/>
          <p:cNvSpPr txBox="1">
            <a:spLocks noChangeArrowheads="1"/>
          </p:cNvSpPr>
          <p:nvPr/>
        </p:nvSpPr>
        <p:spPr bwMode="auto">
          <a:xfrm>
            <a:off x="228603" y="997804"/>
            <a:ext cx="114165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gauge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theory: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2275" name="Text Box 3"/>
          <p:cNvSpPr txBox="1">
            <a:spLocks noChangeArrowheads="1"/>
          </p:cNvSpPr>
          <p:nvPr/>
        </p:nvSpPr>
        <p:spPr bwMode="auto">
          <a:xfrm>
            <a:off x="68782" y="3881735"/>
            <a:ext cx="1226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gravity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6770406" y="990600"/>
            <a:ext cx="2297394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sum over diagrams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with only 3 vertices</a:t>
            </a:r>
          </a:p>
        </p:txBody>
      </p:sp>
      <p:sp>
        <p:nvSpPr>
          <p:cNvPr id="822277" name="Text Box 5"/>
          <p:cNvSpPr txBox="1">
            <a:spLocks noChangeArrowheads="1"/>
          </p:cNvSpPr>
          <p:nvPr/>
        </p:nvSpPr>
        <p:spPr bwMode="auto">
          <a:xfrm>
            <a:off x="76200" y="5943600"/>
            <a:ext cx="9067800" cy="457200"/>
          </a:xfrm>
          <a:prstGeom prst="rect">
            <a:avLst/>
          </a:prstGeom>
          <a:solidFill>
            <a:srgbClr val="FFFF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Cries out for a unified description of the sort given by string </a:t>
            </a:r>
            <a:r>
              <a:rPr lang="en-US" dirty="0" smtClean="0">
                <a:solidFill>
                  <a:srgbClr val="FF0000"/>
                </a:solidFill>
              </a:rPr>
              <a:t>theory!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2278" name="Text Box 6"/>
          <p:cNvSpPr txBox="1">
            <a:spLocks noChangeArrowheads="1"/>
          </p:cNvSpPr>
          <p:nvPr/>
        </p:nvSpPr>
        <p:spPr bwMode="auto">
          <a:xfrm>
            <a:off x="457200" y="4948535"/>
            <a:ext cx="8110746" cy="461665"/>
          </a:xfrm>
          <a:prstGeom prst="rect">
            <a:avLst/>
          </a:prstGeom>
          <a:solidFill>
            <a:srgbClr val="00FF00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Gravity </a:t>
            </a:r>
            <a:r>
              <a:rPr lang="en-US" dirty="0" smtClean="0">
                <a:solidFill>
                  <a:srgbClr val="3333FF"/>
                </a:solidFill>
              </a:rPr>
              <a:t>numerators are a double copy of gauge-theory ones!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1828800" y="76200"/>
            <a:ext cx="5105400" cy="457200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Gravity </a:t>
            </a:r>
            <a:r>
              <a:rPr lang="en-US" sz="3200" dirty="0">
                <a:solidFill>
                  <a:srgbClr val="FF0000"/>
                </a:solidFill>
              </a:rPr>
              <a:t>and Gauge Theory</a:t>
            </a:r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570960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dirty="0" smtClean="0"/>
              <a:t>BCJ</a:t>
            </a:r>
            <a:endParaRPr lang="en-US" sz="16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467600" y="2362200"/>
            <a:ext cx="1371600" cy="685800"/>
            <a:chOff x="4080" y="1440"/>
            <a:chExt cx="864" cy="432"/>
          </a:xfrm>
        </p:grpSpPr>
        <p:sp>
          <p:nvSpPr>
            <p:cNvPr id="822285" name="Line 13"/>
            <p:cNvSpPr>
              <a:spLocks noChangeShapeType="1"/>
            </p:cNvSpPr>
            <p:nvPr/>
          </p:nvSpPr>
          <p:spPr bwMode="auto">
            <a:xfrm>
              <a:off x="4080" y="1440"/>
              <a:ext cx="24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86" name="Line 14"/>
            <p:cNvSpPr>
              <a:spLocks noChangeShapeType="1"/>
            </p:cNvSpPr>
            <p:nvPr/>
          </p:nvSpPr>
          <p:spPr bwMode="auto">
            <a:xfrm flipH="1">
              <a:off x="4080" y="1632"/>
              <a:ext cx="24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87" name="Line 15"/>
            <p:cNvSpPr>
              <a:spLocks noChangeShapeType="1"/>
            </p:cNvSpPr>
            <p:nvPr/>
          </p:nvSpPr>
          <p:spPr bwMode="auto">
            <a:xfrm>
              <a:off x="4320" y="163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88" name="Line 16"/>
            <p:cNvSpPr>
              <a:spLocks noChangeShapeType="1"/>
            </p:cNvSpPr>
            <p:nvPr/>
          </p:nvSpPr>
          <p:spPr bwMode="auto">
            <a:xfrm>
              <a:off x="4704" y="1632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89" name="Line 17"/>
            <p:cNvSpPr>
              <a:spLocks noChangeShapeType="1"/>
            </p:cNvSpPr>
            <p:nvPr/>
          </p:nvSpPr>
          <p:spPr bwMode="auto">
            <a:xfrm flipV="1">
              <a:off x="4704" y="1440"/>
              <a:ext cx="24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90" name="Line 18"/>
            <p:cNvSpPr>
              <a:spLocks noChangeShapeType="1"/>
            </p:cNvSpPr>
            <p:nvPr/>
          </p:nvSpPr>
          <p:spPr bwMode="auto">
            <a:xfrm>
              <a:off x="4512" y="16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914400"/>
            <a:ext cx="5181598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962400"/>
            <a:ext cx="5661889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28600" y="31242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Then: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39" name="Picture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3200400"/>
            <a:ext cx="1295400" cy="4197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19400" y="3124200"/>
            <a:ext cx="605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kinematic numerator of second gauge theory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5405735"/>
            <a:ext cx="799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works for ordinary Einstein gravity and </a:t>
            </a:r>
            <a:r>
              <a:rPr lang="en-US" dirty="0" err="1" smtClean="0">
                <a:solidFill>
                  <a:srgbClr val="000000"/>
                </a:solidFill>
              </a:rPr>
              <a:t>susy</a:t>
            </a:r>
            <a:r>
              <a:rPr lang="en-US" dirty="0" smtClean="0">
                <a:solidFill>
                  <a:srgbClr val="000000"/>
                </a:solidFill>
              </a:rPr>
              <a:t> versions!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38200" y="2590800"/>
            <a:ext cx="6260691" cy="40336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0922" y="1905000"/>
            <a:ext cx="3305878" cy="346109"/>
          </a:xfrm>
          <a:prstGeom prst="rect">
            <a:avLst/>
          </a:prstGeom>
          <a:noFill/>
          <a:ln/>
          <a:effectLst/>
        </p:spPr>
      </p:pic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3051862" y="457200"/>
            <a:ext cx="2358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sz="1800" dirty="0">
                <a:solidFill>
                  <a:srgbClr val="3333FF"/>
                </a:solidFill>
              </a:rPr>
              <a:t>kinematic </a:t>
            </a:r>
            <a:r>
              <a:rPr lang="en-US" sz="1800" dirty="0" smtClean="0">
                <a:solidFill>
                  <a:srgbClr val="3333FF"/>
                </a:solidFill>
              </a:rPr>
              <a:t>numerator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9" name="Freeform 62"/>
          <p:cNvSpPr>
            <a:spLocks/>
          </p:cNvSpPr>
          <p:nvPr/>
        </p:nvSpPr>
        <p:spPr bwMode="auto">
          <a:xfrm>
            <a:off x="6165850" y="723900"/>
            <a:ext cx="762000" cy="304800"/>
          </a:xfrm>
          <a:custGeom>
            <a:avLst/>
            <a:gdLst/>
            <a:ahLst/>
            <a:cxnLst>
              <a:cxn ang="0">
                <a:pos x="336" y="16"/>
              </a:cxn>
              <a:cxn ang="0">
                <a:pos x="144" y="16"/>
              </a:cxn>
              <a:cxn ang="0">
                <a:pos x="0" y="112"/>
              </a:cxn>
            </a:cxnLst>
            <a:rect l="0" t="0" r="r" b="b"/>
            <a:pathLst>
              <a:path w="336" h="112">
                <a:moveTo>
                  <a:pt x="336" y="16"/>
                </a:moveTo>
                <a:cubicBezTo>
                  <a:pt x="268" y="8"/>
                  <a:pt x="200" y="0"/>
                  <a:pt x="144" y="16"/>
                </a:cubicBezTo>
                <a:cubicBezTo>
                  <a:pt x="88" y="32"/>
                  <a:pt x="44" y="72"/>
                  <a:pt x="0" y="112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000" b="0"/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6851650" y="4953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sz="1800" dirty="0">
                <a:solidFill>
                  <a:srgbClr val="3333FF"/>
                </a:solidFill>
              </a:rPr>
              <a:t>color factor</a:t>
            </a:r>
          </a:p>
        </p:txBody>
      </p:sp>
      <p:sp>
        <p:nvSpPr>
          <p:cNvPr id="31" name="Freeform 62"/>
          <p:cNvSpPr>
            <a:spLocks/>
          </p:cNvSpPr>
          <p:nvPr/>
        </p:nvSpPr>
        <p:spPr bwMode="auto">
          <a:xfrm flipH="1">
            <a:off x="5334000" y="685800"/>
            <a:ext cx="457200" cy="381000"/>
          </a:xfrm>
          <a:custGeom>
            <a:avLst/>
            <a:gdLst/>
            <a:ahLst/>
            <a:cxnLst>
              <a:cxn ang="0">
                <a:pos x="336" y="16"/>
              </a:cxn>
              <a:cxn ang="0">
                <a:pos x="144" y="16"/>
              </a:cxn>
              <a:cxn ang="0">
                <a:pos x="0" y="112"/>
              </a:cxn>
            </a:cxnLst>
            <a:rect l="0" t="0" r="r" b="b"/>
            <a:pathLst>
              <a:path w="336" h="112">
                <a:moveTo>
                  <a:pt x="336" y="16"/>
                </a:moveTo>
                <a:cubicBezTo>
                  <a:pt x="268" y="8"/>
                  <a:pt x="200" y="0"/>
                  <a:pt x="144" y="16"/>
                </a:cubicBezTo>
                <a:cubicBezTo>
                  <a:pt x="88" y="32"/>
                  <a:pt x="44" y="72"/>
                  <a:pt x="0" y="112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000" b="0"/>
          </a:p>
        </p:txBody>
      </p:sp>
      <p:sp>
        <p:nvSpPr>
          <p:cNvPr id="34" name="TextBox 33"/>
          <p:cNvSpPr txBox="1"/>
          <p:nvPr/>
        </p:nvSpPr>
        <p:spPr>
          <a:xfrm>
            <a:off x="152400" y="2057400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Assume we have: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3471446"/>
            <a:ext cx="333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Proof: ZB, </a:t>
            </a:r>
            <a:r>
              <a:rPr lang="en-US" sz="1600" b="0" dirty="0" err="1" smtClean="0"/>
              <a:t>Dennen</a:t>
            </a:r>
            <a:r>
              <a:rPr lang="en-US" sz="1600" b="0" dirty="0" smtClean="0"/>
              <a:t>, Huang, </a:t>
            </a:r>
            <a:r>
              <a:rPr lang="en-US" sz="1600" b="0" dirty="0" err="1" smtClean="0"/>
              <a:t>Kiermaier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96200" y="6381750"/>
            <a:ext cx="1828800" cy="476250"/>
          </a:xfrm>
        </p:spPr>
        <p:txBody>
          <a:bodyPr/>
          <a:lstStyle/>
          <a:p>
            <a:fld id="{52C5DD7E-2DAB-4F99-88C0-0D976B3CE4C0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00600" y="14827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657600" y="170799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45173" y="2133600"/>
            <a:ext cx="3808027" cy="1710567"/>
            <a:chOff x="2514488" y="1663125"/>
            <a:chExt cx="3808027" cy="1710567"/>
          </a:xfrm>
        </p:grpSpPr>
        <p:sp>
          <p:nvSpPr>
            <p:cNvPr id="21" name="TextBox 20"/>
            <p:cNvSpPr txBox="1"/>
            <p:nvPr/>
          </p:nvSpPr>
          <p:spPr>
            <a:xfrm>
              <a:off x="3048000" y="2209800"/>
              <a:ext cx="2286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3333FF"/>
                  </a:solidFill>
                </a:rPr>
                <a:t>Amplitudes</a:t>
              </a:r>
              <a:endParaRPr lang="en-US" sz="3200" dirty="0">
                <a:solidFill>
                  <a:srgbClr val="3333FF"/>
                </a:solidFill>
              </a:endParaRPr>
            </a:p>
          </p:txBody>
        </p:sp>
        <p:sp>
          <p:nvSpPr>
            <p:cNvPr id="26" name="Explosion 2 25"/>
            <p:cNvSpPr/>
            <p:nvPr/>
          </p:nvSpPr>
          <p:spPr bwMode="auto">
            <a:xfrm rot="858287">
              <a:off x="2514488" y="1663125"/>
              <a:ext cx="3808027" cy="1710567"/>
            </a:xfrm>
            <a:prstGeom prst="irregularSeal2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83395" y="9144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Supergravity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838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3333FF"/>
                </a:solidFill>
              </a:rPr>
              <a:t>AdS</a:t>
            </a:r>
            <a:r>
              <a:rPr lang="en-US" dirty="0" smtClean="0">
                <a:solidFill>
                  <a:srgbClr val="3333FF"/>
                </a:solidFill>
              </a:rPr>
              <a:t>/CFT 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String Theory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85800" y="838200"/>
            <a:ext cx="22860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38200" y="4267200"/>
            <a:ext cx="28194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867400" y="4267200"/>
            <a:ext cx="27432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4000" y="838200"/>
            <a:ext cx="28194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4267200"/>
            <a:ext cx="230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QCD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Collider Physics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4456" y="4491335"/>
            <a:ext cx="259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Pure Mathematics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438400" y="1447800"/>
            <a:ext cx="914400" cy="914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438400" y="1447800"/>
            <a:ext cx="914400" cy="914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590800" y="3581400"/>
            <a:ext cx="9144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590800" y="3505200"/>
            <a:ext cx="1066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715000" y="1828800"/>
            <a:ext cx="9144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562600" y="1828800"/>
            <a:ext cx="1066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019800" y="3429000"/>
            <a:ext cx="1066800" cy="838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6096000" y="3505200"/>
            <a:ext cx="9906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81000" y="5562600"/>
            <a:ext cx="8441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future health of our field </a:t>
            </a:r>
            <a:r>
              <a:rPr lang="en-US" i="1" dirty="0" smtClean="0">
                <a:solidFill>
                  <a:schemeClr val="tx1"/>
                </a:solidFill>
              </a:rPr>
              <a:t>demands</a:t>
            </a:r>
            <a:r>
              <a:rPr lang="en-US" dirty="0" smtClean="0">
                <a:solidFill>
                  <a:schemeClr val="tx1"/>
                </a:solidFill>
              </a:rPr>
              <a:t> that we produce explicit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 of direct interest to people outside our subfield.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667000" y="152400"/>
            <a:ext cx="3886200" cy="457200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Links to other fields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96200" y="6381750"/>
            <a:ext cx="1828800" cy="476250"/>
          </a:xfrm>
        </p:spPr>
        <p:txBody>
          <a:bodyPr/>
          <a:lstStyle/>
          <a:p>
            <a:fld id="{52C5DD7E-2DAB-4F99-88C0-0D976B3CE4C0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333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819400" y="152400"/>
            <a:ext cx="33528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Pillars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00600" y="17113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19" name="Picture 4" descr="C:\Users\Zvi\Documents\talks\pilla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62199"/>
            <a:ext cx="1143000" cy="3282463"/>
          </a:xfrm>
          <a:prstGeom prst="rect">
            <a:avLst/>
          </a:prstGeom>
          <a:noFill/>
        </p:spPr>
      </p:pic>
      <p:pic>
        <p:nvPicPr>
          <p:cNvPr id="20" name="Picture 4" descr="C:\Users\Zvi\Documents\talks\pilla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199"/>
            <a:ext cx="1143000" cy="328246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295400" y="3124200"/>
            <a:ext cx="165461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symmetry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beauty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aesthetics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895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explicit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results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interesting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33FF"/>
                </a:solidFill>
              </a:rPr>
              <a:t>outside the field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90800" y="1143000"/>
            <a:ext cx="3808027" cy="1710567"/>
            <a:chOff x="2514488" y="1663125"/>
            <a:chExt cx="3808027" cy="1710567"/>
          </a:xfrm>
        </p:grpSpPr>
        <p:sp>
          <p:nvSpPr>
            <p:cNvPr id="13" name="TextBox 12"/>
            <p:cNvSpPr txBox="1"/>
            <p:nvPr/>
          </p:nvSpPr>
          <p:spPr>
            <a:xfrm>
              <a:off x="3048000" y="2209800"/>
              <a:ext cx="2286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3333FF"/>
                  </a:solidFill>
                </a:rPr>
                <a:t>Amplitudes</a:t>
              </a:r>
              <a:endParaRPr lang="en-US" sz="3200" dirty="0">
                <a:solidFill>
                  <a:srgbClr val="3333FF"/>
                </a:solidFill>
              </a:endParaRPr>
            </a:p>
          </p:txBody>
        </p:sp>
        <p:sp>
          <p:nvSpPr>
            <p:cNvPr id="14" name="Explosion 2 13"/>
            <p:cNvSpPr/>
            <p:nvPr/>
          </p:nvSpPr>
          <p:spPr bwMode="auto">
            <a:xfrm rot="858287">
              <a:off x="2514488" y="1663125"/>
              <a:ext cx="3808027" cy="1710567"/>
            </a:xfrm>
            <a:prstGeom prst="irregularSeal2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00800" y="4343400"/>
            <a:ext cx="2362200" cy="1447800"/>
            <a:chOff x="6400800" y="4648200"/>
            <a:chExt cx="2362200" cy="1447800"/>
          </a:xfrm>
        </p:grpSpPr>
        <p:sp>
          <p:nvSpPr>
            <p:cNvPr id="16" name="Freeform 15"/>
            <p:cNvSpPr/>
            <p:nvPr/>
          </p:nvSpPr>
          <p:spPr bwMode="auto">
            <a:xfrm>
              <a:off x="7391400" y="4648200"/>
              <a:ext cx="304800" cy="381000"/>
            </a:xfrm>
            <a:custGeom>
              <a:avLst/>
              <a:gdLst>
                <a:gd name="connsiteX0" fmla="*/ 0 w 368300"/>
                <a:gd name="connsiteY0" fmla="*/ 0 h 673100"/>
                <a:gd name="connsiteX1" fmla="*/ 101600 w 368300"/>
                <a:gd name="connsiteY1" fmla="*/ 342900 h 673100"/>
                <a:gd name="connsiteX2" fmla="*/ 368300 w 368300"/>
                <a:gd name="connsiteY2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673100">
                  <a:moveTo>
                    <a:pt x="0" y="0"/>
                  </a:moveTo>
                  <a:cubicBezTo>
                    <a:pt x="20108" y="115358"/>
                    <a:pt x="40217" y="230717"/>
                    <a:pt x="101600" y="342900"/>
                  </a:cubicBezTo>
                  <a:cubicBezTo>
                    <a:pt x="162983" y="455083"/>
                    <a:pt x="265641" y="564091"/>
                    <a:pt x="368300" y="67310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400800" y="5029200"/>
              <a:ext cx="2362200" cy="1066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49937" y="5105400"/>
              <a:ext cx="1947969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I want to  </a:t>
              </a:r>
            </a:p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emphasize this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4038600"/>
            <a:ext cx="2286000" cy="1295400"/>
            <a:chOff x="152400" y="4343400"/>
            <a:chExt cx="2286000" cy="1295400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4724400"/>
              <a:ext cx="16722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obviously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 important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52400" y="4724400"/>
              <a:ext cx="2286000" cy="914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 flipH="1">
              <a:off x="1447800" y="4343400"/>
              <a:ext cx="457200" cy="381000"/>
            </a:xfrm>
            <a:custGeom>
              <a:avLst/>
              <a:gdLst>
                <a:gd name="connsiteX0" fmla="*/ 0 w 368300"/>
                <a:gd name="connsiteY0" fmla="*/ 0 h 673100"/>
                <a:gd name="connsiteX1" fmla="*/ 101600 w 368300"/>
                <a:gd name="connsiteY1" fmla="*/ 342900 h 673100"/>
                <a:gd name="connsiteX2" fmla="*/ 368300 w 368300"/>
                <a:gd name="connsiteY2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673100">
                  <a:moveTo>
                    <a:pt x="0" y="0"/>
                  </a:moveTo>
                  <a:cubicBezTo>
                    <a:pt x="20108" y="115358"/>
                    <a:pt x="40217" y="230717"/>
                    <a:pt x="101600" y="342900"/>
                  </a:cubicBezTo>
                  <a:cubicBezTo>
                    <a:pt x="162983" y="455083"/>
                    <a:pt x="265641" y="564091"/>
                    <a:pt x="368300" y="67310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19200" y="5943600"/>
            <a:ext cx="7086427" cy="461665"/>
          </a:xfrm>
          <a:prstGeom prst="rect">
            <a:avLst/>
          </a:prstGeom>
          <a:solidFill>
            <a:srgbClr val="00FF00">
              <a:alpha val="2392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Our field will die without the support of </a:t>
            </a:r>
            <a:r>
              <a:rPr lang="en-US" i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>
                <a:solidFill>
                  <a:srgbClr val="FF0000"/>
                </a:solidFill>
              </a:rPr>
              <a:t> pillars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need for techniques that are general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62000"/>
            <a:ext cx="8596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you discover a powerful technique in planar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r>
              <a:rPr lang="en-US" dirty="0" err="1" smtClean="0">
                <a:solidFill>
                  <a:schemeClr val="tx1"/>
                </a:solidFill>
              </a:rPr>
              <a:t>sYM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see how far it can be pushed to more general problems </a:t>
            </a:r>
            <a:r>
              <a:rPr lang="en-US" i="1" dirty="0" smtClean="0">
                <a:solidFill>
                  <a:schemeClr val="tx1"/>
                </a:solidFill>
              </a:rPr>
              <a:t>e.g. </a:t>
            </a:r>
            <a:r>
              <a:rPr lang="en-US" dirty="0" smtClean="0">
                <a:solidFill>
                  <a:schemeClr val="tx1"/>
                </a:solidFill>
              </a:rPr>
              <a:t>QCD,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gravity or strings.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6" y="2057400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Example: Symbols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5814" y="2114490"/>
            <a:ext cx="430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</a:t>
            </a:r>
            <a:r>
              <a:rPr lang="en-US" sz="2000" dirty="0" err="1" smtClean="0"/>
              <a:t>Henn</a:t>
            </a:r>
            <a:r>
              <a:rPr lang="en-US" sz="2000" dirty="0" smtClean="0"/>
              <a:t>, </a:t>
            </a:r>
            <a:r>
              <a:rPr lang="en-US" sz="2000" dirty="0" err="1" smtClean="0"/>
              <a:t>Volovich</a:t>
            </a:r>
            <a:r>
              <a:rPr lang="en-US" sz="2000" dirty="0" smtClean="0"/>
              <a:t>, Del </a:t>
            </a:r>
            <a:r>
              <a:rPr lang="en-US" sz="2000" dirty="0" err="1" smtClean="0"/>
              <a:t>Duca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3718" y="2549604"/>
            <a:ext cx="8760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Started life (in physics) by simplifying the two loop remainder  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function on </a:t>
            </a:r>
            <a:r>
              <a:rPr lang="en-US" sz="2200" i="1" dirty="0" smtClean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 = 4.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 Easy  apply to QCD:  General tool for finding </a:t>
            </a:r>
            <a:r>
              <a:rPr lang="en-US" sz="2200" dirty="0" err="1" smtClean="0">
                <a:solidFill>
                  <a:srgbClr val="FF0000"/>
                </a:solidFill>
              </a:rPr>
              <a:t>polylog</a:t>
            </a:r>
            <a:r>
              <a:rPr lang="en-US" sz="2200" dirty="0" smtClean="0">
                <a:solidFill>
                  <a:srgbClr val="FF0000"/>
                </a:solidFill>
              </a:rPr>
              <a:t> identities.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886200"/>
            <a:ext cx="8739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Example: on-shell methods for integrals.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Focusing on general methods but keeping an eye on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= 4 </a:t>
            </a:r>
            <a:r>
              <a:rPr lang="en-US" dirty="0" err="1" smtClean="0">
                <a:solidFill>
                  <a:schemeClr val="tx1"/>
                </a:solidFill>
              </a:rPr>
              <a:t>sYM.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3962400"/>
            <a:ext cx="2306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 from </a:t>
            </a:r>
            <a:r>
              <a:rPr lang="en-US" sz="2000" dirty="0" err="1" smtClean="0"/>
              <a:t>Kosower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105400"/>
            <a:ext cx="8665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Example: Studies of IR divergences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  Of keen interest to both </a:t>
            </a:r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= 4 community and phenomenology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communities.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5181600"/>
            <a:ext cx="223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 from </a:t>
            </a:r>
            <a:r>
              <a:rPr lang="en-US" sz="2000" dirty="0" err="1" smtClean="0"/>
              <a:t>Neubert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866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Looking Outwards: Our Field is Thriving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990600"/>
            <a:ext cx="7296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Can we solve 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 theory and link to </a:t>
            </a:r>
            <a:r>
              <a:rPr lang="en-US" dirty="0" err="1" smtClean="0">
                <a:solidFill>
                  <a:srgbClr val="3333FF"/>
                </a:solidFill>
              </a:rPr>
              <a:t>AdS</a:t>
            </a:r>
            <a:r>
              <a:rPr lang="en-US" dirty="0" smtClean="0">
                <a:solidFill>
                  <a:srgbClr val="3333FF"/>
                </a:solidFill>
              </a:rPr>
              <a:t>/CFT?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8282" y="5257800"/>
            <a:ext cx="839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Can we help our phenomenology friends with collider physics?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295" y="1981200"/>
            <a:ext cx="7858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Can we finally answer the question on whether UV finite </a:t>
            </a:r>
          </a:p>
          <a:p>
            <a:r>
              <a:rPr lang="en-US" dirty="0" err="1" smtClean="0">
                <a:solidFill>
                  <a:srgbClr val="3333FF"/>
                </a:solidFill>
              </a:rPr>
              <a:t>supergravity</a:t>
            </a:r>
            <a:r>
              <a:rPr lang="en-US" dirty="0" smtClean="0">
                <a:solidFill>
                  <a:srgbClr val="3333FF"/>
                </a:solidFill>
              </a:rPr>
              <a:t> theories exist?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4262735"/>
            <a:ext cx="773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Are there structures of use to our mathematician friends?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97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</a:t>
            </a:r>
            <a:r>
              <a:rPr lang="en-US" sz="2000" dirty="0" err="1" smtClean="0"/>
              <a:t>Arkani-Hamed</a:t>
            </a:r>
            <a:r>
              <a:rPr lang="en-US" sz="2000" dirty="0" smtClean="0"/>
              <a:t>, Del </a:t>
            </a:r>
            <a:r>
              <a:rPr lang="en-US" sz="2000" dirty="0" err="1" smtClean="0"/>
              <a:t>Duca</a:t>
            </a:r>
            <a:r>
              <a:rPr lang="en-US" sz="2000" dirty="0" smtClean="0"/>
              <a:t>, </a:t>
            </a:r>
            <a:r>
              <a:rPr lang="en-US" sz="2000" dirty="0" err="1" smtClean="0"/>
              <a:t>Henn</a:t>
            </a:r>
            <a:r>
              <a:rPr lang="en-US" sz="2000" dirty="0" smtClean="0"/>
              <a:t>, Kaplan, </a:t>
            </a:r>
            <a:r>
              <a:rPr lang="en-US" sz="2000" dirty="0" smtClean="0"/>
              <a:t> </a:t>
            </a:r>
            <a:r>
              <a:rPr lang="en-US" sz="2000" dirty="0" err="1" smtClean="0"/>
              <a:t>Korchemsky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Roiban</a:t>
            </a:r>
            <a:r>
              <a:rPr lang="en-US" sz="2000" dirty="0" smtClean="0"/>
              <a:t>,  </a:t>
            </a:r>
            <a:r>
              <a:rPr lang="en-US" sz="2000" dirty="0" smtClean="0"/>
              <a:t>Skinner</a:t>
            </a:r>
            <a:r>
              <a:rPr lang="en-US" sz="2000" dirty="0" smtClean="0"/>
              <a:t>, </a:t>
            </a:r>
            <a:r>
              <a:rPr lang="en-US" sz="2000" dirty="0" err="1" smtClean="0"/>
              <a:t>Spradlin</a:t>
            </a:r>
            <a:r>
              <a:rPr lang="en-US" sz="2000" dirty="0" smtClean="0"/>
              <a:t>, </a:t>
            </a:r>
            <a:r>
              <a:rPr lang="en-US" sz="2000" dirty="0" smtClean="0"/>
              <a:t> </a:t>
            </a:r>
            <a:r>
              <a:rPr lang="en-US" sz="2000" dirty="0" err="1" smtClean="0"/>
              <a:t>Sokatchev</a:t>
            </a:r>
            <a:r>
              <a:rPr lang="en-US" sz="2000" dirty="0" smtClean="0"/>
              <a:t>, </a:t>
            </a:r>
            <a:r>
              <a:rPr lang="en-US" sz="2000" dirty="0" err="1" smtClean="0"/>
              <a:t>Travaglini</a:t>
            </a:r>
            <a:r>
              <a:rPr lang="en-US" sz="2000" dirty="0" smtClean="0"/>
              <a:t>, </a:t>
            </a:r>
            <a:r>
              <a:rPr lang="en-US" sz="2000" dirty="0" err="1" smtClean="0"/>
              <a:t>Trnka</a:t>
            </a:r>
            <a:r>
              <a:rPr lang="en-US" sz="2000" dirty="0" smtClean="0"/>
              <a:t>, </a:t>
            </a:r>
            <a:r>
              <a:rPr lang="en-US" sz="2000" dirty="0" smtClean="0"/>
              <a:t>Vieira, </a:t>
            </a:r>
            <a:r>
              <a:rPr lang="en-US" sz="2000" dirty="0" err="1" smtClean="0"/>
              <a:t>Volovich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819400"/>
            <a:ext cx="759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ZB, Boucher-</a:t>
            </a:r>
            <a:r>
              <a:rPr lang="en-US" sz="2000" dirty="0" err="1" smtClean="0"/>
              <a:t>Veronneau</a:t>
            </a:r>
            <a:r>
              <a:rPr lang="en-US" sz="2000" dirty="0" smtClean="0"/>
              <a:t>, </a:t>
            </a:r>
            <a:r>
              <a:rPr lang="en-US" sz="2000" dirty="0" err="1" smtClean="0"/>
              <a:t>Kallosh</a:t>
            </a:r>
            <a:r>
              <a:rPr lang="en-US" sz="2000" dirty="0" smtClean="0"/>
              <a:t>, Johansson, </a:t>
            </a:r>
            <a:r>
              <a:rPr lang="en-US" sz="2000" dirty="0" err="1" smtClean="0"/>
              <a:t>Stieberger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334" y="4648200"/>
            <a:ext cx="389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</a:t>
            </a:r>
            <a:r>
              <a:rPr lang="en-US" sz="2000" dirty="0" err="1" smtClean="0"/>
              <a:t>Arkani-Hamed</a:t>
            </a:r>
            <a:r>
              <a:rPr lang="en-US" sz="2000" dirty="0" smtClean="0"/>
              <a:t>, </a:t>
            </a:r>
            <a:r>
              <a:rPr lang="en-US" sz="2000" dirty="0" err="1" smtClean="0"/>
              <a:t>Trnka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Studies of amplitudes in string theory.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733800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</a:t>
            </a:r>
            <a:r>
              <a:rPr lang="en-US" sz="2000" dirty="0" err="1" smtClean="0"/>
              <a:t>Vanhove</a:t>
            </a:r>
            <a:r>
              <a:rPr lang="en-US" sz="2000" dirty="0" smtClean="0"/>
              <a:t> and </a:t>
            </a:r>
            <a:r>
              <a:rPr lang="en-US" sz="2000" dirty="0" err="1" smtClean="0"/>
              <a:t>Stieberger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619690"/>
            <a:ext cx="411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Talks from </a:t>
            </a:r>
            <a:r>
              <a:rPr lang="en-US" sz="2000" dirty="0" err="1" smtClean="0"/>
              <a:t>Boels</a:t>
            </a:r>
            <a:r>
              <a:rPr lang="en-US" sz="2000" dirty="0" smtClean="0"/>
              <a:t>, </a:t>
            </a:r>
            <a:r>
              <a:rPr lang="en-US" sz="2000" dirty="0" err="1" smtClean="0"/>
              <a:t>Kosower</a:t>
            </a:r>
            <a:r>
              <a:rPr lang="en-US" sz="2000" dirty="0" smtClean="0"/>
              <a:t>, </a:t>
            </a:r>
            <a:r>
              <a:rPr lang="en-US" sz="2000" dirty="0" err="1" smtClean="0"/>
              <a:t>Neubert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4741B943-5C52-421C-BBDC-068EB026A06E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86600" cy="457200"/>
          </a:xfr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Looking outwards: Our field is Thriving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ERN_LHC_t2030s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594100" cy="23427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4724400"/>
            <a:ext cx="8278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Key ideas originally worked out in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4 </a:t>
            </a:r>
            <a:r>
              <a:rPr lang="en-US" dirty="0" err="1" smtClean="0">
                <a:solidFill>
                  <a:srgbClr val="000000"/>
                </a:solidFill>
              </a:rPr>
              <a:t>sYM</a:t>
            </a:r>
            <a:r>
              <a:rPr lang="en-US" dirty="0" smtClean="0">
                <a:solidFill>
                  <a:srgbClr val="000000"/>
                </a:solidFill>
              </a:rPr>
              <a:t> theory today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lay a central role in our ability to make precision predictions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 err="1" smtClean="0">
                <a:solidFill>
                  <a:srgbClr val="000000"/>
                </a:solidFill>
              </a:rPr>
              <a:t>multijet</a:t>
            </a:r>
            <a:r>
              <a:rPr lang="en-US" dirty="0" smtClean="0">
                <a:solidFill>
                  <a:srgbClr val="000000"/>
                </a:solidFill>
              </a:rPr>
              <a:t> processes.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88275" y="3581400"/>
            <a:ext cx="1257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jets of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hadrons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57800" y="990600"/>
            <a:ext cx="3587969" cy="2738438"/>
            <a:chOff x="4800600" y="658856"/>
            <a:chExt cx="4045169" cy="3222582"/>
          </a:xfrm>
        </p:grpSpPr>
        <p:pic>
          <p:nvPicPr>
            <p:cNvPr id="8" name="Picture 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1143000"/>
              <a:ext cx="3911600" cy="273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029200" y="1447800"/>
              <a:ext cx="457200" cy="609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4800600" y="3124200"/>
              <a:ext cx="457200" cy="609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8199438" y="658856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jets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5401969" y="1734918"/>
              <a:ext cx="847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quark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316059" y="2955925"/>
              <a:ext cx="790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gluon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7A7E4E58-5579-4420-83CB-64840FC094F2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838200" y="152400"/>
            <a:ext cx="7772400" cy="685800"/>
          </a:xfrm>
          <a:prstGeom prst="rect">
            <a:avLst/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NLO QCD </a:t>
            </a:r>
            <a:r>
              <a:rPr lang="en-US" sz="3200" dirty="0" smtClean="0">
                <a:solidFill>
                  <a:srgbClr val="FF0000"/>
                </a:solidFill>
              </a:rPr>
              <a:t>Calculations </a:t>
            </a:r>
            <a:r>
              <a:rPr lang="en-US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i="1" dirty="0" smtClean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+3,4 </a:t>
            </a:r>
            <a:r>
              <a:rPr lang="en-US" sz="3200" dirty="0">
                <a:solidFill>
                  <a:srgbClr val="FF0000"/>
                </a:solidFill>
              </a:rPr>
              <a:t>jets </a:t>
            </a:r>
          </a:p>
        </p:txBody>
      </p:sp>
      <p:sp>
        <p:nvSpPr>
          <p:cNvPr id="905239" name="Text Box 23"/>
          <p:cNvSpPr txBox="1">
            <a:spLocks noChangeArrowheads="1"/>
          </p:cNvSpPr>
          <p:nvPr/>
        </p:nvSpPr>
        <p:spPr bwMode="auto">
          <a:xfrm>
            <a:off x="0" y="990600"/>
            <a:ext cx="868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dirty="0"/>
              <a:t>Berger, ZB, Dixon, </a:t>
            </a:r>
            <a:r>
              <a:rPr lang="en-US" sz="1600" b="0" dirty="0" err="1"/>
              <a:t>Febres</a:t>
            </a:r>
            <a:r>
              <a:rPr lang="en-US" sz="1600" b="0" dirty="0"/>
              <a:t> Cordero, Forde, </a:t>
            </a:r>
            <a:r>
              <a:rPr lang="en-US" sz="1600" b="0" dirty="0" err="1"/>
              <a:t>Gleisberg</a:t>
            </a:r>
            <a:r>
              <a:rPr lang="en-US" sz="1600" b="0" dirty="0"/>
              <a:t>, </a:t>
            </a:r>
            <a:r>
              <a:rPr lang="en-US" sz="1600" b="0" dirty="0" err="1"/>
              <a:t>Ita</a:t>
            </a:r>
            <a:r>
              <a:rPr lang="en-US" sz="1600" b="0" dirty="0"/>
              <a:t>, </a:t>
            </a:r>
            <a:r>
              <a:rPr lang="en-US" sz="1600" b="0" dirty="0" err="1"/>
              <a:t>Kosower</a:t>
            </a:r>
            <a:r>
              <a:rPr lang="en-US" sz="1600" b="0" dirty="0"/>
              <a:t>, Maitre </a:t>
            </a:r>
            <a:r>
              <a:rPr lang="en-US" sz="1600" b="0" dirty="0" smtClean="0">
                <a:solidFill>
                  <a:srgbClr val="000000"/>
                </a:solidFill>
              </a:rPr>
              <a:t>[</a:t>
            </a:r>
            <a:r>
              <a:rPr lang="en-US" sz="1600" b="0" dirty="0" err="1" smtClean="0">
                <a:solidFill>
                  <a:srgbClr val="000000"/>
                </a:solidFill>
              </a:rPr>
              <a:t>BlackHat</a:t>
            </a:r>
            <a:r>
              <a:rPr lang="en-US" sz="1600" b="0" dirty="0" smtClean="0">
                <a:solidFill>
                  <a:srgbClr val="000000"/>
                </a:solidFill>
              </a:rPr>
              <a:t> collaboration]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05241" name="Text Box 25"/>
          <p:cNvSpPr txBox="1">
            <a:spLocks noChangeArrowheads="1"/>
          </p:cNvSpPr>
          <p:nvPr/>
        </p:nvSpPr>
        <p:spPr bwMode="auto">
          <a:xfrm>
            <a:off x="6019800" y="14478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BlackHat for one-loop</a:t>
            </a:r>
          </a:p>
          <a:p>
            <a:r>
              <a:rPr lang="en-US" sz="2000">
                <a:solidFill>
                  <a:srgbClr val="FF0000"/>
                </a:solidFill>
              </a:rPr>
              <a:t>SHERPA for other parts</a:t>
            </a:r>
          </a:p>
        </p:txBody>
      </p:sp>
      <p:sp>
        <p:nvSpPr>
          <p:cNvPr id="905245" name="Text Box 29"/>
          <p:cNvSpPr txBox="1">
            <a:spLocks noChangeArrowheads="1"/>
          </p:cNvSpPr>
          <p:nvPr/>
        </p:nvSpPr>
        <p:spPr bwMode="auto">
          <a:xfrm>
            <a:off x="5791200" y="3962400"/>
            <a:ext cx="3368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Excellent agreement between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NLO theory and experiment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05246" name="Text Box 30"/>
          <p:cNvSpPr txBox="1">
            <a:spLocks noChangeArrowheads="1"/>
          </p:cNvSpPr>
          <p:nvPr/>
        </p:nvSpPr>
        <p:spPr bwMode="auto">
          <a:xfrm>
            <a:off x="6000507" y="4626114"/>
            <a:ext cx="27485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 triumph for </a:t>
            </a:r>
            <a:r>
              <a:rPr lang="en-US" sz="2000" dirty="0" smtClean="0">
                <a:solidFill>
                  <a:srgbClr val="000000"/>
                </a:solidFill>
              </a:rPr>
              <a:t>on-shell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methods.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0524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54144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3213100" y="2681288"/>
            <a:ext cx="219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Data from Fermilab</a:t>
            </a:r>
          </a:p>
        </p:txBody>
      </p:sp>
      <p:pic>
        <p:nvPicPr>
          <p:cNvPr id="90525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86000"/>
            <a:ext cx="2438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blackhat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624" y="3581400"/>
            <a:ext cx="817941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562600" y="5410200"/>
            <a:ext cx="3693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3333FF"/>
                </a:solidFill>
              </a:rPr>
              <a:t>Unitarity</a:t>
            </a:r>
            <a:r>
              <a:rPr lang="en-US" sz="2000" dirty="0" smtClean="0">
                <a:solidFill>
                  <a:srgbClr val="3333FF"/>
                </a:solidFill>
              </a:rPr>
              <a:t> method originally 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developed by studying one-loop</a:t>
            </a:r>
          </a:p>
          <a:p>
            <a:r>
              <a:rPr lang="en-US" sz="2000" i="1" dirty="0" smtClean="0">
                <a:solidFill>
                  <a:srgbClr val="3333FF"/>
                </a:solidFill>
              </a:rPr>
              <a:t>N</a:t>
            </a:r>
            <a:r>
              <a:rPr lang="en-US" sz="2000" dirty="0" smtClean="0">
                <a:solidFill>
                  <a:srgbClr val="3333FF"/>
                </a:solidFill>
              </a:rPr>
              <a:t> = 4 </a:t>
            </a:r>
            <a:r>
              <a:rPr lang="en-US" sz="2000" dirty="0" err="1" smtClean="0">
                <a:solidFill>
                  <a:srgbClr val="3333FF"/>
                </a:solidFill>
              </a:rPr>
              <a:t>sYM</a:t>
            </a:r>
            <a:r>
              <a:rPr lang="en-US" sz="2000" dirty="0" smtClean="0">
                <a:solidFill>
                  <a:srgbClr val="3333FF"/>
                </a:solidFill>
              </a:rPr>
              <a:t> theory (BDDK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AE0C-02EF-44C6-8C3D-CD0D0623863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019800" cy="4572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First NLO calculations of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W,Z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+ 4 jets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898525" y="852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/>
          </a:p>
        </p:txBody>
      </p:sp>
      <p:grpSp>
        <p:nvGrpSpPr>
          <p:cNvPr id="2" name="Group 11"/>
          <p:cNvGrpSpPr/>
          <p:nvPr/>
        </p:nvGrpSpPr>
        <p:grpSpPr>
          <a:xfrm>
            <a:off x="5867400" y="1295400"/>
            <a:ext cx="2819400" cy="1981200"/>
            <a:chOff x="2667000" y="1980583"/>
            <a:chExt cx="2514600" cy="1689981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1980583"/>
              <a:ext cx="2514600" cy="1689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4876800" y="2666999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20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8634" y="2563334"/>
              <a:ext cx="4619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0" i="1" dirty="0" smtClean="0">
                  <a:solidFill>
                    <a:srgbClr val="FF0000"/>
                  </a:solidFill>
                </a:rPr>
                <a:t>W</a:t>
              </a:r>
              <a:endParaRPr lang="en-US" sz="2600" b="0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 descr="blackhat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867400"/>
            <a:ext cx="10497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4400" y="3466981"/>
            <a:ext cx="42777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3333FF"/>
                </a:solidFill>
              </a:rPr>
              <a:t>NLO QCD provides the best</a:t>
            </a:r>
          </a:p>
          <a:p>
            <a:r>
              <a:rPr lang="en-US" sz="2300" dirty="0" smtClean="0">
                <a:solidFill>
                  <a:srgbClr val="3333FF"/>
                </a:solidFill>
              </a:rPr>
              <a:t>available theoretical predictions.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4419600" y="4343400"/>
            <a:ext cx="474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On-shell methods really work!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2 legs beyond Feynman diagrams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for this type of process.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98" y="1138535"/>
            <a:ext cx="3556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W </a:t>
            </a:r>
            <a:r>
              <a:rPr lang="en-US" dirty="0" smtClean="0">
                <a:solidFill>
                  <a:srgbClr val="3333FF"/>
                </a:solidFill>
              </a:rPr>
              <a:t>+ 4 jets </a:t>
            </a:r>
            <a:r>
              <a:rPr lang="en-US" i="1" dirty="0" smtClean="0">
                <a:solidFill>
                  <a:srgbClr val="3333FF"/>
                </a:solidFill>
              </a:rPr>
              <a:t>H</a:t>
            </a:r>
            <a:r>
              <a:rPr lang="en-US" baseline="-25000" dirty="0" smtClean="0">
                <a:solidFill>
                  <a:srgbClr val="3333FF"/>
                </a:solidFill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distribution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219200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BlackHat</a:t>
            </a:r>
            <a:r>
              <a:rPr lang="en-US" sz="1600" dirty="0" smtClean="0">
                <a:solidFill>
                  <a:prstClr val="black"/>
                </a:solidFill>
              </a:rPr>
              <a:t> + Sherpa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52400" y="838200"/>
            <a:ext cx="8686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0" dirty="0"/>
              <a:t>Berger, ZB, Dixon, </a:t>
            </a:r>
            <a:r>
              <a:rPr lang="en-US" sz="1500" b="0" dirty="0" err="1"/>
              <a:t>Febres</a:t>
            </a:r>
            <a:r>
              <a:rPr lang="en-US" sz="1500" b="0" dirty="0"/>
              <a:t> Cordero, Forde, </a:t>
            </a:r>
            <a:r>
              <a:rPr lang="en-US" sz="1500" b="0" dirty="0" err="1"/>
              <a:t>Gleisberg</a:t>
            </a:r>
            <a:r>
              <a:rPr lang="en-US" sz="1500" b="0" dirty="0"/>
              <a:t>, </a:t>
            </a:r>
            <a:r>
              <a:rPr lang="en-US" sz="1500" b="0" dirty="0" err="1"/>
              <a:t>Ita</a:t>
            </a:r>
            <a:r>
              <a:rPr lang="en-US" sz="1500" b="0" dirty="0"/>
              <a:t>, </a:t>
            </a:r>
            <a:r>
              <a:rPr lang="en-US" sz="1500" b="0" dirty="0" err="1"/>
              <a:t>Kosower</a:t>
            </a:r>
            <a:r>
              <a:rPr lang="en-US" sz="1500" b="0" dirty="0"/>
              <a:t>, Maitre (</a:t>
            </a:r>
            <a:r>
              <a:rPr lang="en-US" sz="1500" b="0" dirty="0" err="1"/>
              <a:t>BlackHat</a:t>
            </a:r>
            <a:r>
              <a:rPr lang="en-US" sz="1500" b="0" dirty="0"/>
              <a:t> collaboration)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4294736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2000" y="5634335"/>
            <a:ext cx="363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sz="1800" i="1" dirty="0" smtClean="0">
                <a:solidFill>
                  <a:prstClr val="black"/>
                </a:solidFill>
              </a:rPr>
              <a:t>H</a:t>
            </a:r>
            <a:r>
              <a:rPr lang="en-US" sz="1800" baseline="-25000" dirty="0" smtClean="0">
                <a:solidFill>
                  <a:prstClr val="black"/>
                </a:solidFill>
              </a:rPr>
              <a:t>T</a:t>
            </a:r>
            <a:r>
              <a:rPr lang="en-US" sz="1800" dirty="0" smtClean="0">
                <a:solidFill>
                  <a:prstClr val="black"/>
                </a:solidFill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</a:rPr>
              <a:t>GeV</a:t>
            </a:r>
            <a:r>
              <a:rPr lang="en-US" sz="1800" dirty="0" smtClean="0">
                <a:solidFill>
                  <a:prstClr val="black"/>
                </a:solidFill>
              </a:rPr>
              <a:t>] –total transverse energy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30DCAE0C-02EF-44C6-8C3D-CD0D0623863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2514600" cy="4572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The Future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990600"/>
            <a:ext cx="691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By all means hunt for aesthetically beautiful results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1676400"/>
            <a:ext cx="758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don’t forget that the whole point is to find results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 general interest outside our field.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3124200"/>
            <a:ext cx="8464112" cy="461665"/>
          </a:xfrm>
          <a:prstGeom prst="rect">
            <a:avLst/>
          </a:prstGeom>
          <a:solidFill>
            <a:srgbClr val="00FF00">
              <a:alpha val="1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do our job our hosts will need to plan for Amplitudes 2021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28800" y="4488624"/>
            <a:ext cx="5286375" cy="1924051"/>
            <a:chOff x="1828800" y="3200400"/>
            <a:chExt cx="5286375" cy="1924051"/>
          </a:xfrm>
        </p:grpSpPr>
        <p:grpSp>
          <p:nvGrpSpPr>
            <p:cNvPr id="75" name="Group 74"/>
            <p:cNvGrpSpPr/>
            <p:nvPr/>
          </p:nvGrpSpPr>
          <p:grpSpPr>
            <a:xfrm>
              <a:off x="1828800" y="3200400"/>
              <a:ext cx="5286375" cy="1924051"/>
              <a:chOff x="1828800" y="3200400"/>
              <a:chExt cx="5286375" cy="1924051"/>
            </a:xfrm>
          </p:grpSpPr>
          <p:pic>
            <p:nvPicPr>
              <p:cNvPr id="28" name="Picture 2" descr="http://www.umich.edu/~mctp/SciPrgPgs/events/2011/AMP2011/Logo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00400"/>
                <a:ext cx="5286375" cy="1924051"/>
              </a:xfrm>
              <a:prstGeom prst="rect">
                <a:avLst/>
              </a:prstGeom>
              <a:noFill/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5638800" y="3962400"/>
                <a:ext cx="533400" cy="106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562600" y="4057651"/>
              <a:ext cx="685800" cy="789765"/>
              <a:chOff x="5562600" y="5467351"/>
              <a:chExt cx="685800" cy="78976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5618967" y="5639515"/>
                <a:ext cx="516699" cy="558085"/>
              </a:xfrm>
              <a:custGeom>
                <a:avLst/>
                <a:gdLst>
                  <a:gd name="connsiteX0" fmla="*/ 88900 w 990600"/>
                  <a:gd name="connsiteY0" fmla="*/ 355600 h 977900"/>
                  <a:gd name="connsiteX1" fmla="*/ 317500 w 990600"/>
                  <a:gd name="connsiteY1" fmla="*/ 165100 h 977900"/>
                  <a:gd name="connsiteX2" fmla="*/ 685800 w 990600"/>
                  <a:gd name="connsiteY2" fmla="*/ 152400 h 977900"/>
                  <a:gd name="connsiteX3" fmla="*/ 838200 w 990600"/>
                  <a:gd name="connsiteY3" fmla="*/ 330200 h 977900"/>
                  <a:gd name="connsiteX4" fmla="*/ 787400 w 990600"/>
                  <a:gd name="connsiteY4" fmla="*/ 571500 h 977900"/>
                  <a:gd name="connsiteX5" fmla="*/ 177800 w 990600"/>
                  <a:gd name="connsiteY5" fmla="*/ 977900 h 977900"/>
                  <a:gd name="connsiteX6" fmla="*/ 939800 w 990600"/>
                  <a:gd name="connsiteY6" fmla="*/ 977900 h 977900"/>
                  <a:gd name="connsiteX7" fmla="*/ 914400 w 990600"/>
                  <a:gd name="connsiteY7" fmla="*/ 787400 h 977900"/>
                  <a:gd name="connsiteX8" fmla="*/ 685800 w 990600"/>
                  <a:gd name="connsiteY8" fmla="*/ 787400 h 977900"/>
                  <a:gd name="connsiteX9" fmla="*/ 927100 w 990600"/>
                  <a:gd name="connsiteY9" fmla="*/ 609600 h 977900"/>
                  <a:gd name="connsiteX10" fmla="*/ 990600 w 990600"/>
                  <a:gd name="connsiteY10" fmla="*/ 254000 h 977900"/>
                  <a:gd name="connsiteX11" fmla="*/ 838200 w 990600"/>
                  <a:gd name="connsiteY11" fmla="*/ 12700 h 977900"/>
                  <a:gd name="connsiteX12" fmla="*/ 393700 w 990600"/>
                  <a:gd name="connsiteY12" fmla="*/ 0 h 977900"/>
                  <a:gd name="connsiteX13" fmla="*/ 0 w 990600"/>
                  <a:gd name="connsiteY13" fmla="*/ 228600 h 977900"/>
                  <a:gd name="connsiteX14" fmla="*/ 88900 w 990600"/>
                  <a:gd name="connsiteY14" fmla="*/ 355600 h 97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600" h="977900">
                    <a:moveTo>
                      <a:pt x="88900" y="355600"/>
                    </a:moveTo>
                    <a:lnTo>
                      <a:pt x="317500" y="165100"/>
                    </a:lnTo>
                    <a:lnTo>
                      <a:pt x="685800" y="152400"/>
                    </a:lnTo>
                    <a:lnTo>
                      <a:pt x="838200" y="330200"/>
                    </a:lnTo>
                    <a:lnTo>
                      <a:pt x="787400" y="571500"/>
                    </a:lnTo>
                    <a:lnTo>
                      <a:pt x="177800" y="977900"/>
                    </a:lnTo>
                    <a:lnTo>
                      <a:pt x="939800" y="977900"/>
                    </a:lnTo>
                    <a:lnTo>
                      <a:pt x="914400" y="787400"/>
                    </a:lnTo>
                    <a:lnTo>
                      <a:pt x="685800" y="787400"/>
                    </a:lnTo>
                    <a:lnTo>
                      <a:pt x="927100" y="609600"/>
                    </a:lnTo>
                    <a:lnTo>
                      <a:pt x="990600" y="254000"/>
                    </a:lnTo>
                    <a:lnTo>
                      <a:pt x="838200" y="12700"/>
                    </a:lnTo>
                    <a:lnTo>
                      <a:pt x="393700" y="0"/>
                    </a:lnTo>
                    <a:lnTo>
                      <a:pt x="0" y="228600"/>
                    </a:lnTo>
                    <a:lnTo>
                      <a:pt x="88900" y="35560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0" idx="12"/>
              </p:cNvCxnSpPr>
              <p:nvPr/>
            </p:nvCxnSpPr>
            <p:spPr>
              <a:xfrm>
                <a:off x="5824322" y="5639515"/>
                <a:ext cx="20114" cy="1030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943600" y="5467351"/>
                <a:ext cx="33684" cy="1697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13537" y="5759361"/>
                <a:ext cx="112734" cy="515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0" idx="8"/>
              </p:cNvCxnSpPr>
              <p:nvPr/>
            </p:nvCxnSpPr>
            <p:spPr>
              <a:xfrm flipH="1">
                <a:off x="5910197" y="6088882"/>
                <a:ext cx="66484" cy="1173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093457" y="6038224"/>
                <a:ext cx="132848" cy="515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079299" y="6205601"/>
                <a:ext cx="169101" cy="515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562600" y="6197600"/>
                <a:ext cx="169101" cy="25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30DCAE0C-02EF-44C6-8C3D-CD0D0623863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865041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029200" y="1143000"/>
            <a:ext cx="3635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Let’s thank the organizers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for this great conference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Nathaniel Craig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Henriette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Elvang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Michael </a:t>
            </a:r>
            <a:r>
              <a:rPr lang="en-US" dirty="0" err="1" smtClean="0">
                <a:solidFill>
                  <a:srgbClr val="FF0000"/>
                </a:solidFill>
              </a:rPr>
              <a:t>Kiermaier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Aaron Pierce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Most of all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Angie Milliken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14478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DB5370EA-382F-43B6-BE27-A0346F982C7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Summary of Tree Checks and Understanding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838200"/>
            <a:ext cx="636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1)  Nontrivial consequences for tree amplitudes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057400"/>
            <a:ext cx="741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Proven using on-shell recursion and also string theory.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3127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2264" y="2971800"/>
            <a:ext cx="83359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2)  Proof of gravity double-copy formula.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 startAt="3"/>
            </a:pPr>
            <a:r>
              <a:rPr lang="en-US" dirty="0" smtClean="0">
                <a:solidFill>
                  <a:schemeClr val="accent2"/>
                </a:solidFill>
              </a:rPr>
              <a:t>String theory understanding of duality.</a:t>
            </a:r>
          </a:p>
          <a:p>
            <a:pPr marL="457200" indent="-457200">
              <a:buAutoNum type="arabicParenR" startAt="3"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 startAt="3"/>
            </a:pPr>
            <a:r>
              <a:rPr lang="en-US" dirty="0" smtClean="0">
                <a:solidFill>
                  <a:schemeClr val="accent2"/>
                </a:solidFill>
              </a:rPr>
              <a:t> Explicit formulas for numerators in terms of amplitudes.</a:t>
            </a:r>
          </a:p>
          <a:p>
            <a:pPr marL="457200" indent="-457200">
              <a:buAutoNum type="arabicParenR" startAt="3"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 startAt="3"/>
            </a:pPr>
            <a:r>
              <a:rPr lang="en-US" dirty="0" smtClean="0">
                <a:solidFill>
                  <a:schemeClr val="accent2"/>
                </a:solidFill>
              </a:rPr>
              <a:t>Construction of </a:t>
            </a:r>
            <a:r>
              <a:rPr lang="en-US" dirty="0" err="1" smtClean="0">
                <a:solidFill>
                  <a:schemeClr val="accent2"/>
                </a:solidFill>
              </a:rPr>
              <a:t>Lagrangians</a:t>
            </a:r>
            <a:r>
              <a:rPr lang="en-US" dirty="0" smtClean="0">
                <a:solidFill>
                  <a:schemeClr val="accent2"/>
                </a:solidFill>
              </a:rPr>
              <a:t> with duality and double copy</a:t>
            </a:r>
          </a:p>
          <a:p>
            <a:pPr marL="457200" indent="-457200"/>
            <a:r>
              <a:rPr lang="en-US" dirty="0" smtClean="0">
                <a:solidFill>
                  <a:schemeClr val="accent2"/>
                </a:solidFill>
              </a:rPr>
              <a:t>       properties, valid through 6 point trees.</a:t>
            </a:r>
          </a:p>
          <a:p>
            <a:pPr marL="457200" indent="-457200"/>
            <a:endParaRPr lang="en-US" dirty="0" smtClean="0">
              <a:solidFill>
                <a:schemeClr val="accent2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2"/>
                </a:solidFill>
              </a:rPr>
              <a:t>6)  In self-dual case, identification of symmetry.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4684" y="5715000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ZB, </a:t>
            </a:r>
            <a:r>
              <a:rPr lang="en-US" sz="1600" b="0" dirty="0" err="1" smtClean="0"/>
              <a:t>Dennen</a:t>
            </a:r>
            <a:r>
              <a:rPr lang="en-US" sz="1600" b="0" dirty="0" smtClean="0"/>
              <a:t>, Huang, </a:t>
            </a:r>
            <a:r>
              <a:rPr lang="en-US" sz="1600" b="0" dirty="0" err="1" smtClean="0"/>
              <a:t>Kiermaier</a:t>
            </a:r>
            <a:endParaRPr lang="en-US" sz="16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352800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ZB, </a:t>
            </a:r>
            <a:r>
              <a:rPr lang="en-US" sz="1600" b="0" dirty="0" err="1" smtClean="0"/>
              <a:t>Dennen</a:t>
            </a:r>
            <a:r>
              <a:rPr lang="en-US" sz="1600" b="0" dirty="0" smtClean="0"/>
              <a:t>, Huang, </a:t>
            </a:r>
            <a:r>
              <a:rPr lang="en-US" sz="1600" b="0" dirty="0" err="1" smtClean="0"/>
              <a:t>Kiermaier</a:t>
            </a:r>
            <a:endParaRPr lang="en-US" sz="16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2438400"/>
            <a:ext cx="822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Bjerrum</a:t>
            </a:r>
            <a:r>
              <a:rPr lang="en-US" sz="1600" b="0" dirty="0" smtClean="0"/>
              <a:t>-Bohr, </a:t>
            </a:r>
            <a:r>
              <a:rPr lang="en-US" sz="1600" b="0" dirty="0" err="1" smtClean="0"/>
              <a:t>Damgaard,Vanhove</a:t>
            </a:r>
            <a:r>
              <a:rPr lang="en-US" sz="1600" b="0" dirty="0" smtClean="0"/>
              <a:t>;  </a:t>
            </a:r>
            <a:r>
              <a:rPr lang="en-US" sz="1600" b="0" dirty="0" err="1" smtClean="0"/>
              <a:t>Steiberger</a:t>
            </a:r>
            <a:r>
              <a:rPr lang="en-US" sz="1600" b="0" dirty="0" smtClean="0"/>
              <a:t>;  </a:t>
            </a:r>
            <a:r>
              <a:rPr lang="en-US" sz="1600" b="0" dirty="0" err="1" smtClean="0"/>
              <a:t>Sondergaard</a:t>
            </a:r>
            <a:r>
              <a:rPr lang="en-US" sz="1600" b="0" dirty="0" smtClean="0"/>
              <a:t>,; Chen, Du, </a:t>
            </a:r>
            <a:r>
              <a:rPr lang="en-US" sz="1600" b="0" dirty="0" err="1" smtClean="0"/>
              <a:t>Feng</a:t>
            </a:r>
            <a:r>
              <a:rPr lang="en-US" sz="1600" b="0" dirty="0" smtClean="0"/>
              <a:t>; </a:t>
            </a:r>
            <a:r>
              <a:rPr lang="en-US" sz="1600" b="0" dirty="0" err="1" smtClean="0"/>
              <a:t>Feng</a:t>
            </a:r>
            <a:r>
              <a:rPr lang="en-US" sz="1600" b="0" dirty="0" smtClean="0"/>
              <a:t>, Huang, Jai </a:t>
            </a:r>
            <a:endParaRPr lang="en-US" sz="16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6545726" y="6324600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Montiero</a:t>
            </a:r>
            <a:r>
              <a:rPr lang="en-US" sz="1600" b="0" dirty="0" smtClean="0"/>
              <a:t> and O’Connell</a:t>
            </a:r>
            <a:endParaRPr lang="en-US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81046"/>
            <a:ext cx="809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Tye</a:t>
            </a:r>
            <a:r>
              <a:rPr lang="en-US" sz="1600" b="0" dirty="0" smtClean="0"/>
              <a:t> and Zhang;  </a:t>
            </a:r>
            <a:r>
              <a:rPr lang="en-US" sz="1600" b="0" dirty="0" err="1" smtClean="0"/>
              <a:t>Mafra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Schlotterer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Stieberger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Bjerrum</a:t>
            </a:r>
            <a:r>
              <a:rPr lang="en-US" sz="1600" b="0" dirty="0" smtClean="0"/>
              <a:t>-Bohr, </a:t>
            </a:r>
            <a:r>
              <a:rPr lang="en-US" sz="1600" b="0" dirty="0" err="1" smtClean="0"/>
              <a:t>Damgaard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Vanhove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Sondergaard</a:t>
            </a:r>
            <a:r>
              <a:rPr lang="en-US" sz="1600" b="0" dirty="0" smtClean="0"/>
              <a:t>.</a:t>
            </a:r>
            <a:endParaRPr lang="en-US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80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/>
              <a:t>Kiermaier</a:t>
            </a:r>
            <a:r>
              <a:rPr lang="en-US" sz="1600" b="0" dirty="0" smtClean="0"/>
              <a:t>;  </a:t>
            </a:r>
            <a:r>
              <a:rPr lang="en-US" sz="1600" b="0" dirty="0" err="1" smtClean="0"/>
              <a:t>Bjerrum</a:t>
            </a:r>
            <a:r>
              <a:rPr lang="en-US" sz="1600" b="0" dirty="0" smtClean="0"/>
              <a:t>-Bohr , </a:t>
            </a:r>
            <a:r>
              <a:rPr lang="en-US" sz="1600" b="0" dirty="0" err="1" smtClean="0"/>
              <a:t>Damgaard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Sondergaard</a:t>
            </a:r>
            <a:r>
              <a:rPr lang="en-US" sz="1600" b="0" dirty="0" smtClean="0"/>
              <a:t>; </a:t>
            </a:r>
            <a:r>
              <a:rPr lang="en-US" sz="1600" b="0" dirty="0" err="1" smtClean="0"/>
              <a:t>Mafra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Schlotterer</a:t>
            </a:r>
            <a:r>
              <a:rPr lang="en-US" sz="1600" b="0" dirty="0" smtClean="0"/>
              <a:t> , </a:t>
            </a:r>
            <a:r>
              <a:rPr lang="en-US" sz="1600" b="0" dirty="0" err="1" smtClean="0"/>
              <a:t>Stieberger</a:t>
            </a:r>
            <a:endParaRPr lang="en-US" sz="1600" b="0" dirty="0" smtClean="0"/>
          </a:p>
          <a:p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9144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BCJ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76200" y="762000"/>
            <a:ext cx="312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ZB, Carrasco, </a:t>
            </a:r>
            <a:r>
              <a:rPr lang="en-US" sz="1600" dirty="0" smtClean="0"/>
              <a:t>Johansson 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5867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066800"/>
            <a:ext cx="1781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6200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562600"/>
            <a:ext cx="7760522" cy="1200329"/>
          </a:xfrm>
          <a:prstGeom prst="rect">
            <a:avLst/>
          </a:prstGeom>
          <a:solidFill>
            <a:srgbClr val="00FF00">
              <a:alpha val="25098"/>
            </a:srgb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Loop-level conjecture is identical to tree-level one except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 symmetry factors and loop integration.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Double copy works if numerator satisfies duality.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981200"/>
            <a:ext cx="148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</a:rPr>
              <a:t>sum is over 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diagrams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3657600"/>
            <a:ext cx="151855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propagators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683" y="4800600"/>
            <a:ext cx="1279517" cy="6217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symmetry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factor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680840" y="4792717"/>
            <a:ext cx="383628" cy="465083"/>
          </a:xfrm>
          <a:custGeom>
            <a:avLst/>
            <a:gdLst>
              <a:gd name="connsiteX0" fmla="*/ 585952 w 585952"/>
              <a:gd name="connsiteY0" fmla="*/ 472966 h 472966"/>
              <a:gd name="connsiteX1" fmla="*/ 97221 w 585952"/>
              <a:gd name="connsiteY1" fmla="*/ 283780 h 472966"/>
              <a:gd name="connsiteX2" fmla="*/ 2627 w 585952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952" h="472966">
                <a:moveTo>
                  <a:pt x="585952" y="472966"/>
                </a:moveTo>
                <a:cubicBezTo>
                  <a:pt x="390197" y="417787"/>
                  <a:pt x="194442" y="362608"/>
                  <a:pt x="97221" y="283780"/>
                </a:cubicBezTo>
                <a:cubicBezTo>
                  <a:pt x="0" y="204952"/>
                  <a:pt x="1313" y="102476"/>
                  <a:pt x="2627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968359" y="3925614"/>
            <a:ext cx="457200" cy="604344"/>
          </a:xfrm>
          <a:custGeom>
            <a:avLst/>
            <a:gdLst>
              <a:gd name="connsiteX0" fmla="*/ 457200 w 457200"/>
              <a:gd name="connsiteY0" fmla="*/ 0 h 604344"/>
              <a:gd name="connsiteX1" fmla="*/ 331075 w 457200"/>
              <a:gd name="connsiteY1" fmla="*/ 504496 h 604344"/>
              <a:gd name="connsiteX2" fmla="*/ 0 w 457200"/>
              <a:gd name="connsiteY2" fmla="*/ 599089 h 6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04344">
                <a:moveTo>
                  <a:pt x="457200" y="0"/>
                </a:moveTo>
                <a:cubicBezTo>
                  <a:pt x="432237" y="202324"/>
                  <a:pt x="407275" y="404648"/>
                  <a:pt x="331075" y="504496"/>
                </a:cubicBezTo>
                <a:cubicBezTo>
                  <a:pt x="254875" y="604344"/>
                  <a:pt x="127437" y="601716"/>
                  <a:pt x="0" y="59908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8166" y="2286000"/>
            <a:ext cx="145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color factor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324600" y="2651234"/>
            <a:ext cx="457200" cy="375744"/>
          </a:xfrm>
          <a:custGeom>
            <a:avLst/>
            <a:gdLst>
              <a:gd name="connsiteX0" fmla="*/ 457200 w 457200"/>
              <a:gd name="connsiteY0" fmla="*/ 0 h 604344"/>
              <a:gd name="connsiteX1" fmla="*/ 331075 w 457200"/>
              <a:gd name="connsiteY1" fmla="*/ 504496 h 604344"/>
              <a:gd name="connsiteX2" fmla="*/ 0 w 457200"/>
              <a:gd name="connsiteY2" fmla="*/ 599089 h 6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04344">
                <a:moveTo>
                  <a:pt x="457200" y="0"/>
                </a:moveTo>
                <a:cubicBezTo>
                  <a:pt x="432237" y="202324"/>
                  <a:pt x="407275" y="404648"/>
                  <a:pt x="331075" y="504496"/>
                </a:cubicBezTo>
                <a:cubicBezTo>
                  <a:pt x="254875" y="604344"/>
                  <a:pt x="127437" y="601716"/>
                  <a:pt x="0" y="59908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6520" y="2057400"/>
            <a:ext cx="1366080" cy="598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kinematic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numerator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 bwMode="auto">
          <a:xfrm flipH="1" flipV="1">
            <a:off x="5504794" y="2514600"/>
            <a:ext cx="346840" cy="304800"/>
          </a:xfrm>
          <a:custGeom>
            <a:avLst/>
            <a:gdLst>
              <a:gd name="connsiteX0" fmla="*/ 585952 w 585952"/>
              <a:gd name="connsiteY0" fmla="*/ 472966 h 472966"/>
              <a:gd name="connsiteX1" fmla="*/ 97221 w 585952"/>
              <a:gd name="connsiteY1" fmla="*/ 283780 h 472966"/>
              <a:gd name="connsiteX2" fmla="*/ 2627 w 585952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952" h="472966">
                <a:moveTo>
                  <a:pt x="585952" y="472966"/>
                </a:moveTo>
                <a:cubicBezTo>
                  <a:pt x="390197" y="417787"/>
                  <a:pt x="194442" y="362608"/>
                  <a:pt x="97221" y="283780"/>
                </a:cubicBezTo>
                <a:cubicBezTo>
                  <a:pt x="0" y="204952"/>
                  <a:pt x="1313" y="102476"/>
                  <a:pt x="2627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2895600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gauge theory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8974" y="411033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gravity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5638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Loop-Level BCJ Conjecture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10000"/>
            <a:ext cx="6477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eeform 22"/>
          <p:cNvSpPr/>
          <p:nvPr/>
        </p:nvSpPr>
        <p:spPr bwMode="auto">
          <a:xfrm>
            <a:off x="6385034" y="3563007"/>
            <a:ext cx="1006366" cy="323194"/>
          </a:xfrm>
          <a:custGeom>
            <a:avLst/>
            <a:gdLst>
              <a:gd name="connsiteX0" fmla="*/ 898635 w 898635"/>
              <a:gd name="connsiteY0" fmla="*/ 315310 h 320566"/>
              <a:gd name="connsiteX1" fmla="*/ 189187 w 898635"/>
              <a:gd name="connsiteY1" fmla="*/ 268014 h 320566"/>
              <a:gd name="connsiteX2" fmla="*/ 0 w 898635"/>
              <a:gd name="connsiteY2" fmla="*/ 0 h 3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635" h="320566">
                <a:moveTo>
                  <a:pt x="898635" y="315310"/>
                </a:moveTo>
                <a:cubicBezTo>
                  <a:pt x="618797" y="317938"/>
                  <a:pt x="338960" y="320566"/>
                  <a:pt x="189187" y="268014"/>
                </a:cubicBezTo>
                <a:cubicBezTo>
                  <a:pt x="39415" y="215462"/>
                  <a:pt x="19707" y="107731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9593" y="1143000"/>
            <a:ext cx="2391113" cy="7117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76200" y="457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BCJ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4495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Nonplanar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from Planar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8" name="Picture 5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044018" y="1143000"/>
            <a:ext cx="1808850" cy="645604"/>
          </a:xfrm>
          <a:prstGeom prst="rect">
            <a:avLst/>
          </a:prstGeom>
          <a:noFill/>
          <a:ln/>
          <a:effectLst/>
        </p:spPr>
      </p:pic>
      <p:sp>
        <p:nvSpPr>
          <p:cNvPr id="41" name="TextBox 40"/>
          <p:cNvSpPr txBox="1"/>
          <p:nvPr/>
        </p:nvSpPr>
        <p:spPr>
          <a:xfrm>
            <a:off x="609600" y="32766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1066800"/>
            <a:ext cx="59384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09800" y="2590800"/>
            <a:ext cx="4042325" cy="461665"/>
          </a:xfrm>
          <a:prstGeom prst="rect">
            <a:avLst/>
          </a:prstGeom>
          <a:solidFill>
            <a:srgbClr val="00FF00">
              <a:alpha val="2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Planar determines </a:t>
            </a:r>
            <a:r>
              <a:rPr lang="en-US" dirty="0" err="1" smtClean="0">
                <a:solidFill>
                  <a:srgbClr val="FF0000"/>
                </a:solidFill>
              </a:rPr>
              <a:t>nonplanar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447127"/>
            <a:ext cx="835087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We can carry advances from planar sector to the </a:t>
            </a:r>
            <a:r>
              <a:rPr lang="en-US" sz="2200" dirty="0" err="1" smtClean="0">
                <a:solidFill>
                  <a:schemeClr val="tx1"/>
                </a:solidFill>
              </a:rPr>
              <a:t>nonplanar</a:t>
            </a:r>
            <a:r>
              <a:rPr lang="en-US" sz="2200" dirty="0" smtClean="0">
                <a:solidFill>
                  <a:schemeClr val="tx1"/>
                </a:solidFill>
              </a:rPr>
              <a:t> sector.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Only at level of the integrands, so far, but bodes well for the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future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76200" y="457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BCJ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56388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Gravity integrands are trivial!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8" name="Picture 5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044018" y="1143000"/>
            <a:ext cx="1808850" cy="645604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838200" y="2362200"/>
            <a:ext cx="7835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If you have a set of duality satisfying numerators.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                                  To get: </a:t>
            </a:r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32766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57600" y="42672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simply take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219200" y="4953000"/>
            <a:ext cx="6756530" cy="584775"/>
            <a:chOff x="1447800" y="5892225"/>
            <a:chExt cx="6756530" cy="584775"/>
          </a:xfrm>
        </p:grpSpPr>
        <p:sp>
          <p:nvSpPr>
            <p:cNvPr id="50" name="TextBox 49"/>
            <p:cNvSpPr txBox="1"/>
            <p:nvPr/>
          </p:nvSpPr>
          <p:spPr>
            <a:xfrm>
              <a:off x="1447800" y="5892225"/>
              <a:ext cx="6756530" cy="584775"/>
            </a:xfrm>
            <a:prstGeom prst="rect">
              <a:avLst/>
            </a:prstGeom>
            <a:solidFill>
              <a:srgbClr val="00FF00">
                <a:alpha val="1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color factor        kinematic numerator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3718034" y="6195437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" name="Group 47"/>
          <p:cNvGrpSpPr/>
          <p:nvPr/>
        </p:nvGrpSpPr>
        <p:grpSpPr>
          <a:xfrm>
            <a:off x="1676400" y="3505200"/>
            <a:ext cx="5872120" cy="584775"/>
            <a:chOff x="1447800" y="5892225"/>
            <a:chExt cx="5872120" cy="584775"/>
          </a:xfrm>
        </p:grpSpPr>
        <p:sp>
          <p:nvSpPr>
            <p:cNvPr id="53" name="TextBox 52"/>
            <p:cNvSpPr txBox="1"/>
            <p:nvPr/>
          </p:nvSpPr>
          <p:spPr>
            <a:xfrm>
              <a:off x="1447800" y="5892225"/>
              <a:ext cx="5872120" cy="584775"/>
            </a:xfrm>
            <a:prstGeom prst="rect">
              <a:avLst/>
            </a:prstGeom>
            <a:solidFill>
              <a:srgbClr val="00FF00">
                <a:alpha val="1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gauge theory         gravity theory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3962400" y="6195437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1828800" y="5715000"/>
            <a:ext cx="5720797" cy="646331"/>
          </a:xfrm>
          <a:prstGeom prst="rect">
            <a:avLst/>
          </a:prstGeom>
          <a:solidFill>
            <a:srgbClr val="FFFF00">
              <a:alpha val="3215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Gravity integrands are free!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1066800"/>
            <a:ext cx="59384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10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See </a:t>
            </a:r>
            <a:r>
              <a:rPr lang="en-US" sz="1800" dirty="0" err="1" smtClean="0"/>
              <a:t>Henrik’s</a:t>
            </a:r>
            <a:r>
              <a:rPr lang="en-US" sz="1800" dirty="0" smtClean="0"/>
              <a:t> and Camille’s talk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0EA-382F-43B6-BE27-A0346F982C7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715000" cy="533400"/>
          </a:xfr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Gravity From Gauge Theory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3817" y="2529006"/>
            <a:ext cx="5585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8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:   (</a:t>
            </a:r>
            <a:r>
              <a:rPr lang="en-US" i="1" dirty="0" smtClean="0">
                <a:solidFill>
                  <a:srgbClr val="3333FF"/>
                </a:solidFill>
              </a:rPr>
              <a:t>N </a:t>
            </a:r>
            <a:r>
              <a:rPr lang="en-US" dirty="0" smtClean="0">
                <a:solidFill>
                  <a:srgbClr val="3333FF"/>
                </a:solidFill>
              </a:rPr>
              <a:t>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 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6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: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 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2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: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4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 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0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0 </a:t>
            </a:r>
            <a:r>
              <a:rPr lang="en-US" dirty="0" err="1" smtClean="0">
                <a:solidFill>
                  <a:srgbClr val="3333FF"/>
                </a:solidFill>
              </a:rPr>
              <a:t>sugra</a:t>
            </a:r>
            <a:r>
              <a:rPr lang="en-US" dirty="0" smtClean="0">
                <a:solidFill>
                  <a:srgbClr val="3333FF"/>
                </a:solidFill>
              </a:rPr>
              <a:t>: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0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    (</a:t>
            </a:r>
            <a:r>
              <a:rPr lang="en-US" i="1" dirty="0" smtClean="0">
                <a:solidFill>
                  <a:srgbClr val="3333FF"/>
                </a:solidFill>
              </a:rPr>
              <a:t>N</a:t>
            </a:r>
            <a:r>
              <a:rPr lang="en-US" dirty="0" smtClean="0">
                <a:solidFill>
                  <a:srgbClr val="3333FF"/>
                </a:solidFill>
              </a:rPr>
              <a:t> = 0 </a:t>
            </a:r>
            <a:r>
              <a:rPr lang="en-US" dirty="0" err="1" smtClean="0">
                <a:solidFill>
                  <a:srgbClr val="3333FF"/>
                </a:solidFill>
              </a:rPr>
              <a:t>sYM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5400" y="4186535"/>
            <a:ext cx="658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= 0 </a:t>
            </a:r>
            <a:r>
              <a:rPr lang="en-US" dirty="0" err="1" smtClean="0">
                <a:solidFill>
                  <a:schemeClr val="tx1"/>
                </a:solidFill>
              </a:rPr>
              <a:t>sugra</a:t>
            </a:r>
            <a:r>
              <a:rPr lang="en-US" dirty="0" smtClean="0">
                <a:solidFill>
                  <a:schemeClr val="tx1"/>
                </a:solidFill>
              </a:rPr>
              <a:t>:  graviton + </a:t>
            </a:r>
            <a:r>
              <a:rPr lang="en-US" dirty="0" err="1" smtClean="0">
                <a:solidFill>
                  <a:schemeClr val="tx1"/>
                </a:solidFill>
              </a:rPr>
              <a:t>antisym</a:t>
            </a:r>
            <a:r>
              <a:rPr lang="en-US" dirty="0" smtClean="0">
                <a:solidFill>
                  <a:schemeClr val="tx1"/>
                </a:solidFill>
              </a:rPr>
              <a:t> tensor + </a:t>
            </a:r>
            <a:r>
              <a:rPr lang="en-US" dirty="0" err="1" smtClean="0">
                <a:solidFill>
                  <a:schemeClr val="tx1"/>
                </a:solidFill>
              </a:rPr>
              <a:t>dilaton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96524" y="2300404"/>
            <a:ext cx="243243" cy="24324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3040" y="2357735"/>
            <a:ext cx="274366" cy="19463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783" y="3006437"/>
            <a:ext cx="215464" cy="215464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5289" y="2685871"/>
            <a:ext cx="215464" cy="21546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0549" y="2362675"/>
            <a:ext cx="215464" cy="21546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4736" y="3429000"/>
            <a:ext cx="215464" cy="215464"/>
          </a:xfrm>
          <a:prstGeom prst="rect">
            <a:avLst/>
          </a:prstGeom>
          <a:noFill/>
          <a:ln/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933450"/>
            <a:ext cx="6477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28800" y="5105400"/>
            <a:ext cx="565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this talk we discuss 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4,5,6,8 </a:t>
            </a:r>
            <a:r>
              <a:rPr lang="en-US" dirty="0" err="1" smtClean="0">
                <a:solidFill>
                  <a:srgbClr val="FF0000"/>
                </a:solidFill>
              </a:rPr>
              <a:t>sugra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74"/>
  <p:tag name="DEFAULTHEIGHT" val="442"/>
  <p:tag name="FIRSTOWNER@AYELQZMS7E8FJN77" val="34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_1 - n_2 - n_3 = 0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1 \equiv f^{a_3 a_4 b} f^{ba_5 c} f^{c a_1 a_2},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9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2 \equiv f^{a_3 a_4 b} f^{ba_2 c} f^{c a_1 a_5},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99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3 \equiv f^{a_3 a_4 b} f^{ba_1 c} f^{c a_2 a_5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8"/>
  <p:tag name="PICTUREFILESIZE" val="9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c_i \Rightarrow \tilde n_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32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_1 + c_2 + c_3 = 0 \;\; \Leftrightarrow \;\; n_1 + n_2 + n_3 = 0&#10;$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1"/>
  <p:tag name="PICTUREFILESIZE" val="99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 &#10;c_i \sim f^{a_1 a_2 b_1} f^{b_1 b_2 a_5} f^{b_2 a_4 a_5} &#10;$$&#10;\end{document}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39"/>
  <p:tag name="PICTUREFILESIZE" val="130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$c_i + c_j + c_k = 0$\\&#10;$n_i + n_j + n_k = 0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5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$c_k = c_i  - c_j $\\&#10;$n_k = n_i - n_j$ &#10;\end{document}&#10;-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34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$c_k = c_i  - c_j $\\&#10;$n_k = n_i - n_j$ &#10;\end{document}&#10;-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34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begin{document}&#10;\color{blue}&#10;$\tilde n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&#10;$n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&#10;$\times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&#10;$\times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&#10;$\times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&#10;$\times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(c_\alpha+ c_\beta + c_\gamma) f(p_i) = 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79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13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 \ge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blue}&#10;$\kappa = \sqrt{\vphantom{\dot A}32 \pi G_N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9"/>
  <p:tag name="BOXHEIGHT" val="378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xodraw4j}&#10;\usepackage{pstricks}&#10;\usepackage{color}&#10;&#10;\begin{document}&#10;&#10;\begin{center}&#10;\fcolorbox{white}{white}{&#10;  \begin{picture}(264,263) (28,-77)&#10;    \SetWidth{5.0}&#10;    \SetColor{Red}&#10;    \Photon(160,55)(240,55){7.5}{4}&#10;    \Photon(80,135)(80,-25){7.5}{8}&#10;    \Photon(80,135)(48,183){7.5}{3}&#10;    \Photon(80,135)(240,135){7.5}{8}&#10;    \Photon(160,135)(160,-25){7.5}{8}&#10;    \Photon(80,-25)(240,-25){7.5}{8}&#10;    \Photon(240,135)(240,-25){7.5}{8}&#10;    \Photon(240,135)(288,183){7.5}{3}&#10;    \Photon(240,-25)(288,-73){7.5}{3}&#10;    \Photon(80,-25)(32,-73){7.5}{3}&#10;  \end{picture}&#10;}&#10;\end{center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7"/>
  <p:tag name="PICTUREFILESIZE" val="1293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xodraw}&#10;\usepackage{pstricks}&#10;\usepackage{color}&#10;\begin{document}&#10;\begin{center}&#10;\fcolorbox{white}{white}{&#10;  \begin{picture}(273,246) (69,-50)&#10;    \SetWidth{3}&#10;    \SetColor{Red}&#10;    \Photon(123,139)(122,5){7.5}{6}&#10;    \Photon(123,140)(285,144){7.5}{8}&#10;    \Photon(287,143)(286,6){7.5}{6}&#10;    \Photon(286,6)(121,4){7.5}{8}&#10;    \Photon(173,140)(174,12){7.5}{6}&#10;    \Photon(231,142)(231,8){7.5}{6}&#10;    \Photon(231,71)(281,73){7.5}{2}&#10;    \Photon(118,6)(77,-41){7.5}{3}&#10;    \Photon(122,74)(170,76){7.5}{2}&#10;    \Photon(331,-44)(284,3){7.5}{3}&#10;    \Photon(292,144)(337,183){7.5}{3}&#10;    \Photon(124,142)(75,189){7.5}{3}&#10;  \end{picture}&#10;}&#10;\end{center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50"/>
  <p:tag name="BOXFONT" val="10"/>
  <p:tag name="BOXWRAP" val="False"/>
  <p:tag name="WORKAROUNDTRANSPARENCYBUG" val="False"/>
  <p:tag name="ALLOWFONTSUBSTITUTION" val="False"/>
  <p:tag name="BITMAPFORMAT" val="png256"/>
  <p:tag name="ORIGWIDTH" val="300"/>
  <p:tag name="PICTUREFILESIZE" val="1169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kappa \,p^\mu p^\nu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2"/>
  <p:tag name="BOXHEIGHT" val="312"/>
  <p:tag name="BOXFONT" val="10"/>
  <p:tag name="BOXWRAP" val="False"/>
  <p:tag name="WORKAROUNDTRANSPARENCYBUG" val="False"/>
  <p:tag name="ALLOWFONTSUBSTITUTION" val="False"/>
  <p:tag name="BITMAPFORMAT" val="pngmono"/>
  <p:tag name="ORIGWIDTH" val="57"/>
  <p:tag name="PICTUREFILESIZE" val="35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int \prod_{i=1}^L {d p_i^D \over (2\pi)^D} \,&#10; {(\kappa \, p_j^\mu p_j^\nu ) \cdots \over {\rm propagators}}&#10; $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2"/>
  <p:tag name="BOXHEIGHT" val="312"/>
  <p:tag name="BOXFONT" val="10"/>
  <p:tag name="BOXWRAP" val="False"/>
  <p:tag name="WORKAROUNDTRANSPARENCYBUG" val="False"/>
  <p:tag name="ALLOWFONTSUBSTITUTION" val="False"/>
  <p:tag name="BITMAPFORMAT" val="png256"/>
  <p:tag name="ORIGWIDTH" val="242"/>
  <p:tag name="PICTUREFILESIZE" val="415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int \prod_{i=1}^L {d^D p_i \over (2\pi)^D} \,&#10; {(g \, p_j^\nu ) \cdots \over {\rm propagators}}&#10; $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2"/>
  <p:tag name="BOXHEIGHT" val="312"/>
  <p:tag name="BOXFONT" val="10"/>
  <p:tag name="BOXWRAP" val="False"/>
  <p:tag name="WORKAROUNDTRANSPARENCYBUG" val="False"/>
  <p:tag name="ALLOWFONTSUBSTITUTION" val="False"/>
  <p:tag name="BITMAPFORMAT" val="png256"/>
  <p:tag name="ORIGWIDTH" val="242"/>
  <p:tag name="PICTUREFILESIZE" val="394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u_{ij} = 2 k_i \cdot k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2"/>
  <p:tag name="BOXHEIGHT" val="312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55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xodraw4j}&#10;\usepackage{pstricks}&#10;\usepackage{color}&#10;&#10;\begin{document}&#10;&#10;\begin{center}&#10;\fcolorbox{white}{white}{&#10;  \begin{picture}(264,263) (28,-77)&#10;    \SetWidth{5.0}&#10;    \SetColor{Red}&#10;    \Photon(160,55)(240,55){7.5}{4}&#10;    \Photon(80,135)(80,-25){7.5}{8}&#10;    \Photon(80,135)(48,183){7.5}{3}&#10;    \Photon(80,135)(240,135){7.5}{8}&#10;    \Photon(160,135)(160,-25){7.5}{8}&#10;    \Photon(80,-25)(240,-25){7.5}{8}&#10;    \Photon(240,135)(240,-25){7.5}{8}&#10;    \Photon(240,135)(288,183){7.5}{3}&#10;    \Photon(240,-25)(288,-73){7.5}{3}&#10;    \Photon(80,-25)(32,-73){7.5}{3}&#10;  \end{picture}&#10;}&#10;\end{center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7"/>
  <p:tag name="PICTUREFILESIZE" val="1293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sim l \cdot k \, s^2t A_4^{\rm tree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4"/>
  <p:tag name="PICTUREFILESIZE" val="43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sim (\varepsilon_i \cdot l)^4 \; l^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3"/>
  <p:tag name="PICTUREFILESIZE" val="52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&#10;\int (d^D l)^3  {k^7 l^9 \over l^{20}}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9"/>
  <p:tag name="PICTUREFILESIZE" val="70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s^2 t A_4^{\rm tree} \times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3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ack}&#10;$${\cal A}_5^{\rm tree} =  \sum_{i=1}^{15} {c_i\, n_i \over \prod_{\alpha_i}p_i^2}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77"/>
  <p:tag name="PICTUREFILESIZE" val="244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null + s^2 t A_4^{\rm tree} \times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3"/>
  <p:tag name="PICTUREFILESIZE" val="37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=  {0 \over \epsilon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=  {0 \over \epsilon}  = \hbox{ \rm finite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9"/>
  <p:tag name="PICTUREFILESIZE" val="25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s t A_4^{\rm tree} \times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"/>
  <p:tag name="PICTUREFILESIZE" val="23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{c \over \epsilon} R^4 = {c\over \epsilon} stu M_4^{\rm tree} 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8"/>
  <p:tag name="PICTUREFILESIZE" val="4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xodraw}&#10;\usepackage{pstricks}&#10;\usepackage{color}&#10;\begin{document}&#10;\begin{center}&#10;\fcolorbox{white}{white}{&#10;  \begin{picture}(252,184) (91,-152)&#10;    \SetWidth{2.2}&#10;    \SetColor{Red}&#10;    \Line(147,-68)(229,-68)&#10;    \SetWidth{2.1}&#10;    \Gluon(229,-70)(282,-120){7.5}{2.5}&#10;    \SetWidth{2.2}&#10;    \ArrowLine(235,-68)(286,-22)&#10;    \ArrowLine(100,-16)(145,-67)&#10;    \SetWidth{2.1}&#10;    \Gluon(94,-118)(147,-69){7.5}{2.47}&#10;    \SetWidth{2.5}&#10;    \Line(287,-21)(337,27)&#10;    \Line(288,-19)(334,32)&#10;    \Line(286,-20)(344,23)&#10;    \Line(281,-119)(320,-148)&#10;    \Line(280,-118)(323,-144)&#10;    \Line(280,-119)(318,-152)&#10;  \end{picture}&#10;}&#10;\end{center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10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516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xodraw}&#10;\usepackage{pstricks}&#10;\usepackage{color}&#10;\begin{document}&#10;\fcolorbox{white}{white}{&#10;  \begin{picture}(208,131) (89,-86)&#10;    \SetWidth{3.0}&#10;    \SetColor{Blue}&#10;    \Gluon(105,11)(193,11){7.5}{4.29}&#10;    \ArrowLine(195,12)(195,-63)&#10;    \Gluon(140,6)(141,-62){7.5}{3.43}&#10;    \ArrowLine(195,-64)(243,-75)&#10;    \ArrowLine(239,26)(193,13)&#10;    \Gluon(196,-14)(251,-11){7.5}{1.71}&#10;    \Photon(196,-46)(249,-46){7.5}{2}&#10;    \Text(267,-10)[lb]{\Large{\Red{$g$}}}&#10;    \Text(252,-86)[lb]{\Large{\Red{$\bar q$}}}&#10;    \Text(248,29)[lb]{\Large{\Red{$q$}}}&#10;    \Text(258,-51)[lb]{\Large{\Red{$W$}}}&#10;    \Text(89,11)[lb]{\Large{\Red{$g$}}}&#10;    \Text(89,-62)[lb]{\Large{\Red{$g$}}}&#10;    \Gluon(104,-61)(194,-61){7.5}{4.29}&#10;  \end{picture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10"/>
  <p:tag name="BOXFONT" val="10"/>
  <p:tag name="BOXWRAP" val="False"/>
  <p:tag name="WORKAROUNDTRANSPARENCYBUG" val="False"/>
  <p:tag name="ALLOWFONTSUBSTITUTION" val="False"/>
  <p:tag name="BITMAPFORMAT" val="png256"/>
  <p:tag name="ORIGWIDTH" val="236"/>
  <p:tag name="PICTUREFILESIZE" val="610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c_1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8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c_2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c_3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3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n_i \sim k_4\cdot k_5 \,k_2\cdot \varepsilon_1 \,&#10;\varepsilon_2 \cdot\varepsilon_3 \, &#10;\varepsilon_4 \cdot\varepsilon_5 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10"/>
  <p:tag name="BOXFONT" val="10"/>
  <p:tag name="BOXWRAP" val="False"/>
  <p:tag name="WORKAROUNDTRANSPARENCYBUG" val="False"/>
  <p:tag name="ALLOWFONTSUBSTITUTION" val="False"/>
  <p:tag name="BITMAPFORMAT" val="pngmono"/>
  <p:tag name="ORIGWIDTH" val="339"/>
  <p:tag name="PICTUREFILESIZE" val="14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c_1 - c_2 - c_3 = 0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1"/>
  <p:tag name="PICTUREFILESIZE" val="48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69624</TotalTime>
  <Words>3479</Words>
  <Application>Microsoft Office PowerPoint</Application>
  <PresentationFormat>On-screen Show (4:3)</PresentationFormat>
  <Paragraphs>672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72" baseType="lpstr">
      <vt:lpstr>Arial</vt:lpstr>
      <vt:lpstr>Times New Roman</vt:lpstr>
      <vt:lpstr>Garamond</vt:lpstr>
      <vt:lpstr>CMSY10ORIG</vt:lpstr>
      <vt:lpstr>CMMI10</vt:lpstr>
      <vt:lpstr>CMR10</vt:lpstr>
      <vt:lpstr>CMR7</vt:lpstr>
      <vt:lpstr>CMSY7</vt:lpstr>
      <vt:lpstr>CMEX10</vt:lpstr>
      <vt:lpstr>CMMI7</vt:lpstr>
      <vt:lpstr>CMR5</vt:lpstr>
      <vt:lpstr>Wingdings</vt:lpstr>
      <vt:lpstr>Futura</vt:lpstr>
      <vt:lpstr>ＭＳ Ｐゴシック</vt:lpstr>
      <vt:lpstr>Symbol</vt:lpstr>
      <vt:lpstr>Chalkboard</vt:lpstr>
      <vt:lpstr>Times</vt:lpstr>
      <vt:lpstr>Gill Sans</vt:lpstr>
      <vt:lpstr>Calibri</vt:lpstr>
      <vt:lpstr>Default Design</vt:lpstr>
      <vt:lpstr>1_Default Design</vt:lpstr>
      <vt:lpstr>Office Theme</vt:lpstr>
      <vt:lpstr>2_Default Design</vt:lpstr>
      <vt:lpstr>4_Default Design</vt:lpstr>
      <vt:lpstr>Gravity from Gauge Theory and UV Properties</vt:lpstr>
      <vt:lpstr>Outline</vt:lpstr>
      <vt:lpstr> Duality Between Color and Kinematics</vt:lpstr>
      <vt:lpstr>Slide 4</vt:lpstr>
      <vt:lpstr>Summary of Tree Checks and Understanding</vt:lpstr>
      <vt:lpstr>Loop-Level BCJ Conjecture</vt:lpstr>
      <vt:lpstr>Nonplanar from Planar</vt:lpstr>
      <vt:lpstr>Gravity integrands are trivial!</vt:lpstr>
      <vt:lpstr>Gravity From Gauge Theory</vt:lpstr>
      <vt:lpstr>Slide 10</vt:lpstr>
      <vt:lpstr>Generalized Gauge Invariance</vt:lpstr>
      <vt:lpstr>Gravity Generalized Gauge Invariance</vt:lpstr>
      <vt:lpstr>Generalized Gauge Invariance</vt:lpstr>
      <vt:lpstr>Implication for Gravity Double Copy</vt:lpstr>
      <vt:lpstr>Color Jacobi to Eliminate Diagrams</vt:lpstr>
      <vt:lpstr>Gravity m-point Consequences</vt:lpstr>
      <vt:lpstr>Five-Point Lower Susy Confirmation</vt:lpstr>
      <vt:lpstr>Application: UV divergences in supergravity </vt:lpstr>
      <vt:lpstr>Power Counting at High Loop Orders</vt:lpstr>
      <vt:lpstr>Slide 20</vt:lpstr>
      <vt:lpstr>Slide 21</vt:lpstr>
      <vt:lpstr>Slide 22</vt:lpstr>
      <vt:lpstr>Slide 23</vt:lpstr>
      <vt:lpstr>Four-Loop Amplitude Construction</vt:lpstr>
      <vt:lpstr>Four Loops </vt:lpstr>
      <vt:lpstr>Snails in the Garden</vt:lpstr>
      <vt:lpstr>UV Divergences and Vacuum-Like Diagrams</vt:lpstr>
      <vt:lpstr>A Four Loop Surprise</vt:lpstr>
      <vt:lpstr>Current Status</vt:lpstr>
      <vt:lpstr>Status of 5 Loop Calculation</vt:lpstr>
      <vt:lpstr>N = 4 supergravity</vt:lpstr>
      <vt:lpstr>Three-Loop Construction</vt:lpstr>
      <vt:lpstr>Three-loop N = 4 supergravity</vt:lpstr>
      <vt:lpstr>Multiloop N = 4 supergravity</vt:lpstr>
      <vt:lpstr>Three-loop construction</vt:lpstr>
      <vt:lpstr>Three loop results</vt:lpstr>
      <vt:lpstr>Summary</vt:lpstr>
      <vt:lpstr>Summary:  The Future of our Field</vt:lpstr>
      <vt:lpstr>Slide 39</vt:lpstr>
      <vt:lpstr>Slide 40</vt:lpstr>
      <vt:lpstr>Two Pillars</vt:lpstr>
      <vt:lpstr>The need for techniques that are general</vt:lpstr>
      <vt:lpstr>Looking Outwards: Our Field is Thriving</vt:lpstr>
      <vt:lpstr>Looking outwards: Our field is Thriving</vt:lpstr>
      <vt:lpstr>Slide 45</vt:lpstr>
      <vt:lpstr>First NLO calculations of W,Z + 4 jets</vt:lpstr>
      <vt:lpstr>The Future</vt:lpstr>
      <vt:lpstr>Slide 48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Zvi Bern</dc:creator>
  <cp:lastModifiedBy>Zvi</cp:lastModifiedBy>
  <cp:revision>1025</cp:revision>
  <dcterms:created xsi:type="dcterms:W3CDTF">2006-01-22T02:54:30Z</dcterms:created>
  <dcterms:modified xsi:type="dcterms:W3CDTF">2011-11-13T18:28:49Z</dcterms:modified>
</cp:coreProperties>
</file>