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95" r:id="rId4"/>
    <p:sldId id="296" r:id="rId5"/>
    <p:sldId id="298" r:id="rId6"/>
    <p:sldId id="300" r:id="rId7"/>
    <p:sldId id="304" r:id="rId8"/>
    <p:sldId id="309" r:id="rId9"/>
    <p:sldId id="305" r:id="rId10"/>
    <p:sldId id="306" r:id="rId11"/>
    <p:sldId id="311" r:id="rId12"/>
    <p:sldId id="313" r:id="rId13"/>
    <p:sldId id="318" r:id="rId14"/>
    <p:sldId id="324" r:id="rId15"/>
    <p:sldId id="292" r:id="rId16"/>
    <p:sldId id="319" r:id="rId17"/>
    <p:sldId id="320" r:id="rId18"/>
    <p:sldId id="289" r:id="rId19"/>
    <p:sldId id="259" r:id="rId20"/>
    <p:sldId id="291" r:id="rId21"/>
    <p:sldId id="261" r:id="rId22"/>
    <p:sldId id="327" r:id="rId23"/>
    <p:sldId id="328" r:id="rId24"/>
    <p:sldId id="267" r:id="rId25"/>
    <p:sldId id="266" r:id="rId26"/>
    <p:sldId id="329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59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DE5C1-5C02-4C7E-BB9E-0107E5D19F1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6C50-F3C0-435E-BB3B-A53FA2852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29FCF-6E9E-4733-8CF4-91260EC49DD6}" type="slidenum">
              <a:rPr lang="en-US"/>
              <a:pPr/>
              <a:t>13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A7DC-0B51-4C76-8AE9-78A41DBFB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Diffusive Shock Acceleration Simulations of Radio Relics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Tom Jones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Hyesung</a:t>
            </a:r>
            <a:r>
              <a:rPr lang="en-US" dirty="0" smtClean="0"/>
              <a:t> Kang (PNU, Korea)</a:t>
            </a:r>
          </a:p>
          <a:p>
            <a:r>
              <a:rPr lang="en-US" dirty="0" err="1" smtClean="0"/>
              <a:t>Dongsu</a:t>
            </a:r>
            <a:r>
              <a:rPr lang="en-US" dirty="0" smtClean="0"/>
              <a:t> </a:t>
            </a:r>
            <a:r>
              <a:rPr lang="en-US" dirty="0" err="1" smtClean="0"/>
              <a:t>Ryu</a:t>
            </a:r>
            <a:r>
              <a:rPr lang="en-US" dirty="0" smtClean="0"/>
              <a:t> (CNU, Korea)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pic>
        <p:nvPicPr>
          <p:cNvPr id="1026" name="Picture 2" descr="C:\Users\Tom\Documents\powerpoint\UMN logos\UM_mdmr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429000"/>
            <a:ext cx="1981200" cy="284223"/>
          </a:xfrm>
          <a:prstGeom prst="rect">
            <a:avLst/>
          </a:prstGeom>
          <a:noFill/>
        </p:spPr>
      </p:pic>
      <p:pic>
        <p:nvPicPr>
          <p:cNvPr id="10" name="Picture 9" descr="sausage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334000"/>
            <a:ext cx="1844040" cy="867247"/>
          </a:xfrm>
          <a:prstGeom prst="rect">
            <a:avLst/>
          </a:prstGeom>
        </p:spPr>
      </p:pic>
      <p:pic>
        <p:nvPicPr>
          <p:cNvPr id="9" name="Picture 8" descr="A2256_x_ra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944888"/>
            <a:ext cx="1600200" cy="14054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PCNTR_NEG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4648200" cy="5479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5791200"/>
            <a:ext cx="16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Rudnick + (P.C.)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04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A2256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676400"/>
            <a:ext cx="225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Brighter component</a:t>
            </a:r>
          </a:p>
          <a:p>
            <a:r>
              <a:rPr lang="en-US" dirty="0" smtClean="0"/>
              <a:t>Polarization (E-vector)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3657600"/>
            <a:ext cx="250735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Synchrotron filaments</a:t>
            </a:r>
          </a:p>
          <a:p>
            <a:r>
              <a:rPr lang="en-US" dirty="0" smtClean="0"/>
              <a:t>trace magnetic filaments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6283" y="2667000"/>
            <a:ext cx="2325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Fainter component</a:t>
            </a:r>
          </a:p>
          <a:p>
            <a:r>
              <a:rPr lang="en-US" dirty="0" smtClean="0"/>
              <a:t>has similar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clarke_ensslin_06_fig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532" y="1063752"/>
            <a:ext cx="6726936" cy="4730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5791200"/>
            <a:ext cx="20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Clarke &amp; </a:t>
            </a:r>
            <a:r>
              <a:rPr lang="en-US" dirty="0" err="1" smtClean="0"/>
              <a:t>Ensslin</a:t>
            </a:r>
            <a:r>
              <a:rPr lang="en-US" dirty="0" smtClean="0"/>
              <a:t> (06)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04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A2256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295400"/>
            <a:ext cx="2895600" cy="4038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24000" y="1371600"/>
            <a:ext cx="2971800" cy="403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7827" y="1383268"/>
            <a:ext cx="3290773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Relic likely on near side of cluster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/>
          <p:cNvCxnSpPr/>
          <p:nvPr/>
        </p:nvCxnSpPr>
        <p:spPr>
          <a:xfrm flipV="1">
            <a:off x="3684588" y="3500438"/>
            <a:ext cx="261620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1187450" y="981075"/>
            <a:ext cx="5040313" cy="51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813" y="1306513"/>
            <a:ext cx="4319587" cy="4532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3684588" y="2636838"/>
            <a:ext cx="240030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94" name="개체 13"/>
          <p:cNvGraphicFramePr>
            <a:graphicFrameLocks noChangeAspect="1"/>
          </p:cNvGraphicFramePr>
          <p:nvPr/>
        </p:nvGraphicFramePr>
        <p:xfrm>
          <a:off x="4964113" y="2984500"/>
          <a:ext cx="665162" cy="495300"/>
        </p:xfrm>
        <a:graphic>
          <a:graphicData uri="http://schemas.openxmlformats.org/presentationml/2006/ole">
            <p:oleObj spid="_x0000_s22530" name="Equation" r:id="rId3" imgW="304560" imgH="228600" progId="Equation.3">
              <p:embed/>
            </p:oleObj>
          </a:graphicData>
        </a:graphic>
      </p:graphicFrame>
      <p:sp>
        <p:nvSpPr>
          <p:cNvPr id="63495" name="TextBox 14"/>
          <p:cNvSpPr txBox="1">
            <a:spLocks noChangeArrowheads="1"/>
          </p:cNvSpPr>
          <p:nvPr/>
        </p:nvSpPr>
        <p:spPr bwMode="auto">
          <a:xfrm>
            <a:off x="5027613" y="2451100"/>
            <a:ext cx="38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>
                <a:solidFill>
                  <a:srgbClr val="000000"/>
                </a:solidFill>
              </a:rPr>
              <a:t>R</a:t>
            </a:r>
            <a:endParaRPr lang="ko-KR" altLang="en-US" sz="2400" b="1">
              <a:solidFill>
                <a:srgbClr val="000000"/>
              </a:solidFill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3686175" y="3582988"/>
            <a:ext cx="2501900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395288" y="327025"/>
            <a:ext cx="3259137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506788" y="679821"/>
            <a:ext cx="3503612" cy="179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05200" y="4419600"/>
            <a:ext cx="2209800" cy="1855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63502" name="개체 24"/>
          <p:cNvGraphicFramePr>
            <a:graphicFrameLocks noChangeAspect="1"/>
          </p:cNvGraphicFramePr>
          <p:nvPr/>
        </p:nvGraphicFramePr>
        <p:xfrm>
          <a:off x="7115175" y="1828800"/>
          <a:ext cx="1947863" cy="1092200"/>
        </p:xfrm>
        <a:graphic>
          <a:graphicData uri="http://schemas.openxmlformats.org/presentationml/2006/ole">
            <p:oleObj spid="_x0000_s22531" name="Equation" r:id="rId4" imgW="876240" imgH="495000" progId="Equation.3">
              <p:embed/>
            </p:oleObj>
          </a:graphicData>
        </a:graphic>
      </p:graphicFrame>
      <p:graphicFrame>
        <p:nvGraphicFramePr>
          <p:cNvPr id="63503" name="개체 17"/>
          <p:cNvGraphicFramePr>
            <a:graphicFrameLocks noChangeAspect="1"/>
          </p:cNvGraphicFramePr>
          <p:nvPr/>
        </p:nvGraphicFramePr>
        <p:xfrm>
          <a:off x="2589213" y="1585913"/>
          <a:ext cx="2989262" cy="828675"/>
        </p:xfrm>
        <a:graphic>
          <a:graphicData uri="http://schemas.openxmlformats.org/presentationml/2006/ole">
            <p:oleObj spid="_x0000_s22532" name="Equation" r:id="rId5" imgW="1549080" imgH="431640" progId="Equation.3">
              <p:embed/>
            </p:oleObj>
          </a:graphicData>
        </a:graphic>
      </p:graphicFrame>
      <p:sp>
        <p:nvSpPr>
          <p:cNvPr id="61456" name="TextBox 29"/>
          <p:cNvSpPr txBox="1">
            <a:spLocks noChangeArrowheads="1"/>
          </p:cNvSpPr>
          <p:nvPr/>
        </p:nvSpPr>
        <p:spPr bwMode="auto">
          <a:xfrm>
            <a:off x="6781800" y="2992438"/>
            <a:ext cx="23621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+mn-lt"/>
              </a:rPr>
              <a:t>Intensity integration </a:t>
            </a:r>
          </a:p>
          <a:p>
            <a:pPr eaLnBrk="1" hangingPunct="1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+mn-lt"/>
              </a:rPr>
              <a:t>along lines of sight </a:t>
            </a:r>
          </a:p>
          <a:p>
            <a:pPr eaLnBrk="1" hangingPunct="1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+mn-lt"/>
                <a:sym typeface="Symbol"/>
              </a:rPr>
              <a:t> Flux per beam</a:t>
            </a:r>
            <a:endParaRPr lang="en-US" altLang="ko-KR" sz="2400" b="1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endParaRPr lang="en-US" altLang="ko-KR" sz="24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3506" name="TextBox 2"/>
          <p:cNvSpPr txBox="1">
            <a:spLocks noChangeArrowheads="1"/>
          </p:cNvSpPr>
          <p:nvPr/>
        </p:nvSpPr>
        <p:spPr bwMode="auto">
          <a:xfrm>
            <a:off x="2986088" y="2754313"/>
            <a:ext cx="1335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b="1" dirty="0">
                <a:solidFill>
                  <a:srgbClr val="000000"/>
                </a:solidFill>
              </a:rPr>
              <a:t>Pole view</a:t>
            </a:r>
            <a:endParaRPr lang="ko-KR" altLang="en-US" b="1" dirty="0">
              <a:solidFill>
                <a:srgbClr val="000000"/>
              </a:solidFill>
            </a:endParaRPr>
          </a:p>
        </p:txBody>
      </p:sp>
      <p:sp>
        <p:nvSpPr>
          <p:cNvPr id="63507" name="TextBox 30"/>
          <p:cNvSpPr txBox="1">
            <a:spLocks noChangeArrowheads="1"/>
          </p:cNvSpPr>
          <p:nvPr/>
        </p:nvSpPr>
        <p:spPr bwMode="auto">
          <a:xfrm>
            <a:off x="82550" y="5367470"/>
            <a:ext cx="1404938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solidFill>
                  <a:srgbClr val="000000"/>
                </a:solidFill>
              </a:rPr>
              <a:t>side view:</a:t>
            </a:r>
          </a:p>
          <a:p>
            <a:pPr eaLnBrk="1" hangingPunct="1"/>
            <a:r>
              <a:rPr lang="en-US" altLang="ko-KR" sz="1600" b="1" dirty="0">
                <a:solidFill>
                  <a:srgbClr val="000000"/>
                </a:solidFill>
              </a:rPr>
              <a:t>observed projection on the sky</a:t>
            </a:r>
            <a:endParaRPr lang="ko-KR" alt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D49E-4496-4B5E-9854-D10014623EAA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  <p:pic>
        <p:nvPicPr>
          <p:cNvPr id="63509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76200"/>
            <a:ext cx="2646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아래쪽 화살표 5"/>
          <p:cNvSpPr/>
          <p:nvPr/>
        </p:nvSpPr>
        <p:spPr>
          <a:xfrm rot="13244500">
            <a:off x="4765925" y="4264123"/>
            <a:ext cx="331788" cy="1547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5257800"/>
            <a:ext cx="2016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latin typeface="+mn-lt"/>
              </a:rPr>
              <a:t>mapping onto </a:t>
            </a:r>
          </a:p>
          <a:p>
            <a:pPr>
              <a:defRPr/>
            </a:pPr>
            <a:r>
              <a:rPr lang="en-US" altLang="ko-KR" b="1" dirty="0">
                <a:latin typeface="+mn-lt"/>
              </a:rPr>
              <a:t>a spherical shell</a:t>
            </a:r>
            <a:endParaRPr lang="ko-KR" altLang="en-US" b="1" dirty="0">
              <a:latin typeface="+mn-lt"/>
            </a:endParaRPr>
          </a:p>
        </p:txBody>
      </p:sp>
      <p:sp>
        <p:nvSpPr>
          <p:cNvPr id="32" name="아래쪽 화살표 31"/>
          <p:cNvSpPr/>
          <p:nvPr/>
        </p:nvSpPr>
        <p:spPr>
          <a:xfrm rot="14769345">
            <a:off x="6476207" y="2316956"/>
            <a:ext cx="360362" cy="777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4233730" y="5029200"/>
            <a:ext cx="0" cy="11366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286000"/>
            <a:ext cx="1484312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16" name="TextBox 21"/>
          <p:cNvSpPr txBox="1">
            <a:spLocks noChangeArrowheads="1"/>
          </p:cNvSpPr>
          <p:nvPr/>
        </p:nvSpPr>
        <p:spPr bwMode="auto">
          <a:xfrm>
            <a:off x="468313" y="3465513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3200">
                <a:solidFill>
                  <a:srgbClr val="FFFF00"/>
                </a:solidFill>
                <a:latin typeface="Symbol" pitchFamily="18" charset="2"/>
              </a:rPr>
              <a:t>q</a:t>
            </a:r>
            <a:endParaRPr lang="ko-KR" altLang="en-US" sz="320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63517" name="TextBox 15"/>
          <p:cNvSpPr txBox="1">
            <a:spLocks noChangeArrowheads="1"/>
          </p:cNvSpPr>
          <p:nvPr/>
        </p:nvSpPr>
        <p:spPr bwMode="auto">
          <a:xfrm>
            <a:off x="5536962" y="2187575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 smtClean="0">
                <a:solidFill>
                  <a:srgbClr val="000000"/>
                </a:solidFill>
                <a:sym typeface="Symbol"/>
              </a:rPr>
              <a:t> </a:t>
            </a:r>
            <a:r>
              <a:rPr lang="en-US" altLang="ko-KR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altLang="ko-KR" sz="2400" b="1" baseline="-25000" dirty="0" err="1" smtClean="0">
                <a:solidFill>
                  <a:srgbClr val="000000"/>
                </a:solidFill>
              </a:rPr>
              <a:t>shell</a:t>
            </a:r>
            <a:endParaRPr lang="ko-KR" altLang="en-US" sz="2400" b="1" baseline="-25000" dirty="0">
              <a:solidFill>
                <a:srgbClr val="000000"/>
              </a:solidFill>
            </a:endParaRPr>
          </a:p>
        </p:txBody>
      </p: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2362200" y="4572000"/>
            <a:ext cx="2312988" cy="1672054"/>
            <a:chOff x="2484438" y="4473338"/>
            <a:chExt cx="2312988" cy="1672054"/>
          </a:xfrm>
        </p:grpSpPr>
        <p:sp>
          <p:nvSpPr>
            <p:cNvPr id="63519" name="TextBox 10"/>
            <p:cNvSpPr txBox="1">
              <a:spLocks noChangeArrowheads="1"/>
            </p:cNvSpPr>
            <p:nvPr/>
          </p:nvSpPr>
          <p:spPr bwMode="auto">
            <a:xfrm>
              <a:off x="2484438" y="4945063"/>
              <a:ext cx="127793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b="1" dirty="0">
                  <a:latin typeface="+mn-lt"/>
                  <a:cs typeface="FreesiaUPC" pitchFamily="34" charset="-34"/>
                </a:rPr>
                <a:t>Plane shock simulation results</a:t>
              </a:r>
              <a:endParaRPr lang="ko-KR" altLang="en-US" b="1" dirty="0">
                <a:latin typeface="+mn-lt"/>
                <a:cs typeface="FreesiaUPC" pitchFamily="34" charset="-34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673475" y="4951413"/>
              <a:ext cx="665163" cy="11366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aphicFrame>
          <p:nvGraphicFramePr>
            <p:cNvPr id="63521" name="개체 2"/>
            <p:cNvGraphicFramePr>
              <a:graphicFrameLocks noChangeAspect="1"/>
            </p:cNvGraphicFramePr>
            <p:nvPr/>
          </p:nvGraphicFramePr>
          <p:xfrm>
            <a:off x="3362326" y="4473338"/>
            <a:ext cx="1435100" cy="446088"/>
          </p:xfrm>
          <a:graphic>
            <a:graphicData uri="http://schemas.openxmlformats.org/presentationml/2006/ole">
              <p:oleObj spid="_x0000_s22533" name="Equation" r:id="rId8" imgW="736560" imgH="228600" progId="Equation.3">
                <p:embed/>
              </p:oleObj>
            </a:graphicData>
          </a:graphic>
        </p:graphicFrame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ICM Theory and Computation: Ann Arbor</a:t>
            </a:r>
            <a:endParaRPr lang="en-US" dirty="0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6019800" y="2659168"/>
            <a:ext cx="76200" cy="2209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17962" y="47414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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8508" y="3439180"/>
            <a:ext cx="4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</a:t>
            </a: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581400" y="5410200"/>
          <a:ext cx="651164" cy="298450"/>
        </p:xfrm>
        <a:graphic>
          <a:graphicData uri="http://schemas.openxmlformats.org/presentationml/2006/ole">
            <p:oleObj spid="_x0000_s22534" name="Equation" r:id="rId9" imgW="304560" imgH="139680" progId="Equation.3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943600" y="4876800"/>
            <a:ext cx="369332" cy="1436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sym typeface="Symbol"/>
              </a:rPr>
              <a:t>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3505" name="TextBox 16"/>
          <p:cNvSpPr txBox="1">
            <a:spLocks noChangeArrowheads="1"/>
          </p:cNvSpPr>
          <p:nvPr/>
        </p:nvSpPr>
        <p:spPr bwMode="auto">
          <a:xfrm>
            <a:off x="2438400" y="0"/>
            <a:ext cx="6448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Modeling of a Relic as a partial 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thin shell</a:t>
            </a:r>
            <a:endParaRPr lang="en-US" altLang="ko-KR" sz="2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R/</a:t>
            </a:r>
            <a:r>
              <a:rPr lang="en-US" altLang="ko-KR" sz="2400" b="1" i="1" dirty="0" err="1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</a:rPr>
              <a:t>l</a:t>
            </a:r>
            <a:r>
              <a:rPr lang="en-US" altLang="ko-KR" sz="2400" b="1" baseline="-25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shell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Symbol"/>
              </a:rPr>
              <a:t>  1</a:t>
            </a:r>
            <a:r>
              <a:rPr lang="en-US" altLang="ko-KR" sz="2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Mpc/50kpc ~ 200</a:t>
            </a:r>
            <a:endParaRPr lang="en-US" altLang="ko-KR" sz="2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33600" y="4343400"/>
            <a:ext cx="25908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0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4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4876" y="4694699"/>
            <a:ext cx="461665" cy="1821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197838" y="4572000"/>
            <a:ext cx="0" cy="1524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10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477000" y="3962400"/>
            <a:ext cx="16056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Shock injected: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248400" y="3894032"/>
            <a:ext cx="22733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Pre-existing, slope s&lt;q</a:t>
            </a:r>
            <a:endParaRPr lang="en-US" dirty="0"/>
          </a:p>
        </p:txBody>
      </p:sp>
      <p:sp>
        <p:nvSpPr>
          <p:cNvPr id="1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 dirty="0"/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 dirty="0"/>
          </a:p>
        </p:txBody>
      </p:sp>
      <p:sp>
        <p:nvSpPr>
          <p:cNvPr id="1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4EC8-859A-4965-9F04-BEEC7F6C0501}" type="slidenum">
              <a:rPr lang="en-US"/>
              <a:pPr/>
              <a:t>13</a:t>
            </a:fld>
            <a:endParaRPr lang="en-US"/>
          </a:p>
        </p:txBody>
      </p:sp>
      <p:cxnSp>
        <p:nvCxnSpPr>
          <p:cNvPr id="38" name="직선 연결선 37"/>
          <p:cNvCxnSpPr/>
          <p:nvPr/>
        </p:nvCxnSpPr>
        <p:spPr>
          <a:xfrm rot="5400000">
            <a:off x="1177131" y="3393282"/>
            <a:ext cx="4645025" cy="1588"/>
          </a:xfrm>
          <a:prstGeom prst="line">
            <a:avLst/>
          </a:prstGeom>
          <a:ln w="127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날짜 개체 틀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latinLnBrk="1">
              <a:defRPr/>
            </a:pPr>
            <a:fld id="{D7BE2444-73C6-423D-BFE3-519227D6F371}" type="datetime1">
              <a:rPr kumimoji="1" lang="ko-KR" altLang="en-US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굴림" pitchFamily="50" charset="-127"/>
              </a:rPr>
              <a:pPr latinLnBrk="1">
                <a:defRPr/>
              </a:pPr>
              <a:t>2012-10-11</a:t>
            </a:fld>
            <a:endParaRPr kumimoji="1" lang="en-US" altLang="ko-KR" sz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굴림" pitchFamily="50" charset="-127"/>
            </a:endParaRPr>
          </a:p>
        </p:txBody>
      </p:sp>
      <p:cxnSp>
        <p:nvCxnSpPr>
          <p:cNvPr id="44" name="직선 화살표 연결선 43"/>
          <p:cNvCxnSpPr/>
          <p:nvPr/>
        </p:nvCxnSpPr>
        <p:spPr>
          <a:xfrm>
            <a:off x="785813" y="3357563"/>
            <a:ext cx="20716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76"/>
          <p:cNvGrpSpPr>
            <a:grpSpLocks/>
          </p:cNvGrpSpPr>
          <p:nvPr/>
        </p:nvGrpSpPr>
        <p:grpSpPr bwMode="auto">
          <a:xfrm>
            <a:off x="3643313" y="214314"/>
            <a:ext cx="5295901" cy="3300411"/>
            <a:chOff x="3643306" y="214291"/>
            <a:chExt cx="5295938" cy="3300435"/>
          </a:xfrm>
        </p:grpSpPr>
        <p:grpSp>
          <p:nvGrpSpPr>
            <p:cNvPr id="4" name="그룹 75"/>
            <p:cNvGrpSpPr>
              <a:grpSpLocks/>
            </p:cNvGrpSpPr>
            <p:nvPr/>
          </p:nvGrpSpPr>
          <p:grpSpPr bwMode="auto">
            <a:xfrm>
              <a:off x="3643306" y="228577"/>
              <a:ext cx="5295938" cy="3286149"/>
              <a:chOff x="3643306" y="228577"/>
              <a:chExt cx="5295938" cy="3286149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5867409" y="228577"/>
                <a:ext cx="3071835" cy="32861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kumimoji="1" lang="ko-KR" altLang="en-US"/>
              </a:p>
            </p:txBody>
          </p:sp>
          <p:cxnSp>
            <p:nvCxnSpPr>
              <p:cNvPr id="57" name="직선 화살표 연결선 56"/>
              <p:cNvCxnSpPr/>
              <p:nvPr/>
            </p:nvCxnSpPr>
            <p:spPr>
              <a:xfrm flipV="1">
                <a:off x="3643306" y="1285860"/>
                <a:ext cx="2214577" cy="142876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그룹 4"/>
            <p:cNvGrpSpPr>
              <a:grpSpLocks/>
            </p:cNvGrpSpPr>
            <p:nvPr/>
          </p:nvGrpSpPr>
          <p:grpSpPr bwMode="auto">
            <a:xfrm>
              <a:off x="5867409" y="214291"/>
              <a:ext cx="2955056" cy="3286148"/>
              <a:chOff x="5017000" y="533400"/>
              <a:chExt cx="4096007" cy="5276205"/>
            </a:xfrm>
          </p:grpSpPr>
          <p:sp>
            <p:nvSpPr>
              <p:cNvPr id="3081" name="Line 2"/>
              <p:cNvSpPr>
                <a:spLocks noChangeShapeType="1"/>
              </p:cNvSpPr>
              <p:nvPr/>
            </p:nvSpPr>
            <p:spPr bwMode="auto">
              <a:xfrm>
                <a:off x="6516688" y="908050"/>
                <a:ext cx="0" cy="434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3"/>
              <p:cNvSpPr>
                <a:spLocks noChangeShapeType="1"/>
              </p:cNvSpPr>
              <p:nvPr/>
            </p:nvSpPr>
            <p:spPr bwMode="auto">
              <a:xfrm flipH="1">
                <a:off x="5486400" y="1752600"/>
                <a:ext cx="1905000" cy="9906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4"/>
              <p:cNvSpPr>
                <a:spLocks noChangeShapeType="1"/>
              </p:cNvSpPr>
              <p:nvPr/>
            </p:nvSpPr>
            <p:spPr bwMode="auto">
              <a:xfrm>
                <a:off x="5486400" y="2743200"/>
                <a:ext cx="1524000" cy="4572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Line 5"/>
              <p:cNvSpPr>
                <a:spLocks noChangeShapeType="1"/>
              </p:cNvSpPr>
              <p:nvPr/>
            </p:nvSpPr>
            <p:spPr bwMode="auto">
              <a:xfrm flipV="1">
                <a:off x="7010400" y="2514600"/>
                <a:ext cx="228600" cy="6858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6"/>
              <p:cNvSpPr>
                <a:spLocks noChangeShapeType="1"/>
              </p:cNvSpPr>
              <p:nvPr/>
            </p:nvSpPr>
            <p:spPr bwMode="auto">
              <a:xfrm>
                <a:off x="7239000" y="2514600"/>
                <a:ext cx="609600" cy="1143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Line 7"/>
              <p:cNvSpPr>
                <a:spLocks noChangeShapeType="1"/>
              </p:cNvSpPr>
              <p:nvPr/>
            </p:nvSpPr>
            <p:spPr bwMode="auto">
              <a:xfrm flipH="1">
                <a:off x="6934200" y="3657600"/>
                <a:ext cx="914400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Line 8"/>
              <p:cNvSpPr>
                <a:spLocks noChangeShapeType="1"/>
              </p:cNvSpPr>
              <p:nvPr/>
            </p:nvSpPr>
            <p:spPr bwMode="auto">
              <a:xfrm flipH="1" flipV="1">
                <a:off x="6019800" y="3733800"/>
                <a:ext cx="914400" cy="4572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Line 9"/>
              <p:cNvSpPr>
                <a:spLocks noChangeShapeType="1"/>
              </p:cNvSpPr>
              <p:nvPr/>
            </p:nvSpPr>
            <p:spPr bwMode="auto">
              <a:xfrm flipV="1">
                <a:off x="6019800" y="3429000"/>
                <a:ext cx="838200" cy="3048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Line 10"/>
              <p:cNvSpPr>
                <a:spLocks noChangeShapeType="1"/>
              </p:cNvSpPr>
              <p:nvPr/>
            </p:nvSpPr>
            <p:spPr bwMode="auto">
              <a:xfrm flipH="1" flipV="1">
                <a:off x="7524750" y="1700213"/>
                <a:ext cx="838200" cy="22860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11"/>
              <p:cNvSpPr>
                <a:spLocks noChangeShapeType="1"/>
              </p:cNvSpPr>
              <p:nvPr/>
            </p:nvSpPr>
            <p:spPr bwMode="auto">
              <a:xfrm flipH="1" flipV="1">
                <a:off x="5791200" y="3352800"/>
                <a:ext cx="1066800" cy="762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Line 12"/>
              <p:cNvSpPr>
                <a:spLocks noChangeShapeType="1"/>
              </p:cNvSpPr>
              <p:nvPr/>
            </p:nvSpPr>
            <p:spPr bwMode="auto">
              <a:xfrm>
                <a:off x="5076825" y="3068638"/>
                <a:ext cx="10779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Line 13"/>
              <p:cNvSpPr>
                <a:spLocks noChangeShapeType="1"/>
              </p:cNvSpPr>
              <p:nvPr/>
            </p:nvSpPr>
            <p:spPr bwMode="auto">
              <a:xfrm>
                <a:off x="7885113" y="3068638"/>
                <a:ext cx="5746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Text Box 14"/>
              <p:cNvSpPr txBox="1">
                <a:spLocks noChangeArrowheads="1"/>
              </p:cNvSpPr>
              <p:nvPr/>
            </p:nvSpPr>
            <p:spPr bwMode="auto">
              <a:xfrm>
                <a:off x="8215313" y="3143250"/>
                <a:ext cx="442912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b="1">
                    <a:latin typeface="맑은 고딕" pitchFamily="34" charset="-127"/>
                    <a:ea typeface="맑은 고딕" pitchFamily="34" charset="-127"/>
                  </a:rPr>
                  <a:t>U</a:t>
                </a:r>
                <a:r>
                  <a:rPr lang="en-US" altLang="ko-KR" b="1" baseline="-25000">
                    <a:latin typeface="맑은 고딕" pitchFamily="34" charset="-127"/>
                    <a:ea typeface="맑은 고딕" pitchFamily="34" charset="-127"/>
                  </a:rPr>
                  <a:t>2</a:t>
                </a:r>
              </a:p>
            </p:txBody>
          </p:sp>
          <p:sp>
            <p:nvSpPr>
              <p:cNvPr id="3094" name="Text Box 15"/>
              <p:cNvSpPr txBox="1">
                <a:spLocks noChangeArrowheads="1"/>
              </p:cNvSpPr>
              <p:nvPr/>
            </p:nvSpPr>
            <p:spPr bwMode="auto">
              <a:xfrm>
                <a:off x="5017000" y="3247968"/>
                <a:ext cx="576263" cy="815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ko-KR" b="1" dirty="0" smtClean="0">
                    <a:latin typeface="맑은 고딕" pitchFamily="34" charset="-127"/>
                    <a:ea typeface="맑은 고딕" pitchFamily="34" charset="-127"/>
                  </a:rPr>
                  <a:t>U</a:t>
                </a:r>
                <a:r>
                  <a:rPr lang="en-US" altLang="ko-KR" b="1" baseline="-25000" dirty="0" smtClean="0">
                    <a:latin typeface="맑은 고딕" pitchFamily="34" charset="-127"/>
                    <a:ea typeface="맑은 고딕" pitchFamily="34" charset="-127"/>
                  </a:rPr>
                  <a:t>1</a:t>
                </a:r>
                <a:endParaRPr lang="en-US" altLang="ko-KR" b="1" baseline="-25000" dirty="0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095" name="Text Box 16"/>
              <p:cNvSpPr txBox="1">
                <a:spLocks noChangeArrowheads="1"/>
              </p:cNvSpPr>
              <p:nvPr/>
            </p:nvSpPr>
            <p:spPr bwMode="auto">
              <a:xfrm>
                <a:off x="5791200" y="533400"/>
                <a:ext cx="2251342" cy="496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600" b="1">
                    <a:solidFill>
                      <a:srgbClr val="0000FF"/>
                    </a:solidFill>
                    <a:latin typeface="맑은 고딕" pitchFamily="34" charset="-127"/>
                    <a:ea typeface="맑은 고딕" pitchFamily="34" charset="-127"/>
                  </a:rPr>
                  <a:t>Fermi 1</a:t>
                </a:r>
                <a:r>
                  <a:rPr lang="en-US" altLang="ko-KR" sz="1600" b="1" baseline="30000">
                    <a:solidFill>
                      <a:srgbClr val="0000FF"/>
                    </a:solidFill>
                    <a:latin typeface="맑은 고딕" pitchFamily="34" charset="-127"/>
                    <a:ea typeface="맑은 고딕" pitchFamily="34" charset="-127"/>
                  </a:rPr>
                  <a:t>st</a:t>
                </a:r>
                <a:r>
                  <a:rPr lang="en-US" altLang="ko-KR" sz="1600" b="1">
                    <a:solidFill>
                      <a:srgbClr val="0000FF"/>
                    </a:solidFill>
                    <a:latin typeface="맑은 고딕" pitchFamily="34" charset="-127"/>
                    <a:ea typeface="맑은 고딕" pitchFamily="34" charset="-127"/>
                  </a:rPr>
                  <a:t> order</a:t>
                </a:r>
              </a:p>
            </p:txBody>
          </p:sp>
          <p:sp>
            <p:nvSpPr>
              <p:cNvPr id="3096" name="Text Box 17"/>
              <p:cNvSpPr txBox="1">
                <a:spLocks noChangeArrowheads="1"/>
              </p:cNvSpPr>
              <p:nvPr/>
            </p:nvSpPr>
            <p:spPr bwMode="auto">
              <a:xfrm>
                <a:off x="7719939" y="1779806"/>
                <a:ext cx="1393068" cy="59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b="1" dirty="0" smtClean="0">
                    <a:latin typeface="맑은 고딕" pitchFamily="34" charset="-127"/>
                    <a:ea typeface="맑은 고딕" pitchFamily="34" charset="-127"/>
                  </a:rPr>
                  <a:t>particle</a:t>
                </a:r>
              </a:p>
            </p:txBody>
          </p:sp>
          <p:sp>
            <p:nvSpPr>
              <p:cNvPr id="3097" name="Text Box 18"/>
              <p:cNvSpPr txBox="1">
                <a:spLocks noChangeArrowheads="1"/>
              </p:cNvSpPr>
              <p:nvPr/>
            </p:nvSpPr>
            <p:spPr bwMode="auto">
              <a:xfrm>
                <a:off x="6705600" y="4800599"/>
                <a:ext cx="1795464" cy="451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>
                  <a:spcBef>
                    <a:spcPct val="50000"/>
                  </a:spcBef>
                </a:pPr>
                <a:r>
                  <a:rPr lang="en-US" altLang="ko-KR" sz="1400" b="1">
                    <a:latin typeface="맑은 고딕" pitchFamily="34" charset="-127"/>
                    <a:ea typeface="맑은 고딕" pitchFamily="34" charset="-127"/>
                  </a:rPr>
                  <a:t>downstream</a:t>
                </a:r>
              </a:p>
            </p:txBody>
          </p:sp>
          <p:sp>
            <p:nvSpPr>
              <p:cNvPr id="3098" name="Text Box 19"/>
              <p:cNvSpPr txBox="1">
                <a:spLocks noChangeArrowheads="1"/>
              </p:cNvSpPr>
              <p:nvPr/>
            </p:nvSpPr>
            <p:spPr bwMode="auto">
              <a:xfrm>
                <a:off x="5076826" y="4797425"/>
                <a:ext cx="1447800" cy="451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>
                  <a:spcBef>
                    <a:spcPct val="50000"/>
                  </a:spcBef>
                </a:pPr>
                <a:r>
                  <a:rPr lang="en-US" altLang="ko-KR" sz="1400" b="1">
                    <a:latin typeface="맑은 고딕" pitchFamily="34" charset="-127"/>
                    <a:ea typeface="맑은 고딕" pitchFamily="34" charset="-127"/>
                  </a:rPr>
                  <a:t>upstream</a:t>
                </a:r>
              </a:p>
            </p:txBody>
          </p:sp>
          <p:sp>
            <p:nvSpPr>
              <p:cNvPr id="3099" name="Text Box 20"/>
              <p:cNvSpPr txBox="1">
                <a:spLocks noChangeArrowheads="1"/>
              </p:cNvSpPr>
              <p:nvPr/>
            </p:nvSpPr>
            <p:spPr bwMode="auto">
              <a:xfrm>
                <a:off x="6000750" y="5357813"/>
                <a:ext cx="2592387" cy="451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>
                  <a:spcBef>
                    <a:spcPct val="50000"/>
                  </a:spcBef>
                </a:pPr>
                <a:r>
                  <a:rPr lang="en-US" altLang="ko-KR" sz="1400" b="1">
                    <a:solidFill>
                      <a:srgbClr val="FF00FF"/>
                    </a:solidFill>
                    <a:latin typeface="맑은 고딕" pitchFamily="34" charset="-127"/>
                    <a:ea typeface="맑은 고딕" pitchFamily="34" charset="-127"/>
                  </a:rPr>
                  <a:t>shock rest frame</a:t>
                </a:r>
              </a:p>
            </p:txBody>
          </p:sp>
          <p:sp>
            <p:nvSpPr>
              <p:cNvPr id="3100" name="Freeform 22"/>
              <p:cNvSpPr>
                <a:spLocks/>
              </p:cNvSpPr>
              <p:nvPr/>
            </p:nvSpPr>
            <p:spPr bwMode="auto">
              <a:xfrm>
                <a:off x="5181600" y="2514600"/>
                <a:ext cx="287338" cy="331788"/>
              </a:xfrm>
              <a:custGeom>
                <a:avLst/>
                <a:gdLst>
                  <a:gd name="T0" fmla="*/ 0 w 181"/>
                  <a:gd name="T1" fmla="*/ 2147483647 h 209"/>
                  <a:gd name="T2" fmla="*/ 2147483647 w 181"/>
                  <a:gd name="T3" fmla="*/ 2147483647 h 209"/>
                  <a:gd name="T4" fmla="*/ 2147483647 w 181"/>
                  <a:gd name="T5" fmla="*/ 2147483647 h 209"/>
                  <a:gd name="T6" fmla="*/ 2147483647 w 181"/>
                  <a:gd name="T7" fmla="*/ 2147483647 h 209"/>
                  <a:gd name="T8" fmla="*/ 2147483647 w 181"/>
                  <a:gd name="T9" fmla="*/ 2147483647 h 209"/>
                  <a:gd name="T10" fmla="*/ 2147483647 w 181"/>
                  <a:gd name="T11" fmla="*/ 2147483647 h 209"/>
                  <a:gd name="T12" fmla="*/ 2147483647 w 181"/>
                  <a:gd name="T13" fmla="*/ 2147483647 h 209"/>
                  <a:gd name="T14" fmla="*/ 2147483647 w 181"/>
                  <a:gd name="T15" fmla="*/ 2147483647 h 209"/>
                  <a:gd name="T16" fmla="*/ 2147483647 w 181"/>
                  <a:gd name="T17" fmla="*/ 2147483647 h 209"/>
                  <a:gd name="T18" fmla="*/ 2147483647 w 181"/>
                  <a:gd name="T19" fmla="*/ 2147483647 h 209"/>
                  <a:gd name="T20" fmla="*/ 2147483647 w 181"/>
                  <a:gd name="T21" fmla="*/ 2147483647 h 209"/>
                  <a:gd name="T22" fmla="*/ 2147483647 w 181"/>
                  <a:gd name="T23" fmla="*/ 2147483647 h 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209"/>
                  <a:gd name="T38" fmla="*/ 181 w 181"/>
                  <a:gd name="T39" fmla="*/ 209 h 2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209">
                    <a:moveTo>
                      <a:pt x="0" y="14"/>
                    </a:moveTo>
                    <a:cubicBezTo>
                      <a:pt x="48" y="5"/>
                      <a:pt x="64" y="0"/>
                      <a:pt x="128" y="14"/>
                    </a:cubicBezTo>
                    <a:cubicBezTo>
                      <a:pt x="133" y="15"/>
                      <a:pt x="127" y="26"/>
                      <a:pt x="123" y="30"/>
                    </a:cubicBezTo>
                    <a:cubicBezTo>
                      <a:pt x="114" y="39"/>
                      <a:pt x="80" y="44"/>
                      <a:pt x="69" y="46"/>
                    </a:cubicBezTo>
                    <a:cubicBezTo>
                      <a:pt x="73" y="59"/>
                      <a:pt x="71" y="75"/>
                      <a:pt x="91" y="73"/>
                    </a:cubicBezTo>
                    <a:cubicBezTo>
                      <a:pt x="104" y="72"/>
                      <a:pt x="128" y="62"/>
                      <a:pt x="128" y="62"/>
                    </a:cubicBezTo>
                    <a:cubicBezTo>
                      <a:pt x="168" y="72"/>
                      <a:pt x="145" y="79"/>
                      <a:pt x="123" y="94"/>
                    </a:cubicBezTo>
                    <a:cubicBezTo>
                      <a:pt x="125" y="99"/>
                      <a:pt x="123" y="107"/>
                      <a:pt x="128" y="110"/>
                    </a:cubicBezTo>
                    <a:cubicBezTo>
                      <a:pt x="139" y="117"/>
                      <a:pt x="165" y="121"/>
                      <a:pt x="165" y="121"/>
                    </a:cubicBezTo>
                    <a:cubicBezTo>
                      <a:pt x="163" y="130"/>
                      <a:pt x="164" y="139"/>
                      <a:pt x="160" y="147"/>
                    </a:cubicBezTo>
                    <a:cubicBezTo>
                      <a:pt x="155" y="159"/>
                      <a:pt x="139" y="179"/>
                      <a:pt x="139" y="179"/>
                    </a:cubicBezTo>
                    <a:cubicBezTo>
                      <a:pt x="146" y="209"/>
                      <a:pt x="152" y="206"/>
                      <a:pt x="181" y="206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101" name="Freeform 23"/>
              <p:cNvSpPr>
                <a:spLocks/>
              </p:cNvSpPr>
              <p:nvPr/>
            </p:nvSpPr>
            <p:spPr bwMode="auto">
              <a:xfrm>
                <a:off x="6934200" y="3065463"/>
                <a:ext cx="203200" cy="261937"/>
              </a:xfrm>
              <a:custGeom>
                <a:avLst/>
                <a:gdLst>
                  <a:gd name="T0" fmla="*/ 0 w 128"/>
                  <a:gd name="T1" fmla="*/ 2147483647 h 165"/>
                  <a:gd name="T2" fmla="*/ 2147483647 w 128"/>
                  <a:gd name="T3" fmla="*/ 2147483647 h 165"/>
                  <a:gd name="T4" fmla="*/ 2147483647 w 128"/>
                  <a:gd name="T5" fmla="*/ 2147483647 h 165"/>
                  <a:gd name="T6" fmla="*/ 2147483647 w 128"/>
                  <a:gd name="T7" fmla="*/ 2147483647 h 165"/>
                  <a:gd name="T8" fmla="*/ 2147483647 w 128"/>
                  <a:gd name="T9" fmla="*/ 2147483647 h 165"/>
                  <a:gd name="T10" fmla="*/ 2147483647 w 128"/>
                  <a:gd name="T11" fmla="*/ 2147483647 h 165"/>
                  <a:gd name="T12" fmla="*/ 2147483647 w 128"/>
                  <a:gd name="T13" fmla="*/ 2147483647 h 165"/>
                  <a:gd name="T14" fmla="*/ 2147483647 w 128"/>
                  <a:gd name="T15" fmla="*/ 0 h 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8"/>
                  <a:gd name="T25" fmla="*/ 0 h 165"/>
                  <a:gd name="T26" fmla="*/ 128 w 128"/>
                  <a:gd name="T27" fmla="*/ 165 h 1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8" h="165">
                    <a:moveTo>
                      <a:pt x="0" y="165"/>
                    </a:moveTo>
                    <a:cubicBezTo>
                      <a:pt x="43" y="157"/>
                      <a:pt x="24" y="158"/>
                      <a:pt x="16" y="117"/>
                    </a:cubicBezTo>
                    <a:cubicBezTo>
                      <a:pt x="23" y="88"/>
                      <a:pt x="31" y="91"/>
                      <a:pt x="59" y="85"/>
                    </a:cubicBezTo>
                    <a:cubicBezTo>
                      <a:pt x="66" y="61"/>
                      <a:pt x="55" y="44"/>
                      <a:pt x="48" y="21"/>
                    </a:cubicBezTo>
                    <a:cubicBezTo>
                      <a:pt x="41" y="23"/>
                      <a:pt x="6" y="31"/>
                      <a:pt x="27" y="42"/>
                    </a:cubicBezTo>
                    <a:cubicBezTo>
                      <a:pt x="35" y="46"/>
                      <a:pt x="44" y="38"/>
                      <a:pt x="53" y="37"/>
                    </a:cubicBezTo>
                    <a:cubicBezTo>
                      <a:pt x="69" y="35"/>
                      <a:pt x="85" y="34"/>
                      <a:pt x="101" y="32"/>
                    </a:cubicBezTo>
                    <a:cubicBezTo>
                      <a:pt x="119" y="25"/>
                      <a:pt x="128" y="19"/>
                      <a:pt x="117" y="0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102" name="Freeform 24"/>
              <p:cNvSpPr>
                <a:spLocks/>
              </p:cNvSpPr>
              <p:nvPr/>
            </p:nvSpPr>
            <p:spPr bwMode="auto">
              <a:xfrm>
                <a:off x="6977063" y="2514600"/>
                <a:ext cx="439737" cy="177800"/>
              </a:xfrm>
              <a:custGeom>
                <a:avLst/>
                <a:gdLst>
                  <a:gd name="T0" fmla="*/ 2147483647 w 277"/>
                  <a:gd name="T1" fmla="*/ 2147483647 h 112"/>
                  <a:gd name="T2" fmla="*/ 2147483647 w 277"/>
                  <a:gd name="T3" fmla="*/ 2147483647 h 112"/>
                  <a:gd name="T4" fmla="*/ 2147483647 w 277"/>
                  <a:gd name="T5" fmla="*/ 2147483647 h 112"/>
                  <a:gd name="T6" fmla="*/ 2147483647 w 277"/>
                  <a:gd name="T7" fmla="*/ 2147483647 h 112"/>
                  <a:gd name="T8" fmla="*/ 2147483647 w 277"/>
                  <a:gd name="T9" fmla="*/ 2147483647 h 112"/>
                  <a:gd name="T10" fmla="*/ 2147483647 w 277"/>
                  <a:gd name="T11" fmla="*/ 0 h 112"/>
                  <a:gd name="T12" fmla="*/ 2147483647 w 277"/>
                  <a:gd name="T13" fmla="*/ 2147483647 h 112"/>
                  <a:gd name="T14" fmla="*/ 2147483647 w 277"/>
                  <a:gd name="T15" fmla="*/ 2147483647 h 112"/>
                  <a:gd name="T16" fmla="*/ 2147483647 w 277"/>
                  <a:gd name="T17" fmla="*/ 2147483647 h 112"/>
                  <a:gd name="T18" fmla="*/ 2147483647 w 277"/>
                  <a:gd name="T19" fmla="*/ 2147483647 h 112"/>
                  <a:gd name="T20" fmla="*/ 2147483647 w 277"/>
                  <a:gd name="T21" fmla="*/ 2147483647 h 112"/>
                  <a:gd name="T22" fmla="*/ 2147483647 w 277"/>
                  <a:gd name="T23" fmla="*/ 2147483647 h 112"/>
                  <a:gd name="T24" fmla="*/ 2147483647 w 277"/>
                  <a:gd name="T25" fmla="*/ 2147483647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112"/>
                  <a:gd name="T41" fmla="*/ 277 w 277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112">
                    <a:moveTo>
                      <a:pt x="10" y="112"/>
                    </a:moveTo>
                    <a:cubicBezTo>
                      <a:pt x="0" y="80"/>
                      <a:pt x="2" y="49"/>
                      <a:pt x="21" y="21"/>
                    </a:cubicBezTo>
                    <a:cubicBezTo>
                      <a:pt x="56" y="29"/>
                      <a:pt x="62" y="28"/>
                      <a:pt x="69" y="64"/>
                    </a:cubicBezTo>
                    <a:cubicBezTo>
                      <a:pt x="95" y="58"/>
                      <a:pt x="100" y="53"/>
                      <a:pt x="90" y="27"/>
                    </a:cubicBezTo>
                    <a:cubicBezTo>
                      <a:pt x="112" y="12"/>
                      <a:pt x="118" y="15"/>
                      <a:pt x="133" y="37"/>
                    </a:cubicBezTo>
                    <a:cubicBezTo>
                      <a:pt x="144" y="21"/>
                      <a:pt x="176" y="0"/>
                      <a:pt x="176" y="0"/>
                    </a:cubicBezTo>
                    <a:cubicBezTo>
                      <a:pt x="188" y="37"/>
                      <a:pt x="182" y="22"/>
                      <a:pt x="192" y="48"/>
                    </a:cubicBezTo>
                    <a:cubicBezTo>
                      <a:pt x="194" y="60"/>
                      <a:pt x="190" y="75"/>
                      <a:pt x="197" y="85"/>
                    </a:cubicBezTo>
                    <a:cubicBezTo>
                      <a:pt x="206" y="99"/>
                      <a:pt x="227" y="51"/>
                      <a:pt x="229" y="48"/>
                    </a:cubicBezTo>
                    <a:cubicBezTo>
                      <a:pt x="227" y="43"/>
                      <a:pt x="228" y="36"/>
                      <a:pt x="224" y="32"/>
                    </a:cubicBezTo>
                    <a:cubicBezTo>
                      <a:pt x="205" y="13"/>
                      <a:pt x="189" y="29"/>
                      <a:pt x="218" y="11"/>
                    </a:cubicBezTo>
                    <a:cubicBezTo>
                      <a:pt x="227" y="13"/>
                      <a:pt x="236" y="16"/>
                      <a:pt x="245" y="16"/>
                    </a:cubicBezTo>
                    <a:cubicBezTo>
                      <a:pt x="256" y="16"/>
                      <a:pt x="277" y="11"/>
                      <a:pt x="277" y="11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103" name="Freeform 25"/>
              <p:cNvSpPr>
                <a:spLocks/>
              </p:cNvSpPr>
              <p:nvPr/>
            </p:nvSpPr>
            <p:spPr bwMode="auto">
              <a:xfrm>
                <a:off x="7696200" y="3581400"/>
                <a:ext cx="423863" cy="185738"/>
              </a:xfrm>
              <a:custGeom>
                <a:avLst/>
                <a:gdLst>
                  <a:gd name="T0" fmla="*/ 0 w 267"/>
                  <a:gd name="T1" fmla="*/ 2147483647 h 117"/>
                  <a:gd name="T2" fmla="*/ 2147483647 w 267"/>
                  <a:gd name="T3" fmla="*/ 2147483647 h 117"/>
                  <a:gd name="T4" fmla="*/ 2147483647 w 267"/>
                  <a:gd name="T5" fmla="*/ 0 h 117"/>
                  <a:gd name="T6" fmla="*/ 2147483647 w 267"/>
                  <a:gd name="T7" fmla="*/ 2147483647 h 117"/>
                  <a:gd name="T8" fmla="*/ 2147483647 w 267"/>
                  <a:gd name="T9" fmla="*/ 2147483647 h 117"/>
                  <a:gd name="T10" fmla="*/ 2147483647 w 267"/>
                  <a:gd name="T11" fmla="*/ 2147483647 h 117"/>
                  <a:gd name="T12" fmla="*/ 2147483647 w 267"/>
                  <a:gd name="T13" fmla="*/ 2147483647 h 117"/>
                  <a:gd name="T14" fmla="*/ 2147483647 w 267"/>
                  <a:gd name="T15" fmla="*/ 2147483647 h 117"/>
                  <a:gd name="T16" fmla="*/ 2147483647 w 267"/>
                  <a:gd name="T17" fmla="*/ 2147483647 h 117"/>
                  <a:gd name="T18" fmla="*/ 2147483647 w 267"/>
                  <a:gd name="T19" fmla="*/ 2147483647 h 117"/>
                  <a:gd name="T20" fmla="*/ 2147483647 w 267"/>
                  <a:gd name="T21" fmla="*/ 2147483647 h 117"/>
                  <a:gd name="T22" fmla="*/ 2147483647 w 267"/>
                  <a:gd name="T23" fmla="*/ 2147483647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7"/>
                  <a:gd name="T37" fmla="*/ 0 h 117"/>
                  <a:gd name="T38" fmla="*/ 267 w 267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7" h="117">
                    <a:moveTo>
                      <a:pt x="0" y="53"/>
                    </a:moveTo>
                    <a:cubicBezTo>
                      <a:pt x="11" y="46"/>
                      <a:pt x="21" y="39"/>
                      <a:pt x="32" y="32"/>
                    </a:cubicBezTo>
                    <a:cubicBezTo>
                      <a:pt x="43" y="25"/>
                      <a:pt x="54" y="0"/>
                      <a:pt x="54" y="0"/>
                    </a:cubicBezTo>
                    <a:cubicBezTo>
                      <a:pt x="71" y="27"/>
                      <a:pt x="50" y="117"/>
                      <a:pt x="80" y="69"/>
                    </a:cubicBezTo>
                    <a:cubicBezTo>
                      <a:pt x="82" y="50"/>
                      <a:pt x="79" y="29"/>
                      <a:pt x="86" y="11"/>
                    </a:cubicBezTo>
                    <a:cubicBezTo>
                      <a:pt x="88" y="6"/>
                      <a:pt x="99" y="11"/>
                      <a:pt x="102" y="16"/>
                    </a:cubicBezTo>
                    <a:cubicBezTo>
                      <a:pt x="107" y="24"/>
                      <a:pt x="116" y="64"/>
                      <a:pt x="118" y="75"/>
                    </a:cubicBezTo>
                    <a:cubicBezTo>
                      <a:pt x="148" y="64"/>
                      <a:pt x="132" y="45"/>
                      <a:pt x="160" y="27"/>
                    </a:cubicBezTo>
                    <a:cubicBezTo>
                      <a:pt x="167" y="29"/>
                      <a:pt x="176" y="27"/>
                      <a:pt x="182" y="32"/>
                    </a:cubicBezTo>
                    <a:cubicBezTo>
                      <a:pt x="192" y="40"/>
                      <a:pt x="203" y="64"/>
                      <a:pt x="203" y="64"/>
                    </a:cubicBezTo>
                    <a:cubicBezTo>
                      <a:pt x="205" y="59"/>
                      <a:pt x="204" y="52"/>
                      <a:pt x="208" y="48"/>
                    </a:cubicBezTo>
                    <a:cubicBezTo>
                      <a:pt x="222" y="34"/>
                      <a:pt x="267" y="33"/>
                      <a:pt x="267" y="59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104" name="Freeform 26"/>
              <p:cNvSpPr>
                <a:spLocks/>
              </p:cNvSpPr>
              <p:nvPr/>
            </p:nvSpPr>
            <p:spPr bwMode="auto">
              <a:xfrm>
                <a:off x="6715125" y="4038600"/>
                <a:ext cx="509588" cy="247650"/>
              </a:xfrm>
              <a:custGeom>
                <a:avLst/>
                <a:gdLst>
                  <a:gd name="T0" fmla="*/ 0 w 327"/>
                  <a:gd name="T1" fmla="*/ 2147483647 h 91"/>
                  <a:gd name="T2" fmla="*/ 2147483647 w 327"/>
                  <a:gd name="T3" fmla="*/ 2147483647 h 91"/>
                  <a:gd name="T4" fmla="*/ 2147483647 w 327"/>
                  <a:gd name="T5" fmla="*/ 2147483647 h 91"/>
                  <a:gd name="T6" fmla="*/ 2147483647 w 327"/>
                  <a:gd name="T7" fmla="*/ 2147483647 h 91"/>
                  <a:gd name="T8" fmla="*/ 2147483647 w 327"/>
                  <a:gd name="T9" fmla="*/ 2147483647 h 91"/>
                  <a:gd name="T10" fmla="*/ 2147483647 w 327"/>
                  <a:gd name="T11" fmla="*/ 2147483647 h 91"/>
                  <a:gd name="T12" fmla="*/ 2147483647 w 327"/>
                  <a:gd name="T13" fmla="*/ 0 h 91"/>
                  <a:gd name="T14" fmla="*/ 2147483647 w 327"/>
                  <a:gd name="T15" fmla="*/ 2147483647 h 91"/>
                  <a:gd name="T16" fmla="*/ 2147483647 w 327"/>
                  <a:gd name="T17" fmla="*/ 2147483647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7"/>
                  <a:gd name="T28" fmla="*/ 0 h 91"/>
                  <a:gd name="T29" fmla="*/ 327 w 327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7" h="91">
                    <a:moveTo>
                      <a:pt x="0" y="91"/>
                    </a:moveTo>
                    <a:cubicBezTo>
                      <a:pt x="13" y="72"/>
                      <a:pt x="32" y="50"/>
                      <a:pt x="53" y="43"/>
                    </a:cubicBezTo>
                    <a:cubicBezTo>
                      <a:pt x="61" y="44"/>
                      <a:pt x="95" y="46"/>
                      <a:pt x="107" y="54"/>
                    </a:cubicBezTo>
                    <a:cubicBezTo>
                      <a:pt x="113" y="58"/>
                      <a:pt x="116" y="66"/>
                      <a:pt x="123" y="70"/>
                    </a:cubicBezTo>
                    <a:cubicBezTo>
                      <a:pt x="133" y="75"/>
                      <a:pt x="155" y="80"/>
                      <a:pt x="155" y="80"/>
                    </a:cubicBezTo>
                    <a:cubicBezTo>
                      <a:pt x="194" y="72"/>
                      <a:pt x="193" y="59"/>
                      <a:pt x="213" y="27"/>
                    </a:cubicBezTo>
                    <a:cubicBezTo>
                      <a:pt x="221" y="13"/>
                      <a:pt x="246" y="6"/>
                      <a:pt x="261" y="0"/>
                    </a:cubicBezTo>
                    <a:cubicBezTo>
                      <a:pt x="285" y="16"/>
                      <a:pt x="287" y="39"/>
                      <a:pt x="309" y="54"/>
                    </a:cubicBezTo>
                    <a:cubicBezTo>
                      <a:pt x="327" y="47"/>
                      <a:pt x="325" y="54"/>
                      <a:pt x="325" y="43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105" name="Freeform 27"/>
              <p:cNvSpPr>
                <a:spLocks/>
              </p:cNvSpPr>
              <p:nvPr/>
            </p:nvSpPr>
            <p:spPr bwMode="auto">
              <a:xfrm>
                <a:off x="5808663" y="3665538"/>
                <a:ext cx="390525" cy="274637"/>
              </a:xfrm>
              <a:custGeom>
                <a:avLst/>
                <a:gdLst>
                  <a:gd name="T0" fmla="*/ 0 w 246"/>
                  <a:gd name="T1" fmla="*/ 2147483647 h 173"/>
                  <a:gd name="T2" fmla="*/ 2147483647 w 246"/>
                  <a:gd name="T3" fmla="*/ 2147483647 h 173"/>
                  <a:gd name="T4" fmla="*/ 2147483647 w 246"/>
                  <a:gd name="T5" fmla="*/ 0 h 173"/>
                  <a:gd name="T6" fmla="*/ 2147483647 w 246"/>
                  <a:gd name="T7" fmla="*/ 2147483647 h 173"/>
                  <a:gd name="T8" fmla="*/ 2147483647 w 246"/>
                  <a:gd name="T9" fmla="*/ 2147483647 h 173"/>
                  <a:gd name="T10" fmla="*/ 2147483647 w 246"/>
                  <a:gd name="T11" fmla="*/ 2147483647 h 173"/>
                  <a:gd name="T12" fmla="*/ 2147483647 w 246"/>
                  <a:gd name="T13" fmla="*/ 2147483647 h 173"/>
                  <a:gd name="T14" fmla="*/ 2147483647 w 246"/>
                  <a:gd name="T15" fmla="*/ 2147483647 h 173"/>
                  <a:gd name="T16" fmla="*/ 2147483647 w 246"/>
                  <a:gd name="T17" fmla="*/ 2147483647 h 173"/>
                  <a:gd name="T18" fmla="*/ 2147483647 w 246"/>
                  <a:gd name="T19" fmla="*/ 2147483647 h 173"/>
                  <a:gd name="T20" fmla="*/ 2147483647 w 246"/>
                  <a:gd name="T21" fmla="*/ 2147483647 h 173"/>
                  <a:gd name="T22" fmla="*/ 2147483647 w 246"/>
                  <a:gd name="T23" fmla="*/ 2147483647 h 1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6"/>
                  <a:gd name="T37" fmla="*/ 0 h 173"/>
                  <a:gd name="T38" fmla="*/ 246 w 246"/>
                  <a:gd name="T39" fmla="*/ 173 h 1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6" h="173">
                    <a:moveTo>
                      <a:pt x="0" y="32"/>
                    </a:moveTo>
                    <a:cubicBezTo>
                      <a:pt x="11" y="25"/>
                      <a:pt x="21" y="18"/>
                      <a:pt x="32" y="11"/>
                    </a:cubicBezTo>
                    <a:cubicBezTo>
                      <a:pt x="37" y="7"/>
                      <a:pt x="48" y="0"/>
                      <a:pt x="48" y="0"/>
                    </a:cubicBezTo>
                    <a:cubicBezTo>
                      <a:pt x="66" y="7"/>
                      <a:pt x="83" y="12"/>
                      <a:pt x="101" y="16"/>
                    </a:cubicBezTo>
                    <a:cubicBezTo>
                      <a:pt x="111" y="47"/>
                      <a:pt x="82" y="45"/>
                      <a:pt x="58" y="54"/>
                    </a:cubicBezTo>
                    <a:cubicBezTo>
                      <a:pt x="44" y="98"/>
                      <a:pt x="106" y="64"/>
                      <a:pt x="122" y="54"/>
                    </a:cubicBezTo>
                    <a:cubicBezTo>
                      <a:pt x="148" y="92"/>
                      <a:pt x="110" y="88"/>
                      <a:pt x="122" y="128"/>
                    </a:cubicBezTo>
                    <a:cubicBezTo>
                      <a:pt x="124" y="133"/>
                      <a:pt x="133" y="125"/>
                      <a:pt x="138" y="123"/>
                    </a:cubicBezTo>
                    <a:cubicBezTo>
                      <a:pt x="146" y="101"/>
                      <a:pt x="154" y="100"/>
                      <a:pt x="176" y="107"/>
                    </a:cubicBezTo>
                    <a:cubicBezTo>
                      <a:pt x="188" y="144"/>
                      <a:pt x="182" y="129"/>
                      <a:pt x="192" y="155"/>
                    </a:cubicBezTo>
                    <a:cubicBezTo>
                      <a:pt x="204" y="151"/>
                      <a:pt x="212" y="145"/>
                      <a:pt x="224" y="155"/>
                    </a:cubicBezTo>
                    <a:cubicBezTo>
                      <a:pt x="246" y="173"/>
                      <a:pt x="224" y="171"/>
                      <a:pt x="240" y="171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106" name="Freeform 44"/>
              <p:cNvSpPr>
                <a:spLocks/>
              </p:cNvSpPr>
              <p:nvPr/>
            </p:nvSpPr>
            <p:spPr bwMode="auto">
              <a:xfrm>
                <a:off x="6732588" y="3429000"/>
                <a:ext cx="288925" cy="215900"/>
              </a:xfrm>
              <a:custGeom>
                <a:avLst/>
                <a:gdLst>
                  <a:gd name="T0" fmla="*/ 0 w 181"/>
                  <a:gd name="T1" fmla="*/ 2147483647 h 209"/>
                  <a:gd name="T2" fmla="*/ 2147483647 w 181"/>
                  <a:gd name="T3" fmla="*/ 2147483647 h 209"/>
                  <a:gd name="T4" fmla="*/ 2147483647 w 181"/>
                  <a:gd name="T5" fmla="*/ 2147483647 h 209"/>
                  <a:gd name="T6" fmla="*/ 2147483647 w 181"/>
                  <a:gd name="T7" fmla="*/ 2147483647 h 209"/>
                  <a:gd name="T8" fmla="*/ 2147483647 w 181"/>
                  <a:gd name="T9" fmla="*/ 2147483647 h 209"/>
                  <a:gd name="T10" fmla="*/ 2147483647 w 181"/>
                  <a:gd name="T11" fmla="*/ 2147483647 h 209"/>
                  <a:gd name="T12" fmla="*/ 2147483647 w 181"/>
                  <a:gd name="T13" fmla="*/ 2147483647 h 209"/>
                  <a:gd name="T14" fmla="*/ 2147483647 w 181"/>
                  <a:gd name="T15" fmla="*/ 2147483647 h 209"/>
                  <a:gd name="T16" fmla="*/ 2147483647 w 181"/>
                  <a:gd name="T17" fmla="*/ 2147483647 h 209"/>
                  <a:gd name="T18" fmla="*/ 2147483647 w 181"/>
                  <a:gd name="T19" fmla="*/ 2147483647 h 209"/>
                  <a:gd name="T20" fmla="*/ 2147483647 w 181"/>
                  <a:gd name="T21" fmla="*/ 2147483647 h 209"/>
                  <a:gd name="T22" fmla="*/ 2147483647 w 181"/>
                  <a:gd name="T23" fmla="*/ 2147483647 h 2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209"/>
                  <a:gd name="T38" fmla="*/ 181 w 181"/>
                  <a:gd name="T39" fmla="*/ 209 h 2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209">
                    <a:moveTo>
                      <a:pt x="0" y="14"/>
                    </a:moveTo>
                    <a:cubicBezTo>
                      <a:pt x="48" y="5"/>
                      <a:pt x="64" y="0"/>
                      <a:pt x="128" y="14"/>
                    </a:cubicBezTo>
                    <a:cubicBezTo>
                      <a:pt x="133" y="15"/>
                      <a:pt x="127" y="26"/>
                      <a:pt x="123" y="30"/>
                    </a:cubicBezTo>
                    <a:cubicBezTo>
                      <a:pt x="114" y="39"/>
                      <a:pt x="80" y="44"/>
                      <a:pt x="69" y="46"/>
                    </a:cubicBezTo>
                    <a:cubicBezTo>
                      <a:pt x="73" y="59"/>
                      <a:pt x="71" y="75"/>
                      <a:pt x="91" y="73"/>
                    </a:cubicBezTo>
                    <a:cubicBezTo>
                      <a:pt x="104" y="72"/>
                      <a:pt x="128" y="62"/>
                      <a:pt x="128" y="62"/>
                    </a:cubicBezTo>
                    <a:cubicBezTo>
                      <a:pt x="168" y="72"/>
                      <a:pt x="145" y="79"/>
                      <a:pt x="123" y="94"/>
                    </a:cubicBezTo>
                    <a:cubicBezTo>
                      <a:pt x="125" y="99"/>
                      <a:pt x="123" y="107"/>
                      <a:pt x="128" y="110"/>
                    </a:cubicBezTo>
                    <a:cubicBezTo>
                      <a:pt x="139" y="117"/>
                      <a:pt x="165" y="121"/>
                      <a:pt x="165" y="121"/>
                    </a:cubicBezTo>
                    <a:cubicBezTo>
                      <a:pt x="163" y="130"/>
                      <a:pt x="164" y="139"/>
                      <a:pt x="160" y="147"/>
                    </a:cubicBezTo>
                    <a:cubicBezTo>
                      <a:pt x="155" y="159"/>
                      <a:pt x="139" y="179"/>
                      <a:pt x="139" y="179"/>
                    </a:cubicBezTo>
                    <a:cubicBezTo>
                      <a:pt x="146" y="209"/>
                      <a:pt x="152" y="206"/>
                      <a:pt x="181" y="206"/>
                    </a:cubicBezTo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  <p:sp>
            <p:nvSpPr>
              <p:cNvPr id="3107" name="Line 45"/>
              <p:cNvSpPr>
                <a:spLocks noChangeShapeType="1"/>
              </p:cNvSpPr>
              <p:nvPr/>
            </p:nvSpPr>
            <p:spPr bwMode="auto">
              <a:xfrm>
                <a:off x="5219700" y="1268413"/>
                <a:ext cx="3313113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08" name="Text Box 46"/>
              <p:cNvSpPr txBox="1">
                <a:spLocks noChangeArrowheads="1"/>
              </p:cNvSpPr>
              <p:nvPr/>
            </p:nvSpPr>
            <p:spPr bwMode="auto">
              <a:xfrm>
                <a:off x="5643563" y="928688"/>
                <a:ext cx="647700" cy="49697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>
                  <a:spcBef>
                    <a:spcPct val="50000"/>
                  </a:spcBef>
                </a:pPr>
                <a:r>
                  <a:rPr lang="en-US" altLang="ko-KR" sz="1600" b="1">
                    <a:solidFill>
                      <a:srgbClr val="0070C0"/>
                    </a:solidFill>
                    <a:latin typeface="맑은 고딕" pitchFamily="34" charset="-127"/>
                    <a:ea typeface="맑은 고딕" pitchFamily="34" charset="-127"/>
                  </a:rPr>
                  <a:t>B</a:t>
                </a:r>
              </a:p>
            </p:txBody>
          </p:sp>
          <p:sp>
            <p:nvSpPr>
              <p:cNvPr id="3109" name="Text Box 50"/>
              <p:cNvSpPr txBox="1">
                <a:spLocks noChangeArrowheads="1"/>
              </p:cNvSpPr>
              <p:nvPr/>
            </p:nvSpPr>
            <p:spPr bwMode="auto">
              <a:xfrm>
                <a:off x="7380288" y="836612"/>
                <a:ext cx="1584325" cy="496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latinLnBrk="1">
                  <a:spcBef>
                    <a:spcPct val="50000"/>
                  </a:spcBef>
                </a:pPr>
                <a:r>
                  <a:rPr lang="en-US" altLang="ko-KR" sz="1600" b="1">
                    <a:latin typeface="Times New Roman" pitchFamily="18" charset="0"/>
                    <a:ea typeface="맑은 고딕" pitchFamily="34" charset="-127"/>
                  </a:rPr>
                  <a:t>mean field</a:t>
                </a:r>
              </a:p>
            </p:txBody>
          </p:sp>
          <p:sp>
            <p:nvSpPr>
              <p:cNvPr id="3110" name="Oval 51"/>
              <p:cNvSpPr>
                <a:spLocks noChangeArrowheads="1"/>
              </p:cNvSpPr>
              <p:nvPr/>
            </p:nvSpPr>
            <p:spPr bwMode="auto">
              <a:xfrm flipV="1">
                <a:off x="7380288" y="1628775"/>
                <a:ext cx="71437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/>
                <a:endParaRPr lang="ko-KR" altLang="en-US">
                  <a:latin typeface="맑은 고딕" pitchFamily="34" charset="-127"/>
                  <a:ea typeface="맑은 고딕" pitchFamily="34" charset="-127"/>
                </a:endParaRPr>
              </a:p>
            </p:txBody>
          </p:sp>
        </p:grpSp>
      </p:grpSp>
      <p:cxnSp>
        <p:nvCxnSpPr>
          <p:cNvPr id="45" name="직선 화살표 연결선 44"/>
          <p:cNvCxnSpPr/>
          <p:nvPr/>
        </p:nvCxnSpPr>
        <p:spPr>
          <a:xfrm>
            <a:off x="4071938" y="3357563"/>
            <a:ext cx="1143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3" name="직사각형 46"/>
          <p:cNvSpPr>
            <a:spLocks noChangeArrowheads="1"/>
          </p:cNvSpPr>
          <p:nvPr/>
        </p:nvSpPr>
        <p:spPr bwMode="auto">
          <a:xfrm>
            <a:off x="1143000" y="2820043"/>
            <a:ext cx="8483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b="1" dirty="0" smtClean="0">
                <a:latin typeface="맑은 고딕" pitchFamily="34" charset="-127"/>
                <a:ea typeface="맑은 고딕" pitchFamily="34" charset="-127"/>
              </a:rPr>
              <a:t>U</a:t>
            </a:r>
            <a:r>
              <a:rPr lang="en-US" altLang="ko-KR" b="1" baseline="-25000" dirty="0" smtClean="0">
                <a:latin typeface="맑은 고딕" pitchFamily="34" charset="-127"/>
                <a:ea typeface="맑은 고딕" pitchFamily="34" charset="-127"/>
              </a:rPr>
              <a:t>1</a:t>
            </a:r>
            <a:r>
              <a:rPr lang="en-US" altLang="ko-KR" b="1" dirty="0" smtClean="0">
                <a:latin typeface="맑은 고딕" pitchFamily="34" charset="-127"/>
                <a:ea typeface="맑은 고딕" pitchFamily="34" charset="-127"/>
              </a:rPr>
              <a:t>=U</a:t>
            </a:r>
            <a:r>
              <a:rPr lang="en-US" altLang="ko-KR" b="1" baseline="-25000" dirty="0" smtClean="0">
                <a:latin typeface="맑은 고딕" pitchFamily="34" charset="-127"/>
                <a:ea typeface="맑은 고딕" pitchFamily="34" charset="-127"/>
              </a:rPr>
              <a:t>s</a:t>
            </a:r>
            <a:endParaRPr lang="en-US" altLang="ko-KR" b="1" baseline="-25000" dirty="0"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3114" name="직사각형 47"/>
          <p:cNvSpPr>
            <a:spLocks noChangeArrowheads="1"/>
          </p:cNvSpPr>
          <p:nvPr/>
        </p:nvSpPr>
        <p:spPr bwMode="auto">
          <a:xfrm>
            <a:off x="4038601" y="2895600"/>
            <a:ext cx="132921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b="1" dirty="0" smtClean="0">
                <a:latin typeface="맑은 고딕" pitchFamily="34" charset="-127"/>
                <a:ea typeface="맑은 고딕" pitchFamily="34" charset="-127"/>
              </a:rPr>
              <a:t>U</a:t>
            </a:r>
            <a:r>
              <a:rPr lang="en-US" altLang="ko-KR" b="1" baseline="-25000" dirty="0" smtClean="0">
                <a:latin typeface="맑은 고딕" pitchFamily="34" charset="-127"/>
                <a:ea typeface="맑은 고딕" pitchFamily="34" charset="-127"/>
              </a:rPr>
              <a:t>2</a:t>
            </a:r>
            <a:r>
              <a:rPr lang="en-US" altLang="ko-KR" b="1" dirty="0" smtClean="0">
                <a:latin typeface="맑은 고딕" pitchFamily="34" charset="-127"/>
                <a:ea typeface="맑은 고딕" pitchFamily="34" charset="-127"/>
              </a:rPr>
              <a:t> =U</a:t>
            </a:r>
            <a:r>
              <a:rPr lang="en-US" altLang="ko-KR" b="1" baseline="-25000" dirty="0" smtClean="0">
                <a:latin typeface="맑은 고딕" pitchFamily="34" charset="-127"/>
                <a:ea typeface="맑은 고딕" pitchFamily="34" charset="-127"/>
              </a:rPr>
              <a:t>1</a:t>
            </a:r>
            <a:r>
              <a:rPr lang="en-US" altLang="ko-KR" b="1" dirty="0" smtClean="0">
                <a:latin typeface="맑은 고딕" pitchFamily="34" charset="-127"/>
                <a:ea typeface="맑은 고딕" pitchFamily="34" charset="-127"/>
              </a:rPr>
              <a:t>-</a:t>
            </a:r>
            <a:r>
              <a:rPr lang="en-US" altLang="ko-KR" b="1" dirty="0" smtClean="0">
                <a:latin typeface="Calibri"/>
                <a:ea typeface="맑은 고딕" pitchFamily="34" charset="-127"/>
                <a:cs typeface="Calibri"/>
              </a:rPr>
              <a:t>∆U</a:t>
            </a:r>
            <a:endParaRPr lang="en-US" altLang="ko-KR" b="1" baseline="-25000" dirty="0" smtClean="0">
              <a:latin typeface="맑은 고딕" pitchFamily="34" charset="-127"/>
              <a:ea typeface="맑은 고딕" pitchFamily="34" charset="-127"/>
            </a:endParaRPr>
          </a:p>
          <a:p>
            <a:pPr algn="ctr">
              <a:lnSpc>
                <a:spcPct val="90000"/>
              </a:lnSpc>
            </a:pPr>
            <a:endParaRPr lang="en-US" altLang="ko-KR" b="1" baseline="-25000" dirty="0"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3115" name="TextBox 48"/>
          <p:cNvSpPr txBox="1">
            <a:spLocks noChangeArrowheads="1"/>
          </p:cNvSpPr>
          <p:nvPr/>
        </p:nvSpPr>
        <p:spPr bwMode="auto">
          <a:xfrm>
            <a:off x="785813" y="36433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b="1">
                <a:latin typeface="맑은 고딕" pitchFamily="34" charset="-127"/>
                <a:ea typeface="맑은 고딕" pitchFamily="34" charset="-127"/>
              </a:rPr>
              <a:t>upstream</a:t>
            </a:r>
          </a:p>
        </p:txBody>
      </p:sp>
      <p:sp>
        <p:nvSpPr>
          <p:cNvPr id="3116" name="TextBox 49"/>
          <p:cNvSpPr txBox="1">
            <a:spLocks noChangeArrowheads="1"/>
          </p:cNvSpPr>
          <p:nvPr/>
        </p:nvSpPr>
        <p:spPr bwMode="auto">
          <a:xfrm>
            <a:off x="4071938" y="3786188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b="1" dirty="0">
                <a:latin typeface="맑은 고딕" pitchFamily="34" charset="-127"/>
                <a:ea typeface="맑은 고딕" pitchFamily="34" charset="-127"/>
              </a:rPr>
              <a:t>downstream</a:t>
            </a:r>
          </a:p>
        </p:txBody>
      </p:sp>
      <p:grpSp>
        <p:nvGrpSpPr>
          <p:cNvPr id="6" name="그룹 78"/>
          <p:cNvGrpSpPr>
            <a:grpSpLocks/>
          </p:cNvGrpSpPr>
          <p:nvPr/>
        </p:nvGrpSpPr>
        <p:grpSpPr bwMode="auto">
          <a:xfrm>
            <a:off x="228600" y="228600"/>
            <a:ext cx="3214688" cy="3357563"/>
            <a:chOff x="214282" y="214290"/>
            <a:chExt cx="3214710" cy="3357586"/>
          </a:xfrm>
        </p:grpSpPr>
        <p:pic>
          <p:nvPicPr>
            <p:cNvPr id="3118" name="Picture 2" descr="HeOFeFluenc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14290"/>
              <a:ext cx="1788932" cy="192881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53" name="직선 화살표 연결선 52"/>
            <p:cNvCxnSpPr/>
            <p:nvPr/>
          </p:nvCxnSpPr>
          <p:spPr>
            <a:xfrm rot="16200000" flipV="1">
              <a:off x="1714480" y="1857364"/>
              <a:ext cx="2000264" cy="14287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857224" y="285728"/>
              <a:ext cx="857256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1" lang="ko-KR" altLang="en-US"/>
            </a:p>
          </p:txBody>
        </p:sp>
        <p:sp>
          <p:nvSpPr>
            <p:cNvPr id="3121" name="TextBox 53"/>
            <p:cNvSpPr txBox="1">
              <a:spLocks noChangeArrowheads="1"/>
            </p:cNvSpPr>
            <p:nvPr/>
          </p:nvSpPr>
          <p:spPr bwMode="auto">
            <a:xfrm>
              <a:off x="777666" y="214290"/>
              <a:ext cx="1214446" cy="83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kumimoji="1" lang="en-US" altLang="ko-KR" sz="1600" b="1" dirty="0" smtClean="0">
                  <a:solidFill>
                    <a:srgbClr val="FF0000"/>
                  </a:solidFill>
                  <a:ea typeface="굴림" pitchFamily="34" charset="-127"/>
                </a:rPr>
                <a:t>Injection</a:t>
              </a:r>
            </a:p>
            <a:p>
              <a:pPr algn="ctr" latinLnBrk="1"/>
              <a:r>
                <a:rPr kumimoji="1" lang="en-US" altLang="ko-KR" sz="1600" b="1" dirty="0" smtClean="0">
                  <a:solidFill>
                    <a:srgbClr val="FF0000"/>
                  </a:solidFill>
                  <a:ea typeface="굴림" pitchFamily="34" charset="-127"/>
                </a:rPr>
                <a:t>by thermal pool</a:t>
              </a:r>
              <a:endParaRPr kumimoji="1" lang="ko-KR" altLang="en-US" sz="1600" b="1" dirty="0">
                <a:solidFill>
                  <a:srgbClr val="FF0000"/>
                </a:solidFill>
                <a:ea typeface="굴림" pitchFamily="34" charset="-127"/>
              </a:endParaRPr>
            </a:p>
          </p:txBody>
        </p:sp>
      </p:grpSp>
      <p:sp>
        <p:nvSpPr>
          <p:cNvPr id="3122" name="TextBox 62"/>
          <p:cNvSpPr txBox="1">
            <a:spLocks noChangeArrowheads="1"/>
          </p:cNvSpPr>
          <p:nvPr/>
        </p:nvSpPr>
        <p:spPr bwMode="auto">
          <a:xfrm>
            <a:off x="2523345" y="45845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1" lang="en-US" altLang="ko-KR" b="1" dirty="0">
                <a:ea typeface="굴림" pitchFamily="34" charset="-127"/>
              </a:rPr>
              <a:t>Shock </a:t>
            </a:r>
            <a:r>
              <a:rPr kumimoji="1" lang="en-US" altLang="ko-KR" b="1" dirty="0" smtClean="0">
                <a:ea typeface="굴림" pitchFamily="34" charset="-127"/>
              </a:rPr>
              <a:t>front</a:t>
            </a:r>
          </a:p>
          <a:p>
            <a:pPr algn="ctr" latinLnBrk="1">
              <a:buFont typeface="Symbol" pitchFamily="18" charset="2"/>
              <a:buChar char="d"/>
            </a:pPr>
            <a:r>
              <a:rPr kumimoji="1" lang="en-US" altLang="ko-KR" b="1" dirty="0" smtClean="0">
                <a:ea typeface="굴림" pitchFamily="34" charset="-127"/>
                <a:sym typeface="Symbol"/>
              </a:rPr>
              <a:t>~</a:t>
            </a:r>
            <a:r>
              <a:rPr kumimoji="1" lang="en-US" altLang="ko-KR" b="1" dirty="0" err="1" smtClean="0">
                <a:ea typeface="굴림" pitchFamily="34" charset="-127"/>
                <a:sym typeface="Symbol"/>
              </a:rPr>
              <a:t>r</a:t>
            </a:r>
            <a:r>
              <a:rPr kumimoji="1" lang="en-US" altLang="ko-KR" b="1" baseline="-25000" dirty="0" err="1" smtClean="0">
                <a:ea typeface="굴림" pitchFamily="34" charset="-127"/>
                <a:sym typeface="Symbol"/>
              </a:rPr>
              <a:t>g</a:t>
            </a:r>
            <a:r>
              <a:rPr kumimoji="1" lang="en-US" altLang="ko-KR" b="1" dirty="0" smtClean="0">
                <a:ea typeface="굴림" pitchFamily="34" charset="-127"/>
                <a:sym typeface="Symbol"/>
              </a:rPr>
              <a:t> (thermal ion)</a:t>
            </a:r>
            <a:endParaRPr kumimoji="1" lang="en-US" altLang="ko-KR" b="1" baseline="-25000" dirty="0" smtClean="0">
              <a:ea typeface="굴림" pitchFamily="34" charset="-127"/>
              <a:sym typeface="Symbol"/>
            </a:endParaRPr>
          </a:p>
          <a:p>
            <a:pPr algn="ctr" latinLnBrk="1"/>
            <a:r>
              <a:rPr kumimoji="1" lang="en-US" altLang="ko-KR" b="1" dirty="0" smtClean="0">
                <a:solidFill>
                  <a:srgbClr val="FF0000"/>
                </a:solidFill>
                <a:ea typeface="굴림" pitchFamily="34" charset="-127"/>
              </a:rPr>
              <a:t>&gt;   &lt;</a:t>
            </a:r>
            <a:endParaRPr kumimoji="1" lang="ko-KR" altLang="en-US" b="1" dirty="0">
              <a:solidFill>
                <a:srgbClr val="FF0000"/>
              </a:solidFill>
              <a:ea typeface="굴림" pitchFamily="34" charset="-127"/>
            </a:endParaRPr>
          </a:p>
        </p:txBody>
      </p:sp>
      <p:grpSp>
        <p:nvGrpSpPr>
          <p:cNvPr id="7" name="그룹 77"/>
          <p:cNvGrpSpPr>
            <a:grpSpLocks/>
          </p:cNvGrpSpPr>
          <p:nvPr/>
        </p:nvGrpSpPr>
        <p:grpSpPr bwMode="auto">
          <a:xfrm>
            <a:off x="2895600" y="2743205"/>
            <a:ext cx="1285875" cy="2387101"/>
            <a:chOff x="2857488" y="3571876"/>
            <a:chExt cx="1285884" cy="2388294"/>
          </a:xfrm>
        </p:grpSpPr>
        <p:cxnSp>
          <p:nvCxnSpPr>
            <p:cNvPr id="60" name="직선 화살표 연결선 59"/>
            <p:cNvCxnSpPr/>
            <p:nvPr/>
          </p:nvCxnSpPr>
          <p:spPr>
            <a:xfrm rot="10800000">
              <a:off x="3000364" y="3643349"/>
              <a:ext cx="857256" cy="1589"/>
            </a:xfrm>
            <a:prstGeom prst="straightConnector1">
              <a:avLst/>
            </a:prstGeom>
            <a:ln w="2222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 rot="10800000">
              <a:off x="3000364" y="3786295"/>
              <a:ext cx="857256" cy="1589"/>
            </a:xfrm>
            <a:prstGeom prst="straightConnector1">
              <a:avLst/>
            </a:prstGeom>
            <a:ln w="2222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 rot="10800000">
              <a:off x="3000364" y="3929242"/>
              <a:ext cx="857256" cy="1589"/>
            </a:xfrm>
            <a:prstGeom prst="straightConnector1">
              <a:avLst/>
            </a:prstGeom>
            <a:ln w="2222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/>
            <p:nvPr/>
          </p:nvCxnSpPr>
          <p:spPr>
            <a:xfrm rot="10800000">
              <a:off x="3000364" y="4072189"/>
              <a:ext cx="857256" cy="1589"/>
            </a:xfrm>
            <a:prstGeom prst="straightConnector1">
              <a:avLst/>
            </a:prstGeom>
            <a:ln w="2222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8" name="TextBox 69"/>
            <p:cNvSpPr txBox="1">
              <a:spLocks noChangeArrowheads="1"/>
            </p:cNvSpPr>
            <p:nvPr/>
          </p:nvSpPr>
          <p:spPr bwMode="auto">
            <a:xfrm>
              <a:off x="2857488" y="4143380"/>
              <a:ext cx="1285884" cy="181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latinLnBrk="1"/>
              <a:r>
                <a:rPr kumimoji="1" lang="en-US" altLang="ko-KR" sz="1600" b="1" dirty="0">
                  <a:latin typeface="+mj-lt"/>
                  <a:ea typeface="굴림" pitchFamily="34" charset="-127"/>
                </a:rPr>
                <a:t>streaming </a:t>
              </a:r>
              <a:r>
                <a:rPr kumimoji="1" lang="en-US" altLang="ko-KR" sz="1600" b="1" dirty="0" smtClean="0">
                  <a:latin typeface="+mj-lt"/>
                  <a:ea typeface="굴림" pitchFamily="34" charset="-127"/>
                </a:rPr>
                <a:t>particles</a:t>
              </a:r>
            </a:p>
            <a:p>
              <a:pPr algn="ctr" latinLnBrk="1"/>
              <a:r>
                <a:rPr kumimoji="1" lang="en-US" altLang="ko-KR" sz="1600" b="1" dirty="0" smtClean="0">
                  <a:latin typeface="+mj-lt"/>
                  <a:ea typeface="굴림" pitchFamily="34" charset="-127"/>
                  <a:sym typeface="Symbol"/>
                </a:rPr>
                <a:t></a:t>
              </a:r>
              <a:r>
                <a:rPr kumimoji="1" lang="en-US" altLang="ko-KR" sz="1600" b="1" baseline="-25000" dirty="0" err="1" smtClean="0">
                  <a:latin typeface="+mj-lt"/>
                  <a:ea typeface="굴림" pitchFamily="34" charset="-127"/>
                  <a:sym typeface="Symbol"/>
                </a:rPr>
                <a:t>mfp</a:t>
              </a:r>
              <a:r>
                <a:rPr kumimoji="1" lang="en-US" altLang="ko-KR" sz="1600" b="1" dirty="0" smtClean="0">
                  <a:latin typeface="+mj-lt"/>
                  <a:ea typeface="굴림" pitchFamily="34" charset="-127"/>
                  <a:sym typeface="Symbol"/>
                </a:rPr>
                <a:t> &gt;&gt;</a:t>
              </a:r>
              <a:r>
                <a:rPr kumimoji="1" lang="en-US" altLang="ko-KR" sz="1600" b="1" dirty="0" err="1" smtClean="0">
                  <a:latin typeface="+mj-lt"/>
                  <a:ea typeface="굴림" pitchFamily="34" charset="-127"/>
                  <a:sym typeface="Symbol"/>
                </a:rPr>
                <a:t>r</a:t>
              </a:r>
              <a:r>
                <a:rPr kumimoji="1" lang="en-US" altLang="ko-KR" sz="1600" b="1" baseline="-25000" dirty="0" err="1" smtClean="0">
                  <a:latin typeface="+mj-lt"/>
                  <a:ea typeface="굴림" pitchFamily="34" charset="-127"/>
                  <a:sym typeface="Symbol"/>
                </a:rPr>
                <a:t>g</a:t>
              </a:r>
              <a:endParaRPr kumimoji="1" lang="en-US" altLang="ko-KR" sz="1600" b="1" dirty="0" smtClean="0">
                <a:latin typeface="+mj-lt"/>
                <a:ea typeface="굴림" pitchFamily="34" charset="-127"/>
              </a:endParaRPr>
            </a:p>
            <a:p>
              <a:pPr algn="ctr" latinLnBrk="1"/>
              <a:endParaRPr kumimoji="1" lang="en-US" altLang="ko-KR" sz="1600" b="1" dirty="0" smtClean="0">
                <a:latin typeface="+mj-lt"/>
                <a:ea typeface="굴림" pitchFamily="34" charset="-127"/>
              </a:endParaRPr>
            </a:p>
            <a:p>
              <a:pPr algn="ctr" latinLnBrk="1"/>
              <a:endParaRPr kumimoji="1" lang="en-US" altLang="ko-KR" sz="1600" b="1" dirty="0" smtClean="0">
                <a:latin typeface="+mj-lt"/>
                <a:ea typeface="굴림" pitchFamily="34" charset="-127"/>
              </a:endParaRPr>
            </a:p>
            <a:p>
              <a:pPr algn="ctr" latinLnBrk="1"/>
              <a:endParaRPr kumimoji="1" lang="en-US" altLang="ko-KR" sz="1600" b="1" dirty="0" smtClean="0">
                <a:latin typeface="+mj-lt"/>
                <a:ea typeface="굴림" pitchFamily="34" charset="-127"/>
              </a:endParaRPr>
            </a:p>
            <a:p>
              <a:pPr algn="ctr" latinLnBrk="1"/>
              <a:endParaRPr kumimoji="1" lang="ko-KR" altLang="en-US" sz="1600" b="1" dirty="0">
                <a:latin typeface="+mj-lt"/>
                <a:ea typeface="굴림" pitchFamily="34" charset="-127"/>
              </a:endParaRPr>
            </a:p>
          </p:txBody>
        </p:sp>
        <p:sp>
          <p:nvSpPr>
            <p:cNvPr id="71" name="타원 70"/>
            <p:cNvSpPr/>
            <p:nvPr/>
          </p:nvSpPr>
          <p:spPr>
            <a:xfrm>
              <a:off x="3929059" y="3571876"/>
              <a:ext cx="71437" cy="7147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1"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>
              <a:off x="3929059" y="3714823"/>
              <a:ext cx="71437" cy="7147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1"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3929059" y="3857769"/>
              <a:ext cx="71437" cy="7147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1"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3929059" y="4072189"/>
              <a:ext cx="71437" cy="4606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1" lang="ko-KR" altLang="en-US"/>
            </a:p>
          </p:txBody>
        </p:sp>
      </p:grpSp>
      <p:sp>
        <p:nvSpPr>
          <p:cNvPr id="3158" name="TextBox 110"/>
          <p:cNvSpPr txBox="1">
            <a:spLocks noChangeArrowheads="1"/>
          </p:cNvSpPr>
          <p:nvPr/>
        </p:nvSpPr>
        <p:spPr bwMode="auto">
          <a:xfrm>
            <a:off x="2133600" y="76200"/>
            <a:ext cx="307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kumimoji="1" lang="en-US" altLang="ko-KR" sz="2400" b="1" dirty="0">
                <a:latin typeface="+mj-lt"/>
                <a:ea typeface="굴림" pitchFamily="34" charset="-127"/>
              </a:rPr>
              <a:t>Cartoon of </a:t>
            </a:r>
            <a:r>
              <a:rPr kumimoji="1" lang="en-US" altLang="ko-KR" sz="2400" b="1" dirty="0" smtClean="0">
                <a:latin typeface="+mj-lt"/>
                <a:ea typeface="굴림" pitchFamily="34" charset="-127"/>
              </a:rPr>
              <a:t>DSA</a:t>
            </a:r>
            <a:endParaRPr kumimoji="1" lang="ko-KR" altLang="en-US" sz="2400" b="1" dirty="0">
              <a:latin typeface="+mj-lt"/>
              <a:ea typeface="굴림" pitchFamily="34" charset="-127"/>
            </a:endParaRPr>
          </a:p>
        </p:txBody>
      </p:sp>
      <p:sp>
        <p:nvSpPr>
          <p:cNvPr id="114" name="슬라이드 번호 개체 틀 1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latinLnBrk="1">
              <a:defRPr/>
            </a:pPr>
            <a:fld id="{D62DAD17-C5B9-4CA2-B00A-0C12BA552BFB}" type="slidenum">
              <a:rPr kumimoji="1" lang="en-US" altLang="ko-KR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굴림" pitchFamily="50" charset="-127"/>
              </a:rPr>
              <a:pPr algn="r" latinLnBrk="1">
                <a:defRPr/>
              </a:pPr>
              <a:t>13</a:t>
            </a:fld>
            <a:endParaRPr kumimoji="1" lang="en-US" altLang="ko-KR" sz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굴림" pitchFamily="50" charset="-127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09600" y="4267200"/>
          <a:ext cx="2654300" cy="609600"/>
        </p:xfrm>
        <a:graphic>
          <a:graphicData uri="http://schemas.openxmlformats.org/presentationml/2006/ole">
            <p:oleObj spid="_x0000_s27650" name="Equation" r:id="rId5" imgW="2654280" imgH="609480" progId="">
              <p:embed/>
            </p:oleObj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/>
        </p:nvGraphicFramePr>
        <p:xfrm>
          <a:off x="6477000" y="4365625"/>
          <a:ext cx="1512888" cy="2111375"/>
        </p:xfrm>
        <a:graphic>
          <a:graphicData uri="http://schemas.openxmlformats.org/presentationml/2006/ole">
            <p:oleObj spid="_x0000_s27651" name="Equation" r:id="rId6" imgW="799920" imgH="1117440" progId="Equation.3">
              <p:embed/>
            </p:oleObj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52400" y="5181600"/>
            <a:ext cx="46075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Particles diffuse; </a:t>
            </a:r>
            <a:r>
              <a:rPr lang="en-US" dirty="0" smtClean="0">
                <a:sym typeface="Symbol"/>
              </a:rPr>
              <a:t>=(1/3)</a:t>
            </a:r>
            <a:r>
              <a:rPr lang="en-US" baseline="-25000" dirty="0" err="1" smtClean="0">
                <a:sym typeface="Symbol"/>
              </a:rPr>
              <a:t>mfp</a:t>
            </a:r>
            <a:r>
              <a:rPr lang="en-US" dirty="0" smtClean="0">
                <a:sym typeface="Symbol"/>
              </a:rPr>
              <a:t> v,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Time between crossings, t</a:t>
            </a:r>
            <a:r>
              <a:rPr lang="en-US" baseline="-25000" dirty="0" smtClean="0">
                <a:sym typeface="Symbol"/>
              </a:rPr>
              <a:t>diff</a:t>
            </a:r>
            <a:r>
              <a:rPr lang="en-US" dirty="0" smtClean="0">
                <a:sym typeface="Symbol"/>
              </a:rPr>
              <a:t>~4 (1/u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+ 1/u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)/v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410200" y="4419600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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76800" y="5029200"/>
            <a:ext cx="1375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particle,</a:t>
            </a:r>
          </a:p>
          <a:p>
            <a:r>
              <a:rPr lang="en-US" dirty="0" smtClean="0"/>
              <a:t>steady state,</a:t>
            </a:r>
          </a:p>
          <a:p>
            <a:r>
              <a:rPr lang="en-US" dirty="0" smtClean="0"/>
              <a:t>no losses</a:t>
            </a:r>
            <a:endParaRPr lang="en-US" dirty="0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/>
        </p:nvGraphicFramePr>
        <p:xfrm>
          <a:off x="6218238" y="4256591"/>
          <a:ext cx="2051050" cy="665162"/>
        </p:xfrm>
        <a:graphic>
          <a:graphicData uri="http://schemas.openxmlformats.org/presentationml/2006/ole">
            <p:oleObj spid="_x0000_s27652" name="Equation" r:id="rId7" imgW="1409400" imgH="457200" progId="Equation.3">
              <p:embed/>
            </p:oleObj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2362200" y="1295400"/>
            <a:ext cx="32854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ion thermal-leakage injection</a:t>
            </a:r>
          </a:p>
          <a:p>
            <a:r>
              <a:rPr lang="en-US" dirty="0" smtClean="0"/>
              <a:t>v &gt;</a:t>
            </a:r>
            <a:r>
              <a:rPr lang="en-US" dirty="0" smtClean="0">
                <a:sym typeface="Symbol"/>
              </a:rPr>
              <a:t>u, v&gt;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inj</a:t>
            </a:r>
            <a:r>
              <a:rPr lang="en-US" dirty="0" smtClean="0"/>
              <a:t> ~ </a:t>
            </a:r>
            <a:r>
              <a:rPr lang="en-US" i="1" dirty="0" smtClean="0"/>
              <a:t>few</a:t>
            </a:r>
            <a:r>
              <a:rPr lang="en-US" dirty="0" smtClean="0"/>
              <a:t> c</a:t>
            </a:r>
            <a:r>
              <a:rPr lang="en-US" baseline="-25000" dirty="0" smtClean="0"/>
              <a:t>s,2</a:t>
            </a:r>
          </a:p>
          <a:p>
            <a:r>
              <a:rPr lang="en-US" dirty="0" smtClean="0"/>
              <a:t>  --Difficult in weak shocks--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kang&amp;jones_fi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250" y="1613077"/>
            <a:ext cx="4950750" cy="481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5410200"/>
            <a:ext cx="176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Kang  &amp; Jones 05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3429000"/>
            <a:ext cx="381000" cy="381000"/>
          </a:xfrm>
          <a:prstGeom prst="straightConnector1">
            <a:avLst/>
          </a:prstGeom>
          <a:ln w="15875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4191000"/>
            <a:ext cx="609600" cy="1549638"/>
          </a:xfrm>
          <a:prstGeom prst="straightConnector1">
            <a:avLst/>
          </a:prstGeom>
          <a:ln w="15875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9616" y="1702038"/>
            <a:ext cx="0" cy="434340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60314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s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1935" y="3343192"/>
            <a:ext cx="461665" cy="125444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dirty="0" smtClean="0">
                <a:sym typeface="Symbol"/>
              </a:rPr>
              <a:t>=P</a:t>
            </a:r>
            <a:r>
              <a:rPr lang="en-US" baseline="-25000" dirty="0" smtClean="0">
                <a:sym typeface="Symbol"/>
              </a:rPr>
              <a:t>c,2</a:t>
            </a:r>
            <a:r>
              <a:rPr lang="en-US" dirty="0" smtClean="0">
                <a:sym typeface="Symbol"/>
              </a:rPr>
              <a:t>/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u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baseline="30000" dirty="0" smtClean="0">
                <a:sym typeface="Symbol"/>
              </a:rPr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152400"/>
            <a:ext cx="555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DSA  (</a:t>
            </a:r>
            <a:r>
              <a:rPr lang="en-US" sz="2400" u="sng" dirty="0" smtClean="0">
                <a:latin typeface="+mj-lt"/>
              </a:rPr>
              <a:t>Proton</a:t>
            </a:r>
            <a:r>
              <a:rPr lang="en-US" sz="2400" dirty="0" smtClean="0">
                <a:latin typeface="+mj-lt"/>
              </a:rPr>
              <a:t>) Efficiencies </a:t>
            </a:r>
            <a:r>
              <a:rPr lang="en-US" sz="2400" dirty="0" err="1" smtClean="0">
                <a:latin typeface="+mj-lt"/>
              </a:rPr>
              <a:t>vs</a:t>
            </a:r>
            <a:r>
              <a:rPr lang="en-US" sz="2400" dirty="0" smtClean="0">
                <a:latin typeface="+mj-lt"/>
              </a:rPr>
              <a:t> Mach number:</a:t>
            </a:r>
          </a:p>
          <a:p>
            <a:r>
              <a:rPr lang="en-US" sz="2400" dirty="0" smtClean="0">
                <a:latin typeface="+mj-lt"/>
              </a:rPr>
              <a:t>Small for “internal, “ merger shocks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286000"/>
            <a:ext cx="21267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c,0</a:t>
            </a:r>
            <a:r>
              <a:rPr lang="en-US" dirty="0" smtClean="0"/>
              <a:t>/P</a:t>
            </a:r>
            <a:r>
              <a:rPr lang="en-US" baseline="-25000" dirty="0" smtClean="0"/>
              <a:t>g,0</a:t>
            </a:r>
            <a:r>
              <a:rPr lang="en-US" dirty="0" smtClean="0"/>
              <a:t> is upstream</a:t>
            </a:r>
          </a:p>
          <a:p>
            <a:r>
              <a:rPr lang="en-US" dirty="0" smtClean="0"/>
              <a:t>CR (proton) pressure</a:t>
            </a:r>
          </a:p>
          <a:p>
            <a:r>
              <a:rPr lang="en-US" dirty="0" smtClean="0"/>
              <a:t>compared to</a:t>
            </a:r>
          </a:p>
          <a:p>
            <a:r>
              <a:rPr lang="en-US" dirty="0" smtClean="0"/>
              <a:t>upstream</a:t>
            </a:r>
          </a:p>
          <a:p>
            <a:r>
              <a:rPr lang="en-US" dirty="0" smtClean="0"/>
              <a:t>thermal pressure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23825" y="990600"/>
            <a:ext cx="528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--Electron acceleration efficiencies likely much smaller,</a:t>
            </a:r>
          </a:p>
          <a:p>
            <a:r>
              <a:rPr lang="en-US" dirty="0" smtClean="0"/>
              <a:t>        --since electrons much harder to inject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3810000"/>
            <a:ext cx="19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injection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dsa_ra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971800"/>
            <a:ext cx="7467600" cy="609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381000"/>
            <a:ext cx="681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DSA Pretty Fast in Merger Shocks: Fast Shock Speeds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733800"/>
            <a:ext cx="648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Radiative</a:t>
            </a:r>
            <a:r>
              <a:rPr lang="en-US" sz="2000" dirty="0" smtClean="0"/>
              <a:t> Losses (Synch + IC) Limit </a:t>
            </a:r>
            <a:r>
              <a:rPr lang="en-US" sz="2000" b="1" i="1" dirty="0" smtClean="0"/>
              <a:t>Electron </a:t>
            </a:r>
            <a:r>
              <a:rPr lang="en-US" sz="2000" dirty="0" smtClean="0"/>
              <a:t>Maximum Gains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5457031" cy="95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5987840" cy="8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dsa_rat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990600"/>
            <a:ext cx="7128387" cy="1851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200" y="4114800"/>
            <a:ext cx="1981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e</a:t>
            </a:r>
            <a:r>
              <a:rPr lang="en-US" dirty="0" smtClean="0"/>
              <a:t> is the “equivalent”</a:t>
            </a:r>
          </a:p>
          <a:p>
            <a:r>
              <a:rPr lang="en-US" dirty="0" smtClean="0"/>
              <a:t>field, combining</a:t>
            </a:r>
          </a:p>
          <a:p>
            <a:r>
              <a:rPr lang="en-US" dirty="0" smtClean="0"/>
              <a:t>synchrotron and 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7275"/>
            <a:ext cx="65246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15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+mj-lt"/>
              </a:rPr>
              <a:t>Energy balance for electrons at the shock:</a:t>
            </a:r>
          </a:p>
          <a:p>
            <a:r>
              <a:rPr lang="en-US" altLang="ko-KR" sz="2400" dirty="0" smtClean="0">
                <a:latin typeface="+mj-lt"/>
                <a:sym typeface="Symbol"/>
              </a:rPr>
              <a:t>                     </a:t>
            </a:r>
            <a:r>
              <a:rPr lang="en-US" altLang="ko-KR" sz="2400" baseline="-25000" dirty="0" err="1" smtClean="0">
                <a:latin typeface="+mj-lt"/>
                <a:sym typeface="Symbol"/>
              </a:rPr>
              <a:t>e,eq</a:t>
            </a:r>
            <a:endParaRPr lang="ko-KR" altLang="en-US" sz="2400" dirty="0"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58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232275" y="2303462"/>
          <a:ext cx="2854325" cy="668338"/>
        </p:xfrm>
        <a:graphic>
          <a:graphicData uri="http://schemas.openxmlformats.org/presentationml/2006/ole">
            <p:oleObj spid="_x0000_s28674" name="수식" r:id="rId5" imgW="1790640" imgH="4190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267200" y="2057400"/>
            <a:ext cx="2819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3272135"/>
            <a:ext cx="5478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Cooling downstream (no re-acceleration):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733800"/>
            <a:ext cx="537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Cooling limits electron propagation distance,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  <a:sym typeface="Symbol"/>
              </a:rPr>
              <a:t></a:t>
            </a:r>
            <a:r>
              <a:rPr lang="en-US" sz="2000" i="1" baseline="-25000" dirty="0" smtClean="0">
                <a:cs typeface="Times New Roman" pitchFamily="18" charset="0"/>
                <a:sym typeface="Symbol"/>
              </a:rPr>
              <a:t>e</a:t>
            </a:r>
            <a:r>
              <a:rPr lang="en-US" sz="2000" i="1" dirty="0" smtClean="0">
                <a:cs typeface="Times New Roman" pitchFamily="18" charset="0"/>
                <a:sym typeface="Symbol"/>
              </a:rPr>
              <a:t>)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3" name="Picture 12" descr="dsa_rat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114800"/>
            <a:ext cx="5526437" cy="83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181600"/>
            <a:ext cx="805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a steady state this steepens the </a:t>
            </a:r>
            <a:r>
              <a:rPr lang="en-US" sz="2000" i="1" dirty="0" smtClean="0"/>
              <a:t>integrated</a:t>
            </a:r>
            <a:r>
              <a:rPr lang="en-US" sz="2000" dirty="0" smtClean="0"/>
              <a:t> electron spectral index by one</a:t>
            </a:r>
            <a:endParaRPr lang="en-US" sz="2000" dirty="0"/>
          </a:p>
        </p:txBody>
      </p:sp>
      <p:pic>
        <p:nvPicPr>
          <p:cNvPr id="15" name="Picture 14" descr="dsa_rat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1" y="5574213"/>
            <a:ext cx="5867400" cy="89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5181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28600"/>
            <a:ext cx="748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 Between Shock Mach and Synchrotron Spectrum</a:t>
            </a:r>
          </a:p>
          <a:p>
            <a:r>
              <a:rPr lang="en-US" sz="2400" dirty="0" smtClean="0">
                <a:latin typeface="+mj-lt"/>
              </a:rPr>
              <a:t>                          For injected electrons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59080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lines:</a:t>
            </a:r>
          </a:p>
          <a:p>
            <a:endParaRPr lang="en-US" dirty="0" smtClean="0"/>
          </a:p>
          <a:p>
            <a:r>
              <a:rPr lang="en-US" dirty="0" smtClean="0"/>
              <a:t>Shocks leading to</a:t>
            </a:r>
          </a:p>
          <a:p>
            <a:r>
              <a:rPr lang="en-US" dirty="0" smtClean="0"/>
              <a:t>synch. slope 1.1</a:t>
            </a:r>
          </a:p>
          <a:p>
            <a:r>
              <a:rPr lang="en-US" dirty="0" smtClean="0"/>
              <a:t>from shock injected</a:t>
            </a:r>
          </a:p>
          <a:p>
            <a:r>
              <a:rPr lang="en-US" dirty="0" smtClean="0"/>
              <a:t>electrons</a:t>
            </a:r>
          </a:p>
          <a:p>
            <a:endParaRPr lang="en-US" dirty="0" smtClean="0"/>
          </a:p>
          <a:p>
            <a:r>
              <a:rPr lang="en-US" dirty="0" smtClean="0"/>
              <a:t>Integrated, including losses is in 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905000"/>
            <a:ext cx="485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(red)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"/>
            <a:ext cx="456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DSA Simulation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Model Parameters</a:t>
            </a:r>
            <a:endParaRPr lang="en-US" sz="2400" dirty="0"/>
          </a:p>
        </p:txBody>
      </p:sp>
      <p:pic>
        <p:nvPicPr>
          <p:cNvPr id="6" name="Picture 5" descr="mstjr_ta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652289" cy="266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298962" y="20574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600" y="22860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4600" y="25146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27432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5162" y="2971800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67330" y="3200400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4113074"/>
            <a:ext cx="6332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Model Naming Conventions</a:t>
            </a:r>
          </a:p>
          <a:p>
            <a:r>
              <a:rPr lang="en-US" dirty="0" smtClean="0"/>
              <a:t>“MX” means shock Mach number =X</a:t>
            </a:r>
          </a:p>
          <a:p>
            <a:r>
              <a:rPr lang="en-US" dirty="0" smtClean="0"/>
              <a:t>“I” models include thermal-leakage injection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/p</a:t>
            </a:r>
            <a:r>
              <a:rPr lang="en-US" dirty="0" smtClean="0"/>
              <a:t> = 0.01) (electron injection fraction, </a:t>
            </a:r>
            <a:r>
              <a:rPr lang="en-US" dirty="0" smtClean="0">
                <a:sym typeface="Symbol"/>
              </a:rPr>
              <a:t>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 ~ 10</a:t>
            </a:r>
            <a:r>
              <a:rPr lang="en-US" baseline="30000" dirty="0" smtClean="0">
                <a:sym typeface="Symbol"/>
              </a:rPr>
              <a:t>-7</a:t>
            </a:r>
            <a:r>
              <a:rPr lang="en-US" dirty="0" smtClean="0">
                <a:sym typeface="Symbol"/>
              </a:rPr>
              <a:t> -10</a:t>
            </a:r>
            <a:r>
              <a:rPr lang="en-US" baseline="30000" dirty="0" smtClean="0">
                <a:sym typeface="Symbol"/>
              </a:rPr>
              <a:t>-6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“BX” means post shock B=X G</a:t>
            </a:r>
          </a:p>
          <a:p>
            <a:r>
              <a:rPr lang="en-US" dirty="0" smtClean="0">
                <a:sym typeface="Symbol"/>
              </a:rPr>
              <a:t>“SX” means upstream CRs f(p) ~ p</a:t>
            </a:r>
            <a:r>
              <a:rPr lang="en-US" baseline="30000" dirty="0" smtClean="0">
                <a:sym typeface="Symbol"/>
              </a:rPr>
              <a:t>-s</a:t>
            </a:r>
            <a:r>
              <a:rPr lang="en-US" dirty="0" smtClean="0">
                <a:sym typeface="Symbol"/>
              </a:rPr>
              <a:t> with s = 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5830669"/>
            <a:ext cx="7231147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Time dependent simulations using CRASH with nested grids (Kang + (12))</a:t>
            </a:r>
          </a:p>
          <a:p>
            <a:r>
              <a:rPr lang="en-US" dirty="0" smtClean="0"/>
              <a:t>“CRASH” = Cosmic Ray Acceleration at </a:t>
            </a:r>
            <a:r>
              <a:rPr lang="en-US" dirty="0" err="1" smtClean="0"/>
              <a:t>SHocks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3352800"/>
            <a:ext cx="535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models: pre shock density, n</a:t>
            </a:r>
            <a:r>
              <a:rPr lang="en-US" baseline="-25000" dirty="0" smtClean="0"/>
              <a:t>e </a:t>
            </a:r>
            <a:r>
              <a:rPr lang="en-US" dirty="0" smtClean="0"/>
              <a:t>=10</a:t>
            </a:r>
            <a:r>
              <a:rPr lang="en-US" baseline="30000" dirty="0" smtClean="0"/>
              <a:t>-4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R ~ R</a:t>
            </a:r>
            <a:r>
              <a:rPr lang="en-US" baseline="-25000" dirty="0" smtClean="0"/>
              <a:t>500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         pre shock magnetic field B</a:t>
            </a:r>
            <a:r>
              <a:rPr lang="en-US" baseline="-25000" dirty="0" smtClean="0"/>
              <a:t>0</a:t>
            </a:r>
            <a:r>
              <a:rPr lang="en-US" dirty="0" smtClean="0"/>
              <a:t> = 1 </a:t>
            </a:r>
            <a:r>
              <a:rPr lang="en-US" dirty="0" smtClean="0">
                <a:sym typeface="Symbol"/>
              </a:rPr>
              <a:t>G</a:t>
            </a:r>
            <a:endParaRPr lang="en-US" dirty="0" smtClean="0"/>
          </a:p>
          <a:p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5400" y="1752600"/>
            <a:ext cx="6629400" cy="990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90600"/>
            <a:ext cx="54102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1597223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x=0.3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28790" y="1907977"/>
            <a:ext cx="167010" cy="530423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4311" y="2511623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x=86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62856" y="2283023"/>
            <a:ext cx="495855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3600" y="1597223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x=0.4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00800" y="1905000"/>
            <a:ext cx="152400" cy="6858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0422" y="281642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x=100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19145" y="2590800"/>
            <a:ext cx="495855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67270" y="1374477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(CIZA)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1610" y="1363054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(CIZA)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4264223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x=0.4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267200" y="4572000"/>
            <a:ext cx="152400" cy="8382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05341" y="510242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x=120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334000" y="4724400"/>
            <a:ext cx="495855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25221" y="4188023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x=0.4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629400" y="4495800"/>
            <a:ext cx="152400" cy="8382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76800" y="4953000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x=120 </a:t>
            </a:r>
            <a:r>
              <a:rPr lang="en-US" sz="1400" b="1" dirty="0" err="1" smtClean="0"/>
              <a:t>kpc</a:t>
            </a:r>
            <a:endParaRPr lang="en-US" sz="14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24200" y="4876800"/>
            <a:ext cx="495855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56135" y="35052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ZwC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7480" y="3515909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ZwC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304800"/>
            <a:ext cx="689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Steady State DSA  Downstream Electron Distributions: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"/>
            <a:ext cx="2021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The Context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90600"/>
            <a:ext cx="807721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Several dozen (known) diffuse cluster “radio </a:t>
            </a:r>
            <a:r>
              <a:rPr lang="en-US" sz="2000" dirty="0" err="1" smtClean="0"/>
              <a:t>Gischt</a:t>
            </a:r>
            <a:r>
              <a:rPr lang="en-US" sz="2000" dirty="0" smtClean="0"/>
              <a:t>” </a:t>
            </a:r>
            <a:r>
              <a:rPr lang="en-US" sz="2000" dirty="0" err="1" smtClean="0"/>
              <a:t>or“radio</a:t>
            </a:r>
            <a:r>
              <a:rPr lang="en-US" sz="2000" dirty="0" smtClean="0"/>
              <a:t> relics”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~ </a:t>
            </a:r>
            <a:r>
              <a:rPr lang="en-US" sz="2000" dirty="0" err="1" smtClean="0"/>
              <a:t>Mpc</a:t>
            </a:r>
            <a:r>
              <a:rPr lang="en-US" sz="2000" dirty="0" smtClean="0"/>
              <a:t> scale, well outside cluster cores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Typically large length/width ratio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Integrated radio spectral index </a:t>
            </a:r>
            <a:r>
              <a:rPr lang="en-US" sz="2000" dirty="0" smtClean="0">
                <a:sym typeface="Symbol"/>
              </a:rPr>
              <a:t> ~ 1  typical  (S</a:t>
            </a:r>
            <a:r>
              <a:rPr lang="en-US" sz="2000" baseline="-25000" dirty="0" smtClean="0">
                <a:sym typeface="Symbol"/>
              </a:rPr>
              <a:t></a:t>
            </a:r>
            <a:r>
              <a:rPr lang="en-US" sz="2000" dirty="0" smtClean="0">
                <a:sym typeface="Symbol"/>
              </a:rPr>
              <a:t> ~ </a:t>
            </a:r>
            <a:r>
              <a:rPr lang="en-US" sz="2000" baseline="30000" dirty="0" smtClean="0">
                <a:sym typeface="Symbol"/>
              </a:rPr>
              <a:t>-</a:t>
            </a:r>
            <a:r>
              <a:rPr lang="en-US" sz="2000" dirty="0" smtClean="0">
                <a:sym typeface="Symbol"/>
              </a:rPr>
              <a:t> 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Typically highly polarized (several 10s %)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Sometimes paired opposite cluster core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Often indications of ongoing merger 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Generally interpreted as “lit up” merger shocks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- Diffusive </a:t>
            </a:r>
            <a:r>
              <a:rPr lang="en-US" sz="2000" dirty="0"/>
              <a:t>S</a:t>
            </a:r>
            <a:r>
              <a:rPr lang="en-US" sz="2000" dirty="0" smtClean="0"/>
              <a:t>hock </a:t>
            </a:r>
            <a:r>
              <a:rPr lang="en-US" sz="2000" dirty="0"/>
              <a:t>A</a:t>
            </a:r>
            <a:r>
              <a:rPr lang="en-US" sz="2000" dirty="0" smtClean="0"/>
              <a:t>cceleration (DSA) or reacceleration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 a few cases (e.g., A3667) X-rays reveal shock; M~2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Such weak shocks are relatively inefficient particle accelerators:</a:t>
            </a:r>
          </a:p>
          <a:p>
            <a:r>
              <a:rPr lang="en-US" sz="2000" dirty="0" smtClean="0"/>
              <a:t>     - Especially for locally injected </a:t>
            </a:r>
            <a:r>
              <a:rPr lang="en-US" sz="2000" dirty="0" err="1" smtClean="0"/>
              <a:t>suprathermal</a:t>
            </a:r>
            <a:r>
              <a:rPr lang="en-US" sz="2000" dirty="0" smtClean="0"/>
              <a:t> particles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Radiating electrons have short lifetimes, limiting downstream emissions,</a:t>
            </a:r>
          </a:p>
          <a:p>
            <a:r>
              <a:rPr lang="en-US" sz="2000" dirty="0" smtClean="0"/>
              <a:t>     - Steepening spectra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457200"/>
            <a:ext cx="446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Relic Model Geometry Parameters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1600200"/>
            <a:ext cx="367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CIZA :  R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1.5 </a:t>
            </a:r>
            <a:r>
              <a:rPr lang="en-US" sz="2000" dirty="0" err="1" smtClean="0"/>
              <a:t>Mpc</a:t>
            </a:r>
            <a:r>
              <a:rPr lang="en-US" sz="2000" dirty="0" smtClean="0"/>
              <a:t>;  </a:t>
            </a:r>
            <a:r>
              <a:rPr lang="en-US" sz="2000" dirty="0" smtClean="0">
                <a:sym typeface="Symbol"/>
              </a:rPr>
              <a:t> = 10</a:t>
            </a:r>
            <a:r>
              <a:rPr lang="en-US" sz="2000" baseline="30000" dirty="0"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 , 20</a:t>
            </a:r>
            <a:r>
              <a:rPr lang="en-US" sz="2000" baseline="30000" dirty="0" smtClean="0">
                <a:sym typeface="Symbol"/>
              </a:rPr>
              <a:t>o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819400"/>
            <a:ext cx="3639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ZwC</a:t>
            </a:r>
            <a:r>
              <a:rPr lang="en-US" sz="2000" dirty="0" smtClean="0"/>
              <a:t> :  R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1.0 </a:t>
            </a:r>
            <a:r>
              <a:rPr lang="en-US" sz="2000" dirty="0" err="1" smtClean="0"/>
              <a:t>Mpc</a:t>
            </a:r>
            <a:r>
              <a:rPr lang="en-US" sz="2000" dirty="0" smtClean="0"/>
              <a:t>;  </a:t>
            </a:r>
            <a:r>
              <a:rPr lang="en-US" sz="2000" dirty="0" smtClean="0">
                <a:sym typeface="Symbol"/>
              </a:rPr>
              <a:t> = 25</a:t>
            </a:r>
            <a:r>
              <a:rPr lang="en-US" sz="2000" baseline="30000" dirty="0" smtClean="0"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 , 30</a:t>
            </a:r>
            <a:r>
              <a:rPr lang="en-US" sz="2000" baseline="30000" dirty="0" smtClean="0">
                <a:sym typeface="Symbol"/>
              </a:rPr>
              <a:t>o</a:t>
            </a:r>
            <a:endParaRPr lang="en-US" sz="2000" dirty="0"/>
          </a:p>
        </p:txBody>
      </p:sp>
      <p:sp>
        <p:nvSpPr>
          <p:cNvPr id="8" name="타원 7"/>
          <p:cNvSpPr/>
          <p:nvPr/>
        </p:nvSpPr>
        <p:spPr>
          <a:xfrm>
            <a:off x="2763837" y="3429000"/>
            <a:ext cx="2798763" cy="27368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94886" y="3522292"/>
            <a:ext cx="2514600" cy="2562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0" name="직선 화살표 연결선 11"/>
          <p:cNvCxnSpPr/>
          <p:nvPr/>
        </p:nvCxnSpPr>
        <p:spPr>
          <a:xfrm flipV="1">
            <a:off x="4118716" y="4267200"/>
            <a:ext cx="1367684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4114800" y="48006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6"/>
          <p:cNvCxnSpPr>
            <a:endCxn id="8" idx="6"/>
          </p:cNvCxnSpPr>
          <p:nvPr/>
        </p:nvCxnSpPr>
        <p:spPr>
          <a:xfrm flipV="1">
            <a:off x="4148270" y="4797425"/>
            <a:ext cx="141433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60118" y="43683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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82386" y="496466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362200" y="1524000"/>
            <a:ext cx="3733800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2895600"/>
            <a:ext cx="3429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55626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7620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CIZA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52400"/>
            <a:ext cx="5932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Fitting 610 MHz CIZA Brightness Profiles </a:t>
            </a:r>
            <a:r>
              <a:rPr lang="en-US" sz="2400" dirty="0" err="1" smtClean="0">
                <a:latin typeface="+mj-lt"/>
              </a:rPr>
              <a:t>vs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/>
              </a:rPr>
              <a:t>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252670"/>
            <a:ext cx="914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2133600"/>
            <a:ext cx="3051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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 is electron injection fraction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R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=P</a:t>
            </a:r>
            <a:r>
              <a:rPr lang="en-US" baseline="-25000" dirty="0" smtClean="0">
                <a:sym typeface="Symbol"/>
              </a:rPr>
              <a:t>ce,2</a:t>
            </a:r>
            <a:r>
              <a:rPr lang="en-US" dirty="0" smtClean="0">
                <a:sym typeface="Symbol"/>
              </a:rPr>
              <a:t>/P</a:t>
            </a:r>
            <a:r>
              <a:rPr lang="en-US" baseline="-25000" dirty="0" smtClean="0">
                <a:sym typeface="Symbol"/>
              </a:rPr>
              <a:t>gasl,2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R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P</a:t>
            </a:r>
            <a:r>
              <a:rPr lang="en-US" baseline="-25000" dirty="0" smtClean="0">
                <a:sym typeface="Symbol"/>
              </a:rPr>
              <a:t>ce,1</a:t>
            </a:r>
            <a:r>
              <a:rPr lang="en-US" dirty="0" smtClean="0">
                <a:sym typeface="Symbol"/>
              </a:rPr>
              <a:t>/P</a:t>
            </a:r>
            <a:r>
              <a:rPr lang="en-US" baseline="-25000" dirty="0" smtClean="0">
                <a:sym typeface="Symbol"/>
              </a:rPr>
              <a:t>gas,1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994162"/>
            <a:ext cx="228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x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54908" y="6002708"/>
            <a:ext cx="228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x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5562600"/>
            <a:ext cx="192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Dots from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Weeren</a:t>
            </a:r>
            <a:r>
              <a:rPr lang="en-US" dirty="0" smtClean="0"/>
              <a:t> + (10)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0100" y="1524000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Injection Only</a:t>
            </a:r>
          </a:p>
          <a:p>
            <a:r>
              <a:rPr lang="en-US" sz="1400" b="1" dirty="0" smtClean="0"/>
              <a:t>Stronger B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996625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Injection Only</a:t>
            </a:r>
          </a:p>
          <a:p>
            <a:r>
              <a:rPr lang="en-US" sz="1400" b="1" dirty="0" smtClean="0"/>
              <a:t>Weaker B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4648200"/>
            <a:ext cx="1238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Weaker Shock</a:t>
            </a:r>
          </a:p>
          <a:p>
            <a:r>
              <a:rPr lang="en-US" sz="1400" b="1" dirty="0" smtClean="0"/>
              <a:t>Upstream </a:t>
            </a:r>
            <a:r>
              <a:rPr lang="en-US" sz="1400" b="1" dirty="0" err="1" smtClean="0"/>
              <a:t>CRe</a:t>
            </a:r>
            <a:endParaRPr lang="en-US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52800" y="1676400"/>
            <a:ext cx="457200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52800" y="3276600"/>
            <a:ext cx="457200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52800" y="4800600"/>
            <a:ext cx="457200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3810000"/>
            <a:ext cx="2114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</a:t>
            </a:r>
            <a:r>
              <a:rPr lang="en-US" dirty="0" err="1" smtClean="0"/>
              <a:t>CRe</a:t>
            </a:r>
            <a:endParaRPr lang="en-US" dirty="0" smtClean="0"/>
          </a:p>
          <a:p>
            <a:r>
              <a:rPr lang="en-US" dirty="0" smtClean="0"/>
              <a:t>Efficiencies R</a:t>
            </a:r>
            <a:r>
              <a:rPr lang="en-US" baseline="-25000" dirty="0" smtClean="0"/>
              <a:t>2</a:t>
            </a:r>
            <a:r>
              <a:rPr lang="en-US" dirty="0" smtClean="0"/>
              <a:t> ~  10</a:t>
            </a:r>
            <a:r>
              <a:rPr lang="en-US" baseline="30000" dirty="0" smtClean="0"/>
              <a:t>-4</a:t>
            </a:r>
            <a:endParaRPr lang="en-US" dirty="0" smtClean="0"/>
          </a:p>
          <a:p>
            <a:r>
              <a:rPr lang="en-US" dirty="0" smtClean="0"/>
              <a:t>Implied </a:t>
            </a:r>
            <a:r>
              <a:rPr lang="en-US" dirty="0" err="1" smtClean="0"/>
              <a:t>CRp</a:t>
            </a:r>
            <a:endParaRPr lang="en-US" dirty="0" smtClean="0"/>
          </a:p>
          <a:p>
            <a:r>
              <a:rPr lang="en-US" dirty="0" smtClean="0"/>
              <a:t>Pressures ~ 1%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19200" y="2743200"/>
            <a:ext cx="914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4267200"/>
            <a:ext cx="1905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PCIZA_LR13circ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90600"/>
            <a:ext cx="4637327" cy="4758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381000"/>
            <a:ext cx="375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Detailed Fits to CIZA Sectors: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3998" y="3505200"/>
            <a:ext cx="235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Weeren</a:t>
            </a:r>
            <a:r>
              <a:rPr lang="en-US" dirty="0" smtClean="0"/>
              <a:t>, LR + (P.C.)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08162" y="2277454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2116508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M4.5B70I-1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5867400" cy="5867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14800" y="3344968"/>
            <a:ext cx="33043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52400"/>
            <a:ext cx="503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Detailed Fits to CIZA Sectors (Sector C):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2293" y="1447800"/>
            <a:ext cx="21547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profiles</a:t>
            </a:r>
          </a:p>
          <a:p>
            <a:r>
              <a:rPr lang="en-US" dirty="0" smtClean="0"/>
              <a:t>@610 MHz,</a:t>
            </a:r>
          </a:p>
          <a:p>
            <a:r>
              <a:rPr lang="en-US" dirty="0" smtClean="0"/>
              <a:t>1.4 GHz, and 2.3 GHz</a:t>
            </a:r>
          </a:p>
          <a:p>
            <a:endParaRPr lang="en-US" dirty="0" smtClean="0"/>
          </a:p>
          <a:p>
            <a:r>
              <a:rPr lang="en-US" dirty="0" smtClean="0"/>
              <a:t>Red: </a:t>
            </a:r>
            <a:r>
              <a:rPr lang="en-US" dirty="0" err="1" smtClean="0"/>
              <a:t>Obs</a:t>
            </a:r>
            <a:endParaRPr lang="en-US" dirty="0" smtClean="0"/>
          </a:p>
          <a:p>
            <a:r>
              <a:rPr lang="en-US" dirty="0" smtClean="0"/>
              <a:t>Dotted: model</a:t>
            </a:r>
          </a:p>
          <a:p>
            <a:r>
              <a:rPr lang="en-US" dirty="0" smtClean="0"/>
              <a:t>Solid: convolved</a:t>
            </a:r>
          </a:p>
          <a:p>
            <a:r>
              <a:rPr lang="en-US" dirty="0" smtClean="0"/>
              <a:t>15 sec beam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4495800"/>
            <a:ext cx="165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Color-color plot</a:t>
            </a:r>
          </a:p>
          <a:p>
            <a:r>
              <a:rPr lang="en-US" dirty="0" smtClean="0"/>
              <a:t>across profile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685800"/>
            <a:ext cx="16274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Mach 4.5 </a:t>
            </a:r>
          </a:p>
          <a:p>
            <a:r>
              <a:rPr lang="en-US" sz="1400" b="1" dirty="0" smtClean="0"/>
              <a:t>Injection Only</a:t>
            </a:r>
          </a:p>
          <a:p>
            <a:r>
              <a:rPr lang="en-US" sz="1400" b="1" dirty="0" smtClean="0"/>
              <a:t>Stronger B,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b="1" dirty="0" smtClean="0">
                <a:sym typeface="Symbol"/>
              </a:rPr>
              <a:t> = 10</a:t>
            </a:r>
            <a:r>
              <a:rPr lang="en-US" sz="1400" b="1" baseline="30000" dirty="0" smtClean="0">
                <a:sym typeface="Symbol"/>
              </a:rPr>
              <a:t>o</a:t>
            </a:r>
            <a:r>
              <a:rPr lang="en-US" sz="1400" b="1" dirty="0" smtClean="0">
                <a:sym typeface="Symbol"/>
              </a:rPr>
              <a:t> </a:t>
            </a:r>
            <a:endParaRPr lang="en-US" sz="1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96000" y="51054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3800" y="5334000"/>
            <a:ext cx="107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Obs.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962400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concave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334000"/>
            <a:ext cx="83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M2B7S4.2-10B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5867400" cy="5867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14800" y="3344968"/>
            <a:ext cx="33043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52400"/>
            <a:ext cx="503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Detailed Fits to CIZA Sectors (Sector C):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685800"/>
            <a:ext cx="16274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Mach 2</a:t>
            </a:r>
          </a:p>
          <a:p>
            <a:r>
              <a:rPr lang="en-US" sz="1400" b="1" dirty="0" smtClean="0"/>
              <a:t>Upstream </a:t>
            </a:r>
            <a:r>
              <a:rPr lang="en-US" sz="1400" b="1" dirty="0" err="1" smtClean="0"/>
              <a:t>CRe</a:t>
            </a:r>
            <a:endParaRPr lang="en-US" sz="1400" b="1" dirty="0" smtClean="0"/>
          </a:p>
          <a:p>
            <a:r>
              <a:rPr lang="en-US" sz="1400" b="1" dirty="0" smtClean="0"/>
              <a:t>Stronger B,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b="1" dirty="0" smtClean="0">
                <a:sym typeface="Symbol"/>
              </a:rPr>
              <a:t> = 10</a:t>
            </a:r>
            <a:r>
              <a:rPr lang="en-US" sz="1400" b="1" baseline="30000" dirty="0" smtClean="0">
                <a:sym typeface="Symbol"/>
              </a:rPr>
              <a:t>o</a:t>
            </a:r>
            <a:r>
              <a:rPr lang="en-US" sz="1400" b="1" dirty="0" smtClean="0">
                <a:sym typeface="Symbol"/>
              </a:rPr>
              <a:t> 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905000"/>
            <a:ext cx="215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profiles</a:t>
            </a:r>
          </a:p>
          <a:p>
            <a:r>
              <a:rPr lang="en-US" dirty="0" smtClean="0"/>
              <a:t>@610 MHz,</a:t>
            </a:r>
          </a:p>
          <a:p>
            <a:r>
              <a:rPr lang="en-US" dirty="0" smtClean="0"/>
              <a:t>1.4 GHz, and 2.3 GHz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96000" y="51054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5334000"/>
            <a:ext cx="107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Obs.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3962400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concave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5334000"/>
            <a:ext cx="83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3773269"/>
            <a:ext cx="165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Color-color plot</a:t>
            </a:r>
          </a:p>
          <a:p>
            <a:r>
              <a:rPr lang="en-US" dirty="0" smtClean="0"/>
              <a:t>across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M2B7S4.2-10B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5867400" cy="5867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14800" y="3344968"/>
            <a:ext cx="330438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1905000"/>
            <a:ext cx="215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profiles</a:t>
            </a:r>
          </a:p>
          <a:p>
            <a:r>
              <a:rPr lang="en-US" dirty="0" smtClean="0"/>
              <a:t>@610 MHz,</a:t>
            </a:r>
          </a:p>
          <a:p>
            <a:r>
              <a:rPr lang="en-US" dirty="0" smtClean="0"/>
              <a:t>1.4 GHz, and 2.3 GHz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152400"/>
            <a:ext cx="503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Detailed Fits to CIZA Sectors (Sector B):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685800"/>
            <a:ext cx="16274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Mach 2</a:t>
            </a:r>
          </a:p>
          <a:p>
            <a:r>
              <a:rPr lang="en-US" sz="1400" b="1" dirty="0" smtClean="0"/>
              <a:t>Upstream </a:t>
            </a:r>
            <a:r>
              <a:rPr lang="en-US" sz="1400" b="1" dirty="0" err="1" smtClean="0"/>
              <a:t>CRe</a:t>
            </a:r>
            <a:endParaRPr lang="en-US" sz="1400" b="1" dirty="0" smtClean="0"/>
          </a:p>
          <a:p>
            <a:r>
              <a:rPr lang="en-US" sz="1400" b="1" dirty="0" smtClean="0"/>
              <a:t>Stronger B,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b="1" dirty="0" smtClean="0">
                <a:sym typeface="Symbol"/>
              </a:rPr>
              <a:t> = 10</a:t>
            </a:r>
            <a:r>
              <a:rPr lang="en-US" sz="1400" b="1" baseline="30000" dirty="0" smtClean="0">
                <a:sym typeface="Symbol"/>
              </a:rPr>
              <a:t>o</a:t>
            </a:r>
            <a:r>
              <a:rPr lang="en-US" sz="1400" b="1" dirty="0" smtClean="0">
                <a:sym typeface="Symbol"/>
              </a:rPr>
              <a:t> 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44958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5715000"/>
            <a:ext cx="107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Obs.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3962400"/>
            <a:ext cx="94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concave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334000"/>
            <a:ext cx="83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3773269"/>
            <a:ext cx="165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Color-color plot</a:t>
            </a:r>
          </a:p>
          <a:p>
            <a:r>
              <a:rPr lang="en-US" dirty="0" smtClean="0"/>
              <a:t>across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457200"/>
            <a:ext cx="137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73639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Radio </a:t>
            </a:r>
            <a:r>
              <a:rPr lang="en-US" dirty="0" err="1" smtClean="0"/>
              <a:t>Gischt</a:t>
            </a:r>
            <a:r>
              <a:rPr lang="en-US" dirty="0" smtClean="0"/>
              <a:t> Relics can be unique probes of structure formation dynamics</a:t>
            </a:r>
          </a:p>
          <a:p>
            <a:r>
              <a:rPr lang="en-US" dirty="0" smtClean="0"/>
              <a:t>      Reveal moderate strength shocks during merger events.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Radio emission highlights shock electron acceleration or reacceleration</a:t>
            </a:r>
          </a:p>
          <a:p>
            <a:r>
              <a:rPr lang="en-US" dirty="0" smtClean="0"/>
              <a:t>      &amp; potentially magnetic field enhancements/organization.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Weak shocks (M ~ 2, perhaps some stronger)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smtClean="0"/>
              <a:t>Efficiency injecting electrons from thermal pool likely poor</a:t>
            </a:r>
          </a:p>
          <a:p>
            <a:r>
              <a:rPr lang="en-US" dirty="0" smtClean="0"/>
              <a:t>       With steep spectra through DSA, such shocks very inefficient</a:t>
            </a:r>
          </a:p>
          <a:p>
            <a:r>
              <a:rPr lang="en-US" dirty="0" smtClean="0"/>
              <a:t>        Reacceleration of existing, upstream population more efficient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Estimating shock properties from radio </a:t>
            </a:r>
            <a:r>
              <a:rPr lang="en-US" smtClean="0"/>
              <a:t>spectral properties </a:t>
            </a:r>
            <a:r>
              <a:rPr lang="en-US" dirty="0" smtClean="0"/>
              <a:t>is tricky</a:t>
            </a:r>
          </a:p>
          <a:p>
            <a:r>
              <a:rPr lang="en-US" dirty="0" smtClean="0"/>
              <a:t>  because of rapid electron cooling, possibly multiple electron sources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Detailed, multi-frequency, high resolution radio data essential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274320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The End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3667_radio-f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85800"/>
            <a:ext cx="5117987" cy="54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876800"/>
            <a:ext cx="18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Roettgering</a:t>
            </a:r>
            <a:r>
              <a:rPr lang="en-US" dirty="0" smtClean="0"/>
              <a:t>+ (97)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10812" y="152400"/>
            <a:ext cx="226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A3667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05400" y="2590800"/>
            <a:ext cx="762000" cy="838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91235" y="267866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Mpc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180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(gray)</a:t>
            </a:r>
          </a:p>
          <a:p>
            <a:r>
              <a:rPr lang="en-US" dirty="0" smtClean="0"/>
              <a:t>ROSAT (contours)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77000" y="2514600"/>
            <a:ext cx="9906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362200"/>
            <a:ext cx="124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shock</a:t>
            </a:r>
          </a:p>
          <a:p>
            <a:r>
              <a:rPr lang="en-US" dirty="0" smtClean="0"/>
              <a:t>(next slide)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bell3667-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340" y="1118616"/>
            <a:ext cx="6751320" cy="4620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743200"/>
            <a:ext cx="1876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Finoguenov</a:t>
            </a:r>
            <a:r>
              <a:rPr lang="en-US" dirty="0" smtClean="0"/>
              <a:t> + (10)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04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A3667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752600"/>
            <a:ext cx="17325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XMM (color)</a:t>
            </a:r>
          </a:p>
          <a:p>
            <a:r>
              <a:rPr lang="en-US" dirty="0" smtClean="0"/>
              <a:t>Radio (contours)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0200" y="2590800"/>
            <a:ext cx="1143000" cy="91440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3657600"/>
            <a:ext cx="184730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shock</a:t>
            </a:r>
          </a:p>
          <a:p>
            <a:endParaRPr lang="en-US" sz="500" dirty="0" smtClean="0"/>
          </a:p>
          <a:p>
            <a:r>
              <a:rPr lang="en-US" dirty="0" smtClean="0"/>
              <a:t>M </a:t>
            </a:r>
            <a:r>
              <a:rPr lang="en-US" dirty="0" smtClean="0">
                <a:sym typeface="Symbol"/>
              </a:rPr>
              <a:t> 1.9</a:t>
            </a:r>
          </a:p>
          <a:p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Akamatsu</a:t>
            </a:r>
            <a:r>
              <a:rPr lang="en-US" dirty="0" smtClean="0">
                <a:sym typeface="Symbol"/>
              </a:rPr>
              <a:t> + (12))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ience-2010-van Weeren-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695" y="990600"/>
            <a:ext cx="5745421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096000"/>
            <a:ext cx="19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Weeren</a:t>
            </a:r>
            <a:r>
              <a:rPr lang="en-US" dirty="0" smtClean="0"/>
              <a:t> + (10)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52400"/>
            <a:ext cx="4204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CIZA J2242.8+53.01 **</a:t>
            </a:r>
          </a:p>
          <a:p>
            <a:r>
              <a:rPr lang="en-US" sz="2400" dirty="0" smtClean="0">
                <a:latin typeface="+mj-lt"/>
              </a:rPr>
              <a:t>             “The Sausage”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91200" y="2362200"/>
            <a:ext cx="0" cy="9906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27432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Mpc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2362200"/>
            <a:ext cx="180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(color)</a:t>
            </a:r>
          </a:p>
          <a:p>
            <a:r>
              <a:rPr lang="en-US" dirty="0" smtClean="0"/>
              <a:t>ROSAT (contours)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3581400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 Modeled</a:t>
            </a:r>
          </a:p>
          <a:p>
            <a:r>
              <a:rPr lang="en-US" dirty="0" smtClean="0"/>
              <a:t>in KRJ 12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ience-2010-van Weeren-fi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5344668" cy="5322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6019800"/>
            <a:ext cx="19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Weeren</a:t>
            </a:r>
            <a:r>
              <a:rPr lang="en-US" dirty="0" smtClean="0"/>
              <a:t> + (10)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81000"/>
            <a:ext cx="261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CIZA J2242.8+53.01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1752600"/>
            <a:ext cx="15104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spectral</a:t>
            </a:r>
          </a:p>
          <a:p>
            <a:r>
              <a:rPr lang="en-US" dirty="0" smtClean="0"/>
              <a:t>index map</a:t>
            </a:r>
          </a:p>
          <a:p>
            <a:endParaRPr lang="en-US" dirty="0" smtClean="0"/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spectral index</a:t>
            </a:r>
          </a:p>
          <a:p>
            <a:r>
              <a:rPr lang="en-US" dirty="0" smtClean="0">
                <a:sym typeface="Symbol"/>
              </a:rPr>
              <a:t>=1.08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3124200"/>
            <a:ext cx="0" cy="38100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4038600"/>
            <a:ext cx="1879489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polarization</a:t>
            </a:r>
          </a:p>
          <a:p>
            <a:r>
              <a:rPr lang="en-US" dirty="0" smtClean="0"/>
              <a:t>map (E-vector)</a:t>
            </a:r>
          </a:p>
          <a:p>
            <a:endParaRPr lang="en-US" sz="500" dirty="0" smtClean="0"/>
          </a:p>
          <a:p>
            <a:r>
              <a:rPr lang="en-US" dirty="0" smtClean="0"/>
              <a:t>Corrected for FR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0" y="4072784"/>
            <a:ext cx="22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3928930"/>
            <a:ext cx="53412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100 %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2256_x_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035" y="990600"/>
            <a:ext cx="5812642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4953000"/>
            <a:ext cx="16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Rudnick + (P.C.)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24400" y="3581400"/>
            <a:ext cx="1371600" cy="914400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4038600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0.5 </a:t>
            </a:r>
            <a:r>
              <a:rPr lang="en-US" sz="1600" dirty="0" err="1" smtClean="0">
                <a:solidFill>
                  <a:schemeClr val="bg1"/>
                </a:solidFill>
              </a:rPr>
              <a:t>Mpc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81000"/>
            <a:ext cx="226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A2256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2514600"/>
            <a:ext cx="145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(green)</a:t>
            </a:r>
          </a:p>
          <a:p>
            <a:r>
              <a:rPr lang="en-US" dirty="0" smtClean="0"/>
              <a:t>ROSAT (red)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2256C5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5675685" cy="5059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4953000"/>
            <a:ext cx="16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Rudnick + (P.C.)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37653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A2256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89560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JVLA 20 cm 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arcsec</a:t>
            </a:r>
            <a:r>
              <a:rPr lang="en-US" dirty="0" smtClean="0"/>
              <a:t> resolution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 Theory and Computation: Ann Arbor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A7DC-0B51-4C76-8AE9-78A41DBFB71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RMhist_strongweak-G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5296660" cy="5354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5943600"/>
            <a:ext cx="16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Rudnick + (P.C.)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0480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A2256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26829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RM  component histogram</a:t>
            </a:r>
          </a:p>
          <a:p>
            <a:r>
              <a:rPr lang="en-US" dirty="0" smtClean="0"/>
              <a:t>corrected for Galaxy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219200"/>
            <a:ext cx="2518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LoS</a:t>
            </a:r>
            <a:r>
              <a:rPr lang="en-US" dirty="0" smtClean="0"/>
              <a:t> through relic</a:t>
            </a:r>
          </a:p>
          <a:p>
            <a:r>
              <a:rPr lang="en-US" dirty="0" smtClean="0"/>
              <a:t>has two RM components</a:t>
            </a:r>
          </a:p>
          <a:p>
            <a:r>
              <a:rPr lang="en-US" dirty="0" smtClean="0"/>
              <a:t>(+ galaxy foreground</a:t>
            </a:r>
          </a:p>
          <a:p>
            <a:r>
              <a:rPr lang="en-US" dirty="0" smtClean="0"/>
              <a:t>subtracted here)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1293" y="2590800"/>
            <a:ext cx="29477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Brighter component </a:t>
            </a:r>
            <a:r>
              <a:rPr lang="en-US" dirty="0" smtClean="0">
                <a:sym typeface="Symbol"/>
              </a:rPr>
              <a:t> 0 rm</a:t>
            </a:r>
            <a:r>
              <a:rPr lang="en-US" baseline="30000" dirty="0" smtClean="0">
                <a:sym typeface="Symbol"/>
              </a:rPr>
              <a:t>2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(no contrib. from cluster)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Fainter component  +50 rm</a:t>
            </a:r>
            <a:r>
              <a:rPr lang="en-US" baseline="30000" dirty="0" smtClean="0">
                <a:sym typeface="Symbol"/>
              </a:rPr>
              <a:t>2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(behind brighter comp.)</a:t>
            </a:r>
          </a:p>
          <a:p>
            <a:r>
              <a:rPr lang="en-US" dirty="0" smtClean="0">
                <a:sym typeface="Symbol"/>
              </a:rPr>
              <a:t>Note: all </a:t>
            </a:r>
            <a:r>
              <a:rPr lang="en-US" dirty="0" err="1" smtClean="0">
                <a:sym typeface="Symbol"/>
              </a:rPr>
              <a:t>LoS</a:t>
            </a:r>
            <a:r>
              <a:rPr lang="en-US" dirty="0" smtClean="0">
                <a:sym typeface="Symbol"/>
              </a:rPr>
              <a:t> same 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953000"/>
            <a:ext cx="245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~ 50 </a:t>
            </a:r>
            <a:r>
              <a:rPr lang="en-US" dirty="0" err="1" smtClean="0"/>
              <a:t>kpc</a:t>
            </a:r>
            <a:r>
              <a:rPr lang="en-US" dirty="0" smtClean="0"/>
              <a:t> path length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e-3</a:t>
            </a:r>
            <a:r>
              <a:rPr lang="en-US" dirty="0" smtClean="0"/>
              <a:t> B</a:t>
            </a:r>
            <a:r>
              <a:rPr lang="en-US" baseline="-25000" dirty="0" smtClean="0">
                <a:sym typeface="Symbol"/>
              </a:rPr>
              <a:t>,G</a:t>
            </a:r>
            <a:r>
              <a:rPr lang="en-US" dirty="0" smtClean="0">
                <a:sym typeface="Symbol"/>
              </a:rPr>
              <a:t> ~ 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1467</Words>
  <Application>Microsoft Office PowerPoint</Application>
  <PresentationFormat>On-screen Show (4:3)</PresentationFormat>
  <Paragraphs>382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수식</vt:lpstr>
      <vt:lpstr>Diffusive Shock Acceleration Simulations of Radio Relics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Diffusive Shock Acceleration Simulations of Radio Relics</dc:title>
  <dc:creator>Tom</dc:creator>
  <cp:lastModifiedBy>vickigar</cp:lastModifiedBy>
  <cp:revision>183</cp:revision>
  <dcterms:created xsi:type="dcterms:W3CDTF">2012-08-26T01:11:02Z</dcterms:created>
  <dcterms:modified xsi:type="dcterms:W3CDTF">2012-10-11T17:31:29Z</dcterms:modified>
</cp:coreProperties>
</file>