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6" r:id="rId3"/>
    <p:sldId id="307" r:id="rId4"/>
    <p:sldId id="292" r:id="rId5"/>
    <p:sldId id="337" r:id="rId6"/>
    <p:sldId id="309" r:id="rId7"/>
    <p:sldId id="310" r:id="rId8"/>
    <p:sldId id="288" r:id="rId9"/>
    <p:sldId id="289" r:id="rId10"/>
    <p:sldId id="287" r:id="rId11"/>
    <p:sldId id="293" r:id="rId12"/>
    <p:sldId id="286" r:id="rId13"/>
    <p:sldId id="311" r:id="rId14"/>
    <p:sldId id="271" r:id="rId15"/>
    <p:sldId id="294" r:id="rId16"/>
    <p:sldId id="290" r:id="rId17"/>
    <p:sldId id="302" r:id="rId18"/>
    <p:sldId id="329" r:id="rId19"/>
    <p:sldId id="296" r:id="rId20"/>
    <p:sldId id="324" r:id="rId21"/>
    <p:sldId id="336" r:id="rId22"/>
    <p:sldId id="301" r:id="rId23"/>
    <p:sldId id="323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659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272"/>
    </p:cViewPr>
  </p:sorterViewPr>
  <p:notesViewPr>
    <p:cSldViewPr snapToGrid="0" snapToObjects="1">
      <p:cViewPr varScale="1">
        <p:scale>
          <a:sx n="90" d="100"/>
          <a:sy n="90" d="100"/>
        </p:scale>
        <p:origin x="-285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87561-07D9-9D48-B442-77AAB3AE4FFD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EAC42-F79F-344E-B884-29DA7B967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D33F-EF0F-E74D-8840-A786159CA8E2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73AB-5178-A14D-B20D-8DE634693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Picking up from Matt’s talk</a:t>
            </a:r>
            <a:r>
              <a:rPr lang="en-US" baseline="0" dirty="0" smtClean="0"/>
              <a:t> and addressing some of the physics relevant to cooling cores</a:t>
            </a:r>
          </a:p>
          <a:p>
            <a:r>
              <a:rPr lang="en-US" baseline="0" dirty="0" smtClean="0"/>
              <a:t>Start off with a few comments about why its still interesting to consider conduction</a:t>
            </a:r>
          </a:p>
          <a:p>
            <a:r>
              <a:rPr lang="en-US" baseline="0" dirty="0" smtClean="0"/>
              <a:t>New results on the HBI… HBI not necessarily produce insulation</a:t>
            </a:r>
          </a:p>
          <a:p>
            <a:r>
              <a:rPr lang="en-US" baseline="0" dirty="0" smtClean="0"/>
              <a:t>Some comments regarding role of filaments filaments in the ICM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 dependence more subtle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EBB28-5CC0-0B48-9F3D-82CF2D981ED4}" type="slidenum">
              <a:rPr lang="en-US"/>
              <a:pPr/>
              <a:t>14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Streamers</a:t>
            </a:r>
            <a:r>
              <a:rPr lang="en-US" baseline="0" dirty="0" smtClean="0"/>
              <a:t> also seen in global simulations</a:t>
            </a:r>
          </a:p>
          <a:p>
            <a:r>
              <a:rPr lang="en-US" baseline="0" dirty="0" smtClean="0"/>
              <a:t>Undergo collapse from the inside out... Even if conduction-driven turbulence were to rescue the cluster, would not be resolved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gear a little… talk about cold filaments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Spectacular filament</a:t>
            </a:r>
            <a:r>
              <a:rPr lang="en-US" baseline="0" dirty="0" smtClean="0"/>
              <a:t> system in </a:t>
            </a:r>
            <a:r>
              <a:rPr lang="en-US" baseline="0" dirty="0" err="1" smtClean="0"/>
              <a:t>perseus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-alpha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Semi-global,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radiative</a:t>
            </a:r>
            <a:r>
              <a:rPr lang="en-US" baseline="0" dirty="0" smtClean="0"/>
              <a:t>-HBI simulations discussed by Matt</a:t>
            </a:r>
          </a:p>
          <a:p>
            <a:r>
              <a:rPr lang="en-US" baseline="0" dirty="0" smtClean="0"/>
              <a:t>With and without pressure anisotropies…</a:t>
            </a:r>
          </a:p>
          <a:p>
            <a:r>
              <a:rPr lang="en-US" baseline="0" dirty="0" smtClean="0"/>
              <a:t>Strong cold </a:t>
            </a:r>
            <a:r>
              <a:rPr lang="en-US" baseline="0" dirty="0" err="1" smtClean="0"/>
              <a:t>filamants</a:t>
            </a:r>
            <a:r>
              <a:rPr lang="en-US" baseline="0" dirty="0" smtClean="0"/>
              <a:t>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Motivation… </a:t>
            </a:r>
            <a:r>
              <a:rPr lang="en-US" dirty="0" err="1" smtClean="0"/>
              <a:t>fampus</a:t>
            </a:r>
            <a:r>
              <a:rPr lang="en-US" dirty="0" smtClean="0"/>
              <a:t> </a:t>
            </a:r>
            <a:r>
              <a:rPr lang="en-US" dirty="0" err="1" smtClean="0"/>
              <a:t>Perseus</a:t>
            </a:r>
            <a:r>
              <a:rPr lang="en-US" baseline="0" dirty="0" smtClean="0"/>
              <a:t> cluster with 3Gy cooling radius drawn</a:t>
            </a:r>
          </a:p>
          <a:p>
            <a:r>
              <a:rPr lang="en-US" dirty="0" smtClean="0"/>
              <a:t>Obvious evidence for interaction between AGN and ICM</a:t>
            </a:r>
          </a:p>
          <a:p>
            <a:r>
              <a:rPr lang="en-US" dirty="0" smtClean="0"/>
              <a:t>Paradigm</a:t>
            </a:r>
            <a:r>
              <a:rPr lang="en-US" baseline="0" dirty="0" smtClean="0"/>
              <a:t> is that the AGN is the heater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</a:t>
            </a:r>
            <a:r>
              <a:rPr lang="en-US" baseline="0" dirty="0" smtClean="0"/>
              <a:t> well be right, but a few words of caution</a:t>
            </a:r>
          </a:p>
          <a:p>
            <a:r>
              <a:rPr lang="en-US" baseline="0" dirty="0" smtClean="0"/>
              <a:t>Still haven’t seen AGN heating! (no lack of ideas)</a:t>
            </a:r>
          </a:p>
          <a:p>
            <a:r>
              <a:rPr lang="en-US" baseline="0" dirty="0" smtClean="0"/>
              <a:t>Isotropy problem; </a:t>
            </a:r>
            <a:r>
              <a:rPr lang="en-US" baseline="0" dirty="0" err="1" smtClean="0"/>
              <a:t>multiscale</a:t>
            </a:r>
            <a:r>
              <a:rPr lang="en-US" baseline="0" dirty="0" smtClean="0"/>
              <a:t> feedback problem</a:t>
            </a:r>
          </a:p>
          <a:p>
            <a:r>
              <a:rPr lang="en-US" baseline="0" dirty="0" smtClean="0"/>
              <a:t>Still worth looking at alternatives – next few minutes, look at role of conduction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question…</a:t>
            </a:r>
          </a:p>
          <a:p>
            <a:r>
              <a:rPr lang="en-US" dirty="0" smtClean="0"/>
              <a:t>Problem… HBI gives insulation</a:t>
            </a:r>
          </a:p>
          <a:p>
            <a:r>
              <a:rPr lang="en-US" dirty="0" smtClean="0"/>
              <a:t>Is this true?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performed by Mark </a:t>
            </a:r>
            <a:r>
              <a:rPr lang="en-US" dirty="0" err="1" smtClean="0"/>
              <a:t>Avara</a:t>
            </a:r>
            <a:endParaRPr lang="en-US" dirty="0" smtClean="0"/>
          </a:p>
          <a:p>
            <a:r>
              <a:rPr lang="en-US" dirty="0" smtClean="0"/>
              <a:t>Parameter survey of simulations</a:t>
            </a:r>
            <a:r>
              <a:rPr lang="en-US" baseline="0" dirty="0" smtClean="0"/>
              <a:t> as fun of…</a:t>
            </a:r>
          </a:p>
          <a:p>
            <a:r>
              <a:rPr lang="en-US" baseline="0" dirty="0" smtClean="0"/>
              <a:t>Guide you eye… simulation set up… domain,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Lines are magnetic fields… initial beta,</a:t>
            </a:r>
            <a:r>
              <a:rPr lang="en-US" baseline="0" dirty="0" smtClean="0"/>
              <a:t> panel shows flux</a:t>
            </a:r>
          </a:p>
          <a:p>
            <a:r>
              <a:rPr lang="en-US" baseline="0" dirty="0" smtClean="0"/>
              <a:t>Single mode</a:t>
            </a:r>
          </a:p>
          <a:p>
            <a:r>
              <a:rPr lang="en-US" baseline="0" dirty="0" err="1" smtClean="0"/>
              <a:t>Behaviour</a:t>
            </a:r>
            <a:r>
              <a:rPr lang="en-US" baseline="0" dirty="0" smtClean="0"/>
              <a:t> has been seen before…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parameter</a:t>
            </a:r>
            <a:r>
              <a:rPr lang="en-US" baseline="0" dirty="0" smtClean="0"/>
              <a:t> space… regimes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73AB-5178-A14D-B20D-8DE6346933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E5CF-917B-9446-874F-A1763088D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r>
              <a:rPr lang="en-US" smtClean="0"/>
              <a:t>29th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r>
              <a:rPr lang="en-US" smtClean="0"/>
              <a:t>Michigan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fld id="{3E1EE5CF-917B-9446-874F-A1763088D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alkboar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video" Target="file://localhost/Users/chris/Documents/Presentations/mhd_clusters/0128res_10p07beta-1.mpg" TargetMode="Externa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png"/><Relationship Id="rId1" Type="http://schemas.openxmlformats.org/officeDocument/2006/relationships/video" Target="file://localhost/Users/chris/Documents/Presentations/mhd_clusters/0128res_10p07betaPowSpec-1.mpg" TargetMode="Externa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video" Target="file://localhost/Users/chris/Documents/Presentations/mhd_clusters/tamara_movies/hbi_cluster/TandB.mov" TargetMode="External"/><Relationship Id="rId2" Type="http://schemas.openxmlformats.org/officeDocument/2006/relationships/video" Target="file://localhost/Users/chris/Documents/Presentations/mhd_clusters/tamara_movies/hbi_cluster/FandB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ris/Documents/Presentations/mhd_clusters/H2dBRad.mpeg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ris/Documents/Presentations/mhd_clusters/H2dBRad2.mpeg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video" Target="file://localhost/Users/chris/Documents/Presentations/mhd_clusters/0128res_10p09beta.mpg" TargetMode="Externa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291"/>
            <a:ext cx="7772400" cy="241574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halkboard"/>
              </a:rPr>
              <a:t>The Physics of the ICM core: Conduction, the HBI, and cold filaments</a:t>
            </a:r>
            <a:endParaRPr lang="en-US" dirty="0"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80662"/>
            <a:ext cx="5267979" cy="320513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Chalkboard"/>
              </a:rPr>
              <a:t>Chris Reynolds (</a:t>
            </a:r>
            <a:r>
              <a:rPr lang="en-US" sz="2800" dirty="0" err="1" smtClean="0">
                <a:solidFill>
                  <a:srgbClr val="FF0000"/>
                </a:solidFill>
                <a:cs typeface="Chalkboard"/>
              </a:rPr>
              <a:t>UMd</a:t>
            </a:r>
            <a:r>
              <a:rPr lang="en-US" sz="2800" dirty="0" smtClean="0">
                <a:solidFill>
                  <a:srgbClr val="FF0000"/>
                </a:solidFill>
                <a:cs typeface="Chalkboard"/>
              </a:rPr>
              <a:t>)</a:t>
            </a:r>
          </a:p>
          <a:p>
            <a:endParaRPr lang="en-US" sz="2800" dirty="0" smtClean="0">
              <a:solidFill>
                <a:srgbClr val="FF0000"/>
              </a:solidFill>
              <a:cs typeface="Chalkboard"/>
            </a:endParaRPr>
          </a:p>
          <a:p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with…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Mark </a:t>
            </a:r>
            <a:r>
              <a:rPr lang="en-US" sz="2400" dirty="0" err="1" smtClean="0">
                <a:solidFill>
                  <a:srgbClr val="FF0000"/>
                </a:solidFill>
                <a:cs typeface="Chalkboard"/>
              </a:rPr>
              <a:t>Avara</a:t>
            </a:r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cs typeface="Chalkboard"/>
              </a:rPr>
              <a:t>UMd</a:t>
            </a:r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Steve </a:t>
            </a:r>
            <a:r>
              <a:rPr lang="en-US" sz="2400" dirty="0" err="1" smtClean="0">
                <a:solidFill>
                  <a:srgbClr val="FF0000"/>
                </a:solidFill>
                <a:cs typeface="Chalkboard"/>
              </a:rPr>
              <a:t>Balbus</a:t>
            </a:r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 (Oxford)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Tamara </a:t>
            </a:r>
            <a:r>
              <a:rPr lang="en-US" sz="2400" dirty="0" err="1" smtClean="0">
                <a:solidFill>
                  <a:srgbClr val="FF0000"/>
                </a:solidFill>
                <a:cs typeface="Chalkboard"/>
              </a:rPr>
              <a:t>Bogdanovic</a:t>
            </a:r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 (Georgia Tech)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Matt Kunz (Princeton)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7" name="Picture 6" descr="fig7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90" y="2774038"/>
            <a:ext cx="3055391" cy="376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6" name="0128res_10p07beta-1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4" y="311970"/>
            <a:ext cx="14986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0128res_10p07betaPowSpec-1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000" y="958850"/>
            <a:ext cx="8128000" cy="494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5143"/>
            <a:ext cx="599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Power-law spectrum of fluctuations rather than single mode…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6" name="Picture 5" descr="avara2012_f6_b.tiff"/>
          <p:cNvPicPr>
            <a:picLocks noChangeAspect="1"/>
          </p:cNvPicPr>
          <p:nvPr/>
        </p:nvPicPr>
        <p:blipFill>
          <a:blip r:embed="rId2">
            <a:lum bright="-25000" contrast="41000"/>
          </a:blip>
          <a:stretch>
            <a:fillRect/>
          </a:stretch>
        </p:blipFill>
        <p:spPr>
          <a:xfrm>
            <a:off x="954593" y="971434"/>
            <a:ext cx="7536477" cy="5524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8401" y="88479"/>
            <a:ext cx="6369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Filaments are all HBI stable… </a:t>
            </a:r>
            <a:r>
              <a:rPr lang="en-US" b="1" dirty="0" smtClean="0">
                <a:solidFill>
                  <a:srgbClr val="FF0000"/>
                </a:solidFill>
              </a:rPr>
              <a:t>they result from the competing need to satisfy magnetic flux conservation in the presence of an instability that actively re-orients vertical field.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Picture 3" descr="avara2012_f4.tiff"/>
          <p:cNvPicPr>
            <a:picLocks noChangeAspect="1"/>
          </p:cNvPicPr>
          <p:nvPr/>
        </p:nvPicPr>
        <p:blipFill>
          <a:blip r:embed="rId3">
            <a:lum bright="-25000" contrast="41000"/>
          </a:blip>
          <a:stretch>
            <a:fillRect/>
          </a:stretch>
        </p:blipFill>
        <p:spPr>
          <a:xfrm>
            <a:off x="0" y="114300"/>
            <a:ext cx="9144000" cy="624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1333" y="5617686"/>
            <a:ext cx="6623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Bogdanovic</a:t>
            </a:r>
            <a:r>
              <a:rPr lang="en-US" sz="2400" dirty="0" smtClean="0">
                <a:latin typeface="Chalkboard"/>
                <a:cs typeface="Chalkboard"/>
              </a:rPr>
              <a:t>, Reynolds, </a:t>
            </a:r>
            <a:r>
              <a:rPr lang="en-US" sz="2400" dirty="0" err="1" smtClean="0">
                <a:latin typeface="Chalkboard"/>
                <a:cs typeface="Chalkboard"/>
              </a:rPr>
              <a:t>Balbus</a:t>
            </a:r>
            <a:r>
              <a:rPr lang="en-US" sz="2400" dirty="0" smtClean="0">
                <a:latin typeface="Chalkboard"/>
                <a:cs typeface="Chalkboard"/>
              </a:rPr>
              <a:t> &amp; Parrish (2009)</a:t>
            </a:r>
          </a:p>
          <a:p>
            <a:r>
              <a:rPr lang="en-US" dirty="0" smtClean="0">
                <a:latin typeface="Chalkboard"/>
                <a:cs typeface="Chalkboard"/>
              </a:rPr>
              <a:t>also see Parrish et al. (2009), </a:t>
            </a:r>
            <a:r>
              <a:rPr lang="en-US" dirty="0" err="1" smtClean="0">
                <a:latin typeface="Chalkboard"/>
                <a:cs typeface="Chalkboard"/>
              </a:rPr>
              <a:t>Ruszkowski</a:t>
            </a:r>
            <a:r>
              <a:rPr lang="en-US" dirty="0" smtClean="0">
                <a:latin typeface="Chalkboard"/>
                <a:cs typeface="Chalkboard"/>
              </a:rPr>
              <a:t> &amp; Oh (2009, 2010)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11" name="TandB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8073" y="1138578"/>
            <a:ext cx="4347656" cy="4347656"/>
          </a:xfrm>
          <a:prstGeom prst="rect">
            <a:avLst/>
          </a:prstGeom>
        </p:spPr>
      </p:pic>
      <p:pic>
        <p:nvPicPr>
          <p:cNvPr id="12" name="FandB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83216" y="1138577"/>
            <a:ext cx="4347657" cy="43476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676481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3216" y="6764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conductive heat flux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Cold filaments, AGN fueling and the isotropy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7th April 2009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IAS </a:t>
            </a:r>
          </a:p>
        </p:txBody>
      </p:sp>
      <p:pic>
        <p:nvPicPr>
          <p:cNvPr id="7" name="Picture 2" descr="perseus_hst_cxc_v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988" y="6553200"/>
            <a:ext cx="1579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Fabian et al.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Picture 3" descr="pers_ha.jpg"/>
          <p:cNvPicPr>
            <a:picLocks noChangeAspect="1"/>
          </p:cNvPicPr>
          <p:nvPr/>
        </p:nvPicPr>
        <p:blipFill>
          <a:blip r:embed="rId3"/>
          <a:srcRect b="10644"/>
          <a:stretch>
            <a:fillRect/>
          </a:stretch>
        </p:blipFill>
        <p:spPr>
          <a:xfrm>
            <a:off x="0" y="152857"/>
            <a:ext cx="9217508" cy="603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5" name="Picture 4" descr="radi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lum bright="-25000"/>
              </a:blip>
              <a:stretch>
                <a:fillRect/>
              </a:stretch>
            </p:blipFill>
          </mc:Choice>
          <mc:Fallback>
            <p:blipFill>
              <a:blip r:embed="rId4">
                <a:lum bright="-25000"/>
              </a:blip>
              <a:stretch>
                <a:fillRect/>
              </a:stretch>
            </p:blipFill>
          </mc:Fallback>
        </mc:AlternateContent>
        <p:spPr>
          <a:xfrm>
            <a:off x="1126469" y="96465"/>
            <a:ext cx="6449937" cy="6259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9504" y="344235"/>
            <a:ext cx="232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McDonald et al. (2010)</a:t>
            </a:r>
          </a:p>
          <a:p>
            <a:r>
              <a:rPr lang="en-US" dirty="0" smtClean="0"/>
              <a:t>Also </a:t>
            </a:r>
            <a:r>
              <a:rPr lang="en-US" dirty="0" err="1" smtClean="0"/>
              <a:t>Voit</a:t>
            </a:r>
            <a:r>
              <a:rPr lang="en-US" dirty="0" smtClean="0"/>
              <a:t> et al.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Picture 3" descr="fig1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55442" y="-2609318"/>
            <a:ext cx="2656969" cy="8357163"/>
          </a:xfrm>
          <a:prstGeom prst="rect">
            <a:avLst/>
          </a:prstGeom>
        </p:spPr>
      </p:pic>
      <p:pic>
        <p:nvPicPr>
          <p:cNvPr id="5" name="Picture 4" descr="fig10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52005" y="173303"/>
            <a:ext cx="2463842" cy="8357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5655" y="6088330"/>
            <a:ext cx="282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Kunz,Bogdanovic</a:t>
            </a:r>
            <a:r>
              <a:rPr lang="en-US" dirty="0" smtClean="0"/>
              <a:t>, Reynolds &amp; Stone (2012)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Motivation: why study conduction in ICM cores?</a:t>
            </a:r>
          </a:p>
          <a:p>
            <a:r>
              <a:rPr lang="en-US" sz="2800" dirty="0" smtClean="0"/>
              <a:t>Non-linear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 of the HBI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β</a:t>
            </a:r>
            <a:r>
              <a:rPr lang="en-US" sz="2400" dirty="0" smtClean="0">
                <a:solidFill>
                  <a:srgbClr val="FF0000"/>
                </a:solidFill>
              </a:rPr>
              <a:t>, resolution) parameter space survey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HBI ≠ insulation of conductive heat flux</a:t>
            </a:r>
          </a:p>
          <a:p>
            <a:r>
              <a:rPr lang="en-US" sz="2800" dirty="0" smtClean="0"/>
              <a:t>Cold filaments in clusters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Subtle nature of local thermal instability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Filament condensation in </a:t>
            </a:r>
            <a:r>
              <a:rPr lang="en-US" sz="2400" dirty="0" err="1" smtClean="0">
                <a:solidFill>
                  <a:srgbClr val="FF0000"/>
                </a:solidFill>
              </a:rPr>
              <a:t>Braginskii</a:t>
            </a:r>
            <a:r>
              <a:rPr lang="en-US" sz="2400" dirty="0" smtClean="0">
                <a:solidFill>
                  <a:srgbClr val="FF0000"/>
                </a:solidFill>
              </a:rPr>
              <a:t>-MHD models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AGN heating and the isotropy problem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5" name="H2dBRad.mpe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2210" y="0"/>
            <a:ext cx="74595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05973"/>
            <a:ext cx="17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M.Kunz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H2dBRad2.mpe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2210" y="0"/>
            <a:ext cx="74595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Subtleties of local thermal instability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488" y="1352962"/>
            <a:ext cx="8683262" cy="477320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Classical Field result (no gravity):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Buoyancy effects stabilize local thermal instability!   If we have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net</a:t>
            </a:r>
            <a:r>
              <a:rPr lang="en-US" sz="2400" dirty="0" smtClean="0"/>
              <a:t>=L(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sz="2400" dirty="0" smtClean="0"/>
              <a:t>,P,T) then </a:t>
            </a:r>
            <a:r>
              <a:rPr lang="en-US" sz="2400" dirty="0" smtClean="0">
                <a:solidFill>
                  <a:srgbClr val="FF0000"/>
                </a:solidFill>
              </a:rPr>
              <a:t>gas is locally thermally stable if atmosphere is convectively stable!  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Balbus</a:t>
            </a:r>
            <a:r>
              <a:rPr lang="en-US" sz="2400" dirty="0" smtClean="0">
                <a:solidFill>
                  <a:srgbClr val="008000"/>
                </a:solidFill>
              </a:rPr>
              <a:t> &amp; </a:t>
            </a:r>
            <a:r>
              <a:rPr lang="en-US" sz="2400" dirty="0" err="1" smtClean="0">
                <a:solidFill>
                  <a:srgbClr val="008000"/>
                </a:solidFill>
              </a:rPr>
              <a:t>Soker</a:t>
            </a:r>
            <a:r>
              <a:rPr lang="en-US" sz="2400" dirty="0" smtClean="0">
                <a:solidFill>
                  <a:srgbClr val="008000"/>
                </a:solidFill>
              </a:rPr>
              <a:t> 1989)</a:t>
            </a:r>
          </a:p>
          <a:p>
            <a:endParaRPr lang="en-US" sz="2400" dirty="0" smtClean="0">
              <a:solidFill>
                <a:srgbClr val="008000"/>
              </a:solidFill>
            </a:endParaRPr>
          </a:p>
          <a:p>
            <a:endParaRPr lang="en-US" sz="2400" dirty="0" smtClean="0">
              <a:solidFill>
                <a:srgbClr val="008000"/>
              </a:solidFill>
            </a:endParaRPr>
          </a:p>
          <a:p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/>
              <a:t>Why then do we see filaments collapsing?</a:t>
            </a:r>
          </a:p>
          <a:p>
            <a:pPr lvl="1"/>
            <a:r>
              <a:rPr lang="en-US" sz="2000" dirty="0" smtClean="0"/>
              <a:t>Significant heating via conduction, giving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net</a:t>
            </a:r>
            <a:r>
              <a:rPr lang="en-US" sz="2000" dirty="0" smtClean="0"/>
              <a:t> an explicit spatial dependence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Due to viscosity, atmosphere can be globally stabilized long enough for the local instability to work! </a:t>
            </a:r>
            <a:r>
              <a:rPr lang="en-US" sz="2000" dirty="0" smtClean="0">
                <a:solidFill>
                  <a:srgbClr val="008000"/>
                </a:solidFill>
              </a:rPr>
              <a:t>(Kunz et al. 2012)</a:t>
            </a:r>
          </a:p>
          <a:p>
            <a:pPr lvl="1"/>
            <a:r>
              <a:rPr lang="en-US" sz="2000" dirty="0" smtClean="0"/>
              <a:t>Alternative… include a “bulk heating” term from the AGN that is a function of position </a:t>
            </a:r>
            <a:r>
              <a:rPr lang="en-US" sz="2000" dirty="0" smtClean="0">
                <a:solidFill>
                  <a:srgbClr val="008000"/>
                </a:solidFill>
              </a:rPr>
              <a:t>(Sharma et al. 2012)</a:t>
            </a:r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66" y="1863772"/>
            <a:ext cx="5143500" cy="655320"/>
          </a:xfrm>
          <a:prstGeom prst="rect">
            <a:avLst/>
          </a:prstGeom>
        </p:spPr>
      </p:pic>
      <p:pic>
        <p:nvPicPr>
          <p:cNvPr id="7" name="Picture 6" descr="bs8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52" y="3370874"/>
            <a:ext cx="6156325" cy="84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6" name="Picture 5" descr="forChris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324380"/>
            <a:ext cx="9144000" cy="706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Reason to challenge HBI=insulation assertion</a:t>
            </a:r>
          </a:p>
          <a:p>
            <a:pPr lvl="1"/>
            <a:r>
              <a:rPr lang="en-US" sz="2400" dirty="0" smtClean="0"/>
              <a:t>Local results depend upon initial field strength</a:t>
            </a:r>
          </a:p>
          <a:p>
            <a:pPr lvl="1"/>
            <a:r>
              <a:rPr lang="en-US" sz="2400" dirty="0" smtClean="0"/>
              <a:t>Global results may be strongly resolution limited</a:t>
            </a:r>
          </a:p>
          <a:p>
            <a:pPr lvl="1"/>
            <a:r>
              <a:rPr lang="en-US" sz="2400" dirty="0" smtClean="0"/>
              <a:t>Case that AGN heating dominates ICM core is still not solid!</a:t>
            </a:r>
          </a:p>
          <a:p>
            <a:r>
              <a:rPr lang="en-US" sz="2800" dirty="0" smtClean="0"/>
              <a:t>Cold filaments &amp; AGN feedback</a:t>
            </a:r>
          </a:p>
          <a:p>
            <a:pPr lvl="1"/>
            <a:r>
              <a:rPr lang="en-US" sz="2400" dirty="0" err="1" smtClean="0"/>
              <a:t>Braginskii</a:t>
            </a:r>
            <a:r>
              <a:rPr lang="en-US" sz="2400" dirty="0" smtClean="0"/>
              <a:t> viscosity promotes formation of cold filaments via local thermal instability</a:t>
            </a:r>
          </a:p>
          <a:p>
            <a:pPr lvl="1"/>
            <a:r>
              <a:rPr lang="en-US" sz="2400" dirty="0" smtClean="0"/>
              <a:t>Hypothesis : AGN fed by filaments, jets periodically realigned, feedback </a:t>
            </a:r>
            <a:r>
              <a:rPr lang="en-US" sz="2400" dirty="0" err="1" smtClean="0"/>
              <a:t>isotropized</a:t>
            </a:r>
            <a:r>
              <a:rPr lang="en-US" sz="2400" dirty="0" smtClean="0"/>
              <a:t> over few cooling times.   </a:t>
            </a:r>
          </a:p>
          <a:p>
            <a:pPr lvl="1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6" name="Picture 5" descr="Xray_gabany2.jpg"/>
          <p:cNvPicPr>
            <a:picLocks noChangeAspect="1"/>
          </p:cNvPicPr>
          <p:nvPr/>
        </p:nvPicPr>
        <p:blipFill>
          <a:blip r:embed="rId3"/>
          <a:srcRect r="51563"/>
          <a:stretch>
            <a:fillRect/>
          </a:stretch>
        </p:blipFill>
        <p:spPr>
          <a:xfrm>
            <a:off x="0" y="-1280323"/>
            <a:ext cx="9144000" cy="905599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58473" y="701786"/>
            <a:ext cx="5040985" cy="509059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6023301"/>
            <a:ext cx="342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Perseus</a:t>
            </a:r>
            <a:r>
              <a:rPr lang="en-US" dirty="0" smtClean="0">
                <a:solidFill>
                  <a:schemeClr val="bg1"/>
                </a:solidFill>
              </a:rPr>
              <a:t> cluster (1Ms/Chandra)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Fabian et al. (2011)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9458" y="701786"/>
            <a:ext cx="96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3Gyr cooling radius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019800" y="1250844"/>
            <a:ext cx="579658" cy="374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5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all “just” AGN feedback, isn’t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777" y="1224049"/>
            <a:ext cx="8636029" cy="511819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Maybe but…</a:t>
            </a:r>
          </a:p>
          <a:p>
            <a:r>
              <a:rPr lang="en-US" sz="2400" dirty="0" smtClean="0"/>
              <a:t>Direct evidence for AGN </a:t>
            </a:r>
            <a:r>
              <a:rPr lang="en-US" sz="2400" b="1" u="sng" dirty="0" smtClean="0"/>
              <a:t>heating</a:t>
            </a:r>
            <a:r>
              <a:rPr lang="en-US" sz="2400" b="1" dirty="0" smtClean="0"/>
              <a:t> </a:t>
            </a:r>
            <a:r>
              <a:rPr lang="en-US" sz="2400" dirty="0" smtClean="0"/>
              <a:t>is still</a:t>
            </a:r>
            <a:r>
              <a:rPr lang="en-US" sz="2400" dirty="0" smtClean="0"/>
              <a:t> elusive!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Clearly lots of ICM-AGN interaction (cavities, ripples), but the heating mechanism remains elusive!  Fail to see strong shocks!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Effervescent heating </a:t>
            </a:r>
            <a:r>
              <a:rPr lang="en-US" sz="2000" dirty="0" smtClean="0">
                <a:solidFill>
                  <a:srgbClr val="008000"/>
                </a:solidFill>
              </a:rPr>
              <a:t>(Roychowdhury+04)</a:t>
            </a:r>
            <a:r>
              <a:rPr lang="en-US" sz="2000" dirty="0" smtClean="0">
                <a:solidFill>
                  <a:srgbClr val="FF0000"/>
                </a:solidFill>
              </a:rPr>
              <a:t>, dissipation of sound waves </a:t>
            </a:r>
            <a:r>
              <a:rPr lang="en-US" sz="2000" dirty="0" smtClean="0">
                <a:solidFill>
                  <a:srgbClr val="008000"/>
                </a:solidFill>
              </a:rPr>
              <a:t>(Fabian+05) </a:t>
            </a:r>
            <a:r>
              <a:rPr lang="en-US" sz="2000" dirty="0" smtClean="0">
                <a:solidFill>
                  <a:srgbClr val="FF0000"/>
                </a:solidFill>
              </a:rPr>
              <a:t>or turbulence </a:t>
            </a:r>
            <a:r>
              <a:rPr lang="en-US" sz="2000" dirty="0" smtClean="0">
                <a:solidFill>
                  <a:srgbClr val="008000"/>
                </a:solidFill>
              </a:rPr>
              <a:t>(Ruszkowski+10)</a:t>
            </a:r>
            <a:r>
              <a:rPr lang="en-US" sz="2000" dirty="0" smtClean="0">
                <a:solidFill>
                  <a:srgbClr val="FF0000"/>
                </a:solidFill>
              </a:rPr>
              <a:t>, CR heating… </a:t>
            </a:r>
          </a:p>
          <a:p>
            <a:r>
              <a:rPr lang="en-US" sz="2400" dirty="0" smtClean="0"/>
              <a:t>The isotropy problem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obvious AGN energy output is in form of narrow jets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How do jets heat the core </a:t>
            </a:r>
            <a:r>
              <a:rPr lang="en-US" sz="2000" dirty="0" err="1" smtClean="0">
                <a:solidFill>
                  <a:srgbClr val="FF0000"/>
                </a:solidFill>
              </a:rPr>
              <a:t>isotropically</a:t>
            </a:r>
            <a:r>
              <a:rPr lang="en-US" sz="2000" dirty="0" smtClean="0">
                <a:solidFill>
                  <a:srgbClr val="FF0000"/>
                </a:solidFill>
              </a:rPr>
              <a:t>?  </a:t>
            </a:r>
            <a:r>
              <a:rPr lang="en-US" sz="2000" dirty="0" smtClean="0">
                <a:solidFill>
                  <a:srgbClr val="008000"/>
                </a:solidFill>
              </a:rPr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Vernaleo</a:t>
            </a:r>
            <a:r>
              <a:rPr lang="en-US" sz="2000" dirty="0" smtClean="0">
                <a:solidFill>
                  <a:srgbClr val="008000"/>
                </a:solidFill>
              </a:rPr>
              <a:t> &amp; CSR 2006)</a:t>
            </a:r>
          </a:p>
          <a:p>
            <a:r>
              <a:rPr lang="en-US" sz="2400" dirty="0" smtClean="0"/>
              <a:t>The multi-scale feedback problem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Cooling core ~100kpc, but accretion radius &lt;10pc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How is such a tight feedback-loop maintained?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Still worth keeping an open mind about alternatives…</a:t>
            </a:r>
          </a:p>
          <a:p>
            <a:pPr lvl="1"/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40" y="11681"/>
            <a:ext cx="8001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6100" y="3841234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azimuthal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664200"/>
            <a:ext cx="84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(radial)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0" y="1790700"/>
            <a:ext cx="117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(Outskirts)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7907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(Core)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11240" y="1242511"/>
            <a:ext cx="5454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&gt;0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5855" y="1215433"/>
            <a:ext cx="5454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6359253"/>
            <a:ext cx="257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Balbus</a:t>
            </a:r>
            <a:r>
              <a:rPr lang="en-US" dirty="0" smtClean="0"/>
              <a:t> &amp; Reynolds (2010)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97128" y="2539782"/>
            <a:ext cx="58795" cy="82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03058" y="2539782"/>
            <a:ext cx="2046045" cy="13014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67017" y="4585718"/>
            <a:ext cx="2046045" cy="144781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45444"/>
            <a:ext cx="7772400" cy="22634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thermal conduction offset cooling throughout (at least some of) the ICM core?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838200" y="3471333"/>
            <a:ext cx="7772400" cy="2263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Problem: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HBI = insulation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008000"/>
                </a:solidFill>
                <a:latin typeface="Chalkboard"/>
                <a:ea typeface="+mj-ea"/>
                <a:cs typeface="+mj-cs"/>
              </a:rPr>
              <a:t>But is this true??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halkboard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5867" y="253999"/>
            <a:ext cx="2280356" cy="20037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35867" y="4261555"/>
            <a:ext cx="2280356" cy="2003778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Cold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5867" y="2257777"/>
            <a:ext cx="2280356" cy="20037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693" y="916001"/>
            <a:ext cx="19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(isotropic </a:t>
            </a:r>
            <a:r>
              <a:rPr lang="en-US" dirty="0" err="1" smtClean="0"/>
              <a:t>κ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5693" y="5064667"/>
            <a:ext cx="19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(isotropic </a:t>
            </a:r>
            <a:r>
              <a:rPr lang="en-US" dirty="0" err="1" smtClean="0"/>
              <a:t>κ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897209" y="3258872"/>
            <a:ext cx="200377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3335" y="2818985"/>
            <a:ext cx="164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0.1H</a:t>
            </a:r>
          </a:p>
          <a:p>
            <a:r>
              <a:rPr lang="en-US" dirty="0" smtClean="0"/>
              <a:t>Resolution N×N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8093" y="3003651"/>
            <a:ext cx="152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region</a:t>
            </a:r>
          </a:p>
          <a:p>
            <a:r>
              <a:rPr lang="en-US" dirty="0" smtClean="0"/>
              <a:t>(anisotropic </a:t>
            </a:r>
            <a:r>
              <a:rPr lang="en-US" dirty="0" err="1" smtClean="0"/>
              <a:t>κ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82732" y="4279837"/>
            <a:ext cx="26612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</a:t>
            </a:r>
          </a:p>
          <a:p>
            <a:r>
              <a:rPr lang="en-US" dirty="0" smtClean="0"/>
              <a:t>Uniform gravity</a:t>
            </a:r>
          </a:p>
          <a:p>
            <a:r>
              <a:rPr lang="en-US" dirty="0" smtClean="0"/>
              <a:t>Uniform </a:t>
            </a:r>
            <a:r>
              <a:rPr lang="en-US" dirty="0" err="1" smtClean="0"/>
              <a:t>κ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radiative</a:t>
            </a:r>
            <a:r>
              <a:rPr lang="en-US" dirty="0" smtClean="0"/>
              <a:t> cooling</a:t>
            </a:r>
          </a:p>
          <a:p>
            <a:endParaRPr lang="en-US" dirty="0" smtClean="0"/>
          </a:p>
          <a:p>
            <a:r>
              <a:rPr lang="en-US" dirty="0" smtClean="0"/>
              <a:t>Initially…</a:t>
            </a:r>
          </a:p>
          <a:p>
            <a:r>
              <a:rPr lang="en-US" dirty="0" smtClean="0"/>
              <a:t>Linear temperature profile</a:t>
            </a:r>
          </a:p>
          <a:p>
            <a:r>
              <a:rPr lang="en-US" dirty="0" smtClean="0"/>
              <a:t>Vertical uniform B-field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18392" y="0"/>
            <a:ext cx="2817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Examine </a:t>
            </a:r>
            <a:r>
              <a:rPr lang="en-US" sz="2400" b="1" dirty="0" err="1" smtClean="0"/>
              <a:t>behaviour</a:t>
            </a:r>
            <a:r>
              <a:rPr lang="en-US" sz="2400" b="1" dirty="0" smtClean="0"/>
              <a:t> as a function of numerical resolution and initial magnetic field </a:t>
            </a:r>
            <a:r>
              <a:rPr lang="en-US" sz="2400" b="1" dirty="0" smtClean="0">
                <a:solidFill>
                  <a:srgbClr val="008000"/>
                </a:solidFill>
              </a:rPr>
              <a:t>(</a:t>
            </a:r>
            <a:r>
              <a:rPr lang="en-US" sz="2400" b="1" dirty="0" err="1" smtClean="0">
                <a:solidFill>
                  <a:srgbClr val="008000"/>
                </a:solidFill>
              </a:rPr>
              <a:t>Avara</a:t>
            </a:r>
            <a:r>
              <a:rPr lang="en-US" sz="2400" b="1" dirty="0" smtClean="0">
                <a:solidFill>
                  <a:srgbClr val="008000"/>
                </a:solidFill>
              </a:rPr>
              <a:t> et al.)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0128res_10p09beta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3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9" y="165669"/>
            <a:ext cx="2019905" cy="64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322" y="69027"/>
            <a:ext cx="5529646" cy="71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29th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Michigan workshop</a:t>
            </a:r>
            <a:endParaRPr lang="en-US"/>
          </a:p>
        </p:txBody>
      </p:sp>
      <p:pic>
        <p:nvPicPr>
          <p:cNvPr id="4" name="Picture 3" descr="avara2012_f2.tiff"/>
          <p:cNvPicPr>
            <a:picLocks noChangeAspect="1"/>
          </p:cNvPicPr>
          <p:nvPr/>
        </p:nvPicPr>
        <p:blipFill>
          <a:blip r:embed="rId3">
            <a:lum bright="-25000" contrast="38000"/>
          </a:blip>
          <a:stretch>
            <a:fillRect/>
          </a:stretch>
        </p:blipFill>
        <p:spPr>
          <a:xfrm>
            <a:off x="179463" y="615083"/>
            <a:ext cx="8472099" cy="590693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00000">
            <a:off x="6214416" y="3122007"/>
            <a:ext cx="5158459" cy="615083"/>
          </a:xfrm>
          <a:prstGeom prst="leftArrow">
            <a:avLst/>
          </a:prstGeom>
          <a:solidFill>
            <a:srgbClr val="0000FF"/>
          </a:solidFill>
          <a:effectLst>
            <a:outerShdw blurRad="40000" dist="23000" dir="25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resolution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491474" y="235236"/>
            <a:ext cx="6460678" cy="615083"/>
          </a:xfrm>
          <a:prstGeom prst="leftArrow">
            <a:avLst/>
          </a:prstGeom>
          <a:solidFill>
            <a:srgbClr val="0000FF"/>
          </a:solidFill>
          <a:effectLst>
            <a:outerShdw blurRad="40000" dist="23000" dir="25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magnetic field strength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1662" y="1041631"/>
            <a:ext cx="1449138" cy="4967147"/>
          </a:xfrm>
          <a:prstGeom prst="rect">
            <a:avLst/>
          </a:prstGeom>
          <a:solidFill>
            <a:srgbClr val="3366FF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39842" y="3234076"/>
            <a:ext cx="154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STABLE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5231" y="1041631"/>
            <a:ext cx="2839112" cy="4967147"/>
          </a:xfrm>
          <a:prstGeom prst="rect">
            <a:avLst/>
          </a:prstGeom>
          <a:solidFill>
            <a:srgbClr val="3366FF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77422" y="2762381"/>
            <a:ext cx="265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HBI SHUTS OFF CONDUCTION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1041631"/>
            <a:ext cx="2695196" cy="4967147"/>
          </a:xfrm>
          <a:prstGeom prst="rect">
            <a:avLst/>
          </a:prstGeom>
          <a:solidFill>
            <a:srgbClr val="3366FF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72992" y="2762381"/>
            <a:ext cx="2522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HEAT FLUX PERSISTS DESPITE HBI ACTIVITY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1085</Words>
  <Application>Microsoft Macintosh PowerPoint</Application>
  <PresentationFormat>On-screen Show (4:3)</PresentationFormat>
  <Paragraphs>197</Paragraphs>
  <Slides>24</Slides>
  <Notes>17</Notes>
  <HiddenSlides>0</HiddenSlides>
  <MMClips>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Physics of the ICM core: Conduction, the HBI, and cold filaments</vt:lpstr>
      <vt:lpstr>Outline</vt:lpstr>
      <vt:lpstr>Slide 3</vt:lpstr>
      <vt:lpstr>Is all “just” AGN feedback, isn’t it?</vt:lpstr>
      <vt:lpstr>Slide 5</vt:lpstr>
      <vt:lpstr>Can thermal conduction offset cooling throughout (at least some of) the ICM core?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Cold filaments, AGN fueling and the isotropy problem</vt:lpstr>
      <vt:lpstr>Slide 16</vt:lpstr>
      <vt:lpstr>Slide 17</vt:lpstr>
      <vt:lpstr>Slide 18</vt:lpstr>
      <vt:lpstr>Slide 19</vt:lpstr>
      <vt:lpstr>Slide 20</vt:lpstr>
      <vt:lpstr>Slide 21</vt:lpstr>
      <vt:lpstr>Subtleties of local thermal instability</vt:lpstr>
      <vt:lpstr>Slide 23</vt:lpstr>
      <vt:lpstr>Conclusions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MHD instabilities and conduction in the ICM </dc:title>
  <dc:creator>Christopher Reynolds</dc:creator>
  <cp:lastModifiedBy>Christopher Reynolds</cp:lastModifiedBy>
  <cp:revision>239</cp:revision>
  <dcterms:created xsi:type="dcterms:W3CDTF">2012-08-30T13:12:54Z</dcterms:created>
  <dcterms:modified xsi:type="dcterms:W3CDTF">2012-08-30T13:14:27Z</dcterms:modified>
</cp:coreProperties>
</file>