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58" r:id="rId8"/>
    <p:sldId id="259" r:id="rId9"/>
    <p:sldId id="260" r:id="rId10"/>
    <p:sldId id="261" r:id="rId11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/>
    <p:restoredTop sz="94643"/>
  </p:normalViewPr>
  <p:slideViewPr>
    <p:cSldViewPr snapToGrid="0" snapToObjects="1">
      <p:cViewPr varScale="1">
        <p:scale>
          <a:sx n="92" d="100"/>
          <a:sy n="92" d="100"/>
        </p:scale>
        <p:origin x="1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F186E-72C3-0641-9FB9-273F788EFFEC}" type="datetimeFigureOut">
              <a:t>1/19/23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0526-F383-E641-847C-063D12E182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1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(null)"/><Relationship Id="rId2" Type="http://schemas.openxmlformats.org/officeDocument/2006/relationships/image" Target="../media/image1.(null)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4C88EC-D4A7-D34B-BBE9-CDFF5776E78C}"/>
              </a:ext>
            </a:extLst>
          </p:cNvPr>
          <p:cNvSpPr txBox="1"/>
          <p:nvPr/>
        </p:nvSpPr>
        <p:spPr>
          <a:xfrm>
            <a:off x="2644818" y="1658332"/>
            <a:ext cx="389312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/>
              <a:t>RUN A</a:t>
            </a:r>
          </a:p>
          <a:p>
            <a:pPr>
              <a:lnSpc>
                <a:spcPct val="90000"/>
              </a:lnSpc>
            </a:pPr>
            <a:r>
              <a:rPr lang="en-US" sz="2400" b="1"/>
              <a:t>‘KATA PRACTITIONER DAY’</a:t>
            </a:r>
          </a:p>
          <a:p>
            <a:pPr>
              <a:lnSpc>
                <a:spcPct val="90000"/>
              </a:lnSpc>
            </a:pPr>
            <a:r>
              <a:rPr lang="en-US" sz="2400" b="1">
                <a:effectLst/>
              </a:rPr>
              <a:t>IN YOUR REGION</a:t>
            </a:r>
            <a:endParaRPr lang="en-US" sz="240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9E822-5505-A14F-B506-7E78EF1CDFE0}"/>
              </a:ext>
            </a:extLst>
          </p:cNvPr>
          <p:cNvSpPr txBox="1"/>
          <p:nvPr/>
        </p:nvSpPr>
        <p:spPr>
          <a:xfrm>
            <a:off x="705181" y="3038381"/>
            <a:ext cx="55016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We encourage you to run a </a:t>
            </a:r>
            <a:r>
              <a:rPr lang="en-US" sz="1400" i="1"/>
              <a:t>Kata Practitioner Day </a:t>
            </a:r>
            <a:r>
              <a:rPr lang="en-US" sz="1400"/>
              <a:t>(KPD) in your region or  within your organization. The purpose of a KPD is to provide an uncomplicated 1-day forum for sharing first-hand experiences and lessons learned from real practice of the Improvement Kata and Coaching Kata.</a:t>
            </a:r>
          </a:p>
          <a:p>
            <a:endParaRPr lang="en-US" sz="1400"/>
          </a:p>
          <a:p>
            <a:r>
              <a:rPr lang="en-US" sz="1400"/>
              <a:t>A KPD is a forum for practitioners to share their knowledge with anyone who is interested in Toyota Kata and scientific thinking.</a:t>
            </a:r>
            <a:endParaRPr lang="en-US" sz="1400">
              <a:effectLst/>
            </a:endParaRPr>
          </a:p>
          <a:p>
            <a:endParaRPr lang="en-US" sz="1400"/>
          </a:p>
          <a:p>
            <a:r>
              <a:rPr lang="en-US" sz="1400"/>
              <a:t>You can organize a KPD for a geographic region, an industry segment or even inside a single organization where Toyota Kata is being practiced. A KPD is a “local” or “regional” sharing event that’s intended to be inexpensive, high-value, and </a:t>
            </a:r>
            <a:r>
              <a:rPr lang="en-US" sz="1400" i="1"/>
              <a:t>not</a:t>
            </a:r>
            <a:r>
              <a:rPr lang="en-US" sz="1400"/>
              <a:t> requiring long travel and overnight stay.</a:t>
            </a:r>
            <a:endParaRPr lang="en-US" sz="1400">
              <a:effectLst/>
            </a:endParaRPr>
          </a:p>
          <a:p>
            <a:endParaRPr lang="en-US" sz="1400"/>
          </a:p>
          <a:p>
            <a:r>
              <a:rPr lang="en-US" sz="1400"/>
              <a:t>The only content you need for a successful KPD is:</a:t>
            </a:r>
          </a:p>
          <a:p>
            <a:pPr lvl="1"/>
            <a:r>
              <a:rPr lang="en-US" sz="1400"/>
              <a:t>• One specialist speaker (30-minute presentation)</a:t>
            </a:r>
          </a:p>
          <a:p>
            <a:pPr lvl="1"/>
            <a:r>
              <a:rPr lang="en-US" sz="1400"/>
              <a:t>• 3-5 Toyota Kata practitioners to present (15-20 minutes each)</a:t>
            </a:r>
          </a:p>
          <a:p>
            <a:pPr lvl="1"/>
            <a:r>
              <a:rPr lang="en-US" sz="1400"/>
              <a:t>• Facilitation of the </a:t>
            </a:r>
            <a:r>
              <a:rPr lang="en-US" sz="1400" i="1"/>
              <a:t>Kata in the Classroom</a:t>
            </a:r>
            <a:r>
              <a:rPr lang="en-US" sz="1400"/>
              <a:t> (KiC-1) exercise</a:t>
            </a:r>
          </a:p>
          <a:p>
            <a:pPr lvl="1"/>
            <a:endParaRPr lang="en-US" sz="1400"/>
          </a:p>
          <a:p>
            <a:r>
              <a:rPr lang="en-US" sz="1400"/>
              <a:t>The next pages have suggestions and ideas for organizing and marketing your KPD.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5BD63-7C65-7D4B-ABDC-A2E8E543E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" t="5096" r="26293" b="84160"/>
          <a:stretch/>
        </p:blipFill>
        <p:spPr>
          <a:xfrm>
            <a:off x="18990" y="-6592"/>
            <a:ext cx="6820199" cy="1336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23E5C6-DDC3-C14A-BDA4-C23BBEBE9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7" t="41357" r="9840" b="45848"/>
          <a:stretch/>
        </p:blipFill>
        <p:spPr>
          <a:xfrm>
            <a:off x="53957" y="7829322"/>
            <a:ext cx="6804043" cy="1314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EE4AE4-43B7-9948-9E4E-429965366C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41" t="12344" r="16667" b="13375"/>
          <a:stretch/>
        </p:blipFill>
        <p:spPr>
          <a:xfrm>
            <a:off x="885291" y="1616767"/>
            <a:ext cx="1640379" cy="13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444"/>
            <a:ext cx="6533535" cy="4867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0" y="117984"/>
            <a:ext cx="5507857" cy="43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9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77DDBB-5EBD-F343-9D09-5801BC2650EC}"/>
              </a:ext>
            </a:extLst>
          </p:cNvPr>
          <p:cNvSpPr txBox="1"/>
          <p:nvPr/>
        </p:nvSpPr>
        <p:spPr>
          <a:xfrm>
            <a:off x="665018" y="249378"/>
            <a:ext cx="548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Example KPD Agenda</a:t>
            </a:r>
          </a:p>
          <a:p>
            <a:r>
              <a:rPr lang="en-US" sz="1200">
                <a:effectLst/>
              </a:rPr>
              <a:t>(Adjust the start time and number of practitioner presentations to suit your situation)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9E822-5505-A14F-B506-7E78EF1CDFE0}"/>
              </a:ext>
            </a:extLst>
          </p:cNvPr>
          <p:cNvSpPr txBox="1"/>
          <p:nvPr/>
        </p:nvSpPr>
        <p:spPr>
          <a:xfrm>
            <a:off x="665018" y="880286"/>
            <a:ext cx="550025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85863" algn="l"/>
              </a:tabLst>
            </a:pPr>
            <a:r>
              <a:rPr lang="en-US" sz="1200"/>
              <a:t>9:00	WELCOME to the Kata Practitioner Day by the hosts</a:t>
            </a:r>
            <a:br>
              <a:rPr lang="en-US" sz="1200"/>
            </a:br>
            <a:r>
              <a:rPr lang="en-US" sz="1200"/>
              <a:t>9:10 – 9:40	SPECIALIST GUEST SPEAKER (a professor or sports or music coach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	on a topic such as </a:t>
            </a:r>
            <a:r>
              <a:rPr lang="en-US" sz="1200" i="1"/>
              <a:t>Learning New Skills</a:t>
            </a:r>
            <a:r>
              <a:rPr lang="en-US" sz="1200"/>
              <a:t>, </a:t>
            </a:r>
            <a:r>
              <a:rPr lang="en-US" sz="1200" i="1"/>
              <a:t>Deliberate Practice</a:t>
            </a:r>
            <a:r>
              <a:rPr lang="en-US" sz="1200"/>
              <a:t>,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	</a:t>
            </a:r>
            <a:r>
              <a:rPr lang="en-US" sz="1200" i="1"/>
              <a:t>Neuroscience of Learning</a:t>
            </a:r>
            <a:r>
              <a:rPr lang="en-US" sz="1200"/>
              <a:t>, </a:t>
            </a:r>
            <a:r>
              <a:rPr lang="en-US" sz="1200" i="1"/>
              <a:t>Scientific Thinking</a:t>
            </a:r>
            <a:r>
              <a:rPr lang="en-US" sz="1200"/>
              <a:t>, etc.)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9:40 – 10:00	PRACTITIONER Presentation 1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10:00 – 10:10	Discussion / Q&amp;A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10:10 – 10:30	Break &amp; Networking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10:30 – 10:50	PRACTITIONER Presentation 2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10:50 – 11:10	PRACTITIONER Presentation 3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11:10 – 11:30	PRACTITIONER Presentation 4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11:30 – 12:00	Discussion / Q&amp;A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12:00 – 12:45	LUNCH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12:45 – 2:15	HANDS-ON EXERCISE: Kata in the Classroom (KiC-1) exercise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	(Instructions at www.katatogrow.com)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2:15 – 2:30	Break &amp; Networking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2:30 – 2:50	PRACTITIONER Presentation 5 (optional)</a:t>
            </a:r>
          </a:p>
          <a:p>
            <a:pPr>
              <a:tabLst>
                <a:tab pos="1185863" algn="l"/>
              </a:tabLst>
            </a:pPr>
            <a:r>
              <a:rPr lang="en-US" sz="1200"/>
              <a:t>2:50 – 3:15	Discussion. Summary and conclusion by the hosts</a:t>
            </a:r>
            <a:endParaRPr lang="en-US" sz="120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2BA07-4A0C-124B-8F5A-C6AE6FCD5AE4}"/>
              </a:ext>
            </a:extLst>
          </p:cNvPr>
          <p:cNvSpPr txBox="1"/>
          <p:nvPr/>
        </p:nvSpPr>
        <p:spPr>
          <a:xfrm>
            <a:off x="665018" y="4176426"/>
            <a:ext cx="5500253" cy="471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Organizing your KPD</a:t>
            </a:r>
            <a:endParaRPr lang="en-US" sz="1100">
              <a:effectLst/>
            </a:endParaRPr>
          </a:p>
          <a:p>
            <a:r>
              <a:rPr lang="en-US" sz="1200"/>
              <a:t>Organization is decentralized. Each KPD handles its own sponsorship, registration, and other organization. The fee for attending a KPD generally ranges from U.S. $150 per person to free, with the average being about $90.</a:t>
            </a:r>
          </a:p>
          <a:p>
            <a:endParaRPr lang="en-US" sz="1050">
              <a:effectLst/>
            </a:endParaRPr>
          </a:p>
          <a:p>
            <a:r>
              <a:rPr lang="en-US" sz="1600" b="1"/>
              <a:t>Marketing your KPD</a:t>
            </a:r>
            <a:endParaRPr lang="en-US" sz="1100">
              <a:effectLst/>
            </a:endParaRPr>
          </a:p>
          <a:p>
            <a:r>
              <a:rPr lang="en-US" sz="1200"/>
              <a:t>KPDs are usually hosted and marketed in collaboration with a local/regional business consortium, a community college, a manufacturing extension Partnership (MEP) office, or at a host company that has a large meeting room. These organizations are often happy to have you bring the content while they organize the meeting space &amp; lunch food and also help publicize the event.</a:t>
            </a:r>
          </a:p>
          <a:p>
            <a:endParaRPr lang="en-US" sz="1000">
              <a:effectLst/>
            </a:endParaRPr>
          </a:p>
          <a:p>
            <a:r>
              <a:rPr lang="en-US" sz="1600" b="1"/>
              <a:t>Sharing your KPD</a:t>
            </a:r>
            <a:endParaRPr lang="en-US" sz="1100">
              <a:effectLst/>
            </a:endParaRPr>
          </a:p>
          <a:p>
            <a:r>
              <a:rPr lang="en-US" sz="1200"/>
              <a:t>Be sure to take photos during your KPD and share them on social media both during and after the event.</a:t>
            </a:r>
          </a:p>
          <a:p>
            <a:endParaRPr lang="en-US" sz="1000"/>
          </a:p>
          <a:p>
            <a:r>
              <a:rPr lang="en-US" sz="1600" b="1"/>
              <a:t>Follow-up after the event</a:t>
            </a:r>
            <a:endParaRPr lang="en-US" sz="1100"/>
          </a:p>
          <a:p>
            <a:r>
              <a:rPr lang="en-US" sz="1200"/>
              <a:t>It’s a good idea to send some useful Toyota Kata / scientific thinking content to the KPD participants about one week after the event, such as a video link, document, etc. This helps you build interest and community.</a:t>
            </a:r>
          </a:p>
          <a:p>
            <a:endParaRPr lang="en-US" sz="1000"/>
          </a:p>
          <a:p>
            <a:r>
              <a:rPr lang="en-US" sz="1600" b="1"/>
              <a:t>Example KPD flyers</a:t>
            </a:r>
            <a:endParaRPr lang="en-US" sz="1100"/>
          </a:p>
          <a:p>
            <a:r>
              <a:rPr lang="en-US" sz="1200"/>
              <a:t>On the next pages are several marketing flyers from previous KPDs, to help you get ideas for your KPD.</a:t>
            </a:r>
          </a:p>
        </p:txBody>
      </p:sp>
    </p:spTree>
    <p:extLst>
      <p:ext uri="{BB962C8B-B14F-4D97-AF65-F5344CB8AC3E}">
        <p14:creationId xmlns:p14="http://schemas.microsoft.com/office/powerpoint/2010/main" val="1170474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F0C173-5B8B-624C-8382-E067C99A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7999" cy="88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2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3E811-EA73-CA48-AA09-A9B1C6819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21"/>
            <a:ext cx="6858000" cy="88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6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0F3955-47E1-BD43-8323-EFA84937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FEC9FA-C59D-914B-A5E1-CCEB6D733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" y="361375"/>
            <a:ext cx="6583680" cy="86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59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/>
          <a:stretch/>
        </p:blipFill>
        <p:spPr>
          <a:xfrm>
            <a:off x="0" y="5028052"/>
            <a:ext cx="6858000" cy="4115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" b="2384"/>
          <a:stretch/>
        </p:blipFill>
        <p:spPr>
          <a:xfrm>
            <a:off x="0" y="0"/>
            <a:ext cx="6858000" cy="57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7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80"/>
            <a:ext cx="6858000" cy="4812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"/>
          <a:stretch/>
        </p:blipFill>
        <p:spPr>
          <a:xfrm>
            <a:off x="73743" y="4852216"/>
            <a:ext cx="6784257" cy="393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1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68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6638"/>
          <a:stretch/>
        </p:blipFill>
        <p:spPr>
          <a:xfrm>
            <a:off x="0" y="4350775"/>
            <a:ext cx="6858000" cy="4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99023"/>
      </p:ext>
    </p:extLst>
  </p:cSld>
  <p:clrMapOvr>
    <a:masterClrMapping/>
  </p:clrMapOvr>
</p:sld>
</file>

<file path=ppt/theme/theme1.xml><?xml version="1.0" encoding="utf-8"?>
<a:theme xmlns:a="http://schemas.openxmlformats.org/drawingml/2006/main" name="Four by Thre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 by Three" id="{000539A2-A3E6-2145-BC38-E25E1F04819E}" vid="{D1B11B0E-655C-3240-8020-2C86EB2F8D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Four by Three</Template>
  <TotalTime>1065</TotalTime>
  <Words>429</Words>
  <Application>Microsoft Macintosh PowerPoint</Application>
  <PresentationFormat>On-screen Show (4:3)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Four by 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Brother</dc:creator>
  <cp:lastModifiedBy>Mark Brother</cp:lastModifiedBy>
  <cp:revision>26</cp:revision>
  <cp:lastPrinted>2023-01-19T15:10:13Z</cp:lastPrinted>
  <dcterms:created xsi:type="dcterms:W3CDTF">2023-01-18T22:52:38Z</dcterms:created>
  <dcterms:modified xsi:type="dcterms:W3CDTF">2023-01-19T16:41:45Z</dcterms:modified>
</cp:coreProperties>
</file>