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1"/>
  </p:notesMasterIdLst>
  <p:sldIdLst>
    <p:sldId id="337" r:id="rId2"/>
    <p:sldId id="399" r:id="rId3"/>
    <p:sldId id="338" r:id="rId4"/>
    <p:sldId id="339" r:id="rId5"/>
    <p:sldId id="340" r:id="rId6"/>
    <p:sldId id="341" r:id="rId7"/>
    <p:sldId id="261" r:id="rId8"/>
    <p:sldId id="342" r:id="rId9"/>
    <p:sldId id="343" r:id="rId10"/>
    <p:sldId id="344" r:id="rId11"/>
    <p:sldId id="345" r:id="rId12"/>
    <p:sldId id="346" r:id="rId13"/>
    <p:sldId id="347" r:id="rId14"/>
    <p:sldId id="357" r:id="rId15"/>
    <p:sldId id="348" r:id="rId16"/>
    <p:sldId id="266" r:id="rId17"/>
    <p:sldId id="351" r:id="rId18"/>
    <p:sldId id="352" r:id="rId19"/>
    <p:sldId id="358" r:id="rId20"/>
    <p:sldId id="349" r:id="rId21"/>
    <p:sldId id="353" r:id="rId22"/>
    <p:sldId id="279" r:id="rId23"/>
    <p:sldId id="354" r:id="rId24"/>
    <p:sldId id="311" r:id="rId25"/>
    <p:sldId id="355" r:id="rId26"/>
    <p:sldId id="356" r:id="rId27"/>
    <p:sldId id="360" r:id="rId28"/>
    <p:sldId id="361" r:id="rId29"/>
    <p:sldId id="350" r:id="rId30"/>
    <p:sldId id="362" r:id="rId31"/>
    <p:sldId id="363" r:id="rId32"/>
    <p:sldId id="364" r:id="rId33"/>
    <p:sldId id="321" r:id="rId34"/>
    <p:sldId id="365" r:id="rId35"/>
    <p:sldId id="369" r:id="rId36"/>
    <p:sldId id="366" r:id="rId37"/>
    <p:sldId id="367" r:id="rId38"/>
    <p:sldId id="368" r:id="rId39"/>
    <p:sldId id="370" r:id="rId40"/>
    <p:sldId id="371" r:id="rId41"/>
    <p:sldId id="260" r:id="rId42"/>
    <p:sldId id="373" r:id="rId43"/>
    <p:sldId id="372" r:id="rId44"/>
    <p:sldId id="374" r:id="rId45"/>
    <p:sldId id="375" r:id="rId46"/>
    <p:sldId id="376" r:id="rId47"/>
    <p:sldId id="377" r:id="rId48"/>
    <p:sldId id="378" r:id="rId49"/>
    <p:sldId id="379" r:id="rId50"/>
    <p:sldId id="380" r:id="rId51"/>
    <p:sldId id="381" r:id="rId52"/>
    <p:sldId id="382" r:id="rId53"/>
    <p:sldId id="383" r:id="rId54"/>
    <p:sldId id="384" r:id="rId55"/>
    <p:sldId id="385" r:id="rId56"/>
    <p:sldId id="386" r:id="rId57"/>
    <p:sldId id="388" r:id="rId58"/>
    <p:sldId id="389" r:id="rId59"/>
    <p:sldId id="391" r:id="rId60"/>
    <p:sldId id="390" r:id="rId61"/>
    <p:sldId id="392" r:id="rId62"/>
    <p:sldId id="387" r:id="rId63"/>
    <p:sldId id="393" r:id="rId64"/>
    <p:sldId id="395" r:id="rId65"/>
    <p:sldId id="394" r:id="rId66"/>
    <p:sldId id="396" r:id="rId67"/>
    <p:sldId id="397" r:id="rId68"/>
    <p:sldId id="400" r:id="rId69"/>
    <p:sldId id="398" r:id="rId7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404" autoAdjust="0"/>
  </p:normalViewPr>
  <p:slideViewPr>
    <p:cSldViewPr snapToGrid="0">
      <p:cViewPr varScale="1">
        <p:scale>
          <a:sx n="70" d="100"/>
          <a:sy n="70" d="100"/>
        </p:scale>
        <p:origin x="1204" y="52"/>
      </p:cViewPr>
      <p:guideLst/>
    </p:cSldViewPr>
  </p:slideViewPr>
  <p:outlineViewPr>
    <p:cViewPr>
      <p:scale>
        <a:sx n="33" d="100"/>
        <a:sy n="33" d="100"/>
      </p:scale>
      <p:origin x="0" y="-1664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1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E645C0-BEEF-442E-B530-3B98F982042E}" type="datetimeFigureOut">
              <a:rPr lang="en-US" smtClean="0"/>
              <a:t>11/14/2025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62C345-388C-4230-B4E4-6207F3D1CE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6622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6">
            <a:extLst>
              <a:ext uri="{FF2B5EF4-FFF2-40B4-BE49-F238E27FC236}">
                <a16:creationId xmlns:a16="http://schemas.microsoft.com/office/drawing/2014/main" id="{A75EA70F-C688-2943-5CE6-E338F8FE76C9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311FE86-2749-4DC7-B6E2-387DF0A7FD6E}" type="slidenum">
              <a:rPr lang="en-US" altLang="en-US" sz="1400"/>
              <a:pPr>
                <a:spcBef>
                  <a:spcPct val="0"/>
                </a:spcBef>
              </a:pPr>
              <a:t>7</a:t>
            </a:fld>
            <a:endParaRPr lang="en-US" altLang="en-US" sz="1400"/>
          </a:p>
        </p:txBody>
      </p:sp>
      <p:sp>
        <p:nvSpPr>
          <p:cNvPr id="14339" name="Rectangle 1">
            <a:extLst>
              <a:ext uri="{FF2B5EF4-FFF2-40B4-BE49-F238E27FC236}">
                <a16:creationId xmlns:a16="http://schemas.microsoft.com/office/drawing/2014/main" id="{FBFA3136-A9B9-B393-69D5-8A1EAE6ED84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71600" y="763588"/>
            <a:ext cx="50292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4340" name="Rectangle 2">
            <a:extLst>
              <a:ext uri="{FF2B5EF4-FFF2-40B4-BE49-F238E27FC236}">
                <a16:creationId xmlns:a16="http://schemas.microsoft.com/office/drawing/2014/main" id="{A9203161-6481-F724-1F30-306B9BEDCD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7967" eaLnBrk="0" hangingPunct="0">
              <a:defRPr sz="23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02756" indent="-270291" defTabSz="897967" eaLnBrk="0" hangingPunct="0">
              <a:defRPr sz="2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081164" indent="-216233" defTabSz="897967" eaLnBrk="0" hangingPunct="0">
              <a:defRPr sz="2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13629" indent="-216233" defTabSz="897967" eaLnBrk="0" hangingPunct="0">
              <a:defRPr sz="2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1946095" indent="-216233" defTabSz="897967" eaLnBrk="0" hangingPunct="0">
              <a:defRPr sz="2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378560" indent="-216233" defTabSz="897967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811026" indent="-216233" defTabSz="897967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243491" indent="-216233" defTabSz="897967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675957" indent="-216233" defTabSz="897967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F0B5BE13-4712-0B4A-9C1C-EB7E0EEE243A}" type="slidenum">
              <a:rPr lang="en-US" sz="1100">
                <a:latin typeface="Garamond" charset="0"/>
              </a:rPr>
              <a:pPr/>
              <a:t>16</a:t>
            </a:fld>
            <a:endParaRPr lang="en-US" sz="1100">
              <a:latin typeface="Garamond" charset="0"/>
            </a:endParaRPr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latin typeface="Times New Roman" charset="0"/>
              </a:rPr>
              <a:t>Use this slide if you want to review the definitions of arc minutes and arc seconds. </a:t>
            </a:r>
          </a:p>
        </p:txBody>
      </p:sp>
    </p:spTree>
    <p:extLst>
      <p:ext uri="{BB962C8B-B14F-4D97-AF65-F5344CB8AC3E}">
        <p14:creationId xmlns:p14="http://schemas.microsoft.com/office/powerpoint/2010/main" val="4003074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23DAFC-8562-41B9-B5AF-232D77DD9DE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0674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D41E89-0BFD-4DE4-A11F-6579B68595B2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686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BE67D-B72D-4B3F-8EFC-C0D740AB3FD3}" type="datetimeFigureOut">
              <a:rPr lang="en-US" smtClean="0"/>
              <a:t>11/14/2025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EB03D-4A77-4904-BF5B-7ABB0ACB9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122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BE67D-B72D-4B3F-8EFC-C0D740AB3FD3}" type="datetimeFigureOut">
              <a:rPr lang="en-US" smtClean="0"/>
              <a:t>11/14/2025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EB03D-4A77-4904-BF5B-7ABB0ACB9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125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BE67D-B72D-4B3F-8EFC-C0D740AB3FD3}" type="datetimeFigureOut">
              <a:rPr lang="en-US" smtClean="0"/>
              <a:t>11/14/2025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EB03D-4A77-4904-BF5B-7ABB0ACB9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800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BE67D-B72D-4B3F-8EFC-C0D740AB3FD3}" type="datetimeFigureOut">
              <a:rPr lang="en-US" smtClean="0"/>
              <a:t>11/14/2025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EB03D-4A77-4904-BF5B-7ABB0ACB9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608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BE67D-B72D-4B3F-8EFC-C0D740AB3FD3}" type="datetimeFigureOut">
              <a:rPr lang="en-US" smtClean="0"/>
              <a:t>11/14/2025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EB03D-4A77-4904-BF5B-7ABB0ACB9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032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BE67D-B72D-4B3F-8EFC-C0D740AB3FD3}" type="datetimeFigureOut">
              <a:rPr lang="en-US" smtClean="0"/>
              <a:t>11/14/2025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EB03D-4A77-4904-BF5B-7ABB0ACB9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6119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BE67D-B72D-4B3F-8EFC-C0D740AB3FD3}" type="datetimeFigureOut">
              <a:rPr lang="en-US" smtClean="0"/>
              <a:t>11/14/2025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EB03D-4A77-4904-BF5B-7ABB0ACB9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591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BE67D-B72D-4B3F-8EFC-C0D740AB3FD3}" type="datetimeFigureOut">
              <a:rPr lang="en-US" smtClean="0"/>
              <a:t>11/14/2025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EB03D-4A77-4904-BF5B-7ABB0ACB9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758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BE67D-B72D-4B3F-8EFC-C0D740AB3FD3}" type="datetimeFigureOut">
              <a:rPr lang="en-US" smtClean="0"/>
              <a:t>11/14/2025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EB03D-4A77-4904-BF5B-7ABB0ACB9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149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BE67D-B72D-4B3F-8EFC-C0D740AB3FD3}" type="datetimeFigureOut">
              <a:rPr lang="en-US" smtClean="0"/>
              <a:t>11/14/2025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EB03D-4A77-4904-BF5B-7ABB0ACB9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54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BE67D-B72D-4B3F-8EFC-C0D740AB3FD3}" type="datetimeFigureOut">
              <a:rPr lang="en-US" smtClean="0"/>
              <a:t>11/14/2025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EB03D-4A77-4904-BF5B-7ABB0ACB9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427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112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438352"/>
            <a:ext cx="7886700" cy="46719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BE67D-B72D-4B3F-8EFC-C0D740AB3FD3}" type="datetimeFigureOut">
              <a:rPr lang="en-US" smtClean="0"/>
              <a:t>11/14/2025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BEB03D-4A77-4904-BF5B-7ABB0ACB9C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571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SzPct val="40000"/>
        <a:buFont typeface="Wingdings" panose="05000000000000000000" pitchFamily="2" charset="2"/>
        <a:buChar char="Ø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SzPct val="40000"/>
        <a:buFont typeface="Wingdings" panose="05000000000000000000" pitchFamily="2" charset="2"/>
        <a:buChar char="Ø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SzPct val="40000"/>
        <a:buFont typeface="Wingdings" panose="05000000000000000000" pitchFamily="2" charset="2"/>
        <a:buChar char="Ø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SzPct val="40000"/>
        <a:buFont typeface="Wingdings" panose="05000000000000000000" pitchFamily="2" charset="2"/>
        <a:buChar char="Ø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SzPct val="40000"/>
        <a:buFont typeface="Wingdings" panose="05000000000000000000" pitchFamily="2" charset="2"/>
        <a:buChar char="Ø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phughes@umich.edu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jp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7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48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52.jpg"/><Relationship Id="rId4" Type="http://schemas.openxmlformats.org/officeDocument/2006/relationships/image" Target="../media/image51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DTuq-vBsDJE?feature=oembed" TargetMode="Externa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3.jpe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99" y="3602037"/>
            <a:ext cx="6879771" cy="2526619"/>
          </a:xfrm>
        </p:spPr>
        <p:txBody>
          <a:bodyPr>
            <a:normAutofit/>
          </a:bodyPr>
          <a:lstStyle/>
          <a:p>
            <a:r>
              <a:rPr lang="en-US" dirty="0"/>
              <a:t>Philip Hughes</a:t>
            </a:r>
          </a:p>
          <a:p>
            <a:r>
              <a:rPr lang="en-US" dirty="0"/>
              <a:t>Department of Astronomy</a:t>
            </a:r>
          </a:p>
          <a:p>
            <a:r>
              <a:rPr lang="en-US" dirty="0"/>
              <a:t>University of Michigan</a:t>
            </a:r>
          </a:p>
          <a:p>
            <a:r>
              <a:rPr lang="en-US" dirty="0">
                <a:hlinkClick r:id="rId2"/>
              </a:rPr>
              <a:t>phughes@umich.edu</a:t>
            </a:r>
            <a:endParaRPr lang="en-US" dirty="0"/>
          </a:p>
          <a:p>
            <a:r>
              <a:rPr lang="en-US" dirty="0"/>
              <a:t>www-personal.umich.edu/~phughes/</a:t>
            </a:r>
          </a:p>
          <a:p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B44E6AA-916C-0E82-7FF7-5693BCAB95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26251"/>
            <a:ext cx="7772400" cy="2387600"/>
          </a:xfrm>
        </p:spPr>
        <p:txBody>
          <a:bodyPr/>
          <a:lstStyle/>
          <a:p>
            <a:r>
              <a:rPr lang="en-US" dirty="0"/>
              <a:t>WATCHERS OF THE SKY</a:t>
            </a:r>
          </a:p>
        </p:txBody>
      </p:sp>
    </p:spTree>
    <p:extLst>
      <p:ext uri="{BB962C8B-B14F-4D97-AF65-F5344CB8AC3E}">
        <p14:creationId xmlns:p14="http://schemas.microsoft.com/office/powerpoint/2010/main" val="2490349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83C38-7268-31D0-309C-C77AB0AAA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315A71-D1DD-804E-B75D-54DB27A931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  <a:p>
            <a:pPr lvl="1"/>
            <a:r>
              <a:rPr lang="en-US" dirty="0"/>
              <a:t>Astronomy</a:t>
            </a:r>
          </a:p>
          <a:p>
            <a:pPr lvl="1"/>
            <a:r>
              <a:rPr lang="en-US" dirty="0"/>
              <a:t>Physics</a:t>
            </a:r>
          </a:p>
          <a:p>
            <a:pPr lvl="1"/>
            <a:r>
              <a:rPr lang="en-US" dirty="0"/>
              <a:t>Technology</a:t>
            </a:r>
          </a:p>
          <a:p>
            <a:pPr lvl="1"/>
            <a:endParaRPr lang="en-US" dirty="0"/>
          </a:p>
          <a:p>
            <a:r>
              <a:rPr lang="en-US" dirty="0"/>
              <a:t>Facts &amp; Figures</a:t>
            </a:r>
          </a:p>
          <a:p>
            <a:pPr lvl="1"/>
            <a:r>
              <a:rPr lang="en-US" dirty="0"/>
              <a:t>What makes this unique?</a:t>
            </a:r>
          </a:p>
          <a:p>
            <a:pPr lvl="1"/>
            <a:r>
              <a:rPr lang="en-US" dirty="0"/>
              <a:t>Gee whiz factors</a:t>
            </a:r>
          </a:p>
          <a:p>
            <a:endParaRPr lang="en-US" dirty="0"/>
          </a:p>
          <a:p>
            <a:r>
              <a:rPr lang="en-US" dirty="0"/>
              <a:t>Science Goals</a:t>
            </a:r>
          </a:p>
        </p:txBody>
      </p:sp>
    </p:spTree>
    <p:extLst>
      <p:ext uri="{BB962C8B-B14F-4D97-AF65-F5344CB8AC3E}">
        <p14:creationId xmlns:p14="http://schemas.microsoft.com/office/powerpoint/2010/main" val="3713080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66B18-70C0-8478-E70E-4602199A4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In A Name?</a:t>
            </a:r>
          </a:p>
        </p:txBody>
      </p:sp>
      <p:pic>
        <p:nvPicPr>
          <p:cNvPr id="4" name="Picture 3" descr="A painting of a person holding torches&#10;&#10;AI-generated content may be incorrect.">
            <a:extLst>
              <a:ext uri="{FF2B5EF4-FFF2-40B4-BE49-F238E27FC236}">
                <a16:creationId xmlns:a16="http://schemas.microsoft.com/office/drawing/2014/main" id="{C159DEC2-AE27-8EC1-C621-0C0882864C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537" y="1121258"/>
            <a:ext cx="3503248" cy="5316118"/>
          </a:xfrm>
          <a:prstGeom prst="rect">
            <a:avLst/>
          </a:prstGeom>
        </p:spPr>
      </p:pic>
      <p:pic>
        <p:nvPicPr>
          <p:cNvPr id="6" name="Picture 5" descr="A white book with black text&#10;&#10;AI-generated content may be incorrect.">
            <a:extLst>
              <a:ext uri="{FF2B5EF4-FFF2-40B4-BE49-F238E27FC236}">
                <a16:creationId xmlns:a16="http://schemas.microsoft.com/office/drawing/2014/main" id="{92E5E332-E78B-FD9B-C480-FC7A611F0F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1648" y="1523536"/>
            <a:ext cx="5065776" cy="2850343"/>
          </a:xfrm>
          <a:prstGeom prst="rect">
            <a:avLst/>
          </a:prstGeom>
        </p:spPr>
      </p:pic>
      <p:pic>
        <p:nvPicPr>
          <p:cNvPr id="8" name="Picture 7" descr="A person in a suit and tie&#10;&#10;AI-generated content may be incorrect.">
            <a:extLst>
              <a:ext uri="{FF2B5EF4-FFF2-40B4-BE49-F238E27FC236}">
                <a16:creationId xmlns:a16="http://schemas.microsoft.com/office/drawing/2014/main" id="{97F22DDC-314C-B4BE-ACDD-41AFFDDE5B7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709" y="4178646"/>
            <a:ext cx="1803708" cy="2658095"/>
          </a:xfrm>
          <a:prstGeom prst="rect">
            <a:avLst/>
          </a:prstGeom>
        </p:spPr>
      </p:pic>
      <p:pic>
        <p:nvPicPr>
          <p:cNvPr id="10" name="Picture 9" descr="A person in a suit and tie&#10;&#10;AI-generated content may be incorrect.">
            <a:extLst>
              <a:ext uri="{FF2B5EF4-FFF2-40B4-BE49-F238E27FC236}">
                <a16:creationId xmlns:a16="http://schemas.microsoft.com/office/drawing/2014/main" id="{0CDA5C84-F9E9-9A76-2435-C557D3F1359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645" y="4230852"/>
            <a:ext cx="1682506" cy="2526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3613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3FF7E04-A5D2-9215-7B58-45A30D5621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9314" y="-21144"/>
            <a:ext cx="6165373" cy="7309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61280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5DD55-2B0B-599B-5F71-6D3D95175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Vera C. Rubin Observatory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67516A-A562-3CB5-D2D8-CA3DD32125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234" y="1202732"/>
            <a:ext cx="5927598" cy="535351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Named for Vera Rubin, who is best known for her work on galactic rotation, revealing the existence of dark matter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The telescope is named the Simonyi Survey Telescope following a major donation from the Charles &amp; Lisa Simonyi Fund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Originally the </a:t>
            </a:r>
            <a:r>
              <a:rPr lang="en-US" u="sng" dirty="0"/>
              <a:t>Large Synoptic Survey Telescope</a:t>
            </a:r>
            <a:r>
              <a:rPr lang="en-US" dirty="0"/>
              <a:t>, name cleverly repurposed as </a:t>
            </a:r>
            <a:r>
              <a:rPr lang="en-US" u="sng" dirty="0"/>
              <a:t>Legacy Survey in Space and Time</a:t>
            </a:r>
          </a:p>
          <a:p>
            <a:endParaRPr lang="en-US" dirty="0"/>
          </a:p>
        </p:txBody>
      </p:sp>
      <p:pic>
        <p:nvPicPr>
          <p:cNvPr id="5" name="Picture 4" descr="Medium shot of a person using a machine&#10;&#10;AI-generated content may be incorrect.">
            <a:extLst>
              <a:ext uri="{FF2B5EF4-FFF2-40B4-BE49-F238E27FC236}">
                <a16:creationId xmlns:a16="http://schemas.microsoft.com/office/drawing/2014/main" id="{1F97C7AB-46E9-7CBD-E93A-F6F3E05A72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8534" y="1116219"/>
            <a:ext cx="1591056" cy="1988820"/>
          </a:xfrm>
          <a:prstGeom prst="rect">
            <a:avLst/>
          </a:prstGeom>
        </p:spPr>
      </p:pic>
      <p:pic>
        <p:nvPicPr>
          <p:cNvPr id="7" name="Picture 6" descr="A person in a suit and tie&#10;&#10;AI-generated content may be incorrect.">
            <a:extLst>
              <a:ext uri="{FF2B5EF4-FFF2-40B4-BE49-F238E27FC236}">
                <a16:creationId xmlns:a16="http://schemas.microsoft.com/office/drawing/2014/main" id="{61670FEF-A4B7-A730-7B44-8483DB881A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8534" y="3191552"/>
            <a:ext cx="1433322" cy="2155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2871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A9013-43BD-77DA-E063-A4948CEBC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Matters?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5A8A92-71E3-FD15-09EE-1A50B52C07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Time coverage</a:t>
            </a:r>
          </a:p>
          <a:p>
            <a:endParaRPr lang="en-US" dirty="0"/>
          </a:p>
          <a:p>
            <a:r>
              <a:rPr lang="en-US" dirty="0"/>
              <a:t>Field of view</a:t>
            </a:r>
          </a:p>
          <a:p>
            <a:endParaRPr lang="en-US" dirty="0"/>
          </a:p>
          <a:p>
            <a:r>
              <a:rPr lang="en-US" dirty="0"/>
              <a:t>Depth</a:t>
            </a:r>
          </a:p>
          <a:p>
            <a:endParaRPr lang="en-US" dirty="0"/>
          </a:p>
          <a:p>
            <a:r>
              <a:rPr lang="en-US" dirty="0"/>
              <a:t>Color coverage</a:t>
            </a:r>
          </a:p>
        </p:txBody>
      </p:sp>
    </p:spTree>
    <p:extLst>
      <p:ext uri="{BB962C8B-B14F-4D97-AF65-F5344CB8AC3E}">
        <p14:creationId xmlns:p14="http://schemas.microsoft.com/office/powerpoint/2010/main" val="5197036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>
            <a:extLst>
              <a:ext uri="{FF2B5EF4-FFF2-40B4-BE49-F238E27FC236}">
                <a16:creationId xmlns:a16="http://schemas.microsoft.com/office/drawing/2014/main" id="{7730CADC-1154-9BC5-9208-EF7CF96838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920" y="21601"/>
            <a:ext cx="8228160" cy="1144800"/>
          </a:xfrm>
        </p:spPr>
        <p:txBody>
          <a:bodyPr/>
          <a:lstStyle/>
          <a:p>
            <a:pPr>
              <a:tabLst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</a:tabLst>
            </a:pPr>
            <a:r>
              <a:rPr lang="en-US" altLang="en-US" dirty="0"/>
              <a:t>Babylonian Astronomy</a:t>
            </a:r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0C253B5F-9F2F-1A68-FAB7-14D741E421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0249" y="1284480"/>
            <a:ext cx="5988527" cy="5015735"/>
          </a:xfrm>
        </p:spPr>
        <p:txBody>
          <a:bodyPr/>
          <a:lstStyle/>
          <a:p>
            <a:pPr marL="391686" indent="-293764">
              <a:buSzPct val="45000"/>
              <a:buFont typeface="StarSymbol" charset="0"/>
              <a:buChar char="➢"/>
              <a:tabLst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</a:tabLst>
            </a:pPr>
            <a:r>
              <a:rPr lang="en-US" altLang="en-US" dirty="0"/>
              <a:t>Catalogs of stars and constellations</a:t>
            </a:r>
          </a:p>
          <a:p>
            <a:pPr marL="391686" indent="-293764">
              <a:buSzPct val="45000"/>
              <a:buFont typeface="StarSymbol" charset="0"/>
              <a:buChar char="➢"/>
              <a:tabLst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</a:tabLst>
            </a:pPr>
            <a:r>
              <a:rPr lang="en-US" altLang="en-US" dirty="0"/>
              <a:t>Recognized periodic phenomena:</a:t>
            </a:r>
          </a:p>
          <a:p>
            <a:pPr marL="783372" lvl="1" indent="-260644">
              <a:buSzPct val="45000"/>
              <a:buFont typeface="StarSymbol" charset="0"/>
              <a:buChar char="➢"/>
              <a:tabLst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</a:tabLst>
            </a:pPr>
            <a:r>
              <a:rPr lang="en-US" altLang="en-US" dirty="0"/>
              <a:t>variation in length of day over year</a:t>
            </a:r>
          </a:p>
          <a:p>
            <a:pPr marL="783372" lvl="1" indent="-260644">
              <a:buSzPct val="45000"/>
              <a:buFont typeface="StarSymbol" charset="0"/>
              <a:buChar char="➢"/>
              <a:tabLst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</a:tabLst>
            </a:pPr>
            <a:r>
              <a:rPr lang="en-US" altLang="en-US" dirty="0"/>
              <a:t>earliest risings of Venus etc., over decades</a:t>
            </a:r>
          </a:p>
          <a:p>
            <a:pPr marL="391686" indent="-293764">
              <a:buSzPct val="45000"/>
              <a:buFont typeface="StarSymbol" charset="0"/>
              <a:buChar char="➢"/>
              <a:tabLst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</a:tabLst>
            </a:pPr>
            <a:r>
              <a:rPr lang="en-US" altLang="en-US" dirty="0"/>
              <a:t>Identified the planets </a:t>
            </a:r>
            <a:r>
              <a:rPr lang="en-US" altLang="en-US" b="1" dirty="0"/>
              <a:t>and their motions</a:t>
            </a:r>
          </a:p>
          <a:p>
            <a:pPr marL="391686" indent="-293764">
              <a:buSzPct val="45000"/>
              <a:buFont typeface="StarSymbol" charset="0"/>
              <a:buChar char="➢"/>
              <a:tabLst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</a:tabLst>
            </a:pPr>
            <a:r>
              <a:rPr lang="en-US" altLang="en-US" dirty="0"/>
              <a:t>Identified cycles of lunar/solar eclipses</a:t>
            </a:r>
          </a:p>
          <a:p>
            <a:pPr marL="391686" indent="-293764">
              <a:buSzPct val="45000"/>
              <a:buFont typeface="StarSymbol" charset="0"/>
              <a:buChar char="➢"/>
              <a:tabLst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</a:tabLst>
            </a:pPr>
            <a:r>
              <a:rPr lang="en-US" altLang="en-US" dirty="0"/>
              <a:t>Babylonian data are the `launching pad' of Greek cosmology</a:t>
            </a:r>
          </a:p>
        </p:txBody>
      </p:sp>
      <p:pic>
        <p:nvPicPr>
          <p:cNvPr id="13316" name="Picture 3">
            <a:extLst>
              <a:ext uri="{FF2B5EF4-FFF2-40B4-BE49-F238E27FC236}">
                <a16:creationId xmlns:a16="http://schemas.microsoft.com/office/drawing/2014/main" id="{0A2F2A14-658F-441D-4469-4B849BD97E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4720" y="1166401"/>
            <a:ext cx="2151360" cy="3245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3317" name="Text Box 4">
            <a:extLst>
              <a:ext uri="{FF2B5EF4-FFF2-40B4-BE49-F238E27FC236}">
                <a16:creationId xmlns:a16="http://schemas.microsoft.com/office/drawing/2014/main" id="{E23660B5-4391-C6CF-1845-027EC0F198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34720" y="4518145"/>
            <a:ext cx="1602720" cy="596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1638" tIns="40819" rIns="81638" bIns="40819"/>
          <a:lstStyle>
            <a:lvl1pPr>
              <a:lnSpc>
                <a:spcPct val="104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1pPr>
            <a:lvl2pPr>
              <a:lnSpc>
                <a:spcPct val="104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2pPr>
            <a:lvl3pPr>
              <a:lnSpc>
                <a:spcPct val="104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3pPr>
            <a:lvl4pPr>
              <a:lnSpc>
                <a:spcPct val="104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4pPr>
            <a:lvl5pPr>
              <a:lnSpc>
                <a:spcPct val="104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5pPr>
            <a:lvl6pPr marL="2514600" indent="-228600" defTabSz="457200" eaLnBrk="0" fontAlgn="base" hangingPunct="0">
              <a:lnSpc>
                <a:spcPct val="104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6pPr>
            <a:lvl7pPr marL="2971800" indent="-228600" defTabSz="457200" eaLnBrk="0" fontAlgn="base" hangingPunct="0">
              <a:lnSpc>
                <a:spcPct val="104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7pPr>
            <a:lvl8pPr marL="3429000" indent="-228600" defTabSz="457200" eaLnBrk="0" fontAlgn="base" hangingPunct="0">
              <a:lnSpc>
                <a:spcPct val="104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8pPr>
            <a:lvl9pPr marL="3886200" indent="-228600" defTabSz="457200" eaLnBrk="0" fontAlgn="base" hangingPunct="0">
              <a:lnSpc>
                <a:spcPct val="104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cs typeface="DejaVu Sans" charset="0"/>
              </a:defRPr>
            </a:lvl9pPr>
          </a:lstStyle>
          <a:p>
            <a:pPr eaLnBrk="1">
              <a:spcAft>
                <a:spcPct val="0"/>
              </a:spcAft>
            </a:pPr>
            <a:r>
              <a:rPr lang="en-US" altLang="en-US" sz="1633" dirty="0"/>
              <a:t> Venus tablet of</a:t>
            </a:r>
          </a:p>
          <a:p>
            <a:pPr eaLnBrk="1">
              <a:spcAft>
                <a:spcPct val="0"/>
              </a:spcAft>
            </a:pPr>
            <a:r>
              <a:rPr lang="en-US" altLang="en-US" sz="1633" dirty="0"/>
              <a:t> </a:t>
            </a:r>
            <a:r>
              <a:rPr lang="en-US" altLang="en-US" sz="1633" dirty="0" err="1"/>
              <a:t>Ammisaduqa</a:t>
            </a:r>
            <a:endParaRPr lang="en-US" altLang="en-US" sz="1633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C2D78-F39E-23BD-EE69-8E3253D33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Ptolemy v. Copernicus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4881219-DDCE-7541-F0D8-6711B91002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124712"/>
            <a:ext cx="43434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72CA5B5-90A9-9A92-0CBE-A917021C02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124712"/>
            <a:ext cx="41148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75386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92A11-0CC3-986C-BBEA-08E7C3BD7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Brahe, Kepler &amp; Newton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12786D-C0AB-945F-1F94-F8640CA6D4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35675"/>
            <a:ext cx="4866894" cy="4774669"/>
          </a:xfrm>
        </p:spPr>
        <p:txBody>
          <a:bodyPr/>
          <a:lstStyle/>
          <a:p>
            <a:r>
              <a:rPr lang="en-US" dirty="0"/>
              <a:t>Observations initiated by Brahe allowed Kepler to deduce the Laws Of Planetary Motion, which in turn motivated Newton’s Law of Gravity – which underpins our measurement of mass throughout the Universe</a:t>
            </a:r>
          </a:p>
        </p:txBody>
      </p:sp>
      <p:pic>
        <p:nvPicPr>
          <p:cNvPr id="4" name="Picture 11" descr="03_17Figure-P">
            <a:extLst>
              <a:ext uri="{FF2B5EF4-FFF2-40B4-BE49-F238E27FC236}">
                <a16:creationId xmlns:a16="http://schemas.microsoft.com/office/drawing/2014/main" id="{9CB4004D-740A-A65F-369A-0EFE9D7407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66"/>
          <a:stretch>
            <a:fillRect/>
          </a:stretch>
        </p:blipFill>
        <p:spPr bwMode="auto">
          <a:xfrm>
            <a:off x="5346510" y="1335675"/>
            <a:ext cx="3317875" cy="512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89278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8F6B7-63C7-D303-6C4E-51284033A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Galileo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4E8DF1-4892-94DC-56CD-B72FA78697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4104" y="1185696"/>
            <a:ext cx="3038094" cy="2438704"/>
          </a:xfrm>
        </p:spPr>
        <p:txBody>
          <a:bodyPr/>
          <a:lstStyle/>
          <a:p>
            <a:r>
              <a:rPr lang="en-US" dirty="0"/>
              <a:t>Observations of Jupiter’s moons was a first step in the acceptance of “orbits”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3B43C34E-C70D-EBE2-51C2-BDA82DF9CE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065" y="1185696"/>
            <a:ext cx="4613760" cy="5382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72411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51FAC-0950-B746-D85F-FC26C00E7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Stellar Variability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F71372-8957-25A7-58BD-F1F143CDCA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58155"/>
            <a:ext cx="7619238" cy="555040"/>
          </a:xfrm>
        </p:spPr>
        <p:txBody>
          <a:bodyPr/>
          <a:lstStyle/>
          <a:p>
            <a:r>
              <a:rPr lang="en-US" dirty="0"/>
              <a:t>Probes stellar properties and orbits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6DF78BB-AA85-C78B-2824-E8F863DEB339}"/>
              </a:ext>
            </a:extLst>
          </p:cNvPr>
          <p:cNvGrpSpPr>
            <a:grpSpLocks noChangeAspect="1"/>
          </p:cNvGrpSpPr>
          <p:nvPr/>
        </p:nvGrpSpPr>
        <p:grpSpPr>
          <a:xfrm>
            <a:off x="2540808" y="1485178"/>
            <a:ext cx="4062384" cy="5308813"/>
            <a:chOff x="1863090" y="1631483"/>
            <a:chExt cx="5433822" cy="7101037"/>
          </a:xfrm>
        </p:grpSpPr>
        <p:pic>
          <p:nvPicPr>
            <p:cNvPr id="10" name="Picture 9" descr="A diagram of the solar system&#10;&#10;AI-generated content may be incorrect.">
              <a:extLst>
                <a:ext uri="{FF2B5EF4-FFF2-40B4-BE49-F238E27FC236}">
                  <a16:creationId xmlns:a16="http://schemas.microsoft.com/office/drawing/2014/main" id="{138121BB-4395-127B-110D-E9FA3935FC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19" r="2328" b="2001"/>
            <a:stretch>
              <a:fillRect/>
            </a:stretch>
          </p:blipFill>
          <p:spPr>
            <a:xfrm>
              <a:off x="1938528" y="1714499"/>
              <a:ext cx="5294376" cy="3360420"/>
            </a:xfrm>
            <a:prstGeom prst="rect">
              <a:avLst/>
            </a:prstGeom>
          </p:spPr>
        </p:pic>
        <p:pic>
          <p:nvPicPr>
            <p:cNvPr id="12" name="Picture 11" descr="A diagram of time and time&#10;&#10;AI-generated content may be incorrect.">
              <a:extLst>
                <a:ext uri="{FF2B5EF4-FFF2-40B4-BE49-F238E27FC236}">
                  <a16:creationId xmlns:a16="http://schemas.microsoft.com/office/drawing/2014/main" id="{B5755C43-1689-3F79-2C2C-8BF185E5A5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63090" y="5074920"/>
              <a:ext cx="5314950" cy="3657600"/>
            </a:xfrm>
            <a:prstGeom prst="rect">
              <a:avLst/>
            </a:prstGeom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12FBF3E4-5931-AFD2-ADCD-0FFEECC6FEDE}"/>
                </a:ext>
              </a:extLst>
            </p:cNvPr>
            <p:cNvSpPr/>
            <p:nvPr/>
          </p:nvSpPr>
          <p:spPr>
            <a:xfrm>
              <a:off x="1863090" y="1631483"/>
              <a:ext cx="5433822" cy="1013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903722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71929-A648-7719-350D-F475802252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3C4B2-C3F9-EE35-43C3-6053A8B92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Stellar Variability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76F1E-9058-EB40-C086-E8456D9548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58155"/>
            <a:ext cx="7619238" cy="555040"/>
          </a:xfrm>
        </p:spPr>
        <p:txBody>
          <a:bodyPr/>
          <a:lstStyle/>
          <a:p>
            <a:r>
              <a:rPr lang="en-US" dirty="0"/>
              <a:t>Reveals exoplanets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33D3AE-DFAF-28B2-58AA-D89FBA89E1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467"/>
          <a:stretch>
            <a:fillRect/>
          </a:stretch>
        </p:blipFill>
        <p:spPr bwMode="auto">
          <a:xfrm>
            <a:off x="543383" y="1613195"/>
            <a:ext cx="8057234" cy="3159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81877E7-368A-CCB9-7115-F313A674EC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8977" y="4871442"/>
            <a:ext cx="2474162" cy="1856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0F48150-76E8-F3B2-5101-4032BBDFFD4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8269" y="4871443"/>
            <a:ext cx="3300984" cy="1856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1986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72B218-74B3-BE7A-CBDD-E697C4A37A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82759-34C3-41DE-F619-54097CB5A9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Stellar Variability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A47608-6EF5-38A2-47F2-E8F054F3CD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58155"/>
            <a:ext cx="7619238" cy="555040"/>
          </a:xfrm>
        </p:spPr>
        <p:txBody>
          <a:bodyPr/>
          <a:lstStyle/>
          <a:p>
            <a:r>
              <a:rPr lang="en-US" dirty="0"/>
              <a:t>Provides an extragalactic distance measuring tool</a:t>
            </a:r>
          </a:p>
        </p:txBody>
      </p:sp>
      <p:pic>
        <p:nvPicPr>
          <p:cNvPr id="4" name="Content Placeholder 7">
            <a:extLst>
              <a:ext uri="{FF2B5EF4-FFF2-40B4-BE49-F238E27FC236}">
                <a16:creationId xmlns:a16="http://schemas.microsoft.com/office/drawing/2014/main" id="{FFCE73C2-1CD4-13AD-98E5-6934B33A17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1734774"/>
            <a:ext cx="1765198" cy="27767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84915ED-6D96-1712-23D2-6F914E52FA4E}"/>
              </a:ext>
            </a:extLst>
          </p:cNvPr>
          <p:cNvSpPr txBox="1"/>
          <p:nvPr/>
        </p:nvSpPr>
        <p:spPr>
          <a:xfrm>
            <a:off x="541985" y="4511488"/>
            <a:ext cx="1938528" cy="529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579" dirty="0"/>
              <a:t>Henrietta Swan Leavitt (1868-1921)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212327F-F8D8-D9FE-D540-E314DE0E33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5466" y="1786850"/>
            <a:ext cx="6129445" cy="255098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60B53AE-8FC6-D9BA-B715-7ABE6A0D5A04}"/>
              </a:ext>
            </a:extLst>
          </p:cNvPr>
          <p:cNvSpPr txBox="1"/>
          <p:nvPr/>
        </p:nvSpPr>
        <p:spPr>
          <a:xfrm>
            <a:off x="2672131" y="4458146"/>
            <a:ext cx="6206693" cy="8302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1776" dirty="0"/>
              <a:t>Leavitt discovered the Cepheid period-luminosity  relation by measuring the luminosities over time of 1200 Cepheids in the Small Magellanic Cloud.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EC7C9EA8-EB63-A908-01E8-CA55CFE47B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176" y="5169614"/>
            <a:ext cx="845229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 eaLnBrk="0" hangingPunct="0">
              <a:buSzPct val="41000"/>
              <a:buFont typeface="Wingdings" panose="05000000000000000000" pitchFamily="2" charset="2"/>
              <a:buChar char="Ø"/>
            </a:pPr>
            <a:r>
              <a:rPr lang="en-US" sz="2400" dirty="0"/>
              <a:t>About 1920 Edwin Hubble measured the distance to the Andromeda Galaxy using Cepheid variable stars</a:t>
            </a:r>
          </a:p>
          <a:p>
            <a:pPr marL="342900" indent="-342900" eaLnBrk="0" hangingPunct="0">
              <a:buSzPct val="41000"/>
              <a:buFont typeface="Wingdings" panose="05000000000000000000" pitchFamily="2" charset="2"/>
              <a:buChar char="Ø"/>
            </a:pPr>
            <a:r>
              <a:rPr lang="en-US" sz="2400" dirty="0"/>
              <a:t>  First person to show that “spiral nebulae” were separate galaxies.</a:t>
            </a:r>
          </a:p>
        </p:txBody>
      </p:sp>
    </p:spTree>
    <p:extLst>
      <p:ext uri="{BB962C8B-B14F-4D97-AF65-F5344CB8AC3E}">
        <p14:creationId xmlns:p14="http://schemas.microsoft.com/office/powerpoint/2010/main" val="29353289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FCF1D-A46E-5797-68F3-07F33C001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Movie Of The Sky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15F434-05D3-D918-3C2B-0A78922EC4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Rubin will image the sky about 1000 times per night, covering the entire visible sky once every 3-4 nights</a:t>
            </a:r>
          </a:p>
          <a:p>
            <a:r>
              <a:rPr lang="en-US" dirty="0">
                <a:solidFill>
                  <a:srgbClr val="FF0000"/>
                </a:solidFill>
              </a:rPr>
              <a:t>The project has a 10 year life</a:t>
            </a:r>
          </a:p>
          <a:p>
            <a:r>
              <a:rPr lang="en-US" dirty="0">
                <a:solidFill>
                  <a:srgbClr val="FF0000"/>
                </a:solidFill>
              </a:rPr>
              <a:t>Thus each location will be imaged about 800 times – producing an unprecedented </a:t>
            </a:r>
            <a:r>
              <a:rPr lang="en-US" b="1" dirty="0">
                <a:solidFill>
                  <a:srgbClr val="FF0000"/>
                </a:solidFill>
              </a:rPr>
              <a:t>movie</a:t>
            </a:r>
            <a:r>
              <a:rPr lang="en-US" dirty="0">
                <a:solidFill>
                  <a:srgbClr val="FF0000"/>
                </a:solidFill>
              </a:rPr>
              <a:t> of extraordinary area and depth</a:t>
            </a:r>
          </a:p>
        </p:txBody>
      </p:sp>
    </p:spTree>
    <p:extLst>
      <p:ext uri="{BB962C8B-B14F-4D97-AF65-F5344CB8AC3E}">
        <p14:creationId xmlns:p14="http://schemas.microsoft.com/office/powerpoint/2010/main" val="8685683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E32291-F82A-8D5A-D23B-3822F89632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1122F-D15B-3A8F-6D3F-7C49037D5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Matters?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13561B-D76D-D04F-1440-57B75CAE65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Time coverage</a:t>
            </a:r>
          </a:p>
          <a:p>
            <a:endParaRPr lang="en-US" dirty="0"/>
          </a:p>
          <a:p>
            <a:r>
              <a:rPr lang="en-US" b="1" dirty="0"/>
              <a:t>Field of view</a:t>
            </a:r>
          </a:p>
          <a:p>
            <a:endParaRPr lang="en-US" dirty="0"/>
          </a:p>
          <a:p>
            <a:r>
              <a:rPr lang="en-US" dirty="0"/>
              <a:t>Depth</a:t>
            </a:r>
          </a:p>
          <a:p>
            <a:endParaRPr lang="en-US" dirty="0"/>
          </a:p>
          <a:p>
            <a:r>
              <a:rPr lang="en-US" dirty="0"/>
              <a:t>Color coverage</a:t>
            </a:r>
          </a:p>
        </p:txBody>
      </p:sp>
    </p:spTree>
    <p:extLst>
      <p:ext uri="{BB962C8B-B14F-4D97-AF65-F5344CB8AC3E}">
        <p14:creationId xmlns:p14="http://schemas.microsoft.com/office/powerpoint/2010/main" val="18262105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>
                <a:solidFill>
                  <a:srgbClr val="FFFFFF"/>
                </a:solidFill>
              </a:rPr>
              <a:t>Angular Measurements in Astronomy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07406B1-D9C2-84D5-2F00-E3C985F22C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4641" y="60281"/>
            <a:ext cx="7768967" cy="632154"/>
          </a:xfrm>
        </p:spPr>
        <p:txBody>
          <a:bodyPr>
            <a:noAutofit/>
          </a:bodyPr>
          <a:lstStyle/>
          <a:p>
            <a:pPr algn="ctr"/>
            <a:r>
              <a:rPr lang="en-US" sz="4400" dirty="0">
                <a:latin typeface="+mj-lt"/>
              </a:rPr>
              <a:t>Angular Measure</a:t>
            </a:r>
          </a:p>
        </p:txBody>
      </p:sp>
      <p:sp>
        <p:nvSpPr>
          <p:cNvPr id="53250" name="Rectangle 6"/>
          <p:cNvSpPr>
            <a:spLocks noChangeArrowheads="1"/>
          </p:cNvSpPr>
          <p:nvPr/>
        </p:nvSpPr>
        <p:spPr bwMode="auto">
          <a:xfrm>
            <a:off x="2601091" y="841706"/>
            <a:ext cx="3733800" cy="1557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FontTx/>
              <a:buChar char="•"/>
            </a:pPr>
            <a:r>
              <a:rPr lang="en-US" sz="2800" dirty="0"/>
              <a:t>Full circle  =  360</a:t>
            </a:r>
            <a:r>
              <a:rPr lang="en-US" sz="2800" baseline="30000" dirty="0"/>
              <a:t>o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2800" dirty="0"/>
              <a:t>1</a:t>
            </a:r>
            <a:r>
              <a:rPr lang="en-US" sz="2800" baseline="30000" dirty="0"/>
              <a:t>o</a:t>
            </a:r>
            <a:r>
              <a:rPr lang="en-US" sz="2800" dirty="0"/>
              <a:t>  =  60</a:t>
            </a:r>
            <a:r>
              <a:rPr lang="en-US" sz="2800" dirty="0">
                <a:sym typeface="Symbol" charset="0"/>
              </a:rPr>
              <a:t>’</a:t>
            </a:r>
            <a:r>
              <a:rPr lang="en-US" altLang="ja-JP" sz="2800" dirty="0"/>
              <a:t> (arcminutes) 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2800" dirty="0"/>
              <a:t> 1</a:t>
            </a:r>
            <a:r>
              <a:rPr lang="en-US" sz="2800" dirty="0">
                <a:sym typeface="Symbol" charset="0"/>
              </a:rPr>
              <a:t>’</a:t>
            </a:r>
            <a:r>
              <a:rPr lang="en-US" altLang="ja-JP" sz="2800" dirty="0"/>
              <a:t> =  60</a:t>
            </a:r>
            <a:r>
              <a:rPr lang="en-US" sz="2800" dirty="0">
                <a:sym typeface="Symbol" charset="0"/>
              </a:rPr>
              <a:t>”</a:t>
            </a:r>
            <a:r>
              <a:rPr lang="en-US" altLang="ja-JP" sz="2800" dirty="0"/>
              <a:t> (</a:t>
            </a:r>
            <a:r>
              <a:rPr lang="en-US" altLang="ja-JP" sz="2800" dirty="0" err="1"/>
              <a:t>arcseconds</a:t>
            </a:r>
            <a:r>
              <a:rPr lang="en-US" altLang="ja-JP" sz="2800" dirty="0"/>
              <a:t>)</a:t>
            </a:r>
            <a:endParaRPr lang="en-US" sz="2800" dirty="0"/>
          </a:p>
        </p:txBody>
      </p:sp>
      <p:pic>
        <p:nvPicPr>
          <p:cNvPr id="53251" name="Picture 9" descr="02_08Figu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89"/>
          <a:stretch>
            <a:fillRect/>
          </a:stretch>
        </p:blipFill>
        <p:spPr bwMode="auto">
          <a:xfrm>
            <a:off x="1590754" y="2548327"/>
            <a:ext cx="5962491" cy="3090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91362BC-E789-1041-8301-5151B35D26EC}"/>
              </a:ext>
            </a:extLst>
          </p:cNvPr>
          <p:cNvSpPr txBox="1"/>
          <p:nvPr/>
        </p:nvSpPr>
        <p:spPr>
          <a:xfrm>
            <a:off x="1915727" y="5882480"/>
            <a:ext cx="5312545" cy="8679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800" dirty="0"/>
              <a:t>1 arcsecond = 1” = (1/3600) degree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(a dime at 2.5 miles)</a:t>
            </a:r>
          </a:p>
        </p:txBody>
      </p:sp>
    </p:spTree>
    <p:extLst>
      <p:ext uri="{BB962C8B-B14F-4D97-AF65-F5344CB8AC3E}">
        <p14:creationId xmlns:p14="http://schemas.microsoft.com/office/powerpoint/2010/main" val="30722829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57A30-77B8-D1DE-7693-BB1D7E2E7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Field Of 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48F334-A1A8-375F-393A-50220A64C1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field of view of modern, large telescopes is </a:t>
            </a:r>
            <a:r>
              <a:rPr lang="en-US" b="1" dirty="0"/>
              <a:t>very small</a:t>
            </a:r>
            <a:r>
              <a:rPr lang="en-US" dirty="0"/>
              <a:t> – this is a liability for surveys, as many </a:t>
            </a:r>
            <a:r>
              <a:rPr lang="en-US" i="1" dirty="0" err="1"/>
              <a:t>pointings</a:t>
            </a:r>
            <a:r>
              <a:rPr lang="en-US" dirty="0"/>
              <a:t> will be required</a:t>
            </a:r>
          </a:p>
          <a:p>
            <a:endParaRPr lang="en-US" dirty="0"/>
          </a:p>
          <a:p>
            <a:r>
              <a:rPr lang="en-US" u="sng" dirty="0"/>
              <a:t>Example: HST</a:t>
            </a:r>
          </a:p>
          <a:p>
            <a:r>
              <a:rPr lang="en-US" i="1" dirty="0"/>
              <a:t>Advanced Camera for Surveys </a:t>
            </a:r>
            <a:r>
              <a:rPr lang="en-US" dirty="0"/>
              <a:t>(ACS) is 202” x 202”</a:t>
            </a:r>
          </a:p>
          <a:p>
            <a:r>
              <a:rPr lang="en-US" i="1" dirty="0"/>
              <a:t>Wide Field Camera 3 </a:t>
            </a:r>
            <a:r>
              <a:rPr lang="en-US" dirty="0"/>
              <a:t>(WFC3) is 160” x 160”</a:t>
            </a:r>
          </a:p>
          <a:p>
            <a:endParaRPr lang="en-US" dirty="0"/>
          </a:p>
          <a:p>
            <a:r>
              <a:rPr lang="en-US" dirty="0"/>
              <a:t>200” is about 10% the diameter of the full Moon</a:t>
            </a:r>
          </a:p>
        </p:txBody>
      </p:sp>
    </p:spTree>
    <p:extLst>
      <p:ext uri="{BB962C8B-B14F-4D97-AF65-F5344CB8AC3E}">
        <p14:creationId xmlns:p14="http://schemas.microsoft.com/office/powerpoint/2010/main" val="7420922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DC65C-F589-1461-0CBC-BCAB6A3D6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M16 / Eagle Nebula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720199-E8B1-9532-9AFE-19F61C71E1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306" y="1010708"/>
            <a:ext cx="4566221" cy="1222854"/>
          </a:xfrm>
        </p:spPr>
        <p:txBody>
          <a:bodyPr>
            <a:normAutofit/>
          </a:bodyPr>
          <a:lstStyle/>
          <a:p>
            <a:r>
              <a:rPr lang="en-US" sz="2000" dirty="0"/>
              <a:t>2014 “Pillars Of Creation” image is essentially the WFC 3 ‘footprint’; larger fields require ‘mosaicking’ or specialist instrumentation</a:t>
            </a:r>
          </a:p>
        </p:txBody>
      </p:sp>
      <p:pic>
        <p:nvPicPr>
          <p:cNvPr id="7" name="Picture 6" descr="A nebula in space with stars&#10;&#10;AI-generated content may be incorrect.">
            <a:extLst>
              <a:ext uri="{FF2B5EF4-FFF2-40B4-BE49-F238E27FC236}">
                <a16:creationId xmlns:a16="http://schemas.microsoft.com/office/drawing/2014/main" id="{29891AF3-B1CF-2328-F28B-26B6F47353C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03" y="2233562"/>
            <a:ext cx="4353624" cy="4542141"/>
          </a:xfrm>
          <a:prstGeom prst="rect">
            <a:avLst/>
          </a:prstGeom>
        </p:spPr>
      </p:pic>
      <p:pic>
        <p:nvPicPr>
          <p:cNvPr id="9" name="Picture 8" descr="A colorful galaxy with stars and gasses&#10;&#10;AI-generated content may be incorrect.">
            <a:extLst>
              <a:ext uri="{FF2B5EF4-FFF2-40B4-BE49-F238E27FC236}">
                <a16:creationId xmlns:a16="http://schemas.microsoft.com/office/drawing/2014/main" id="{85B93F13-BBC9-E371-A7CE-7F4D4D5A5E0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753" y="2880359"/>
            <a:ext cx="3895344" cy="3895344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D9639AB-D7D5-85F3-6DD5-515E7C2B61A0}"/>
              </a:ext>
            </a:extLst>
          </p:cNvPr>
          <p:cNvSpPr txBox="1">
            <a:spLocks/>
          </p:cNvSpPr>
          <p:nvPr/>
        </p:nvSpPr>
        <p:spPr>
          <a:xfrm>
            <a:off x="4694841" y="1682351"/>
            <a:ext cx="4253167" cy="117316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40000"/>
              <a:buFont typeface="Wingdings" panose="05000000000000000000" pitchFamily="2" charset="2"/>
              <a:buChar char="Ø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40000"/>
              <a:buFont typeface="Wingdings" panose="05000000000000000000" pitchFamily="2" charset="2"/>
              <a:buChar char="Ø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40000"/>
              <a:buFont typeface="Wingdings" panose="05000000000000000000" pitchFamily="2" charset="2"/>
              <a:buChar char="Ø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40000"/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40000"/>
              <a:buFont typeface="Wingdings" panose="05000000000000000000" pitchFamily="2" charset="2"/>
              <a:buChar char="Ø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The entire nebula photographed with the NOAO Mosaic CCD camera: 8 CCDs tiled together, used with a wide field imager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0D061D7-113C-236B-0537-6FEAF20AABD6}"/>
              </a:ext>
            </a:extLst>
          </p:cNvPr>
          <p:cNvSpPr/>
          <p:nvPr/>
        </p:nvSpPr>
        <p:spPr>
          <a:xfrm>
            <a:off x="6711696" y="3815409"/>
            <a:ext cx="667512" cy="731520"/>
          </a:xfrm>
          <a:prstGeom prst="ellipse">
            <a:avLst/>
          </a:prstGeom>
          <a:noFill/>
          <a:ln w="825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282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16F16-02A5-0D2F-3887-FA9FAAFB7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Field Of 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F73973-FD37-FE36-3B05-EEF1264C55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91464"/>
            <a:ext cx="7886700" cy="4671992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With a novel optical design and gigantic camera, Rubin will have a field of view with diameter 3.5 degrees (9.6 square degrees – about 45 full Moons)</a:t>
            </a:r>
          </a:p>
        </p:txBody>
      </p:sp>
      <p:pic>
        <p:nvPicPr>
          <p:cNvPr id="5" name="Picture 4" descr="A moon and stars in space&#10;&#10;AI-generated content may be incorrect.">
            <a:extLst>
              <a:ext uri="{FF2B5EF4-FFF2-40B4-BE49-F238E27FC236}">
                <a16:creationId xmlns:a16="http://schemas.microsoft.com/office/drawing/2014/main" id="{99C022B5-4FB2-301F-00DA-4BDD2653EC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3744" y="2596896"/>
            <a:ext cx="4096512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821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159CCD-DC15-67EF-389D-93582A35B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2575C-A0FB-7585-5687-962A44D88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Matters?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ED29A0-5E18-3192-A41A-A75BD386EE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Time coverage</a:t>
            </a:r>
          </a:p>
          <a:p>
            <a:endParaRPr lang="en-US" dirty="0"/>
          </a:p>
          <a:p>
            <a:r>
              <a:rPr lang="en-US" dirty="0"/>
              <a:t>Field of view</a:t>
            </a:r>
          </a:p>
          <a:p>
            <a:endParaRPr lang="en-US" dirty="0"/>
          </a:p>
          <a:p>
            <a:r>
              <a:rPr lang="en-US" b="1" dirty="0"/>
              <a:t>Depth</a:t>
            </a:r>
          </a:p>
          <a:p>
            <a:endParaRPr lang="en-US" dirty="0"/>
          </a:p>
          <a:p>
            <a:r>
              <a:rPr lang="en-US" dirty="0"/>
              <a:t>Color coverage</a:t>
            </a:r>
          </a:p>
        </p:txBody>
      </p:sp>
    </p:spTree>
    <p:extLst>
      <p:ext uri="{BB962C8B-B14F-4D97-AF65-F5344CB8AC3E}">
        <p14:creationId xmlns:p14="http://schemas.microsoft.com/office/powerpoint/2010/main" val="14083666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B2877-A372-F449-B877-20D86CD227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Far/Faint?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A805A3-9F57-D7A4-1F52-2ED00FB76B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Observations (particularly surveys) are </a:t>
            </a:r>
            <a:r>
              <a:rPr lang="en-US" u="sng" dirty="0"/>
              <a:t>shallow</a:t>
            </a:r>
            <a:r>
              <a:rPr lang="en-US" dirty="0"/>
              <a:t> or </a:t>
            </a:r>
            <a:r>
              <a:rPr lang="en-US" u="sng" dirty="0"/>
              <a:t>deep</a:t>
            </a:r>
          </a:p>
          <a:p>
            <a:endParaRPr lang="en-US" dirty="0"/>
          </a:p>
          <a:p>
            <a:r>
              <a:rPr lang="en-US" dirty="0"/>
              <a:t>How far/faint you can see are not the same: intrinsically low luminosity objects will be faint even when quite close; luminous objects (</a:t>
            </a:r>
            <a:r>
              <a:rPr lang="en-US" dirty="0" err="1"/>
              <a:t>eg</a:t>
            </a:r>
            <a:r>
              <a:rPr lang="en-US" dirty="0"/>
              <a:t>, SN </a:t>
            </a:r>
            <a:r>
              <a:rPr lang="en-US" dirty="0" err="1"/>
              <a:t>Ia</a:t>
            </a:r>
            <a:r>
              <a:rPr lang="en-US" dirty="0"/>
              <a:t>) are visible to great distances</a:t>
            </a:r>
          </a:p>
          <a:p>
            <a:endParaRPr lang="en-US" dirty="0"/>
          </a:p>
          <a:p>
            <a:r>
              <a:rPr lang="en-US" dirty="0"/>
              <a:t>The ability to see faint objects is a function of </a:t>
            </a:r>
            <a:r>
              <a:rPr lang="en-US" u="sng" dirty="0"/>
              <a:t>telescope</a:t>
            </a:r>
            <a:r>
              <a:rPr lang="en-US" dirty="0"/>
              <a:t>, </a:t>
            </a:r>
            <a:r>
              <a:rPr lang="en-US" u="sng" dirty="0"/>
              <a:t>camera</a:t>
            </a:r>
            <a:r>
              <a:rPr lang="en-US" dirty="0"/>
              <a:t> and </a:t>
            </a:r>
            <a:r>
              <a:rPr lang="en-US" u="sng" dirty="0"/>
              <a:t>exposure time</a:t>
            </a:r>
          </a:p>
        </p:txBody>
      </p:sp>
    </p:spTree>
    <p:extLst>
      <p:ext uri="{BB962C8B-B14F-4D97-AF65-F5344CB8AC3E}">
        <p14:creationId xmlns:p14="http://schemas.microsoft.com/office/powerpoint/2010/main" val="25207706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3453156-BCA3-4B7F-8B3B-A22095B402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491" y="0"/>
            <a:ext cx="6547017" cy="6858000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72C9C802-F582-101F-99F6-3805545090EC}"/>
              </a:ext>
            </a:extLst>
          </p:cNvPr>
          <p:cNvSpPr>
            <a:spLocks noChangeAspect="1"/>
          </p:cNvSpPr>
          <p:nvPr/>
        </p:nvSpPr>
        <p:spPr>
          <a:xfrm>
            <a:off x="4251960" y="2807208"/>
            <a:ext cx="1243584" cy="1261872"/>
          </a:xfrm>
          <a:prstGeom prst="ellipse">
            <a:avLst/>
          </a:prstGeom>
          <a:noFill/>
          <a:ln w="984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802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BA19E-BE32-D6F8-7182-B9135EB38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Centuries Of Progress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BEB16B-16ED-65E8-507C-C969814E84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79" y="1741317"/>
            <a:ext cx="3063848" cy="4399494"/>
          </a:xfrm>
          <a:prstGeom prst="rect">
            <a:avLst/>
          </a:prstGeom>
        </p:spPr>
      </p:pic>
      <p:pic>
        <p:nvPicPr>
          <p:cNvPr id="5" name="Picture 4" descr="A close up of a person&#10;&#10;Description automatically generated">
            <a:extLst>
              <a:ext uri="{FF2B5EF4-FFF2-40B4-BE49-F238E27FC236}">
                <a16:creationId xmlns:a16="http://schemas.microsoft.com/office/drawing/2014/main" id="{1E89D6FD-FD34-3492-8563-479FFD0BFA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702" y="1046373"/>
            <a:ext cx="4366591" cy="2450749"/>
          </a:xfrm>
          <a:prstGeom prst="rect">
            <a:avLst/>
          </a:prstGeom>
        </p:spPr>
      </p:pic>
      <p:pic>
        <p:nvPicPr>
          <p:cNvPr id="6" name="Picture 5" descr="A picture containing indoor&#10;&#10;Description automatically generated">
            <a:extLst>
              <a:ext uri="{FF2B5EF4-FFF2-40B4-BE49-F238E27FC236}">
                <a16:creationId xmlns:a16="http://schemas.microsoft.com/office/drawing/2014/main" id="{A17BD3D1-9797-BE3F-7A20-BFCA1D2273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8940" y="3637478"/>
            <a:ext cx="4380631" cy="313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7622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842E9-782A-49D4-880B-C031E23B0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Comparison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913F6E-0356-4158-86DE-8BE84212E8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Emulsion</a:t>
            </a:r>
          </a:p>
          <a:p>
            <a:pPr lvl="1"/>
            <a:r>
              <a:rPr lang="en-US" dirty="0"/>
              <a:t>Quantum Efficiency 1-2%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Spectral Range “optical”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lvl="1"/>
            <a:r>
              <a:rPr lang="en-US" dirty="0"/>
              <a:t>Dynamic Range 100</a:t>
            </a:r>
          </a:p>
          <a:p>
            <a:pPr lvl="1"/>
            <a:r>
              <a:rPr lang="en-US" dirty="0"/>
              <a:t>Non-linear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Analog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76B12-EAAE-4B40-BF86-0F0CFC18727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CCD</a:t>
            </a:r>
          </a:p>
          <a:p>
            <a:pPr lvl="1"/>
            <a:r>
              <a:rPr lang="en-US" dirty="0"/>
              <a:t>Quantum Efficiency 70-90%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Spectral Range X-rays to 1000 nm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Dynamic Range 10,000</a:t>
            </a:r>
          </a:p>
          <a:p>
            <a:pPr lvl="1"/>
            <a:r>
              <a:rPr lang="en-US" dirty="0"/>
              <a:t>Linear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Digital readout</a:t>
            </a:r>
          </a:p>
        </p:txBody>
      </p:sp>
    </p:spTree>
    <p:extLst>
      <p:ext uri="{BB962C8B-B14F-4D97-AF65-F5344CB8AC3E}">
        <p14:creationId xmlns:p14="http://schemas.microsoft.com/office/powerpoint/2010/main" val="31599669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AFE35-890E-7BFE-D9B4-0CD88B073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Competition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1F577E-BB49-2E7D-9A50-295A4CF5FE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3202" y="972008"/>
            <a:ext cx="6613398" cy="5794552"/>
          </a:xfrm>
        </p:spPr>
        <p:txBody>
          <a:bodyPr>
            <a:normAutofit/>
          </a:bodyPr>
          <a:lstStyle/>
          <a:p>
            <a:r>
              <a:rPr lang="en-US" dirty="0"/>
              <a:t>Atmosphere – airglow (natural luminescence in upper atmosphere), scattered sunlight and light pollution (often the biggest problem for Earth-based telescopes)</a:t>
            </a:r>
          </a:p>
          <a:p>
            <a:r>
              <a:rPr lang="en-US" dirty="0"/>
              <a:t>Zodiacal Light – sunlight scattered by interplanetary dust</a:t>
            </a:r>
          </a:p>
          <a:p>
            <a:r>
              <a:rPr lang="en-US" dirty="0"/>
              <a:t>Diffuse Galactic Light – the diffuse light from stars and dust in the Milky Way</a:t>
            </a:r>
          </a:p>
          <a:p>
            <a:r>
              <a:rPr lang="en-US" dirty="0"/>
              <a:t>Extragalactic Background Light – from all galaxies/groups/clusters in the Universe (usually only important in </a:t>
            </a:r>
            <a:r>
              <a:rPr lang="en-US" dirty="0" err="1"/>
              <a:t>eg</a:t>
            </a:r>
            <a:r>
              <a:rPr lang="en-US" dirty="0"/>
              <a:t>, deep Hubble images)</a:t>
            </a:r>
          </a:p>
        </p:txBody>
      </p:sp>
      <p:pic>
        <p:nvPicPr>
          <p:cNvPr id="5" name="Picture 4" descr="A bright light shining in the sky&#10;&#10;AI-generated content may be incorrect.">
            <a:extLst>
              <a:ext uri="{FF2B5EF4-FFF2-40B4-BE49-F238E27FC236}">
                <a16:creationId xmlns:a16="http://schemas.microsoft.com/office/drawing/2014/main" id="{0A5E982B-0971-3814-63D4-70E1660EB3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9439" y="2029968"/>
            <a:ext cx="1897311" cy="3389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8881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06296-5AA0-F117-35A6-BAB35CA10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Bottom Line</a:t>
            </a:r>
          </a:p>
        </p:txBody>
      </p:sp>
      <p:pic>
        <p:nvPicPr>
          <p:cNvPr id="9" name="Content Placeholder 8" descr="A diagram of the solar system&#10;&#10;AI-generated content may be incorrect.">
            <a:extLst>
              <a:ext uri="{FF2B5EF4-FFF2-40B4-BE49-F238E27FC236}">
                <a16:creationId xmlns:a16="http://schemas.microsoft.com/office/drawing/2014/main" id="{C4A47B37-253E-D12D-B6FC-F15C74C90A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98" y="997021"/>
            <a:ext cx="5335749" cy="5623235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2D9BEFF-F753-234B-9897-1C900D68952D}"/>
              </a:ext>
            </a:extLst>
          </p:cNvPr>
          <p:cNvSpPr txBox="1"/>
          <p:nvPr/>
        </p:nvSpPr>
        <p:spPr>
          <a:xfrm>
            <a:off x="5093207" y="1134180"/>
            <a:ext cx="395020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SzPct val="40000"/>
              <a:buFont typeface="Wingdings" panose="05000000000000000000" pitchFamily="2" charset="2"/>
              <a:buChar char="Ø"/>
            </a:pPr>
            <a:r>
              <a:rPr lang="en-US" sz="2800" dirty="0"/>
              <a:t>Apparent magnitudes; a logarithmic scale in which a mag. -25 object is 10</a:t>
            </a:r>
            <a:r>
              <a:rPr lang="en-US" sz="2800" baseline="30000" dirty="0"/>
              <a:t>20</a:t>
            </a:r>
            <a:r>
              <a:rPr lang="en-US" sz="2800" dirty="0"/>
              <a:t> times brighter than a mag. +25 object</a:t>
            </a:r>
          </a:p>
          <a:p>
            <a:pPr marL="342900" indent="-342900">
              <a:buSzPct val="40000"/>
              <a:buFont typeface="Wingdings" panose="05000000000000000000" pitchFamily="2" charset="2"/>
              <a:buChar char="Ø"/>
            </a:pPr>
            <a:endParaRPr lang="en-US" sz="2800" dirty="0"/>
          </a:p>
          <a:p>
            <a:pPr marL="342900" indent="-342900">
              <a:buSzPct val="40000"/>
              <a:buFont typeface="Wingdings" panose="05000000000000000000" pitchFamily="2" charset="2"/>
              <a:buChar char="Ø"/>
            </a:pPr>
            <a:endParaRPr lang="en-US" sz="2800" dirty="0"/>
          </a:p>
          <a:p>
            <a:pPr marL="342900" indent="-342900">
              <a:buSzPct val="40000"/>
              <a:buFont typeface="Wingdings" panose="05000000000000000000" pitchFamily="2" charset="2"/>
              <a:buChar char="Ø"/>
            </a:pPr>
            <a:r>
              <a:rPr lang="en-US" sz="2800" dirty="0"/>
              <a:t>Hubble reached mag. 31 with 800 x 20 min = 113 days for the Ultra Deep Field</a:t>
            </a:r>
          </a:p>
        </p:txBody>
      </p:sp>
    </p:spTree>
    <p:extLst>
      <p:ext uri="{BB962C8B-B14F-4D97-AF65-F5344CB8AC3E}">
        <p14:creationId xmlns:p14="http://schemas.microsoft.com/office/powerpoint/2010/main" val="40316070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aph of logarithmic scale and logarithmic scale&#10;&#10;AI-generated content may be incorrect.">
            <a:extLst>
              <a:ext uri="{FF2B5EF4-FFF2-40B4-BE49-F238E27FC236}">
                <a16:creationId xmlns:a16="http://schemas.microsoft.com/office/drawing/2014/main" id="{D55413BA-0922-6141-D61F-EE0942D2E4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898" y="291177"/>
            <a:ext cx="5076205" cy="6275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9218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EB07B1-54AB-2E78-FE8E-3B62BE3AC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607E5-6066-D69B-BB93-40A6F97BA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Bottom Line</a:t>
            </a:r>
          </a:p>
        </p:txBody>
      </p:sp>
      <p:pic>
        <p:nvPicPr>
          <p:cNvPr id="9" name="Content Placeholder 8" descr="A diagram of the solar system&#10;&#10;AI-generated content may be incorrect.">
            <a:extLst>
              <a:ext uri="{FF2B5EF4-FFF2-40B4-BE49-F238E27FC236}">
                <a16:creationId xmlns:a16="http://schemas.microsoft.com/office/drawing/2014/main" id="{00BC0C03-6C4B-AB93-B0D6-64CB14D626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98" y="997021"/>
            <a:ext cx="5335749" cy="5623235"/>
          </a:xfr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3B97FB14-A656-4DFD-2324-A46B928F2B4B}"/>
              </a:ext>
            </a:extLst>
          </p:cNvPr>
          <p:cNvGrpSpPr/>
          <p:nvPr/>
        </p:nvGrpSpPr>
        <p:grpSpPr>
          <a:xfrm>
            <a:off x="1627632" y="2373038"/>
            <a:ext cx="6887718" cy="3497410"/>
            <a:chOff x="1627632" y="2373038"/>
            <a:chExt cx="6887718" cy="3497410"/>
          </a:xfrm>
        </p:grpSpPr>
        <p:cxnSp>
          <p:nvCxnSpPr>
            <p:cNvPr id="14" name="Connector: Elbow 13">
              <a:extLst>
                <a:ext uri="{FF2B5EF4-FFF2-40B4-BE49-F238E27FC236}">
                  <a16:creationId xmlns:a16="http://schemas.microsoft.com/office/drawing/2014/main" id="{6AF5DA3F-55F5-C52B-3C86-7AC2C0E68BC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27632" y="2633472"/>
              <a:ext cx="3401568" cy="3236976"/>
            </a:xfrm>
            <a:prstGeom prst="bentConnector3">
              <a:avLst/>
            </a:prstGeom>
            <a:ln w="31750">
              <a:solidFill>
                <a:srgbClr val="FF0000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113AC45-615D-8992-5B0C-6002F8697553}"/>
                </a:ext>
              </a:extLst>
            </p:cNvPr>
            <p:cNvSpPr txBox="1"/>
            <p:nvPr/>
          </p:nvSpPr>
          <p:spPr>
            <a:xfrm>
              <a:off x="5204930" y="2373038"/>
              <a:ext cx="3310420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rgbClr val="FF0000"/>
                  </a:solidFill>
                </a:rPr>
                <a:t>Rubin: 24</a:t>
              </a:r>
              <a:r>
                <a:rPr lang="en-US" sz="2800" baseline="30000" dirty="0">
                  <a:solidFill>
                    <a:srgbClr val="FF0000"/>
                  </a:solidFill>
                </a:rPr>
                <a:t>th </a:t>
              </a:r>
              <a:r>
                <a:rPr lang="en-US" sz="2800" dirty="0">
                  <a:solidFill>
                    <a:srgbClr val="FF0000"/>
                  </a:solidFill>
                </a:rPr>
                <a:t>r-band magnitude;</a:t>
              </a:r>
            </a:p>
            <a:p>
              <a:r>
                <a:rPr lang="en-US" sz="2800" dirty="0">
                  <a:solidFill>
                    <a:srgbClr val="FF0000"/>
                  </a:solidFill>
                </a:rPr>
                <a:t>27.8</a:t>
              </a:r>
              <a:r>
                <a:rPr lang="en-US" sz="2800" baseline="30000" dirty="0">
                  <a:solidFill>
                    <a:srgbClr val="FF0000"/>
                  </a:solidFill>
                </a:rPr>
                <a:t>th</a:t>
              </a:r>
              <a:r>
                <a:rPr lang="en-US" sz="2800" dirty="0">
                  <a:solidFill>
                    <a:srgbClr val="FF0000"/>
                  </a:solidFill>
                </a:rPr>
                <a:t>  r-band magnitude after </a:t>
              </a:r>
              <a:r>
                <a:rPr lang="en-US" sz="2800" u="sng" dirty="0">
                  <a:solidFill>
                    <a:srgbClr val="FF0000"/>
                  </a:solidFill>
                </a:rPr>
                <a:t>stacking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13339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113AD-C755-7AA0-4D9B-0D6F9D416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2FED4-C257-87AD-9EEF-EF82543AA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Matters?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D6322-FA46-4605-8824-E0C16157B6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Time coverage</a:t>
            </a:r>
          </a:p>
          <a:p>
            <a:endParaRPr lang="en-US" dirty="0"/>
          </a:p>
          <a:p>
            <a:r>
              <a:rPr lang="en-US" dirty="0"/>
              <a:t>Field of view</a:t>
            </a:r>
          </a:p>
          <a:p>
            <a:endParaRPr lang="en-US" dirty="0"/>
          </a:p>
          <a:p>
            <a:r>
              <a:rPr lang="en-US" dirty="0"/>
              <a:t>Depth</a:t>
            </a:r>
          </a:p>
          <a:p>
            <a:endParaRPr lang="en-US" dirty="0"/>
          </a:p>
          <a:p>
            <a:r>
              <a:rPr lang="en-US" b="1" dirty="0"/>
              <a:t>Color coverage</a:t>
            </a:r>
          </a:p>
        </p:txBody>
      </p:sp>
    </p:spTree>
    <p:extLst>
      <p:ext uri="{BB962C8B-B14F-4D97-AF65-F5344CB8AC3E}">
        <p14:creationId xmlns:p14="http://schemas.microsoft.com/office/powerpoint/2010/main" val="7626392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12F75-7866-8E7C-4E34-788B389F1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Spectrum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2A92BA-068C-5CA8-2589-F44C88102F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Astronomy is far more than pretty pictures</a:t>
            </a:r>
          </a:p>
          <a:p>
            <a:endParaRPr lang="en-US" dirty="0"/>
          </a:p>
          <a:p>
            <a:r>
              <a:rPr lang="en-US" u="sng" dirty="0"/>
              <a:t>Filters</a:t>
            </a:r>
            <a:r>
              <a:rPr lang="en-US" dirty="0"/>
              <a:t> isolate particular parts of the whole spectrum</a:t>
            </a:r>
          </a:p>
          <a:p>
            <a:endParaRPr lang="en-US" dirty="0"/>
          </a:p>
          <a:p>
            <a:r>
              <a:rPr lang="en-US" u="sng" dirty="0"/>
              <a:t>Spectroscopy</a:t>
            </a:r>
            <a:r>
              <a:rPr lang="en-US" dirty="0"/>
              <a:t> reveals spectral lines</a:t>
            </a:r>
          </a:p>
        </p:txBody>
      </p:sp>
    </p:spTree>
    <p:extLst>
      <p:ext uri="{BB962C8B-B14F-4D97-AF65-F5344CB8AC3E}">
        <p14:creationId xmlns:p14="http://schemas.microsoft.com/office/powerpoint/2010/main" val="14919972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2EE8BCF0-5AD1-008A-4686-6CBAC64441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032" y="454793"/>
            <a:ext cx="4804488" cy="5948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88F0D7E-2434-C20E-C50D-73913799E8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55" t="1224" r="-120" b="25958"/>
          <a:stretch>
            <a:fillRect/>
          </a:stretch>
        </p:blipFill>
        <p:spPr bwMode="auto">
          <a:xfrm>
            <a:off x="2325252" y="348408"/>
            <a:ext cx="6818748" cy="2824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99167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54391B-633B-3005-5496-1FB5A08CA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ADC5329-9D51-5A6C-9083-8066430027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03" y="1019160"/>
            <a:ext cx="8750394" cy="5006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47850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3" descr="mystery_sta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2286000"/>
            <a:ext cx="655320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68" name="Picture 4" descr="magnesiu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0" y="1066800"/>
            <a:ext cx="65532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69" name="Picture 5" descr="ir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0" y="1600200"/>
            <a:ext cx="65532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70" name="Picture 6" descr="calcium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24000" y="3398838"/>
            <a:ext cx="6553200" cy="639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71" name="Picture 7" descr="hydrogen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24000" y="2743200"/>
            <a:ext cx="6553200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639" name="Text Box 8"/>
          <p:cNvSpPr txBox="1">
            <a:spLocks noChangeArrowheads="1"/>
          </p:cNvSpPr>
          <p:nvPr/>
        </p:nvSpPr>
        <p:spPr bwMode="auto">
          <a:xfrm>
            <a:off x="715645" y="2258060"/>
            <a:ext cx="83883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/>
              <a:t>Star</a:t>
            </a:r>
          </a:p>
        </p:txBody>
      </p:sp>
      <p:sp>
        <p:nvSpPr>
          <p:cNvPr id="62473" name="Text Box 9"/>
          <p:cNvSpPr txBox="1">
            <a:spLocks noChangeArrowheads="1"/>
          </p:cNvSpPr>
          <p:nvPr/>
        </p:nvSpPr>
        <p:spPr bwMode="auto">
          <a:xfrm>
            <a:off x="715645" y="4183401"/>
            <a:ext cx="8188325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/>
              <a:t>Which elements are seen in the spectrum of this star?</a:t>
            </a:r>
          </a:p>
          <a:p>
            <a:pPr>
              <a:spcBef>
                <a:spcPct val="50000"/>
              </a:spcBef>
            </a:pPr>
            <a:r>
              <a:rPr lang="en-US" sz="2800" dirty="0"/>
              <a:t>a) All 4     b) Fe + H     c) H + Ca    d) Fe, H &amp; Ca</a:t>
            </a:r>
          </a:p>
        </p:txBody>
      </p:sp>
      <p:sp>
        <p:nvSpPr>
          <p:cNvPr id="62474" name="Text Box 10"/>
          <p:cNvSpPr txBox="1">
            <a:spLocks noChangeArrowheads="1"/>
          </p:cNvSpPr>
          <p:nvPr/>
        </p:nvSpPr>
        <p:spPr bwMode="auto">
          <a:xfrm>
            <a:off x="1371600" y="5577840"/>
            <a:ext cx="6705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/>
              <a:t>Hydrogen and Calcium are strong</a:t>
            </a:r>
          </a:p>
        </p:txBody>
      </p:sp>
    </p:spTree>
    <p:extLst>
      <p:ext uri="{BB962C8B-B14F-4D97-AF65-F5344CB8AC3E}">
        <p14:creationId xmlns:p14="http://schemas.microsoft.com/office/powerpoint/2010/main" val="141333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7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75549-B756-D80F-F725-DEC8CF99AE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2A554-1E58-BC34-C7B2-5236E485C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Spectrum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706271-875F-9063-FAB8-29D319C60D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Astronomy is far more than pretty pictures</a:t>
            </a:r>
          </a:p>
          <a:p>
            <a:endParaRPr lang="en-US" dirty="0"/>
          </a:p>
          <a:p>
            <a:r>
              <a:rPr lang="en-US" u="sng" dirty="0"/>
              <a:t>Filters</a:t>
            </a:r>
            <a:r>
              <a:rPr lang="en-US" dirty="0"/>
              <a:t> isolate particular parts of the whole spectrum and thus probe </a:t>
            </a:r>
            <a:r>
              <a:rPr lang="en-US" b="1" dirty="0"/>
              <a:t>temperature</a:t>
            </a:r>
          </a:p>
          <a:p>
            <a:endParaRPr lang="en-US" dirty="0"/>
          </a:p>
          <a:p>
            <a:r>
              <a:rPr lang="en-US" u="sng" dirty="0"/>
              <a:t>Spectroscopy</a:t>
            </a:r>
            <a:r>
              <a:rPr lang="en-US" dirty="0"/>
              <a:t> reveals spectral lines and thus probe </a:t>
            </a:r>
            <a:r>
              <a:rPr lang="en-US" b="1" dirty="0"/>
              <a:t>composition</a:t>
            </a:r>
          </a:p>
          <a:p>
            <a:endParaRPr lang="en-US" dirty="0"/>
          </a:p>
          <a:p>
            <a:r>
              <a:rPr lang="en-US" dirty="0"/>
              <a:t>….and </a:t>
            </a:r>
            <a:r>
              <a:rPr lang="en-US" b="1" dirty="0"/>
              <a:t>density, pressure, velocity</a:t>
            </a:r>
            <a:r>
              <a:rPr lang="en-US" dirty="0"/>
              <a:t>, etc.</a:t>
            </a:r>
          </a:p>
        </p:txBody>
      </p:sp>
    </p:spTree>
    <p:extLst>
      <p:ext uri="{BB962C8B-B14F-4D97-AF65-F5344CB8AC3E}">
        <p14:creationId xmlns:p14="http://schemas.microsoft.com/office/powerpoint/2010/main" val="29814697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93E61-7075-DB57-BD7C-5DB40A41D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Caution!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C774CC-3FB7-B0A0-90D5-4E67779862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35674"/>
            <a:ext cx="3605022" cy="5156565"/>
          </a:xfrm>
        </p:spPr>
        <p:txBody>
          <a:bodyPr/>
          <a:lstStyle/>
          <a:p>
            <a:r>
              <a:rPr lang="en-US" dirty="0"/>
              <a:t>Astronomical images are composites from various bands, and often highly processed</a:t>
            </a:r>
          </a:p>
          <a:p>
            <a:endParaRPr lang="en-US" dirty="0"/>
          </a:p>
          <a:p>
            <a:r>
              <a:rPr lang="en-US" dirty="0"/>
              <a:t>Example:</a:t>
            </a:r>
          </a:p>
          <a:p>
            <a:r>
              <a:rPr lang="en-US" dirty="0">
                <a:solidFill>
                  <a:srgbClr val="0070C0"/>
                </a:solidFill>
              </a:rPr>
              <a:t>Blue – Oxygen</a:t>
            </a:r>
          </a:p>
          <a:p>
            <a:r>
              <a:rPr lang="en-US" dirty="0">
                <a:solidFill>
                  <a:srgbClr val="00B050"/>
                </a:solidFill>
              </a:rPr>
              <a:t>Green – Hydrogen &amp; Nitrogen</a:t>
            </a:r>
          </a:p>
          <a:p>
            <a:r>
              <a:rPr lang="en-US" dirty="0">
                <a:solidFill>
                  <a:srgbClr val="FFC000"/>
                </a:solidFill>
              </a:rPr>
              <a:t>Orange – Sulfur </a:t>
            </a:r>
          </a:p>
        </p:txBody>
      </p:sp>
      <p:pic>
        <p:nvPicPr>
          <p:cNvPr id="4" name="Picture 3" descr="A nebula in space with stars&#10;&#10;AI-generated content may be incorrect.">
            <a:extLst>
              <a:ext uri="{FF2B5EF4-FFF2-40B4-BE49-F238E27FC236}">
                <a16:creationId xmlns:a16="http://schemas.microsoft.com/office/drawing/2014/main" id="{B99B29F6-A17E-0A2B-79CD-8D91A7CE5BA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272" y="1483754"/>
            <a:ext cx="4353624" cy="4542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1571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452A2-3D49-9586-5F42-177199068A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Colors Galore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81EE56-9D55-4434-2BEC-FD385F7F1C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18896"/>
            <a:ext cx="7886700" cy="4671992"/>
          </a:xfrm>
        </p:spPr>
        <p:txBody>
          <a:bodyPr/>
          <a:lstStyle/>
          <a:p>
            <a:r>
              <a:rPr lang="en-US" dirty="0"/>
              <a:t>Unlike a conventional telescope, Rubin does not have a spectrograph</a:t>
            </a:r>
          </a:p>
          <a:p>
            <a:pPr lvl="1"/>
            <a:r>
              <a:rPr lang="en-US" dirty="0"/>
              <a:t>But an auxiliary telescope (</a:t>
            </a:r>
            <a:r>
              <a:rPr lang="en-US" dirty="0" err="1"/>
              <a:t>AuxTel</a:t>
            </a:r>
            <a:r>
              <a:rPr lang="en-US" dirty="0"/>
              <a:t>) does: it facilitates correcting for atmospheric effects and in photometric calibration</a:t>
            </a:r>
          </a:p>
          <a:p>
            <a:r>
              <a:rPr lang="en-US" dirty="0">
                <a:solidFill>
                  <a:srgbClr val="FF0000"/>
                </a:solidFill>
              </a:rPr>
              <a:t>Rubin has a carousel of 6 filters with an extraordinary wavelength coverage: </a:t>
            </a:r>
          </a:p>
          <a:p>
            <a:r>
              <a:rPr lang="en-US" dirty="0">
                <a:solidFill>
                  <a:srgbClr val="FF0000"/>
                </a:solidFill>
              </a:rPr>
              <a:t>330 nm (near UV)</a:t>
            </a: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   to</a:t>
            </a:r>
          </a:p>
          <a:p>
            <a:r>
              <a:rPr lang="en-US" dirty="0">
                <a:solidFill>
                  <a:srgbClr val="FF0000"/>
                </a:solidFill>
              </a:rPr>
              <a:t>1060 nm (near IR)</a:t>
            </a:r>
          </a:p>
        </p:txBody>
      </p:sp>
    </p:spTree>
    <p:extLst>
      <p:ext uri="{BB962C8B-B14F-4D97-AF65-F5344CB8AC3E}">
        <p14:creationId xmlns:p14="http://schemas.microsoft.com/office/powerpoint/2010/main" val="20065332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light&#10;&#10;AI-generated content may be incorrect.">
            <a:extLst>
              <a:ext uri="{FF2B5EF4-FFF2-40B4-BE49-F238E27FC236}">
                <a16:creationId xmlns:a16="http://schemas.microsoft.com/office/drawing/2014/main" id="{8310590E-C8E3-6B13-F214-1F1DB153AC8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77" r="-1200"/>
          <a:stretch>
            <a:fillRect/>
          </a:stretch>
        </p:blipFill>
        <p:spPr>
          <a:xfrm>
            <a:off x="0" y="2249424"/>
            <a:ext cx="9253728" cy="3021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3945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45DBCF-D3AD-A1E1-B45E-8147DC31B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D70ED-A3A8-3C64-B6D7-30CA33022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Colors Galore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5F0E0E-2FEA-5CB9-DC67-E756987725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18896"/>
            <a:ext cx="7886700" cy="4671992"/>
          </a:xfrm>
        </p:spPr>
        <p:txBody>
          <a:bodyPr/>
          <a:lstStyle/>
          <a:p>
            <a:r>
              <a:rPr lang="en-US" dirty="0"/>
              <a:t>Unlike a conventional telescope, Rubin does not have a spectrograph</a:t>
            </a:r>
          </a:p>
          <a:p>
            <a:pPr lvl="1"/>
            <a:r>
              <a:rPr lang="en-US" dirty="0"/>
              <a:t>But an auxiliary telescope (</a:t>
            </a:r>
            <a:r>
              <a:rPr lang="en-US" dirty="0" err="1"/>
              <a:t>AuxTel</a:t>
            </a:r>
            <a:r>
              <a:rPr lang="en-US" dirty="0"/>
              <a:t>) does: it facilitates correcting for atmospheric effects and in photometric calibration</a:t>
            </a:r>
          </a:p>
          <a:p>
            <a:r>
              <a:rPr lang="en-US" dirty="0">
                <a:solidFill>
                  <a:srgbClr val="FF0000"/>
                </a:solidFill>
              </a:rPr>
              <a:t>Rubin has a carousel of 6 filters with an extraordinary wavelength coverage: </a:t>
            </a:r>
          </a:p>
          <a:p>
            <a:r>
              <a:rPr lang="en-US" dirty="0">
                <a:solidFill>
                  <a:srgbClr val="FF0000"/>
                </a:solidFill>
              </a:rPr>
              <a:t>Filters can change up to 4 times per night</a:t>
            </a:r>
          </a:p>
          <a:p>
            <a:r>
              <a:rPr lang="en-US" dirty="0">
                <a:solidFill>
                  <a:srgbClr val="FF0000"/>
                </a:solidFill>
              </a:rPr>
              <a:t>There is a complex observing strategy, with the Wide-Fast-Deep Survey covering the sky in all six filters over 10 years</a:t>
            </a:r>
          </a:p>
        </p:txBody>
      </p:sp>
    </p:spTree>
    <p:extLst>
      <p:ext uri="{BB962C8B-B14F-4D97-AF65-F5344CB8AC3E}">
        <p14:creationId xmlns:p14="http://schemas.microsoft.com/office/powerpoint/2010/main" val="242501411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9C4BB-52C3-605D-22DC-A11FFCB6D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170AFE-6B0E-4C41-A8E7-B16DD897FA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778" y="1109168"/>
            <a:ext cx="8005572" cy="2897696"/>
          </a:xfrm>
        </p:spPr>
        <p:txBody>
          <a:bodyPr/>
          <a:lstStyle/>
          <a:p>
            <a:r>
              <a:rPr lang="en-US" dirty="0"/>
              <a:t>Management: Association of Universities for Research in Astronomy (AURA) – Tucson, AZ</a:t>
            </a:r>
          </a:p>
          <a:p>
            <a:r>
              <a:rPr lang="en-US" dirty="0"/>
              <a:t>Base Facility: La Serena, Chile</a:t>
            </a:r>
          </a:p>
          <a:p>
            <a:r>
              <a:rPr lang="en-US" dirty="0"/>
              <a:t>Rubin Observatory: Cerro Pachon, Chile</a:t>
            </a:r>
          </a:p>
          <a:p>
            <a:r>
              <a:rPr lang="en-US" dirty="0"/>
              <a:t>Data Handling: SLAC National Accelerator Lab. – Menlo Park, CA</a:t>
            </a:r>
          </a:p>
        </p:txBody>
      </p:sp>
      <p:pic>
        <p:nvPicPr>
          <p:cNvPr id="5" name="Picture 4" descr="A map of a country&#10;&#10;AI-generated content may be incorrect.">
            <a:extLst>
              <a:ext uri="{FF2B5EF4-FFF2-40B4-BE49-F238E27FC236}">
                <a16:creationId xmlns:a16="http://schemas.microsoft.com/office/drawing/2014/main" id="{6DD1F68A-BD77-17F1-154A-0409F13CC0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5887" y="3496054"/>
            <a:ext cx="5215285" cy="3224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42075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uilding on a mountain&#10;&#10;AI-generated content may be incorrect.">
            <a:extLst>
              <a:ext uri="{FF2B5EF4-FFF2-40B4-BE49-F238E27FC236}">
                <a16:creationId xmlns:a16="http://schemas.microsoft.com/office/drawing/2014/main" id="{B969B282-901C-E6D8-BF2F-538440CD32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" y="396590"/>
            <a:ext cx="8964168" cy="6064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35437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65DB2-CBFD-4B15-A199-44E21649D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9310"/>
            <a:ext cx="7886700" cy="1325563"/>
          </a:xfrm>
        </p:spPr>
        <p:txBody>
          <a:bodyPr/>
          <a:lstStyle/>
          <a:p>
            <a:r>
              <a:rPr lang="en-US" dirty="0"/>
              <a:t>Recap: Reflecting Telescopes</a:t>
            </a:r>
          </a:p>
        </p:txBody>
      </p:sp>
      <p:pic>
        <p:nvPicPr>
          <p:cNvPr id="5" name="Picture 4" descr="A picture containing wire, line, hanging, sitting&#10;&#10;Description automatically generated">
            <a:extLst>
              <a:ext uri="{FF2B5EF4-FFF2-40B4-BE49-F238E27FC236}">
                <a16:creationId xmlns:a16="http://schemas.microsoft.com/office/drawing/2014/main" id="{465B5F09-C31F-49CD-87FF-3F26A9B866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8732" y="2118862"/>
            <a:ext cx="7425267" cy="358574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C8433B-E0AD-4197-9E62-86BD2C7D56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53331"/>
            <a:ext cx="7886700" cy="4351338"/>
          </a:xfrm>
        </p:spPr>
        <p:txBody>
          <a:bodyPr>
            <a:normAutofit/>
          </a:bodyPr>
          <a:lstStyle/>
          <a:p>
            <a:r>
              <a:rPr lang="en-US" dirty="0"/>
              <a:t>Two mirror design: Cassegrain focus</a:t>
            </a:r>
          </a:p>
        </p:txBody>
      </p:sp>
    </p:spTree>
    <p:extLst>
      <p:ext uri="{BB962C8B-B14F-4D97-AF65-F5344CB8AC3E}">
        <p14:creationId xmlns:p14="http://schemas.microsoft.com/office/powerpoint/2010/main" val="192867978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04C709-E3A1-6560-F734-35E07E71E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E270F3-1D0E-EEED-AA88-4EDA9B92B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9310"/>
            <a:ext cx="7886700" cy="1325563"/>
          </a:xfrm>
        </p:spPr>
        <p:txBody>
          <a:bodyPr/>
          <a:lstStyle/>
          <a:p>
            <a:r>
              <a:rPr lang="en-US" dirty="0"/>
              <a:t>Recap: Reflecting Telescopes</a:t>
            </a:r>
          </a:p>
        </p:txBody>
      </p:sp>
      <p:pic>
        <p:nvPicPr>
          <p:cNvPr id="7" name="Picture 6" descr="A picture containing indoor, sitting, table, boat&#10;&#10;Description automatically generated">
            <a:extLst>
              <a:ext uri="{FF2B5EF4-FFF2-40B4-BE49-F238E27FC236}">
                <a16:creationId xmlns:a16="http://schemas.microsoft.com/office/drawing/2014/main" id="{4D4FA0B0-D6B0-7121-1E2A-37B5A4D09C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666" y="1016979"/>
            <a:ext cx="3492669" cy="5801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61798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wire, line, hanging, sitting&#10;&#10;Description automatically generated">
            <a:extLst>
              <a:ext uri="{FF2B5EF4-FFF2-40B4-BE49-F238E27FC236}">
                <a16:creationId xmlns:a16="http://schemas.microsoft.com/office/drawing/2014/main" id="{465B5F09-C31F-49CD-87FF-3F26A9B866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8732" y="2118862"/>
            <a:ext cx="7425267" cy="358574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C365DB2-CBFD-4B15-A199-44E21649D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9307"/>
            <a:ext cx="7886700" cy="1325563"/>
          </a:xfrm>
        </p:spPr>
        <p:txBody>
          <a:bodyPr/>
          <a:lstStyle/>
          <a:p>
            <a:r>
              <a:rPr lang="en-US" dirty="0"/>
              <a:t>Recap: Reflecting Telescopes</a:t>
            </a:r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A2B87FBD-C7FA-4AB4-A6B7-A7F668F00977}"/>
              </a:ext>
            </a:extLst>
          </p:cNvPr>
          <p:cNvSpPr/>
          <p:nvPr/>
        </p:nvSpPr>
        <p:spPr>
          <a:xfrm>
            <a:off x="1159933" y="2611967"/>
            <a:ext cx="423332" cy="381000"/>
          </a:xfrm>
          <a:prstGeom prst="star5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327E2A9-D3E4-4027-8B42-BA1460E0C377}"/>
              </a:ext>
            </a:extLst>
          </p:cNvPr>
          <p:cNvGrpSpPr/>
          <p:nvPr/>
        </p:nvGrpSpPr>
        <p:grpSpPr>
          <a:xfrm>
            <a:off x="1512358" y="2849034"/>
            <a:ext cx="7081309" cy="952499"/>
            <a:chOff x="1512358" y="2849034"/>
            <a:chExt cx="7081309" cy="952499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DA89E12-81A8-4262-B5E9-966177B5E19B}"/>
                </a:ext>
              </a:extLst>
            </p:cNvPr>
            <p:cNvCxnSpPr/>
            <p:nvPr/>
          </p:nvCxnSpPr>
          <p:spPr>
            <a:xfrm>
              <a:off x="1512358" y="2849034"/>
              <a:ext cx="6400802" cy="287866"/>
            </a:xfrm>
            <a:prstGeom prst="line">
              <a:avLst/>
            </a:prstGeom>
            <a:ln w="2222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9D37F5A5-824E-4527-916C-6E55449CFB36}"/>
                </a:ext>
              </a:extLst>
            </p:cNvPr>
            <p:cNvCxnSpPr/>
            <p:nvPr/>
          </p:nvCxnSpPr>
          <p:spPr>
            <a:xfrm flipV="1">
              <a:off x="3395133" y="3136900"/>
              <a:ext cx="4614334" cy="41910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9BA945C6-A1F8-4F17-B325-C8932C119EDD}"/>
                </a:ext>
              </a:extLst>
            </p:cNvPr>
            <p:cNvCxnSpPr>
              <a:cxnSpLocks/>
            </p:cNvCxnSpPr>
            <p:nvPr/>
          </p:nvCxnSpPr>
          <p:spPr>
            <a:xfrm>
              <a:off x="3395133" y="3574436"/>
              <a:ext cx="5198534" cy="227097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0B731CBF-C15C-4EFF-B96F-5F3681DD04DA}"/>
              </a:ext>
            </a:extLst>
          </p:cNvPr>
          <p:cNvCxnSpPr/>
          <p:nvPr/>
        </p:nvCxnSpPr>
        <p:spPr>
          <a:xfrm>
            <a:off x="1583265" y="2992967"/>
            <a:ext cx="1727202" cy="808566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92D6D43-583B-4821-8F9B-C0C5A21F8C16}"/>
              </a:ext>
            </a:extLst>
          </p:cNvPr>
          <p:cNvGrpSpPr/>
          <p:nvPr/>
        </p:nvGrpSpPr>
        <p:grpSpPr>
          <a:xfrm>
            <a:off x="1583265" y="2329657"/>
            <a:ext cx="6866468" cy="1471876"/>
            <a:chOff x="1583265" y="2329657"/>
            <a:chExt cx="6866468" cy="1471876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FB1AD9E0-DE0C-41D7-A61F-DA86DC01D82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583265" y="2329657"/>
              <a:ext cx="6256868" cy="396610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C0D57E9B-2474-4328-AAB6-C04846680DAC}"/>
                </a:ext>
              </a:extLst>
            </p:cNvPr>
            <p:cNvCxnSpPr/>
            <p:nvPr/>
          </p:nvCxnSpPr>
          <p:spPr>
            <a:xfrm flipH="1">
              <a:off x="3395133" y="2329657"/>
              <a:ext cx="4445000" cy="1099343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9D4666E-FBD3-4FA0-8F81-EA78C084932B}"/>
                </a:ext>
              </a:extLst>
            </p:cNvPr>
            <p:cNvCxnSpPr/>
            <p:nvPr/>
          </p:nvCxnSpPr>
          <p:spPr>
            <a:xfrm>
              <a:off x="3395133" y="3429000"/>
              <a:ext cx="5054600" cy="372533"/>
            </a:xfrm>
            <a:prstGeom prst="line">
              <a:avLst/>
            </a:prstGeom>
            <a:ln w="285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42622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2EC28-D587-B3AE-F17D-AA968267D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Rubin/Simonyi: Unique 3-Mirror Design</a:t>
            </a:r>
          </a:p>
        </p:txBody>
      </p:sp>
      <p:pic>
        <p:nvPicPr>
          <p:cNvPr id="4" name="Picture 3" descr="Diagram of a camera lens&#10;&#10;AI-generated content may be incorrect.">
            <a:extLst>
              <a:ext uri="{FF2B5EF4-FFF2-40B4-BE49-F238E27FC236}">
                <a16:creationId xmlns:a16="http://schemas.microsoft.com/office/drawing/2014/main" id="{5ADB3ED8-536A-3F8E-C726-D479D88D7F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721" y="1267777"/>
            <a:ext cx="5616559" cy="5443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942444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sitting on a white surface&#10;&#10;AI-generated content may be incorrect.">
            <a:extLst>
              <a:ext uri="{FF2B5EF4-FFF2-40B4-BE49-F238E27FC236}">
                <a16:creationId xmlns:a16="http://schemas.microsoft.com/office/drawing/2014/main" id="{2C1DBDF6-D711-88A8-12C2-D9393C4F0B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552" y="173736"/>
            <a:ext cx="5471160" cy="3791514"/>
          </a:xfrm>
          <a:prstGeom prst="rect">
            <a:avLst/>
          </a:prstGeom>
        </p:spPr>
      </p:pic>
      <p:pic>
        <p:nvPicPr>
          <p:cNvPr id="5" name="Picture 4" descr="A circular object with a hole in the center&#10;&#10;AI-generated content may be incorrect.">
            <a:extLst>
              <a:ext uri="{FF2B5EF4-FFF2-40B4-BE49-F238E27FC236}">
                <a16:creationId xmlns:a16="http://schemas.microsoft.com/office/drawing/2014/main" id="{E64822AF-41FC-0A7D-BB4F-EDA3FBD58A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752" y="2832100"/>
            <a:ext cx="6483096" cy="3961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83616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07290-C168-4234-0A17-BAC74F178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Recap: Equatorial Mount</a:t>
            </a:r>
          </a:p>
        </p:txBody>
      </p:sp>
      <p:pic>
        <p:nvPicPr>
          <p:cNvPr id="3" name="eyes_skies_mount_eq">
            <a:hlinkClick r:id="" action="ppaction://media"/>
            <a:extLst>
              <a:ext uri="{FF2B5EF4-FFF2-40B4-BE49-F238E27FC236}">
                <a16:creationId xmlns:a16="http://schemas.microsoft.com/office/drawing/2014/main" id="{CE38D06C-9114-72A5-036B-747F97E13A1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13157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5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D5A686-73A9-932E-D3EB-4A055680E8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C67E6-FF12-E863-7A21-6F27E5C45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Recap: Alt-Az Mount</a:t>
            </a:r>
          </a:p>
        </p:txBody>
      </p:sp>
      <p:pic>
        <p:nvPicPr>
          <p:cNvPr id="3" name="eyes_skies_mount_az">
            <a:hlinkClick r:id="" action="ppaction://media"/>
            <a:extLst>
              <a:ext uri="{FF2B5EF4-FFF2-40B4-BE49-F238E27FC236}">
                <a16:creationId xmlns:a16="http://schemas.microsoft.com/office/drawing/2014/main" id="{02147B6E-5FF3-3BB7-3B03-50785B99A40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122426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235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17F87-8B54-8992-864B-BE0887A52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Rubin/Simonyi Mount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9F3720-379B-B2C0-160C-3B027AE326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093004"/>
            <a:ext cx="7886700" cy="529865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Alt-Az mount needs an image rotator in the camera assembly, but yields:</a:t>
            </a:r>
          </a:p>
          <a:p>
            <a:endParaRPr lang="en-US" dirty="0"/>
          </a:p>
          <a:p>
            <a:r>
              <a:rPr lang="en-US" dirty="0"/>
              <a:t>Structural stability &amp; simplicity, with cost reduction</a:t>
            </a:r>
          </a:p>
          <a:p>
            <a:r>
              <a:rPr lang="en-US" dirty="0"/>
              <a:t>Compact observatory dome, with cost reduction</a:t>
            </a:r>
          </a:p>
          <a:p>
            <a:r>
              <a:rPr lang="en-US" dirty="0"/>
              <a:t>Extraordinarily rapid slewing (about 10 degrees per second; </a:t>
            </a:r>
            <a:r>
              <a:rPr lang="en-US" i="1" dirty="0"/>
              <a:t>3.5 degree slew and settle in 4 seconds</a:t>
            </a:r>
            <a:r>
              <a:rPr lang="en-US" dirty="0"/>
              <a:t>) for fast repositioning </a:t>
            </a:r>
          </a:p>
          <a:p>
            <a:pPr lvl="1"/>
            <a:r>
              <a:rPr lang="en-US" dirty="0"/>
              <a:t>Impressive acceleration</a:t>
            </a:r>
          </a:p>
          <a:p>
            <a:pPr lvl="1"/>
            <a:r>
              <a:rPr lang="en-US" dirty="0"/>
              <a:t>Minimal recovery time from vibration</a:t>
            </a:r>
          </a:p>
          <a:p>
            <a:r>
              <a:rPr lang="en-US" dirty="0"/>
              <a:t>Total weight of the M1M3 assembly, M2 assembly, and camera is about 24 US tons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534444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ubin-tma-rotation">
            <a:hlinkClick r:id="" action="ppaction://media"/>
            <a:extLst>
              <a:ext uri="{FF2B5EF4-FFF2-40B4-BE49-F238E27FC236}">
                <a16:creationId xmlns:a16="http://schemas.microsoft.com/office/drawing/2014/main" id="{7BAB45C4-BE9C-2780-1244-4F55BAF0E64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221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D66BB-B639-6552-27D3-EC1388037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Mirror Support/Alignment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5F0DC8-CC84-87AB-3536-33050CD430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M1M3 is in a mirror cell with active support structure</a:t>
            </a:r>
          </a:p>
          <a:p>
            <a:r>
              <a:rPr lang="en-US" dirty="0"/>
              <a:t>Force actuators – small motors – preserve precise optical alignment regardless of orientation</a:t>
            </a:r>
          </a:p>
          <a:p>
            <a:endParaRPr lang="en-US" dirty="0"/>
          </a:p>
          <a:p>
            <a:r>
              <a:rPr lang="en-US" dirty="0"/>
              <a:t>An Active Optics System (AOS): laser trackers, and sensors at edge of focal plane, enable the correction of component positions</a:t>
            </a:r>
          </a:p>
          <a:p>
            <a:endParaRPr lang="en-US" dirty="0"/>
          </a:p>
          <a:p>
            <a:r>
              <a:rPr lang="en-US" dirty="0"/>
              <a:t>Curvature Wavefront Sensors (CWFS) enable Adaptive Optics – </a:t>
            </a:r>
            <a:r>
              <a:rPr lang="en-US" u="sng" dirty="0"/>
              <a:t>see next week on the ELT</a:t>
            </a:r>
          </a:p>
        </p:txBody>
      </p:sp>
    </p:spTree>
    <p:extLst>
      <p:ext uri="{BB962C8B-B14F-4D97-AF65-F5344CB8AC3E}">
        <p14:creationId xmlns:p14="http://schemas.microsoft.com/office/powerpoint/2010/main" val="289230276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F3AEA2-BB4A-DDFA-F04E-B468A99E7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Gigapixel Camera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F5E23B-D3DE-0924-87CB-9D158FB44C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Resolution</a:t>
            </a:r>
            <a:r>
              <a:rPr lang="en-US" dirty="0"/>
              <a:t>: 3.2 Gigapixels (3200 Megapixels)</a:t>
            </a:r>
          </a:p>
          <a:p>
            <a:endParaRPr lang="en-US" dirty="0"/>
          </a:p>
          <a:p>
            <a:r>
              <a:rPr lang="en-US" b="1" dirty="0"/>
              <a:t>Sensors</a:t>
            </a:r>
            <a:r>
              <a:rPr lang="en-US" dirty="0"/>
              <a:t>: 189 individual CCDs in an array</a:t>
            </a:r>
          </a:p>
          <a:p>
            <a:endParaRPr lang="en-US" dirty="0"/>
          </a:p>
          <a:p>
            <a:r>
              <a:rPr lang="en-US" b="1" dirty="0"/>
              <a:t>Weight</a:t>
            </a:r>
            <a:r>
              <a:rPr lang="en-US" dirty="0"/>
              <a:t>: 3 tons</a:t>
            </a:r>
          </a:p>
          <a:p>
            <a:endParaRPr lang="en-US" dirty="0"/>
          </a:p>
          <a:p>
            <a:r>
              <a:rPr lang="en-US" b="1" dirty="0"/>
              <a:t>Cooling</a:t>
            </a:r>
            <a:r>
              <a:rPr lang="en-US" dirty="0"/>
              <a:t>: cooled to minimize thermal noise</a:t>
            </a:r>
          </a:p>
        </p:txBody>
      </p:sp>
    </p:spTree>
    <p:extLst>
      <p:ext uri="{BB962C8B-B14F-4D97-AF65-F5344CB8AC3E}">
        <p14:creationId xmlns:p14="http://schemas.microsoft.com/office/powerpoint/2010/main" val="281053043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camera lens&#10;&#10;AI-generated content may be incorrect.">
            <a:extLst>
              <a:ext uri="{FF2B5EF4-FFF2-40B4-BE49-F238E27FC236}">
                <a16:creationId xmlns:a16="http://schemas.microsoft.com/office/drawing/2014/main" id="{EA3CC856-E144-E4CE-68D9-D6076C7C55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2346"/>
            <a:ext cx="9144000" cy="5893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6194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camera lens&#10;&#10;AI-generated content may be incorrect.">
            <a:extLst>
              <a:ext uri="{FF2B5EF4-FFF2-40B4-BE49-F238E27FC236}">
                <a16:creationId xmlns:a16="http://schemas.microsoft.com/office/drawing/2014/main" id="{D02F2506-CBB8-7056-3D29-1734B6436F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8655"/>
            <a:ext cx="9144000" cy="5520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3856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BE80F-0ECA-B8B0-77B9-9CD0B5F18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Cooling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4B82DFC-3527-8E11-81D2-52A956E6D2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Two stage cooling</a:t>
            </a:r>
          </a:p>
          <a:p>
            <a:endParaRPr lang="en-US" dirty="0"/>
          </a:p>
          <a:p>
            <a:r>
              <a:rPr lang="en-US" b="1" dirty="0"/>
              <a:t>Cryo-system</a:t>
            </a:r>
            <a:r>
              <a:rPr lang="en-US" dirty="0"/>
              <a:t>: cools the CCDs to -100 </a:t>
            </a:r>
            <a:r>
              <a:rPr lang="en-US" baseline="30000" dirty="0" err="1"/>
              <a:t>o</a:t>
            </a:r>
            <a:r>
              <a:rPr lang="en-US" dirty="0" err="1"/>
              <a:t>C</a:t>
            </a:r>
            <a:r>
              <a:rPr lang="en-US" dirty="0"/>
              <a:t>  (-148 </a:t>
            </a:r>
            <a:r>
              <a:rPr lang="en-US" baseline="30000" dirty="0" err="1"/>
              <a:t>o</a:t>
            </a:r>
            <a:r>
              <a:rPr lang="en-US" dirty="0" err="1"/>
              <a:t>F</a:t>
            </a:r>
            <a:r>
              <a:rPr lang="en-US" dirty="0"/>
              <a:t>) – a special blend of refrigerants is circulated in multiple circuits to ensure uniform cooling</a:t>
            </a:r>
          </a:p>
          <a:p>
            <a:endParaRPr lang="en-US" dirty="0"/>
          </a:p>
          <a:p>
            <a:r>
              <a:rPr lang="en-US" b="1" dirty="0"/>
              <a:t>Cold-system</a:t>
            </a:r>
            <a:r>
              <a:rPr lang="en-US" dirty="0"/>
              <a:t>: cools the readout electronics to as little as -10 </a:t>
            </a:r>
            <a:r>
              <a:rPr lang="en-US" baseline="30000" dirty="0" err="1"/>
              <a:t>o</a:t>
            </a:r>
            <a:r>
              <a:rPr lang="en-US" dirty="0" err="1"/>
              <a:t>C</a:t>
            </a:r>
            <a:r>
              <a:rPr lang="en-US" dirty="0"/>
              <a:t> (-14 </a:t>
            </a:r>
            <a:r>
              <a:rPr lang="en-US" baseline="30000" dirty="0" err="1"/>
              <a:t>o</a:t>
            </a:r>
            <a:r>
              <a:rPr lang="en-US" dirty="0" err="1"/>
              <a:t>F</a:t>
            </a:r>
            <a:r>
              <a:rPr lang="en-US" dirty="0"/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372569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F9F26-F216-E591-B39D-BA39AD02D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7B2C34-CC77-B901-80AB-F3063D2E57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reference: a modern smartphone has typically 128 GB of storage</a:t>
            </a:r>
          </a:p>
          <a:p>
            <a:r>
              <a:rPr lang="en-US" dirty="0"/>
              <a:t>For reference: a modern laptop has typically 256GB to 1 TB of storage</a:t>
            </a:r>
          </a:p>
          <a:p>
            <a:endParaRPr lang="en-US" dirty="0"/>
          </a:p>
          <a:p>
            <a:r>
              <a:rPr lang="en-US" b="1" dirty="0"/>
              <a:t>Rubin</a:t>
            </a:r>
          </a:p>
          <a:p>
            <a:r>
              <a:rPr lang="en-US" u="sng" dirty="0"/>
              <a:t>Nightly</a:t>
            </a:r>
            <a:r>
              <a:rPr lang="en-US" dirty="0"/>
              <a:t>: 20 TB of raw data (3 years of Netflix)</a:t>
            </a:r>
          </a:p>
          <a:p>
            <a:r>
              <a:rPr lang="en-US" u="sng" dirty="0"/>
              <a:t>Total Survey</a:t>
            </a:r>
            <a:r>
              <a:rPr lang="en-US" dirty="0"/>
              <a:t>: 60 PB (60,000 TB)</a:t>
            </a:r>
          </a:p>
          <a:p>
            <a:r>
              <a:rPr lang="en-US" u="sng" dirty="0"/>
              <a:t>Processed data</a:t>
            </a:r>
            <a:r>
              <a:rPr lang="en-US" dirty="0"/>
              <a:t>: 500 PB (500,000 TB)</a:t>
            </a:r>
          </a:p>
        </p:txBody>
      </p:sp>
    </p:spTree>
    <p:extLst>
      <p:ext uri="{BB962C8B-B14F-4D97-AF65-F5344CB8AC3E}">
        <p14:creationId xmlns:p14="http://schemas.microsoft.com/office/powerpoint/2010/main" val="239612594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A317B-1A35-38B0-5CDD-4287E30EE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B8C2B5-FCB9-DE6A-4E2D-4310ED5400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Time to transfer one image from Cerro Pachon (by dedicated fiberoptic cable to La Serena) and on to Menlo Park, compare with archive, and generate alerts based on changes: </a:t>
            </a:r>
            <a:r>
              <a:rPr lang="en-US" b="1" dirty="0"/>
              <a:t>60 seconds</a:t>
            </a:r>
          </a:p>
          <a:p>
            <a:endParaRPr lang="en-US" dirty="0"/>
          </a:p>
          <a:p>
            <a:r>
              <a:rPr lang="en-US" dirty="0"/>
              <a:t>Likely alerts per night: </a:t>
            </a:r>
            <a:r>
              <a:rPr lang="en-US" b="1" dirty="0"/>
              <a:t>10 million</a:t>
            </a:r>
          </a:p>
          <a:p>
            <a:endParaRPr lang="en-US" dirty="0"/>
          </a:p>
          <a:p>
            <a:r>
              <a:rPr lang="en-US" dirty="0"/>
              <a:t>Storage/access: cloud-based storage around the world, with access through the </a:t>
            </a:r>
            <a:r>
              <a:rPr lang="en-US" b="1" dirty="0"/>
              <a:t>Rubin Science Platform</a:t>
            </a:r>
          </a:p>
        </p:txBody>
      </p:sp>
    </p:spTree>
    <p:extLst>
      <p:ext uri="{BB962C8B-B14F-4D97-AF65-F5344CB8AC3E}">
        <p14:creationId xmlns:p14="http://schemas.microsoft.com/office/powerpoint/2010/main" val="19519988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C3FDB-6AD7-5469-9961-EA78F5092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LSST Science Goals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82F9E9-DB22-B7B9-830A-5421D0CB9D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Exploring the Transient Optical Sky</a:t>
            </a:r>
          </a:p>
          <a:p>
            <a:r>
              <a:rPr lang="en-US" dirty="0"/>
              <a:t>Early supernova light curves &amp; supernovae (</a:t>
            </a:r>
            <a:r>
              <a:rPr lang="en-US" dirty="0" err="1"/>
              <a:t>Ia</a:t>
            </a:r>
            <a:r>
              <a:rPr lang="en-US" dirty="0"/>
              <a:t> &amp; II)</a:t>
            </a:r>
          </a:p>
          <a:p>
            <a:r>
              <a:rPr lang="en-US" dirty="0" err="1"/>
              <a:t>Kilonovae</a:t>
            </a:r>
            <a:r>
              <a:rPr lang="en-US" dirty="0"/>
              <a:t> (merging neutron stars)</a:t>
            </a:r>
          </a:p>
          <a:p>
            <a:r>
              <a:rPr lang="en-US" dirty="0"/>
              <a:t>Microlensing events from stars &amp; planets</a:t>
            </a:r>
          </a:p>
          <a:p>
            <a:r>
              <a:rPr lang="en-US" dirty="0"/>
              <a:t>Tidal disruption events by supermassive black holes</a:t>
            </a:r>
          </a:p>
          <a:p>
            <a:r>
              <a:rPr lang="en-US" dirty="0"/>
              <a:t>Stellar flares &amp; pulsations</a:t>
            </a:r>
          </a:p>
          <a:p>
            <a:r>
              <a:rPr lang="en-US" dirty="0"/>
              <a:t>Active Galactic Nuclei</a:t>
            </a:r>
          </a:p>
          <a:p>
            <a:r>
              <a:rPr lang="en-US" i="1" dirty="0"/>
              <a:t>New classes of events!!</a:t>
            </a:r>
          </a:p>
        </p:txBody>
      </p:sp>
    </p:spTree>
    <p:extLst>
      <p:ext uri="{BB962C8B-B14F-4D97-AF65-F5344CB8AC3E}">
        <p14:creationId xmlns:p14="http://schemas.microsoft.com/office/powerpoint/2010/main" val="163591106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DE3AE-5088-740E-1218-0E6BF6A90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LSST Science Goals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537E83-38AA-74B8-4BBA-DA9DDC6D32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Mapping the Milky Way</a:t>
            </a:r>
            <a:endParaRPr lang="en-US" dirty="0"/>
          </a:p>
          <a:p>
            <a:r>
              <a:rPr lang="en-US" dirty="0"/>
              <a:t>Stars, star clusters &amp; satellite galaxies – position, motion &amp; chemical composition</a:t>
            </a:r>
          </a:p>
          <a:p>
            <a:r>
              <a:rPr lang="en-US" dirty="0"/>
              <a:t>Will provide a unique 3D map including faint stars and stellar streams</a:t>
            </a:r>
          </a:p>
          <a:p>
            <a:r>
              <a:rPr lang="en-US" dirty="0"/>
              <a:t>Will identify stellar populations</a:t>
            </a:r>
          </a:p>
          <a:p>
            <a:r>
              <a:rPr lang="en-US" dirty="0"/>
              <a:t>Thus probe “construction” history and star formation history of Galaxy</a:t>
            </a:r>
          </a:p>
          <a:p>
            <a:r>
              <a:rPr lang="en-US" dirty="0"/>
              <a:t>Probe the dark matter structure</a:t>
            </a:r>
          </a:p>
        </p:txBody>
      </p:sp>
    </p:spTree>
    <p:extLst>
      <p:ext uri="{BB962C8B-B14F-4D97-AF65-F5344CB8AC3E}">
        <p14:creationId xmlns:p14="http://schemas.microsoft.com/office/powerpoint/2010/main" val="245154936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treams.mpg">
            <a:hlinkClick r:id="" action="ppaction://media"/>
            <a:extLst>
              <a:ext uri="{FF2B5EF4-FFF2-40B4-BE49-F238E27FC236}">
                <a16:creationId xmlns:a16="http://schemas.microsoft.com/office/drawing/2014/main" id="{556DE3C5-A8DA-B74E-65BE-EA652B0D60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057" y="132913"/>
            <a:ext cx="5184000" cy="518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 descr="A close-up of a satellite&#10;&#10;AI-generated content may be incorrect.">
            <a:extLst>
              <a:ext uri="{FF2B5EF4-FFF2-40B4-BE49-F238E27FC236}">
                <a16:creationId xmlns:a16="http://schemas.microsoft.com/office/drawing/2014/main" id="{CD57D2DF-0CF4-9FC6-317A-C80D5DB7204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7799" y="3171348"/>
            <a:ext cx="5724144" cy="3553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77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C4346-B13C-6412-2D16-540E07B63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LSST Science Goals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552DAD-4EBE-BDFD-5199-917DBB0D9D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Inventory of the Solar System</a:t>
            </a:r>
          </a:p>
          <a:p>
            <a:r>
              <a:rPr lang="en-US" dirty="0"/>
              <a:t>A vastly expanded catalog of Solar System objects will improve our understanding of the formation and history of the Solar System</a:t>
            </a:r>
          </a:p>
          <a:p>
            <a:pPr lvl="1"/>
            <a:r>
              <a:rPr lang="en-US" dirty="0"/>
              <a:t>Number of known small bodies will increase by x10-100</a:t>
            </a:r>
          </a:p>
          <a:p>
            <a:pPr lvl="1"/>
            <a:r>
              <a:rPr lang="en-US" dirty="0"/>
              <a:t>More (faint) Kuiper Belt objects</a:t>
            </a:r>
          </a:p>
          <a:p>
            <a:pPr lvl="1"/>
            <a:r>
              <a:rPr lang="en-US" dirty="0"/>
              <a:t>Info on composition, shape &amp; rotation yields a better probe of diverse asteroid populations (main belt, Trojans, Centaurs, etc.)</a:t>
            </a:r>
          </a:p>
          <a:p>
            <a:r>
              <a:rPr lang="en-US" dirty="0"/>
              <a:t>Definitively test the Planet 9 hypothesis</a:t>
            </a:r>
          </a:p>
          <a:p>
            <a:r>
              <a:rPr lang="en-US" i="1" dirty="0"/>
              <a:t>Reveal potentially hazardous near-Earth asteroids</a:t>
            </a:r>
          </a:p>
        </p:txBody>
      </p:sp>
    </p:spTree>
    <p:extLst>
      <p:ext uri="{BB962C8B-B14F-4D97-AF65-F5344CB8AC3E}">
        <p14:creationId xmlns:p14="http://schemas.microsoft.com/office/powerpoint/2010/main" val="163045599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the solar system&#10;&#10;AI-generated content may be incorrect.">
            <a:extLst>
              <a:ext uri="{FF2B5EF4-FFF2-40B4-BE49-F238E27FC236}">
                <a16:creationId xmlns:a16="http://schemas.microsoft.com/office/drawing/2014/main" id="{93A09E75-8BCA-7D92-9078-88EE752B48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2895"/>
            <a:ext cx="9144000" cy="4492573"/>
          </a:xfrm>
          <a:prstGeom prst="rect">
            <a:avLst/>
          </a:prstGeom>
        </p:spPr>
      </p:pic>
      <p:pic>
        <p:nvPicPr>
          <p:cNvPr id="5" name="Picture 4" descr="A diagram of the solar system&#10;&#10;AI-generated content may be incorrect.">
            <a:extLst>
              <a:ext uri="{FF2B5EF4-FFF2-40B4-BE49-F238E27FC236}">
                <a16:creationId xmlns:a16="http://schemas.microsoft.com/office/drawing/2014/main" id="{399E3DB6-7979-2276-2828-FDFB8521AB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913" y="496913"/>
            <a:ext cx="5864174" cy="586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399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nline Media 2" title="A Swarm of New Asteroids - VIDEO - EN">
            <a:hlinkClick r:id="" action="ppaction://media"/>
            <a:extLst>
              <a:ext uri="{FF2B5EF4-FFF2-40B4-BE49-F238E27FC236}">
                <a16:creationId xmlns:a16="http://schemas.microsoft.com/office/drawing/2014/main" id="{0939D1A2-745E-E95B-D518-F5622DF795FA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846138"/>
            <a:ext cx="9144000" cy="5165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828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DFC35-BE84-D03E-7D4F-A0C1A8E58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LSST Science Goals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674455-D4F9-A147-D680-F794BF8992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36600"/>
            <a:ext cx="7886700" cy="4671992"/>
          </a:xfrm>
        </p:spPr>
        <p:txBody>
          <a:bodyPr/>
          <a:lstStyle/>
          <a:p>
            <a:r>
              <a:rPr lang="en-US" b="1" dirty="0"/>
              <a:t>Probing Dark Energy &amp; Dark Matter</a:t>
            </a:r>
          </a:p>
          <a:p>
            <a:r>
              <a:rPr lang="en-US" dirty="0"/>
              <a:t>DE &amp; DM account for more than 95% the mass of the Universe (less than 5% is in gas, dust, stars…)</a:t>
            </a:r>
          </a:p>
          <a:p>
            <a:r>
              <a:rPr lang="en-US" dirty="0"/>
              <a:t>DE &amp; DM control the evolution of the Universe and the formation of structures within it</a:t>
            </a:r>
          </a:p>
          <a:p>
            <a:r>
              <a:rPr lang="en-US" dirty="0"/>
              <a:t>The presence of DE &amp; DM is thus imprinted upon the structure and dynamics of the Universe</a:t>
            </a:r>
          </a:p>
        </p:txBody>
      </p:sp>
      <p:pic>
        <p:nvPicPr>
          <p:cNvPr id="4" name="Picture 3" descr="pie.jpg">
            <a:extLst>
              <a:ext uri="{FF2B5EF4-FFF2-40B4-BE49-F238E27FC236}">
                <a16:creationId xmlns:a16="http://schemas.microsoft.com/office/drawing/2014/main" id="{FD7C9CC3-226E-358A-1099-984FC5EF58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0" t="3537" r="2941" b="12540"/>
          <a:stretch/>
        </p:blipFill>
        <p:spPr>
          <a:xfrm>
            <a:off x="3351454" y="4234171"/>
            <a:ext cx="2441092" cy="2480681"/>
          </a:xfrm>
          <a:prstGeom prst="rect">
            <a:avLst/>
          </a:prstGeom>
          <a:ln>
            <a:solidFill>
              <a:srgbClr val="FFFFFF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359701844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974DBE-FAC8-0274-8AD2-EBB1F4FC71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D9137-B47E-299A-71E5-0B47F7273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LSST Science Goals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F2EA0B-390F-D999-977E-43811C8100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Probing Dark Matter</a:t>
            </a:r>
          </a:p>
          <a:p>
            <a:r>
              <a:rPr lang="en-US" dirty="0"/>
              <a:t>Gravitational lensing will map dark matter in clusters, revealing the structure and evolution of dark matter over cosmic time</a:t>
            </a:r>
          </a:p>
          <a:p>
            <a:endParaRPr lang="en-US" dirty="0"/>
          </a:p>
        </p:txBody>
      </p:sp>
      <p:pic>
        <p:nvPicPr>
          <p:cNvPr id="4" name="Picture 3" descr="lensing.jpg">
            <a:extLst>
              <a:ext uri="{FF2B5EF4-FFF2-40B4-BE49-F238E27FC236}">
                <a16:creationId xmlns:a16="http://schemas.microsoft.com/office/drawing/2014/main" id="{A3E0B713-E4E6-8048-143C-D9CE37C411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030" y="3314678"/>
            <a:ext cx="3734970" cy="3406162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" name="Picture 4" descr="ClusterLens.jpg">
            <a:extLst>
              <a:ext uri="{FF2B5EF4-FFF2-40B4-BE49-F238E27FC236}">
                <a16:creationId xmlns:a16="http://schemas.microsoft.com/office/drawing/2014/main" id="{72EE15D0-510E-0CE5-C88A-2F4D3F0791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4570" y="3315082"/>
            <a:ext cx="3734970" cy="3405758"/>
          </a:xfrm>
          <a:prstGeom prst="rect">
            <a:avLst/>
          </a:prstGeom>
          <a:ln>
            <a:solidFill>
              <a:srgbClr val="FFFFFF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185274085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50570A-195B-3CA2-DB6A-CE4CF6D255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609BC-0304-F09A-895C-15F061AA3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LSST Science Goals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E09C30-DB8B-5096-C733-A7F73F06ED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Probing Dark Energy</a:t>
            </a:r>
          </a:p>
          <a:p>
            <a:r>
              <a:rPr lang="en-US" dirty="0"/>
              <a:t>Gravitational lensing will map dark matter in clusters, and thus the density of clusters over cosmic time </a:t>
            </a:r>
            <a:r>
              <a:rPr lang="en-US" i="1" dirty="0"/>
              <a:t>– this is impacted by dark energy which plays a major role in its expansion history</a:t>
            </a:r>
          </a:p>
          <a:p>
            <a:r>
              <a:rPr lang="en-US" dirty="0"/>
              <a:t>Millions of SN 1a will be detected which will map the expansion history of the Universe</a:t>
            </a:r>
          </a:p>
        </p:txBody>
      </p:sp>
    </p:spTree>
    <p:extLst>
      <p:ext uri="{BB962C8B-B14F-4D97-AF65-F5344CB8AC3E}">
        <p14:creationId xmlns:p14="http://schemas.microsoft.com/office/powerpoint/2010/main" val="378543638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684E9-88BD-5EA9-77C2-12512BB9B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Expansion Of Universe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31D2C43-750F-3871-4CBE-B0936A2246A6}"/>
              </a:ext>
            </a:extLst>
          </p:cNvPr>
          <p:cNvGrpSpPr/>
          <p:nvPr/>
        </p:nvGrpSpPr>
        <p:grpSpPr>
          <a:xfrm>
            <a:off x="264960" y="996355"/>
            <a:ext cx="4041864" cy="3994703"/>
            <a:chOff x="1728000" y="1317961"/>
            <a:chExt cx="5529600" cy="4968000"/>
          </a:xfrm>
        </p:grpSpPr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39DF88C4-AE63-7574-112A-5AE8DD9B9A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28000" y="1317961"/>
              <a:ext cx="5529600" cy="4968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3E5C6DA-0B15-4C6F-855F-AADF58F960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8320" y="2073960"/>
              <a:ext cx="2695680" cy="6220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altLang="en-US" sz="1633"/>
            </a:p>
          </p:txBody>
        </p:sp>
        <p:sp>
          <p:nvSpPr>
            <p:cNvPr id="6" name="Rectangle 3">
              <a:extLst>
                <a:ext uri="{FF2B5EF4-FFF2-40B4-BE49-F238E27FC236}">
                  <a16:creationId xmlns:a16="http://schemas.microsoft.com/office/drawing/2014/main" id="{EDAED6D1-D41C-043B-B400-11457AAFE9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73600" y="1342440"/>
              <a:ext cx="5184000" cy="41472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altLang="en-US" sz="1633"/>
            </a:p>
          </p:txBody>
        </p:sp>
        <p:sp>
          <p:nvSpPr>
            <p:cNvPr id="7" name="Rectangle 5">
              <a:extLst>
                <a:ext uri="{FF2B5EF4-FFF2-40B4-BE49-F238E27FC236}">
                  <a16:creationId xmlns:a16="http://schemas.microsoft.com/office/drawing/2014/main" id="{84E85F34-98D9-BE3E-B8B6-35C7FD0DCC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10400" y="2662921"/>
              <a:ext cx="1451520" cy="12441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altLang="en-US" sz="1633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D69FC2D-E7A5-FEE3-9245-F2745020416E}"/>
              </a:ext>
            </a:extLst>
          </p:cNvPr>
          <p:cNvGrpSpPr/>
          <p:nvPr/>
        </p:nvGrpSpPr>
        <p:grpSpPr>
          <a:xfrm>
            <a:off x="4425696" y="2823767"/>
            <a:ext cx="4453344" cy="3838752"/>
            <a:chOff x="4425696" y="2823767"/>
            <a:chExt cx="4453344" cy="3838752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4A130AC1-DACC-03D8-7BDD-E4CCF7A7882D}"/>
                </a:ext>
              </a:extLst>
            </p:cNvPr>
            <p:cNvGrpSpPr/>
            <p:nvPr/>
          </p:nvGrpSpPr>
          <p:grpSpPr>
            <a:xfrm>
              <a:off x="4425696" y="2823767"/>
              <a:ext cx="4453344" cy="3838752"/>
              <a:chOff x="4425696" y="2823767"/>
              <a:chExt cx="4453344" cy="3838752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5F37B5DD-EE82-400F-2C60-444F7F4F5845}"/>
                  </a:ext>
                </a:extLst>
              </p:cNvPr>
              <p:cNvGrpSpPr/>
              <p:nvPr/>
            </p:nvGrpSpPr>
            <p:grpSpPr>
              <a:xfrm>
                <a:off x="4660346" y="2823767"/>
                <a:ext cx="4218694" cy="3838752"/>
                <a:chOff x="4660346" y="2823767"/>
                <a:chExt cx="4218694" cy="3838752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7A402B8B-724E-7BD9-8FC2-2A0232310169}"/>
                    </a:ext>
                  </a:extLst>
                </p:cNvPr>
                <p:cNvGrpSpPr/>
                <p:nvPr/>
              </p:nvGrpSpPr>
              <p:grpSpPr>
                <a:xfrm>
                  <a:off x="4660346" y="2823767"/>
                  <a:ext cx="4218694" cy="3820464"/>
                  <a:chOff x="3987361" y="1569960"/>
                  <a:chExt cx="4812480" cy="4492800"/>
                </a:xfrm>
              </p:grpSpPr>
              <p:pic>
                <p:nvPicPr>
                  <p:cNvPr id="9" name="Picture 1">
                    <a:extLst>
                      <a:ext uri="{FF2B5EF4-FFF2-40B4-BE49-F238E27FC236}">
                        <a16:creationId xmlns:a16="http://schemas.microsoft.com/office/drawing/2014/main" id="{448BE431-88C6-CD22-F598-2B3B350D517A}"/>
                      </a:ext>
                    </a:extLst>
                  </p:cNvPr>
                  <p:cNvPicPr>
                    <a:picLocks noChangeAspect="1" noChangeArrowheads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3987361" y="1569960"/>
                    <a:ext cx="4812480" cy="449280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blipFill dpi="0" rotWithShape="0">
                          <a:blip/>
                          <a:srcRect/>
                          <a:stretch>
                            <a:fillRect/>
                          </a:stretch>
                        </a:blip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rgbClr val="808080"/>
                          </a:outerShdw>
                        </a:effectLst>
                      </a14:hiddenEffects>
                    </a:ext>
                  </a:extLst>
                </p:spPr>
              </p:pic>
              <p:sp>
                <p:nvSpPr>
                  <p:cNvPr id="10" name="Rectangle 9">
                    <a:extLst>
                      <a:ext uri="{FF2B5EF4-FFF2-40B4-BE49-F238E27FC236}">
                        <a16:creationId xmlns:a16="http://schemas.microsoft.com/office/drawing/2014/main" id="{7211D32F-26D2-3791-8142-0A0E0606B8A2}"/>
                      </a:ext>
                    </a:extLst>
                  </p:cNvPr>
                  <p:cNvSpPr/>
                  <p:nvPr/>
                </p:nvSpPr>
                <p:spPr>
                  <a:xfrm>
                    <a:off x="4965290" y="1769806"/>
                    <a:ext cx="1750142" cy="1219200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6874B78B-DAFE-4DD0-9A90-5C55E67ED3A5}"/>
                    </a:ext>
                  </a:extLst>
                </p:cNvPr>
                <p:cNvSpPr/>
                <p:nvPr/>
              </p:nvSpPr>
              <p:spPr>
                <a:xfrm>
                  <a:off x="5870448" y="6433919"/>
                  <a:ext cx="1071639" cy="2286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66A8DB18-05F7-CE14-8A84-A2F250931D9E}"/>
                  </a:ext>
                </a:extLst>
              </p:cNvPr>
              <p:cNvSpPr/>
              <p:nvPr/>
            </p:nvSpPr>
            <p:spPr>
              <a:xfrm>
                <a:off x="4425696" y="4837176"/>
                <a:ext cx="429768" cy="26517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6F932B3-468A-193C-5139-1B41B8D87A31}"/>
                </a:ext>
              </a:extLst>
            </p:cNvPr>
            <p:cNvSpPr txBox="1"/>
            <p:nvPr/>
          </p:nvSpPr>
          <p:spPr>
            <a:xfrm rot="16200000">
              <a:off x="4267154" y="4982035"/>
              <a:ext cx="9692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Velocity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8827795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D7644-9A70-F16E-26D0-AD971175C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 </a:t>
            </a:r>
            <a:r>
              <a:rPr lang="en-US" dirty="0" err="1"/>
              <a:t>Ia</a:t>
            </a:r>
            <a:r>
              <a:rPr lang="en-US" dirty="0"/>
              <a:t> Supernovae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F57DB96-B6B4-524F-8FEF-EA622A6C1CAB}"/>
              </a:ext>
            </a:extLst>
          </p:cNvPr>
          <p:cNvGrpSpPr/>
          <p:nvPr/>
        </p:nvGrpSpPr>
        <p:grpSpPr>
          <a:xfrm>
            <a:off x="536701" y="1253053"/>
            <a:ext cx="3594240" cy="5089570"/>
            <a:chOff x="536701" y="1545661"/>
            <a:chExt cx="3594240" cy="5089570"/>
          </a:xfrm>
        </p:grpSpPr>
        <p:pic>
          <p:nvPicPr>
            <p:cNvPr id="3" name="Picture 3">
              <a:extLst>
                <a:ext uri="{FF2B5EF4-FFF2-40B4-BE49-F238E27FC236}">
                  <a16:creationId xmlns:a16="http://schemas.microsoft.com/office/drawing/2014/main" id="{5FC727FE-C660-E4A5-EF0B-565B8BE5D2F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46" t="24963" r="29933" b="20705"/>
            <a:stretch>
              <a:fillRect/>
            </a:stretch>
          </p:blipFill>
          <p:spPr bwMode="auto">
            <a:xfrm>
              <a:off x="536701" y="1545661"/>
              <a:ext cx="3594240" cy="20340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4" name="Picture 5">
              <a:extLst>
                <a:ext uri="{FF2B5EF4-FFF2-40B4-BE49-F238E27FC236}">
                  <a16:creationId xmlns:a16="http://schemas.microsoft.com/office/drawing/2014/main" id="{9DFF8E30-9A53-9CF6-9AA5-CE34105130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701" y="3913631"/>
              <a:ext cx="3594240" cy="2721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pic>
        <p:nvPicPr>
          <p:cNvPr id="5" name="Picture 1">
            <a:extLst>
              <a:ext uri="{FF2B5EF4-FFF2-40B4-BE49-F238E27FC236}">
                <a16:creationId xmlns:a16="http://schemas.microsoft.com/office/drawing/2014/main" id="{890CCEB8-AC77-80CC-0C0F-AAA08C215F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3530" y="1124711"/>
            <a:ext cx="4130430" cy="55437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461609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77D68-4571-7A4A-6B9F-0A9930908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Mystery Of Dark Energy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991795-3EAE-F58D-35A7-5128DC6B06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 property of space itself?</a:t>
            </a:r>
          </a:p>
          <a:p>
            <a:r>
              <a:rPr lang="en-US" dirty="0"/>
              <a:t>A “field” </a:t>
            </a:r>
            <a:r>
              <a:rPr lang="en-US" i="1" dirty="0"/>
              <a:t>in</a:t>
            </a:r>
            <a:r>
              <a:rPr lang="en-US" dirty="0"/>
              <a:t> space?</a:t>
            </a:r>
          </a:p>
          <a:p>
            <a:endParaRPr lang="en-US" dirty="0"/>
          </a:p>
          <a:p>
            <a:r>
              <a:rPr lang="en-US" dirty="0"/>
              <a:t>Do its properties evolve as the Universe evolves?</a:t>
            </a:r>
          </a:p>
          <a:p>
            <a:endParaRPr lang="en-US" dirty="0"/>
          </a:p>
          <a:p>
            <a:r>
              <a:rPr lang="en-US" dirty="0"/>
              <a:t>Dark Energy Spectroscopic Instrument (DESI) 3D map of Universe plus latest SN 1a data </a:t>
            </a:r>
            <a:r>
              <a:rPr lang="en-US" i="1" dirty="0"/>
              <a:t>suggest</a:t>
            </a:r>
            <a:r>
              <a:rPr lang="en-US" dirty="0"/>
              <a:t> the role of DE is weakening</a:t>
            </a:r>
          </a:p>
          <a:p>
            <a:r>
              <a:rPr lang="en-US" dirty="0"/>
              <a:t>Supported (at the 9</a:t>
            </a:r>
            <a:r>
              <a:rPr lang="en-US" dirty="0">
                <a:sym typeface="Symbol" panose="05050102010706020507" pitchFamily="18" charset="2"/>
              </a:rPr>
              <a:t></a:t>
            </a:r>
            <a:r>
              <a:rPr lang="en-US" dirty="0"/>
              <a:t> level) by a recent study (Son et al. 11/6/25) allowing for evolution of SN 1a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E16BC4-578F-DF84-4590-8160A84B364B}"/>
              </a:ext>
            </a:extLst>
          </p:cNvPr>
          <p:cNvSpPr txBox="1"/>
          <p:nvPr/>
        </p:nvSpPr>
        <p:spPr>
          <a:xfrm>
            <a:off x="3026664" y="5848734"/>
            <a:ext cx="3621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Rubin to the rescue?</a:t>
            </a:r>
          </a:p>
        </p:txBody>
      </p:sp>
    </p:spTree>
    <p:extLst>
      <p:ext uri="{BB962C8B-B14F-4D97-AF65-F5344CB8AC3E}">
        <p14:creationId xmlns:p14="http://schemas.microsoft.com/office/powerpoint/2010/main" val="330912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55D6B-33AA-A64D-8CF8-253AA03E8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It Worth It?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DB4C02-1F78-8BC2-566F-1A2CCA6935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Construction cost: $810 million (mostly from NSF &amp; DOE)</a:t>
            </a:r>
          </a:p>
          <a:p>
            <a:endParaRPr lang="en-US" dirty="0"/>
          </a:p>
          <a:p>
            <a:r>
              <a:rPr lang="en-US" dirty="0"/>
              <a:t>Annual operations: $72 million</a:t>
            </a:r>
          </a:p>
          <a:p>
            <a:endParaRPr lang="en-US" dirty="0"/>
          </a:p>
          <a:p>
            <a:r>
              <a:rPr lang="en-US" dirty="0"/>
              <a:t>Thoughts?</a:t>
            </a:r>
          </a:p>
        </p:txBody>
      </p:sp>
    </p:spTree>
    <p:extLst>
      <p:ext uri="{BB962C8B-B14F-4D97-AF65-F5344CB8AC3E}">
        <p14:creationId xmlns:p14="http://schemas.microsoft.com/office/powerpoint/2010/main" val="15362443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3453</TotalTime>
  <Words>1984</Words>
  <Application>Microsoft Office PowerPoint</Application>
  <PresentationFormat>On-screen Show (4:3)</PresentationFormat>
  <Paragraphs>300</Paragraphs>
  <Slides>69</Slides>
  <Notes>4</Notes>
  <HiddenSlides>0</HiddenSlides>
  <MMClips>5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69</vt:i4>
      </vt:variant>
    </vt:vector>
  </HeadingPairs>
  <TitlesOfParts>
    <vt:vector size="78" baseType="lpstr">
      <vt:lpstr>Arial</vt:lpstr>
      <vt:lpstr>Calibri</vt:lpstr>
      <vt:lpstr>Calibri Light</vt:lpstr>
      <vt:lpstr>Garamond</vt:lpstr>
      <vt:lpstr>StarSymbol</vt:lpstr>
      <vt:lpstr>Symbol</vt:lpstr>
      <vt:lpstr>Times New Roman</vt:lpstr>
      <vt:lpstr>Wingdings</vt:lpstr>
      <vt:lpstr>Office Theme</vt:lpstr>
      <vt:lpstr>WATCHERS OF THE SKY</vt:lpstr>
      <vt:lpstr>Overview</vt:lpstr>
      <vt:lpstr>What’s In A Name?</vt:lpstr>
      <vt:lpstr>PowerPoint Presentation</vt:lpstr>
      <vt:lpstr>Vera C. Rubin Observatory</vt:lpstr>
      <vt:lpstr>What Matters?</vt:lpstr>
      <vt:lpstr>Babylonian Astronomy</vt:lpstr>
      <vt:lpstr>Ptolemy v. Copernicus</vt:lpstr>
      <vt:lpstr>Brahe, Kepler &amp; Newton</vt:lpstr>
      <vt:lpstr>Galileo</vt:lpstr>
      <vt:lpstr>Stellar Variability</vt:lpstr>
      <vt:lpstr>Stellar Variability</vt:lpstr>
      <vt:lpstr>Stellar Variability</vt:lpstr>
      <vt:lpstr>A Movie Of The Sky</vt:lpstr>
      <vt:lpstr>What Matters?</vt:lpstr>
      <vt:lpstr>Angular Measurements in Astronomy</vt:lpstr>
      <vt:lpstr>Field Of View</vt:lpstr>
      <vt:lpstr>M16 / Eagle Nebula</vt:lpstr>
      <vt:lpstr>Field Of View</vt:lpstr>
      <vt:lpstr>What Matters?</vt:lpstr>
      <vt:lpstr>How Far/Faint?</vt:lpstr>
      <vt:lpstr>PowerPoint Presentation</vt:lpstr>
      <vt:lpstr>Centuries Of Progress</vt:lpstr>
      <vt:lpstr>A Comparison</vt:lpstr>
      <vt:lpstr>The Competition</vt:lpstr>
      <vt:lpstr>The Bottom Line</vt:lpstr>
      <vt:lpstr>PowerPoint Presentation</vt:lpstr>
      <vt:lpstr>The Bottom Line</vt:lpstr>
      <vt:lpstr>What Matters?</vt:lpstr>
      <vt:lpstr>The Spectrum</vt:lpstr>
      <vt:lpstr>PowerPoint Presentation</vt:lpstr>
      <vt:lpstr>PowerPoint Presentation</vt:lpstr>
      <vt:lpstr>PowerPoint Presentation</vt:lpstr>
      <vt:lpstr>The Spectrum</vt:lpstr>
      <vt:lpstr>Caution!</vt:lpstr>
      <vt:lpstr>Colors Galore</vt:lpstr>
      <vt:lpstr>PowerPoint Presentation</vt:lpstr>
      <vt:lpstr>Colors Galore</vt:lpstr>
      <vt:lpstr>Location</vt:lpstr>
      <vt:lpstr>PowerPoint Presentation</vt:lpstr>
      <vt:lpstr>Recap: Reflecting Telescopes</vt:lpstr>
      <vt:lpstr>Recap: Reflecting Telescopes</vt:lpstr>
      <vt:lpstr>Recap: Reflecting Telescopes</vt:lpstr>
      <vt:lpstr>Rubin/Simonyi: Unique 3-Mirror Design</vt:lpstr>
      <vt:lpstr>PowerPoint Presentation</vt:lpstr>
      <vt:lpstr>Recap: Equatorial Mount</vt:lpstr>
      <vt:lpstr>Recap: Alt-Az Mount</vt:lpstr>
      <vt:lpstr>Rubin/Simonyi Mount</vt:lpstr>
      <vt:lpstr>PowerPoint Presentation</vt:lpstr>
      <vt:lpstr>Mirror Support/Alignment</vt:lpstr>
      <vt:lpstr>Gigapixel Camera</vt:lpstr>
      <vt:lpstr>PowerPoint Presentation</vt:lpstr>
      <vt:lpstr>PowerPoint Presentation</vt:lpstr>
      <vt:lpstr>Cooling</vt:lpstr>
      <vt:lpstr>Data</vt:lpstr>
      <vt:lpstr>Data</vt:lpstr>
      <vt:lpstr>LSST Science Goals 1</vt:lpstr>
      <vt:lpstr>LSST Science Goals 2</vt:lpstr>
      <vt:lpstr>PowerPoint Presentation</vt:lpstr>
      <vt:lpstr>LSST Science Goals 3</vt:lpstr>
      <vt:lpstr>PowerPoint Presentation</vt:lpstr>
      <vt:lpstr>PowerPoint Presentation</vt:lpstr>
      <vt:lpstr>LSST Science Goals 4</vt:lpstr>
      <vt:lpstr>LSST Science Goals 4</vt:lpstr>
      <vt:lpstr>LSST Science Goals 4</vt:lpstr>
      <vt:lpstr>Expansion Of Universe</vt:lpstr>
      <vt:lpstr>Type Ia Supernovae</vt:lpstr>
      <vt:lpstr>The Mystery Of Dark Energy</vt:lpstr>
      <vt:lpstr>Is It Worth It?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Philip Hughes</dc:creator>
  <cp:lastModifiedBy>Hughes, Philip</cp:lastModifiedBy>
  <cp:revision>370</cp:revision>
  <dcterms:created xsi:type="dcterms:W3CDTF">2015-09-25T16:20:32Z</dcterms:created>
  <dcterms:modified xsi:type="dcterms:W3CDTF">2025-11-14T16:55:12Z</dcterms:modified>
</cp:coreProperties>
</file>