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3"/>
  </p:notesMasterIdLst>
  <p:sldIdLst>
    <p:sldId id="337" r:id="rId2"/>
    <p:sldId id="399" r:id="rId3"/>
    <p:sldId id="279" r:id="rId4"/>
    <p:sldId id="338" r:id="rId5"/>
    <p:sldId id="372" r:id="rId6"/>
    <p:sldId id="322" r:id="rId7"/>
    <p:sldId id="373" r:id="rId8"/>
    <p:sldId id="259" r:id="rId9"/>
    <p:sldId id="302" r:id="rId10"/>
    <p:sldId id="287" r:id="rId11"/>
    <p:sldId id="288" r:id="rId12"/>
    <p:sldId id="289" r:id="rId13"/>
    <p:sldId id="290" r:id="rId14"/>
    <p:sldId id="285" r:id="rId15"/>
    <p:sldId id="303" r:id="rId16"/>
    <p:sldId id="304" r:id="rId17"/>
    <p:sldId id="305" r:id="rId18"/>
    <p:sldId id="321" r:id="rId19"/>
    <p:sldId id="442" r:id="rId20"/>
    <p:sldId id="314" r:id="rId21"/>
    <p:sldId id="316" r:id="rId22"/>
    <p:sldId id="443" r:id="rId23"/>
    <p:sldId id="444" r:id="rId24"/>
    <p:sldId id="445" r:id="rId25"/>
    <p:sldId id="446" r:id="rId26"/>
    <p:sldId id="447" r:id="rId27"/>
    <p:sldId id="448" r:id="rId28"/>
    <p:sldId id="449" r:id="rId29"/>
    <p:sldId id="450" r:id="rId30"/>
    <p:sldId id="451" r:id="rId31"/>
    <p:sldId id="452" r:id="rId32"/>
    <p:sldId id="453" r:id="rId33"/>
    <p:sldId id="454" r:id="rId34"/>
    <p:sldId id="458" r:id="rId35"/>
    <p:sldId id="456" r:id="rId36"/>
    <p:sldId id="459" r:id="rId37"/>
    <p:sldId id="463" r:id="rId38"/>
    <p:sldId id="457" r:id="rId39"/>
    <p:sldId id="460" r:id="rId40"/>
    <p:sldId id="462" r:id="rId41"/>
    <p:sldId id="467" r:id="rId42"/>
    <p:sldId id="464" r:id="rId43"/>
    <p:sldId id="466" r:id="rId44"/>
    <p:sldId id="468" r:id="rId45"/>
    <p:sldId id="472" r:id="rId46"/>
    <p:sldId id="465" r:id="rId47"/>
    <p:sldId id="470" r:id="rId48"/>
    <p:sldId id="471" r:id="rId49"/>
    <p:sldId id="473" r:id="rId50"/>
    <p:sldId id="403" r:id="rId51"/>
    <p:sldId id="291" r:id="rId52"/>
    <p:sldId id="379" r:id="rId53"/>
    <p:sldId id="357" r:id="rId54"/>
    <p:sldId id="265" r:id="rId55"/>
    <p:sldId id="478" r:id="rId56"/>
    <p:sldId id="479" r:id="rId57"/>
    <p:sldId id="474" r:id="rId58"/>
    <p:sldId id="480" r:id="rId59"/>
    <p:sldId id="677" r:id="rId60"/>
    <p:sldId id="678" r:id="rId61"/>
    <p:sldId id="309" r:id="rId62"/>
    <p:sldId id="475" r:id="rId63"/>
    <p:sldId id="476" r:id="rId64"/>
    <p:sldId id="477" r:id="rId65"/>
    <p:sldId id="679" r:id="rId66"/>
    <p:sldId id="681" r:id="rId67"/>
    <p:sldId id="680" r:id="rId68"/>
    <p:sldId id="682" r:id="rId69"/>
    <p:sldId id="683" r:id="rId70"/>
    <p:sldId id="469" r:id="rId71"/>
    <p:sldId id="461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04" autoAdjust="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outlineViewPr>
    <p:cViewPr>
      <p:scale>
        <a:sx n="33" d="100"/>
        <a:sy n="33" d="100"/>
      </p:scale>
      <p:origin x="0" y="-166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645C0-BEEF-442E-B530-3B98F982042E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2C345-388C-4230-B4E4-6207F3D1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6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>
            <a:extLst>
              <a:ext uri="{FF2B5EF4-FFF2-40B4-BE49-F238E27FC236}">
                <a16:creationId xmlns:a16="http://schemas.microsoft.com/office/drawing/2014/main" id="{AAF15690-E7B7-4953-AB62-EABC965AD49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CFF4501-A64B-4582-9567-0B5BD5C3A081}" type="slidenum">
              <a:rPr lang="en-US" altLang="en-US" sz="1400" smtClean="0"/>
              <a:pPr>
                <a:spcBef>
                  <a:spcPct val="0"/>
                </a:spcBef>
              </a:pPr>
              <a:t>8</a:t>
            </a:fld>
            <a:endParaRPr lang="en-US" altLang="en-US" sz="1400"/>
          </a:p>
        </p:txBody>
      </p:sp>
      <p:sp>
        <p:nvSpPr>
          <p:cNvPr id="8195" name="Rectangle 1">
            <a:extLst>
              <a:ext uri="{FF2B5EF4-FFF2-40B4-BE49-F238E27FC236}">
                <a16:creationId xmlns:a16="http://schemas.microsoft.com/office/drawing/2014/main" id="{5006C536-4A90-4640-AD19-D96B954FF2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6" name="Rectangle 2">
            <a:extLst>
              <a:ext uri="{FF2B5EF4-FFF2-40B4-BE49-F238E27FC236}">
                <a16:creationId xmlns:a16="http://schemas.microsoft.com/office/drawing/2014/main" id="{3EF9EF61-77E9-4EBB-91A0-97EEFD5B8B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D41E89-0BFD-4DE4-A11F-6579B68595B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8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99B8E23-5387-B24F-89A7-EEC7A7241557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571" tIns="45286" rIns="90571" bIns="45286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608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87500" y="1006475"/>
            <a:ext cx="4595813" cy="3446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85863" y="4787900"/>
            <a:ext cx="5407025" cy="382587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036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87500" y="1006475"/>
            <a:ext cx="4595813" cy="3446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85863" y="4787900"/>
            <a:ext cx="5407025" cy="382587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50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2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25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0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08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3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611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91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58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49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4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27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11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438352"/>
            <a:ext cx="7886700" cy="46719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BE67D-B72D-4B3F-8EFC-C0D740AB3FD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57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40000"/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4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40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40000"/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40000"/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hughes@umich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gi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79771" cy="2526619"/>
          </a:xfrm>
        </p:spPr>
        <p:txBody>
          <a:bodyPr>
            <a:normAutofit/>
          </a:bodyPr>
          <a:lstStyle/>
          <a:p>
            <a:r>
              <a:rPr lang="en-US" dirty="0"/>
              <a:t>Philip Hughes</a:t>
            </a:r>
          </a:p>
          <a:p>
            <a:r>
              <a:rPr lang="en-US" dirty="0"/>
              <a:t>Department of Astronomy</a:t>
            </a:r>
          </a:p>
          <a:p>
            <a:r>
              <a:rPr lang="en-US" dirty="0"/>
              <a:t>University of Michigan</a:t>
            </a:r>
          </a:p>
          <a:p>
            <a:r>
              <a:rPr lang="en-US" dirty="0">
                <a:hlinkClick r:id="rId2"/>
              </a:rPr>
              <a:t>phughes@umich.edu</a:t>
            </a:r>
            <a:endParaRPr lang="en-US" dirty="0"/>
          </a:p>
          <a:p>
            <a:r>
              <a:rPr lang="en-US" dirty="0"/>
              <a:t>www-personal.umich.edu/~phughes/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B44E6AA-916C-0E82-7FF7-5693BCAB9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26251"/>
            <a:ext cx="7772400" cy="2387600"/>
          </a:xfrm>
        </p:spPr>
        <p:txBody>
          <a:bodyPr/>
          <a:lstStyle/>
          <a:p>
            <a:r>
              <a:rPr lang="en-US" dirty="0"/>
              <a:t>WATCHERS OF THE SKY</a:t>
            </a:r>
          </a:p>
        </p:txBody>
      </p:sp>
    </p:spTree>
    <p:extLst>
      <p:ext uri="{BB962C8B-B14F-4D97-AF65-F5344CB8AC3E}">
        <p14:creationId xmlns:p14="http://schemas.microsoft.com/office/powerpoint/2010/main" val="2490349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83C38-7268-31D0-309C-C77AB0AAA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15A71-D1DD-804E-B75D-54DB27A93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  <a:p>
            <a:pPr lvl="1"/>
            <a:r>
              <a:rPr lang="en-US" dirty="0"/>
              <a:t>Astronomy</a:t>
            </a:r>
          </a:p>
          <a:p>
            <a:pPr lvl="1"/>
            <a:r>
              <a:rPr lang="en-US" dirty="0"/>
              <a:t>Physics</a:t>
            </a:r>
          </a:p>
          <a:p>
            <a:pPr lvl="1"/>
            <a:r>
              <a:rPr lang="en-US" dirty="0"/>
              <a:t>Technology</a:t>
            </a:r>
          </a:p>
          <a:p>
            <a:pPr lvl="1"/>
            <a:endParaRPr lang="en-US" dirty="0"/>
          </a:p>
          <a:p>
            <a:r>
              <a:rPr lang="en-US" dirty="0"/>
              <a:t>Facts &amp; Figures</a:t>
            </a:r>
          </a:p>
          <a:p>
            <a:pPr lvl="1"/>
            <a:r>
              <a:rPr lang="en-US" dirty="0"/>
              <a:t>What makes this unique?</a:t>
            </a:r>
          </a:p>
          <a:p>
            <a:pPr lvl="1"/>
            <a:r>
              <a:rPr lang="en-US" dirty="0"/>
              <a:t>Gee whiz factors</a:t>
            </a:r>
          </a:p>
          <a:p>
            <a:endParaRPr lang="en-US" dirty="0"/>
          </a:p>
          <a:p>
            <a:r>
              <a:rPr lang="en-US" dirty="0"/>
              <a:t>Science Goals</a:t>
            </a:r>
          </a:p>
        </p:txBody>
      </p:sp>
    </p:spTree>
    <p:extLst>
      <p:ext uri="{BB962C8B-B14F-4D97-AF65-F5344CB8AC3E}">
        <p14:creationId xmlns:p14="http://schemas.microsoft.com/office/powerpoint/2010/main" val="3713080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453156-BCA3-4B7F-8B3B-A22095B40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491" y="0"/>
            <a:ext cx="6547017" cy="68580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2C9C802-F582-101F-99F6-3805545090EC}"/>
              </a:ext>
            </a:extLst>
          </p:cNvPr>
          <p:cNvSpPr>
            <a:spLocks noChangeAspect="1"/>
          </p:cNvSpPr>
          <p:nvPr/>
        </p:nvSpPr>
        <p:spPr>
          <a:xfrm>
            <a:off x="4251960" y="2807208"/>
            <a:ext cx="1243584" cy="1261872"/>
          </a:xfrm>
          <a:prstGeom prst="ellipse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853EC9E-6E22-99FE-2BB9-81E9F09AE2B2}"/>
              </a:ext>
            </a:extLst>
          </p:cNvPr>
          <p:cNvSpPr>
            <a:spLocks noChangeAspect="1"/>
          </p:cNvSpPr>
          <p:nvPr/>
        </p:nvSpPr>
        <p:spPr>
          <a:xfrm>
            <a:off x="5300870" y="2255520"/>
            <a:ext cx="2517206" cy="2554224"/>
          </a:xfrm>
          <a:prstGeom prst="ellipse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0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755F0-FDDE-5793-7560-62284E0DF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Mirror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6FFDC-ADCF-CB60-3C68-A93FB20A8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</a:t>
            </a:r>
            <a:r>
              <a:rPr lang="en-US" b="1" dirty="0"/>
              <a:t>cannot</a:t>
            </a:r>
            <a:r>
              <a:rPr lang="en-US" dirty="0"/>
              <a:t> cast a 39 meter primary mirror</a:t>
            </a:r>
          </a:p>
          <a:p>
            <a:r>
              <a:rPr lang="en-US" dirty="0"/>
              <a:t>The giant primary is made up of 798 individual hexagonal segments</a:t>
            </a:r>
          </a:p>
          <a:p>
            <a:r>
              <a:rPr lang="en-US" dirty="0"/>
              <a:t>Doesn’t this impact the image?</a:t>
            </a:r>
          </a:p>
          <a:p>
            <a:r>
              <a:rPr lang="en-US" dirty="0"/>
              <a:t>No &amp; Yes!!</a:t>
            </a:r>
          </a:p>
        </p:txBody>
      </p:sp>
    </p:spTree>
    <p:extLst>
      <p:ext uri="{BB962C8B-B14F-4D97-AF65-F5344CB8AC3E}">
        <p14:creationId xmlns:p14="http://schemas.microsoft.com/office/powerpoint/2010/main" val="3059366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ire, line, hanging, sitting&#10;&#10;Description automatically generated">
            <a:extLst>
              <a:ext uri="{FF2B5EF4-FFF2-40B4-BE49-F238E27FC236}">
                <a16:creationId xmlns:a16="http://schemas.microsoft.com/office/drawing/2014/main" id="{465B5F09-C31F-49CD-87FF-3F26A9B866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732" y="2118862"/>
            <a:ext cx="7425267" cy="35857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365DB2-CBFD-4B15-A199-44E21649D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07"/>
            <a:ext cx="7886700" cy="1325563"/>
          </a:xfrm>
        </p:spPr>
        <p:txBody>
          <a:bodyPr/>
          <a:lstStyle/>
          <a:p>
            <a:r>
              <a:rPr lang="en-US" dirty="0"/>
              <a:t>Recap: Reflecting Telescopes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A2B87FBD-C7FA-4AB4-A6B7-A7F668F00977}"/>
              </a:ext>
            </a:extLst>
          </p:cNvPr>
          <p:cNvSpPr/>
          <p:nvPr/>
        </p:nvSpPr>
        <p:spPr>
          <a:xfrm>
            <a:off x="1159933" y="2611967"/>
            <a:ext cx="423332" cy="38100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27E2A9-D3E4-4027-8B42-BA1460E0C377}"/>
              </a:ext>
            </a:extLst>
          </p:cNvPr>
          <p:cNvGrpSpPr/>
          <p:nvPr/>
        </p:nvGrpSpPr>
        <p:grpSpPr>
          <a:xfrm>
            <a:off x="1512358" y="2849034"/>
            <a:ext cx="7081309" cy="952499"/>
            <a:chOff x="1512358" y="2849034"/>
            <a:chExt cx="7081309" cy="952499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DA89E12-81A8-4262-B5E9-966177B5E19B}"/>
                </a:ext>
              </a:extLst>
            </p:cNvPr>
            <p:cNvCxnSpPr/>
            <p:nvPr/>
          </p:nvCxnSpPr>
          <p:spPr>
            <a:xfrm>
              <a:off x="1512358" y="2849034"/>
              <a:ext cx="6400802" cy="287866"/>
            </a:xfrm>
            <a:prstGeom prst="line">
              <a:avLst/>
            </a:prstGeom>
            <a:ln w="222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D37F5A5-824E-4527-916C-6E55449CFB36}"/>
                </a:ext>
              </a:extLst>
            </p:cNvPr>
            <p:cNvCxnSpPr/>
            <p:nvPr/>
          </p:nvCxnSpPr>
          <p:spPr>
            <a:xfrm flipV="1">
              <a:off x="3395133" y="3136900"/>
              <a:ext cx="4614334" cy="41910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BA945C6-A1F8-4F17-B325-C8932C119EDD}"/>
                </a:ext>
              </a:extLst>
            </p:cNvPr>
            <p:cNvCxnSpPr>
              <a:cxnSpLocks/>
            </p:cNvCxnSpPr>
            <p:nvPr/>
          </p:nvCxnSpPr>
          <p:spPr>
            <a:xfrm>
              <a:off x="3395133" y="3574436"/>
              <a:ext cx="5198534" cy="22709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B731CBF-C15C-4EFF-B96F-5F3681DD04DA}"/>
              </a:ext>
            </a:extLst>
          </p:cNvPr>
          <p:cNvCxnSpPr/>
          <p:nvPr/>
        </p:nvCxnSpPr>
        <p:spPr>
          <a:xfrm>
            <a:off x="1583265" y="2992967"/>
            <a:ext cx="1727202" cy="80856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2D6D43-583B-4821-8F9B-C0C5A21F8C16}"/>
              </a:ext>
            </a:extLst>
          </p:cNvPr>
          <p:cNvGrpSpPr/>
          <p:nvPr/>
        </p:nvGrpSpPr>
        <p:grpSpPr>
          <a:xfrm>
            <a:off x="1583265" y="2329657"/>
            <a:ext cx="6866468" cy="1471876"/>
            <a:chOff x="1583265" y="2329657"/>
            <a:chExt cx="6866468" cy="147187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B1AD9E0-DE0C-41D7-A61F-DA86DC01D8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83265" y="2329657"/>
              <a:ext cx="6256868" cy="39661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0D57E9B-2474-4328-AAB6-C04846680DAC}"/>
                </a:ext>
              </a:extLst>
            </p:cNvPr>
            <p:cNvCxnSpPr/>
            <p:nvPr/>
          </p:nvCxnSpPr>
          <p:spPr>
            <a:xfrm flipH="1">
              <a:off x="3395133" y="2329657"/>
              <a:ext cx="4445000" cy="1099343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9D4666E-FBD3-4FA0-8F81-EA78C084932B}"/>
                </a:ext>
              </a:extLst>
            </p:cNvPr>
            <p:cNvCxnSpPr/>
            <p:nvPr/>
          </p:nvCxnSpPr>
          <p:spPr>
            <a:xfrm>
              <a:off x="3395133" y="3429000"/>
              <a:ext cx="5054600" cy="372533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262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olorful clouds and stars in space&#10;&#10;Description automatically generated">
            <a:extLst>
              <a:ext uri="{FF2B5EF4-FFF2-40B4-BE49-F238E27FC236}">
                <a16:creationId xmlns:a16="http://schemas.microsoft.com/office/drawing/2014/main" id="{79E0CADC-606D-B754-99F2-FE82E4005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515" y="4297928"/>
            <a:ext cx="3909848" cy="24547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795FBE-4FA4-4647-FE90-C1166D96F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09"/>
            <a:ext cx="7886700" cy="1325563"/>
          </a:xfrm>
        </p:spPr>
        <p:txBody>
          <a:bodyPr/>
          <a:lstStyle/>
          <a:p>
            <a:r>
              <a:rPr lang="en-US" dirty="0"/>
              <a:t>EW 2023: JWST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8A5CE-1DD3-702E-78E4-C4942BBCE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73986"/>
            <a:ext cx="7886700" cy="4351338"/>
          </a:xfrm>
        </p:spPr>
        <p:txBody>
          <a:bodyPr/>
          <a:lstStyle/>
          <a:p>
            <a:r>
              <a:rPr lang="en-US" dirty="0"/>
              <a:t>Secondary: held by 3 struts</a:t>
            </a:r>
          </a:p>
          <a:p>
            <a:r>
              <a:rPr lang="en-US" dirty="0"/>
              <a:t>Contributes to “iconic” diffraction spike pattern</a:t>
            </a:r>
          </a:p>
        </p:txBody>
      </p:sp>
      <p:pic>
        <p:nvPicPr>
          <p:cNvPr id="5" name="Picture 4" descr="A yellow and blue light rays&#10;&#10;Description automatically generated">
            <a:extLst>
              <a:ext uri="{FF2B5EF4-FFF2-40B4-BE49-F238E27FC236}">
                <a16:creationId xmlns:a16="http://schemas.microsoft.com/office/drawing/2014/main" id="{26FC286A-A454-020D-B264-35D40D4E4B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03" y="2271073"/>
            <a:ext cx="6505903" cy="255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08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D80B6-78F2-5480-F818-4CDC524DA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ABB35-AF4D-3C15-B5B6-3EE72CE67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multi-segment design like this, a lot of work has to go into ensuring alignment</a:t>
            </a:r>
          </a:p>
          <a:p>
            <a:r>
              <a:rPr lang="en-US" dirty="0"/>
              <a:t>Edge sensors on each segment monitor its position</a:t>
            </a:r>
          </a:p>
          <a:p>
            <a:r>
              <a:rPr lang="en-US" dirty="0"/>
              <a:t>Actuators (typically 3 on each segment) make adjustments</a:t>
            </a:r>
          </a:p>
          <a:p>
            <a:r>
              <a:rPr lang="en-US" dirty="0"/>
              <a:t>The mirror support system is critical: this is designed to evenly distribute stresses, and provide a “warping harness” to slightly change mirror shape in response to gravitational/thermal effects</a:t>
            </a:r>
          </a:p>
          <a:p>
            <a:r>
              <a:rPr lang="en-US" dirty="0"/>
              <a:t>A computer system monitors and controls all this</a:t>
            </a:r>
          </a:p>
        </p:txBody>
      </p:sp>
    </p:spTree>
    <p:extLst>
      <p:ext uri="{BB962C8B-B14F-4D97-AF65-F5344CB8AC3E}">
        <p14:creationId xmlns:p14="http://schemas.microsoft.com/office/powerpoint/2010/main" val="3727456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9C4C1185-E805-4C0E-AC09-7059203F6A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920" y="0"/>
            <a:ext cx="8228160" cy="1144800"/>
          </a:xfrm>
        </p:spPr>
        <p:txBody>
          <a:bodyPr/>
          <a:lstStyle/>
          <a:p>
            <a:pPr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</a:tabLst>
            </a:pPr>
            <a:r>
              <a:rPr lang="en-US" altLang="en-US" dirty="0"/>
              <a:t>Atmosphere: Adaptive Optics</a:t>
            </a: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6A104F81-7136-4863-9A77-DF544471E8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0961" y="1362601"/>
            <a:ext cx="8228160" cy="4443840"/>
          </a:xfrm>
        </p:spPr>
        <p:txBody>
          <a:bodyPr/>
          <a:lstStyle/>
          <a:p>
            <a:pPr marL="391686" indent="-293764"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</a:tabLst>
            </a:pPr>
            <a:r>
              <a:rPr lang="en-US" altLang="en-US"/>
              <a:t>Young's slit experiment (1801)</a:t>
            </a:r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id="{4E1E68F7-F992-4226-98A4-9B70D0C74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01" y="1847881"/>
            <a:ext cx="5018400" cy="333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3" name="Picture 4">
            <a:extLst>
              <a:ext uri="{FF2B5EF4-FFF2-40B4-BE49-F238E27FC236}">
                <a16:creationId xmlns:a16="http://schemas.microsoft.com/office/drawing/2014/main" id="{A232D87A-8BA2-461B-9313-40D6C5C38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280" y="3525481"/>
            <a:ext cx="4147200" cy="312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C9289-A5EE-4234-AE62-36DD04BA5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Diffraction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B1C0B1-5DD5-466E-A2E0-4902518F35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35" y="1963379"/>
            <a:ext cx="2931242" cy="2931242"/>
          </a:xfrm>
          <a:prstGeom prst="rect">
            <a:avLst/>
          </a:prstGeom>
        </p:spPr>
      </p:pic>
      <p:pic>
        <p:nvPicPr>
          <p:cNvPr id="6" name="Picture 5" descr="A picture containing electronics, compact disk&#10;&#10;Description automatically generated">
            <a:extLst>
              <a:ext uri="{FF2B5EF4-FFF2-40B4-BE49-F238E27FC236}">
                <a16:creationId xmlns:a16="http://schemas.microsoft.com/office/drawing/2014/main" id="{5D2D62B8-7AF2-42D2-B507-9F3690DF7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079" y="1257300"/>
            <a:ext cx="2345186" cy="49210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4277B6-E7B4-291D-D3A5-BE454C147CDC}"/>
              </a:ext>
            </a:extLst>
          </p:cNvPr>
          <p:cNvSpPr txBox="1"/>
          <p:nvPr/>
        </p:nvSpPr>
        <p:spPr>
          <a:xfrm>
            <a:off x="628650" y="5224238"/>
            <a:ext cx="45833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SzPct val="40000"/>
              <a:buFont typeface="Wingdings" panose="05000000000000000000" pitchFamily="2" charset="2"/>
              <a:buChar char="Ø"/>
            </a:pPr>
            <a:r>
              <a:rPr lang="en-US" sz="2800" dirty="0"/>
              <a:t>“Diffraction Limit” is the goal!</a:t>
            </a:r>
          </a:p>
        </p:txBody>
      </p:sp>
    </p:spTree>
    <p:extLst>
      <p:ext uri="{BB962C8B-B14F-4D97-AF65-F5344CB8AC3E}">
        <p14:creationId xmlns:p14="http://schemas.microsoft.com/office/powerpoint/2010/main" val="4001805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Optics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Wavefronts</a:t>
            </a:r>
            <a:r>
              <a:rPr lang="en-US" dirty="0"/>
              <a:t> are distorted by inhomogeneity in intervening medium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Wavefronts</a:t>
            </a:r>
            <a:r>
              <a:rPr lang="en-US" dirty="0"/>
              <a:t> are corrected by mirror – arbitrarily deformable in an ideal world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447" y="2479040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seeing1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086" y="1872615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91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" y="1691374"/>
            <a:ext cx="3810532" cy="38105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850" y="1691374"/>
            <a:ext cx="3400900" cy="3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171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Practical Approach…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8425"/>
            <a:ext cx="8081010" cy="711835"/>
          </a:xfrm>
        </p:spPr>
        <p:txBody>
          <a:bodyPr/>
          <a:lstStyle/>
          <a:p>
            <a:r>
              <a:rPr lang="en-US" dirty="0"/>
              <a:t>Bright star or laser – sample incoming </a:t>
            </a:r>
            <a:r>
              <a:rPr lang="en-US" dirty="0" err="1"/>
              <a:t>wavefronts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EFBA0C5-56B6-97B9-4B1F-8A255360C1E5}"/>
              </a:ext>
            </a:extLst>
          </p:cNvPr>
          <p:cNvGrpSpPr>
            <a:grpSpLocks noChangeAspect="1"/>
          </p:cNvGrpSpPr>
          <p:nvPr/>
        </p:nvGrpSpPr>
        <p:grpSpPr>
          <a:xfrm>
            <a:off x="118872" y="2113010"/>
            <a:ext cx="5961499" cy="4431983"/>
            <a:chOff x="365760" y="2439157"/>
            <a:chExt cx="5657850" cy="420624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60" y="2439157"/>
              <a:ext cx="2804160" cy="42062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7070" y="2439157"/>
              <a:ext cx="2796540" cy="419481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6160770" y="6286500"/>
            <a:ext cx="2289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ESO VLT, </a:t>
            </a:r>
            <a:r>
              <a:rPr lang="en-US" dirty="0" err="1"/>
              <a:t>Paranal</a:t>
            </a:r>
            <a:r>
              <a:rPr lang="en-US" dirty="0"/>
              <a:t>, Chile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CEBDFC-9E21-9A03-FDD1-36BB3FA859C4}"/>
              </a:ext>
            </a:extLst>
          </p:cNvPr>
          <p:cNvSpPr txBox="1"/>
          <p:nvPr/>
        </p:nvSpPr>
        <p:spPr>
          <a:xfrm>
            <a:off x="6080760" y="2080260"/>
            <a:ext cx="29443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40000"/>
              <a:buFont typeface="Wingdings" panose="05000000000000000000" pitchFamily="2" charset="2"/>
              <a:buChar char="Ø"/>
            </a:pPr>
            <a:r>
              <a:rPr lang="en-US" sz="2400" dirty="0"/>
              <a:t>A tuned laser excites atoms in the mesospheric sodium layer at about 90km altitude, causing fluorescence</a:t>
            </a:r>
          </a:p>
          <a:p>
            <a:pPr marL="285750" indent="-285750">
              <a:buSzPct val="40000"/>
              <a:buFont typeface="Wingdings" panose="05000000000000000000" pitchFamily="2" charset="2"/>
              <a:buChar char="Ø"/>
            </a:pPr>
            <a:r>
              <a:rPr lang="en-US" sz="2400" dirty="0"/>
              <a:t>The sodium results from the vaporization of cosmic dust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357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Practical Approach…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31265"/>
            <a:ext cx="3886200" cy="4351338"/>
          </a:xfrm>
        </p:spPr>
        <p:txBody>
          <a:bodyPr/>
          <a:lstStyle/>
          <a:p>
            <a:r>
              <a:rPr lang="en-US" dirty="0"/>
              <a:t>Deformable mirror</a:t>
            </a:r>
          </a:p>
          <a:p>
            <a:pPr lvl="1"/>
            <a:r>
              <a:rPr lang="en-US" dirty="0" err="1"/>
              <a:t>eg</a:t>
            </a:r>
            <a:r>
              <a:rPr lang="en-US" dirty="0"/>
              <a:t>, ESO shell mirror</a:t>
            </a:r>
          </a:p>
          <a:p>
            <a:pPr lvl="1"/>
            <a:r>
              <a:rPr lang="en-US" dirty="0"/>
              <a:t>1.2m diameter, 2mm thick, deformed &gt; 1000 times per second by &gt; 1000 actuators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87" y="3902197"/>
            <a:ext cx="6981825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01" y="1231265"/>
            <a:ext cx="2727411" cy="263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27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240" y="772201"/>
            <a:ext cx="5627520" cy="531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69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5C037-118C-4621-AB2A-7EBC62879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Atmosphere: Lucky Imaging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BFDA7-2EA5-431E-BCAA-48B83C168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speed camera (and bright object!) with exposure time less than 100 </a:t>
            </a:r>
            <a:r>
              <a:rPr lang="en-US" dirty="0" err="1"/>
              <a:t>ms</a:t>
            </a:r>
            <a:endParaRPr lang="en-US" dirty="0"/>
          </a:p>
          <a:p>
            <a:r>
              <a:rPr lang="en-US" dirty="0"/>
              <a:t>During any one frame change in Earth’s atmosphere is minimal</a:t>
            </a:r>
          </a:p>
          <a:p>
            <a:r>
              <a:rPr lang="en-US" dirty="0"/>
              <a:t>Select a subset (10%) least influenced by atmosphere, shift and add</a:t>
            </a:r>
          </a:p>
          <a:p>
            <a:r>
              <a:rPr lang="en-US" dirty="0"/>
              <a:t>Example shows triple star system with 50,000 images, 40 images per second</a:t>
            </a:r>
          </a:p>
        </p:txBody>
      </p:sp>
    </p:spTree>
    <p:extLst>
      <p:ext uri="{BB962C8B-B14F-4D97-AF65-F5344CB8AC3E}">
        <p14:creationId xmlns:p14="http://schemas.microsoft.com/office/powerpoint/2010/main" val="3542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rry photo&#10;&#10;Description automatically generated">
            <a:extLst>
              <a:ext uri="{FF2B5EF4-FFF2-40B4-BE49-F238E27FC236}">
                <a16:creationId xmlns:a16="http://schemas.microsoft.com/office/drawing/2014/main" id="{F093C945-44B9-41FB-909D-AB9DC9A1A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6" y="72073"/>
            <a:ext cx="1904762" cy="1701587"/>
          </a:xfrm>
          <a:prstGeom prst="rect">
            <a:avLst/>
          </a:prstGeom>
        </p:spPr>
      </p:pic>
      <p:pic>
        <p:nvPicPr>
          <p:cNvPr id="5" name="Picture 4" descr="A picture containing light, sitting, lamp&#10;&#10;Description automatically generated">
            <a:extLst>
              <a:ext uri="{FF2B5EF4-FFF2-40B4-BE49-F238E27FC236}">
                <a16:creationId xmlns:a16="http://schemas.microsoft.com/office/drawing/2014/main" id="{9FC2D7BC-6AC7-463C-BA35-5364A8B29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579" y="1155593"/>
            <a:ext cx="2143125" cy="1905000"/>
          </a:xfrm>
          <a:prstGeom prst="rect">
            <a:avLst/>
          </a:prstGeom>
        </p:spPr>
      </p:pic>
      <p:pic>
        <p:nvPicPr>
          <p:cNvPr id="7" name="Picture 6" descr="A picture containing sitting, computer, light, sky&#10;&#10;Description automatically generated">
            <a:extLst>
              <a:ext uri="{FF2B5EF4-FFF2-40B4-BE49-F238E27FC236}">
                <a16:creationId xmlns:a16="http://schemas.microsoft.com/office/drawing/2014/main" id="{59EFA3F1-3B46-4DEA-9D2E-38323D76D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304" y="2649959"/>
            <a:ext cx="2143125" cy="1905000"/>
          </a:xfrm>
          <a:prstGeom prst="rect">
            <a:avLst/>
          </a:prstGeom>
        </p:spPr>
      </p:pic>
      <p:pic>
        <p:nvPicPr>
          <p:cNvPr id="9" name="Picture 8" descr="A star in the background&#10;&#10;Description automatically generated">
            <a:extLst>
              <a:ext uri="{FF2B5EF4-FFF2-40B4-BE49-F238E27FC236}">
                <a16:creationId xmlns:a16="http://schemas.microsoft.com/office/drawing/2014/main" id="{EE13C6EE-DA5B-4573-B7B5-83724D932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98" y="4144325"/>
            <a:ext cx="2143125" cy="1905000"/>
          </a:xfrm>
          <a:prstGeom prst="rect">
            <a:avLst/>
          </a:prstGeom>
        </p:spPr>
      </p:pic>
      <p:pic>
        <p:nvPicPr>
          <p:cNvPr id="11" name="Picture 10" descr="A star in the dark&#10;&#10;Description automatically generated">
            <a:extLst>
              <a:ext uri="{FF2B5EF4-FFF2-40B4-BE49-F238E27FC236}">
                <a16:creationId xmlns:a16="http://schemas.microsoft.com/office/drawing/2014/main" id="{5E10852D-65B7-4BDE-BCC8-A100666464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357" y="4830124"/>
            <a:ext cx="2143125" cy="1905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09412E-2AE3-46AF-9693-5D140D0A0AB2}"/>
              </a:ext>
            </a:extLst>
          </p:cNvPr>
          <p:cNvSpPr txBox="1"/>
          <p:nvPr/>
        </p:nvSpPr>
        <p:spPr>
          <a:xfrm>
            <a:off x="2159000" y="287867"/>
            <a:ext cx="241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single exposure, low image quality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FD1FF2-C721-4F8F-A685-5CD31224CB28}"/>
              </a:ext>
            </a:extLst>
          </p:cNvPr>
          <p:cNvSpPr txBox="1"/>
          <p:nvPr/>
        </p:nvSpPr>
        <p:spPr>
          <a:xfrm>
            <a:off x="98518" y="2712952"/>
            <a:ext cx="26077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100%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50%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10%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1% of all 50,000 frames</a:t>
            </a:r>
          </a:p>
        </p:txBody>
      </p:sp>
    </p:spTree>
    <p:extLst>
      <p:ext uri="{BB962C8B-B14F-4D97-AF65-F5344CB8AC3E}">
        <p14:creationId xmlns:p14="http://schemas.microsoft.com/office/powerpoint/2010/main" val="3199658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shirt, airplane, flying&#10;&#10;Description automatically generated">
            <a:extLst>
              <a:ext uri="{FF2B5EF4-FFF2-40B4-BE49-F238E27FC236}">
                <a16:creationId xmlns:a16="http://schemas.microsoft.com/office/drawing/2014/main" id="{71789F2C-9204-4473-96AE-C942176F4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566" y="1157041"/>
            <a:ext cx="4543917" cy="454391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570FE-5508-4CFF-9E36-4F47A9389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Atmosphere causes image to break up into blobs called “speckles”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Fourier analysis (spectral decomposition, cf. sound across frequency bands) provides information on “original” image – allows the removal of  atmospheric effects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5918E8-A888-4838-B75C-9D6ADEC64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Atmosphere: Speckle Interferometry</a:t>
            </a:r>
          </a:p>
        </p:txBody>
      </p:sp>
    </p:spTree>
    <p:extLst>
      <p:ext uri="{BB962C8B-B14F-4D97-AF65-F5344CB8AC3E}">
        <p14:creationId xmlns:p14="http://schemas.microsoft.com/office/powerpoint/2010/main" val="1589161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3" descr="mystery_st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0"/>
            <a:ext cx="65532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4" descr="magnesi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066800"/>
            <a:ext cx="6553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9" name="Picture 5" descr="ir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1600200"/>
            <a:ext cx="6553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0" name="Picture 6" descr="calci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0" y="3398838"/>
            <a:ext cx="65532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1" name="Picture 7" descr="hydroge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0" y="2743200"/>
            <a:ext cx="65532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9" name="Text Box 8"/>
          <p:cNvSpPr txBox="1">
            <a:spLocks noChangeArrowheads="1"/>
          </p:cNvSpPr>
          <p:nvPr/>
        </p:nvSpPr>
        <p:spPr bwMode="auto">
          <a:xfrm>
            <a:off x="715645" y="2258060"/>
            <a:ext cx="8388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Star</a:t>
            </a: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715645" y="4183401"/>
            <a:ext cx="818832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Which elements are seen in the spectrum of this star?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a) All 4     b) Fe + H     c) H + Ca    d) Fe, H &amp; Ca</a:t>
            </a:r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1371600" y="5577840"/>
            <a:ext cx="670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Hydrogen and Calcium are strong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1705F-0C77-6E92-5CF8-E1C39F42F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Spectroscopy Is Important!</a:t>
            </a:r>
          </a:p>
        </p:txBody>
      </p:sp>
    </p:spTree>
    <p:extLst>
      <p:ext uri="{BB962C8B-B14F-4D97-AF65-F5344CB8AC3E}">
        <p14:creationId xmlns:p14="http://schemas.microsoft.com/office/powerpoint/2010/main" val="141333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13182" y="87313"/>
            <a:ext cx="8324850" cy="7921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Spectroscopy: Slit</a:t>
            </a:r>
          </a:p>
        </p:txBody>
      </p:sp>
      <p:graphicFrame>
        <p:nvGraphicFramePr>
          <p:cNvPr id="58370" name="Object 5"/>
          <p:cNvGraphicFramePr>
            <a:graphicFrameLocks noChangeAspect="1"/>
          </p:cNvGraphicFramePr>
          <p:nvPr/>
        </p:nvGraphicFramePr>
        <p:xfrm>
          <a:off x="0" y="0"/>
          <a:ext cx="914400" cy="17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44500" imgH="647700" progId="Equation.DSMT4">
                  <p:embed/>
                </p:oleObj>
              </mc:Choice>
              <mc:Fallback>
                <p:oleObj name="Equation" r:id="rId3" imgW="444500" imgH="647700" progId="Equation.DSMT4">
                  <p:embed/>
                  <p:pic>
                    <p:nvPicPr>
                      <p:cNvPr id="5837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76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1" name="Object 6"/>
          <p:cNvGraphicFramePr>
            <a:graphicFrameLocks noChangeAspect="1"/>
          </p:cNvGraphicFramePr>
          <p:nvPr/>
        </p:nvGraphicFramePr>
        <p:xfrm>
          <a:off x="400050" y="4763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4300" imgH="165100" progId="Equation.DSMT4">
                  <p:embed/>
                </p:oleObj>
              </mc:Choice>
              <mc:Fallback>
                <p:oleObj name="Equation" r:id="rId5" imgW="114300" imgH="165100" progId="Equation.DSMT4">
                  <p:embed/>
                  <p:pic>
                    <p:nvPicPr>
                      <p:cNvPr id="5837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4763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73" name="Picture 14" descr="M84_STI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41" y="1449007"/>
            <a:ext cx="7288814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Text Box 15"/>
          <p:cNvSpPr txBox="1">
            <a:spLocks noChangeArrowheads="1"/>
          </p:cNvSpPr>
          <p:nvPr/>
        </p:nvSpPr>
        <p:spPr bwMode="auto">
          <a:xfrm>
            <a:off x="7423454" y="2203704"/>
            <a:ext cx="172054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/>
              <a:t>Spectrum of  ionized Hydrogen and Nitrogen  taken with STIS</a:t>
            </a:r>
          </a:p>
          <a:p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6764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74315-C86B-4E7D-8C88-5A0E8DEC9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Spectroscopy: </a:t>
            </a:r>
            <a:r>
              <a:rPr lang="en-US" dirty="0" err="1"/>
              <a:t>Multifibers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A3332-511A-48EB-9180-A3C407B47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3712"/>
            <a:ext cx="7886700" cy="4671992"/>
          </a:xfrm>
        </p:spPr>
        <p:txBody>
          <a:bodyPr/>
          <a:lstStyle/>
          <a:p>
            <a:r>
              <a:rPr lang="en-US" dirty="0"/>
              <a:t>Example shows BOSS plug plate with 1000 fiber holes; 2000 plates in the whole project</a:t>
            </a:r>
          </a:p>
          <a:p>
            <a:r>
              <a:rPr lang="en-US" dirty="0"/>
              <a:t>Get simultaneous spectra of all 1000 objects in the field making otherwise impossible projects possible</a:t>
            </a:r>
          </a:p>
          <a:p>
            <a:r>
              <a:rPr lang="en-US" dirty="0"/>
              <a:t>Each plate must be plugged manually or by robot – need care to avoid tangles/collisions!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19975553-E6B5-427A-A845-7B7199D72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531" y="4090069"/>
            <a:ext cx="4751917" cy="2767931"/>
          </a:xfrm>
          <a:prstGeom prst="rect">
            <a:avLst/>
          </a:prstGeom>
        </p:spPr>
      </p:pic>
      <p:pic>
        <p:nvPicPr>
          <p:cNvPr id="7" name="Picture 6" descr="A picture containing person, indoor, person, table&#10;&#10;Description automatically generated">
            <a:extLst>
              <a:ext uri="{FF2B5EF4-FFF2-40B4-BE49-F238E27FC236}">
                <a16:creationId xmlns:a16="http://schemas.microsoft.com/office/drawing/2014/main" id="{3155FC7E-2BBE-49FB-A991-596462983D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79" y="4090069"/>
            <a:ext cx="3606353" cy="270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691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96A6073-A56D-4FEA-9B52-34AF51D76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66" y="0"/>
            <a:ext cx="70410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18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C821B-D34F-E199-9C96-FCB4BC591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Spectroscopy: Integral Field</a:t>
            </a:r>
          </a:p>
        </p:txBody>
      </p:sp>
      <p:pic>
        <p:nvPicPr>
          <p:cNvPr id="5" name="Picture 4" descr="A person standing in front of a red background&#10;&#10;AI-generated content may be incorrect.">
            <a:extLst>
              <a:ext uri="{FF2B5EF4-FFF2-40B4-BE49-F238E27FC236}">
                <a16:creationId xmlns:a16="http://schemas.microsoft.com/office/drawing/2014/main" id="{BFDE8566-C782-ADD2-ACB3-4D0083404F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962" y="975002"/>
            <a:ext cx="4044076" cy="578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galaxy&#10;&#10;AI-generated content may be incorrect.">
            <a:extLst>
              <a:ext uri="{FF2B5EF4-FFF2-40B4-BE49-F238E27FC236}">
                <a16:creationId xmlns:a16="http://schemas.microsoft.com/office/drawing/2014/main" id="{8749C043-0EA5-0133-DD5F-190ED68F6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57" y="0"/>
            <a:ext cx="7761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26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different colors&#10;&#10;AI-generated content may be incorrect.">
            <a:extLst>
              <a:ext uri="{FF2B5EF4-FFF2-40B4-BE49-F238E27FC236}">
                <a16:creationId xmlns:a16="http://schemas.microsoft.com/office/drawing/2014/main" id="{0FB2761A-19AD-1E7C-25DB-500B8691F0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7681"/>
            <a:ext cx="9144000" cy="530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24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telescope&#10;&#10;AI-generated content may be incorrect.">
            <a:extLst>
              <a:ext uri="{FF2B5EF4-FFF2-40B4-BE49-F238E27FC236}">
                <a16:creationId xmlns:a16="http://schemas.microsoft.com/office/drawing/2014/main" id="{E40C48DF-7C18-DAF1-836E-C407CEA35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67" y="332293"/>
            <a:ext cx="7454265" cy="619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414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0F5E5-5463-C6A9-3D30-44C217829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F11EE-640A-D591-5E2A-DFA5EE40E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54888"/>
            <a:ext cx="4208526" cy="5044744"/>
          </a:xfrm>
        </p:spPr>
        <p:txBody>
          <a:bodyPr/>
          <a:lstStyle/>
          <a:p>
            <a:r>
              <a:rPr lang="en-US" dirty="0"/>
              <a:t>Management: European Southern Observatory, </a:t>
            </a:r>
            <a:r>
              <a:rPr lang="en-US" dirty="0" err="1"/>
              <a:t>Garching</a:t>
            </a:r>
            <a:r>
              <a:rPr lang="en-US" dirty="0"/>
              <a:t>, Germany</a:t>
            </a:r>
          </a:p>
          <a:p>
            <a:r>
              <a:rPr lang="en-US" dirty="0"/>
              <a:t>ELT Observatory: Cerro </a:t>
            </a:r>
            <a:r>
              <a:rPr lang="en-US" dirty="0" err="1"/>
              <a:t>Armazones</a:t>
            </a:r>
            <a:r>
              <a:rPr lang="en-US" dirty="0"/>
              <a:t>, Chile</a:t>
            </a:r>
          </a:p>
          <a:p>
            <a:r>
              <a:rPr lang="en-US" dirty="0"/>
              <a:t>Construction &amp; Operation: many organizations and consortia, including companies and universities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7F23E41-794A-BB99-BEF9-B044A5D8C987}"/>
              </a:ext>
            </a:extLst>
          </p:cNvPr>
          <p:cNvGrpSpPr/>
          <p:nvPr/>
        </p:nvGrpSpPr>
        <p:grpSpPr>
          <a:xfrm>
            <a:off x="4837176" y="1267783"/>
            <a:ext cx="4208526" cy="4684961"/>
            <a:chOff x="2121408" y="2377440"/>
            <a:chExt cx="3950208" cy="4322433"/>
          </a:xfrm>
        </p:grpSpPr>
        <p:pic>
          <p:nvPicPr>
            <p:cNvPr id="5" name="Picture 4" descr="A map of a large telescope&#10;&#10;AI-generated content may be incorrect.">
              <a:extLst>
                <a:ext uri="{FF2B5EF4-FFF2-40B4-BE49-F238E27FC236}">
                  <a16:creationId xmlns:a16="http://schemas.microsoft.com/office/drawing/2014/main" id="{FFC76136-B18A-D0D7-E28C-C2169E317CC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07" t="-274" r="27504" b="1"/>
            <a:stretch>
              <a:fillRect/>
            </a:stretch>
          </p:blipFill>
          <p:spPr>
            <a:xfrm>
              <a:off x="2121408" y="2377440"/>
              <a:ext cx="3950208" cy="432243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B93F0E-9BBE-CA37-5065-B72D35FD5BB7}"/>
                </a:ext>
              </a:extLst>
            </p:cNvPr>
            <p:cNvSpPr/>
            <p:nvPr/>
          </p:nvSpPr>
          <p:spPr>
            <a:xfrm>
              <a:off x="5733288" y="5212080"/>
              <a:ext cx="338328" cy="133502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19754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telescope with a large metal structure&#10;&#10;AI-generated content may be incorrect.">
            <a:extLst>
              <a:ext uri="{FF2B5EF4-FFF2-40B4-BE49-F238E27FC236}">
                <a16:creationId xmlns:a16="http://schemas.microsoft.com/office/drawing/2014/main" id="{1516ACCF-8515-E757-CBE3-806246ED8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2012"/>
            <a:ext cx="9144000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38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4AEDD-15E0-94BE-367A-FD7C4BA2C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odel of a spherical structure&#10;&#10;AI-generated content may be incorrect.">
            <a:extLst>
              <a:ext uri="{FF2B5EF4-FFF2-40B4-BE49-F238E27FC236}">
                <a16:creationId xmlns:a16="http://schemas.microsoft.com/office/drawing/2014/main" id="{A0F5EEBC-B9EE-74FC-CD77-13FD6B430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484" y="157734"/>
            <a:ext cx="6759032" cy="654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336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5F878-E0F5-E5E0-AB2F-83156EFE7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building with a metal structure and a crane in the sky&#10;&#10;AI-generated content may be incorrect.">
            <a:extLst>
              <a:ext uri="{FF2B5EF4-FFF2-40B4-BE49-F238E27FC236}">
                <a16:creationId xmlns:a16="http://schemas.microsoft.com/office/drawing/2014/main" id="{2A3409F4-3267-CCF5-E8D3-0948BC83E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738"/>
            <a:ext cx="9144000" cy="63079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6193E3-4DFE-8E4B-7C51-BF969C09295C}"/>
              </a:ext>
            </a:extLst>
          </p:cNvPr>
          <p:cNvSpPr txBox="1"/>
          <p:nvPr/>
        </p:nvSpPr>
        <p:spPr>
          <a:xfrm>
            <a:off x="411480" y="648059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April 2025</a:t>
            </a:r>
          </a:p>
        </p:txBody>
      </p:sp>
    </p:spTree>
    <p:extLst>
      <p:ext uri="{BB962C8B-B14F-4D97-AF65-F5344CB8AC3E}">
        <p14:creationId xmlns:p14="http://schemas.microsoft.com/office/powerpoint/2010/main" val="4157291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54F7F-B737-20AC-9120-4E338C181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Mirror Design</a:t>
            </a:r>
          </a:p>
        </p:txBody>
      </p:sp>
      <p:pic>
        <p:nvPicPr>
          <p:cNvPr id="4" name="Picture 3" descr="A diagram of a mirror&#10;&#10;AI-generated content may be incorrect.">
            <a:extLst>
              <a:ext uri="{FF2B5EF4-FFF2-40B4-BE49-F238E27FC236}">
                <a16:creationId xmlns:a16="http://schemas.microsoft.com/office/drawing/2014/main" id="{CC7FF281-A4CD-3E3A-DE3B-5480EFCB8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6" r="-5860" b="13414"/>
          <a:stretch>
            <a:fillRect/>
          </a:stretch>
        </p:blipFill>
        <p:spPr>
          <a:xfrm>
            <a:off x="1505238" y="1248155"/>
            <a:ext cx="6133525" cy="527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376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0B02C-87D9-6F62-8EDE-E151B11FF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Nasmyth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5FFEA-A178-4400-1C48-D16744A84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James Nasmyth, 1808-90 – Scottish engineer</a:t>
            </a:r>
          </a:p>
          <a:p>
            <a:r>
              <a:rPr lang="en-US" dirty="0"/>
              <a:t>Facilitates attachment of massive/complex instrumentation – no need to “hang” it below the Cassegrain focus</a:t>
            </a:r>
          </a:p>
        </p:txBody>
      </p:sp>
      <p:pic>
        <p:nvPicPr>
          <p:cNvPr id="5" name="Picture 4" descr="A close-up of a model of a telescope&#10;&#10;AI-generated content may be incorrect.">
            <a:extLst>
              <a:ext uri="{FF2B5EF4-FFF2-40B4-BE49-F238E27FC236}">
                <a16:creationId xmlns:a16="http://schemas.microsoft.com/office/drawing/2014/main" id="{D68620FF-CA36-A8DF-5FE4-2880EDCFC0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72" y="3255586"/>
            <a:ext cx="7306056" cy="33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790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2DF9D-9473-2C35-7D3A-198A397CF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Mirror M1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D7877-5F4B-CE89-29C5-BCC8D009A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93004"/>
            <a:ext cx="7886700" cy="4671992"/>
          </a:xfrm>
        </p:spPr>
        <p:txBody>
          <a:bodyPr/>
          <a:lstStyle/>
          <a:p>
            <a:r>
              <a:rPr lang="en-US" dirty="0"/>
              <a:t>The giant primary mirror: </a:t>
            </a:r>
          </a:p>
          <a:p>
            <a:r>
              <a:rPr lang="en-US" dirty="0"/>
              <a:t>39m diameter, 798 hexagonal segments, each 1.4m across; position/shape controlled to 10s nm</a:t>
            </a:r>
          </a:p>
        </p:txBody>
      </p:sp>
      <p:pic>
        <p:nvPicPr>
          <p:cNvPr id="5" name="Picture 4" descr="A large metal structure with a large platform&#10;&#10;AI-generated content may be incorrect.">
            <a:extLst>
              <a:ext uri="{FF2B5EF4-FFF2-40B4-BE49-F238E27FC236}">
                <a16:creationId xmlns:a16="http://schemas.microsoft.com/office/drawing/2014/main" id="{9F4B7D27-A4F5-158E-4887-81F8629DD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" y="2678224"/>
            <a:ext cx="8339328" cy="416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420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345B8-BE55-FA6B-7F1B-FF1FBEB32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8DB4E-71BA-F1F4-DA7B-9D5FF82A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Mirror M2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23CC7-B4DD-5F32-60EB-E52D94BEC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93004"/>
            <a:ext cx="7886700" cy="4671992"/>
          </a:xfrm>
        </p:spPr>
        <p:txBody>
          <a:bodyPr/>
          <a:lstStyle/>
          <a:p>
            <a:r>
              <a:rPr lang="en-US" dirty="0"/>
              <a:t>4.25m diameter, the largest secondary ever built</a:t>
            </a:r>
          </a:p>
          <a:p>
            <a:r>
              <a:rPr lang="en-US" dirty="0"/>
              <a:t>Mirror weighs 3 </a:t>
            </a:r>
            <a:r>
              <a:rPr lang="en-US" dirty="0" err="1"/>
              <a:t>tonnes</a:t>
            </a:r>
            <a:r>
              <a:rPr lang="en-US" dirty="0"/>
              <a:t>, and with cell and structure 12 </a:t>
            </a:r>
            <a:r>
              <a:rPr lang="en-US" dirty="0" err="1"/>
              <a:t>tonnes</a:t>
            </a:r>
            <a:endParaRPr lang="en-US" dirty="0"/>
          </a:p>
          <a:p>
            <a:r>
              <a:rPr lang="en-US" dirty="0"/>
              <a:t>Anchored to the telescope main structure, 60m above ground</a:t>
            </a:r>
          </a:p>
        </p:txBody>
      </p:sp>
      <p:pic>
        <p:nvPicPr>
          <p:cNvPr id="5" name="Picture 4" descr="A black and silver circular object with black parts&#10;&#10;AI-generated content may be incorrect.">
            <a:extLst>
              <a:ext uri="{FF2B5EF4-FFF2-40B4-BE49-F238E27FC236}">
                <a16:creationId xmlns:a16="http://schemas.microsoft.com/office/drawing/2014/main" id="{37CF4214-FD2C-0C59-A346-D4A07A5D42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550" y="3017520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370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35ACE-495F-CF65-74FE-EAB5AE10C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F0A9-B9CD-C323-5C8C-425F3858E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Mirror M3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61D0-B978-0443-F979-D0E2BE619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93004"/>
            <a:ext cx="7886700" cy="4671992"/>
          </a:xfrm>
        </p:spPr>
        <p:txBody>
          <a:bodyPr/>
          <a:lstStyle/>
          <a:p>
            <a:r>
              <a:rPr lang="en-US" dirty="0"/>
              <a:t>4m diameter</a:t>
            </a:r>
          </a:p>
          <a:p>
            <a:r>
              <a:rPr lang="en-US" dirty="0"/>
              <a:t>Mirror weighs 3 </a:t>
            </a:r>
            <a:r>
              <a:rPr lang="en-US" dirty="0" err="1"/>
              <a:t>tonnes</a:t>
            </a:r>
            <a:r>
              <a:rPr lang="en-US" dirty="0"/>
              <a:t>, and with cell and structure 12 </a:t>
            </a:r>
            <a:r>
              <a:rPr lang="en-US" dirty="0" err="1"/>
              <a:t>tonnes</a:t>
            </a:r>
            <a:endParaRPr lang="en-US" dirty="0"/>
          </a:p>
        </p:txBody>
      </p:sp>
      <p:pic>
        <p:nvPicPr>
          <p:cNvPr id="6" name="Picture 5" descr="A large round object with a metal frame&#10;&#10;AI-generated content may be incorrect.">
            <a:extLst>
              <a:ext uri="{FF2B5EF4-FFF2-40B4-BE49-F238E27FC236}">
                <a16:creationId xmlns:a16="http://schemas.microsoft.com/office/drawing/2014/main" id="{9398D25D-21E6-4E31-3DA2-9E8EB93B33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368" y="2114550"/>
            <a:ext cx="5971032" cy="447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078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2834E-7C6C-08F0-80F9-5F95086EA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644F1-A260-9928-C48A-5FBA48215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Mirror M4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93DDE-D533-48FF-7ED8-A9B0F9526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2.4m diameter, the largest adaptive optics mirror ever built</a:t>
            </a:r>
          </a:p>
        </p:txBody>
      </p:sp>
      <p:pic>
        <p:nvPicPr>
          <p:cNvPr id="5" name="Picture 4" descr="A person standing on a large circular object&#10;&#10;AI-generated content may be incorrect.">
            <a:extLst>
              <a:ext uri="{FF2B5EF4-FFF2-40B4-BE49-F238E27FC236}">
                <a16:creationId xmlns:a16="http://schemas.microsoft.com/office/drawing/2014/main" id="{531A27DD-807D-0671-8AFC-C4D1F40A5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2571"/>
            <a:ext cx="9144000" cy="4286250"/>
          </a:xfrm>
          <a:prstGeom prst="rect">
            <a:avLst/>
          </a:prstGeom>
        </p:spPr>
      </p:pic>
      <p:pic>
        <p:nvPicPr>
          <p:cNvPr id="7" name="Picture 6" descr="A collage of a space telescope&#10;&#10;AI-generated content may be incorrect.">
            <a:extLst>
              <a:ext uri="{FF2B5EF4-FFF2-40B4-BE49-F238E27FC236}">
                <a16:creationId xmlns:a16="http://schemas.microsoft.com/office/drawing/2014/main" id="{F9C07A04-D871-81C7-31C1-750F42F64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0" t="2144" r="1300" b="3095"/>
          <a:stretch>
            <a:fillRect/>
          </a:stretch>
        </p:blipFill>
        <p:spPr>
          <a:xfrm>
            <a:off x="6199632" y="1929384"/>
            <a:ext cx="2880360" cy="218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244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5D3B7-48C0-3BD4-F924-37152E6C2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AE53-A549-1F5E-19C0-86B0F41F0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Mirror M4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5DD5B-4864-5D8E-627F-2D218742F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2.4m diameter, the largest adaptive optics mirror ever built</a:t>
            </a:r>
          </a:p>
          <a:p>
            <a:r>
              <a:rPr lang="en-US" dirty="0"/>
              <a:t>Made of 6 “petals”, less than 2mm thick</a:t>
            </a:r>
          </a:p>
          <a:p>
            <a:r>
              <a:rPr lang="en-US" dirty="0"/>
              <a:t>More than 5000 actuators [linear motors with magnet-coil assembly] change the mirror shape by up to 50 microns,  up to 1000 times per second, to allow for atmospheric turbulence and residual telescope vibration</a:t>
            </a:r>
          </a:p>
          <a:p>
            <a:r>
              <a:rPr lang="en-US" dirty="0"/>
              <a:t>Sensors co-located with actuators measure position 70,000 times per second with accuracy 10s nm</a:t>
            </a:r>
          </a:p>
        </p:txBody>
      </p:sp>
    </p:spTree>
    <p:extLst>
      <p:ext uri="{BB962C8B-B14F-4D97-AF65-F5344CB8AC3E}">
        <p14:creationId xmlns:p14="http://schemas.microsoft.com/office/powerpoint/2010/main" val="3078106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22D22-638C-FB2A-C198-AEF27BABB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Laser Guide Stars</a:t>
            </a:r>
          </a:p>
        </p:txBody>
      </p:sp>
      <p:pic>
        <p:nvPicPr>
          <p:cNvPr id="9" name="Content Placeholder 8" descr="A building with a telescope and orange lights&#10;&#10;AI-generated content may be incorrect.">
            <a:extLst>
              <a:ext uri="{FF2B5EF4-FFF2-40B4-BE49-F238E27FC236}">
                <a16:creationId xmlns:a16="http://schemas.microsoft.com/office/drawing/2014/main" id="{23450792-0783-B5B3-8902-3807DD1FCC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790" y="1335674"/>
            <a:ext cx="3708709" cy="4763373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5AA92E6-FEDD-67F5-B4A9-5791E586F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7190" y="1253330"/>
            <a:ext cx="4661154" cy="49280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Up to 8 guide star 22W lasers (not all necessarily in use at once)</a:t>
            </a:r>
          </a:p>
          <a:p>
            <a:r>
              <a:rPr lang="en-US" dirty="0"/>
              <a:t>Used with 3 complementary wavefront sensing cameras:</a:t>
            </a:r>
          </a:p>
          <a:p>
            <a:pPr lvl="1"/>
            <a:r>
              <a:rPr lang="en-US" dirty="0"/>
              <a:t>ALICE optical/natural</a:t>
            </a:r>
          </a:p>
          <a:p>
            <a:pPr lvl="1"/>
            <a:r>
              <a:rPr lang="en-US" dirty="0"/>
              <a:t>LISA optical/laser</a:t>
            </a:r>
          </a:p>
          <a:p>
            <a:pPr lvl="1"/>
            <a:r>
              <a:rPr lang="en-US" dirty="0"/>
              <a:t>FREDA </a:t>
            </a:r>
            <a:r>
              <a:rPr lang="en-US" dirty="0" err="1"/>
              <a:t>ir</a:t>
            </a:r>
            <a:r>
              <a:rPr lang="en-US" dirty="0"/>
              <a:t>/laser</a:t>
            </a:r>
          </a:p>
          <a:p>
            <a:r>
              <a:rPr lang="en-US" dirty="0"/>
              <a:t>Computers analyze the signals in real time – 500 times per second – and feed information to the actuators to deform the mirror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0853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9D837-7F2D-6D68-8ACF-BCFB403A4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24E72-773D-E4BD-263C-23FD5D3E6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Mirror M5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E900D-68D1-A691-1839-5CD2824FB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2.2x2.7m this is the largest flat, rigid, tip-tilt mirror ever built – part of the adaptive optics system</a:t>
            </a:r>
          </a:p>
        </p:txBody>
      </p:sp>
      <p:pic>
        <p:nvPicPr>
          <p:cNvPr id="5" name="Picture 4" descr="A large circular object with a machine on it&#10;&#10;AI-generated content may be incorrect.">
            <a:extLst>
              <a:ext uri="{FF2B5EF4-FFF2-40B4-BE49-F238E27FC236}">
                <a16:creationId xmlns:a16="http://schemas.microsoft.com/office/drawing/2014/main" id="{A38E95C6-A684-0C08-8F3E-5F42F6039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846" y="2364638"/>
            <a:ext cx="6236208" cy="436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0522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45C0D-A50F-C909-A909-BD27C9C5F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73107-FC43-618B-58EF-18ABB8FA7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Mirror M5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03BF8-EFFC-E931-A593-17FAF7AA8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2.2x2.7m this is the largest flat, rigid, tip-tilt mirror ever built </a:t>
            </a:r>
          </a:p>
          <a:p>
            <a:r>
              <a:rPr lang="en-US" dirty="0"/>
              <a:t>Also made of 6 “petals” brazed together</a:t>
            </a:r>
          </a:p>
          <a:p>
            <a:r>
              <a:rPr lang="en-US" dirty="0"/>
              <a:t>Part of the adaptive optics system, but also has a switching mechanism to feed the appropriate Nasmyth platform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6519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36CC-CFCF-AA39-D2C7-B009995BF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E8C87-6311-733F-0B9D-386F9C0FB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HARMONI: </a:t>
            </a:r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dirty="0"/>
              <a:t>igh </a:t>
            </a: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/>
              <a:t>ngular </a:t>
            </a:r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/>
              <a:t>esolution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/>
              <a:t>onolithic </a:t>
            </a:r>
            <a:r>
              <a:rPr lang="en-US" dirty="0">
                <a:solidFill>
                  <a:srgbClr val="FF0000"/>
                </a:solidFill>
              </a:rPr>
              <a:t>O</a:t>
            </a:r>
            <a:r>
              <a:rPr lang="en-US" dirty="0"/>
              <a:t>ptical and </a:t>
            </a: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/>
              <a:t>ear-infrared </a:t>
            </a:r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/>
              <a:t>ntegral field spectrograph</a:t>
            </a:r>
          </a:p>
          <a:p>
            <a:r>
              <a:rPr lang="en-US" dirty="0"/>
              <a:t>MICADO: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/>
              <a:t>ulti-adaptive optics </a:t>
            </a:r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/>
              <a:t>maging 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/>
              <a:t>amer</a:t>
            </a: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/>
              <a:t> for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/>
              <a:t>eep </a:t>
            </a:r>
            <a:r>
              <a:rPr lang="en-US" dirty="0">
                <a:solidFill>
                  <a:srgbClr val="FF0000"/>
                </a:solidFill>
              </a:rPr>
              <a:t>O</a:t>
            </a:r>
            <a:r>
              <a:rPr lang="en-US" dirty="0"/>
              <a:t>bservations</a:t>
            </a:r>
          </a:p>
          <a:p>
            <a:endParaRPr lang="en-US" dirty="0"/>
          </a:p>
          <a:p>
            <a:r>
              <a:rPr lang="en-US" i="1" dirty="0"/>
              <a:t>METIS: A mid-infrared imager &amp; spectrograph</a:t>
            </a:r>
          </a:p>
          <a:p>
            <a:r>
              <a:rPr lang="en-US" i="1" dirty="0"/>
              <a:t>MOSAIC: A multi-object spectrograph</a:t>
            </a:r>
          </a:p>
          <a:p>
            <a:r>
              <a:rPr lang="en-US" i="1" dirty="0"/>
              <a:t>HIRES: A high resolution spectrograph</a:t>
            </a:r>
          </a:p>
          <a:p>
            <a:r>
              <a:rPr lang="en-US" i="1" dirty="0"/>
              <a:t>PCS: A dedicated planetary camera &amp; spectrograph</a:t>
            </a:r>
          </a:p>
        </p:txBody>
      </p:sp>
    </p:spTree>
    <p:extLst>
      <p:ext uri="{BB962C8B-B14F-4D97-AF65-F5344CB8AC3E}">
        <p14:creationId xmlns:p14="http://schemas.microsoft.com/office/powerpoint/2010/main" val="17312055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DC8EC-C2D2-5C2C-C99D-775D33690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HARMONI</a:t>
            </a:r>
          </a:p>
        </p:txBody>
      </p:sp>
      <p:pic>
        <p:nvPicPr>
          <p:cNvPr id="4" name="Picture 3" descr="A diagram of a machine&#10;&#10;AI-generated content may be incorrect.">
            <a:extLst>
              <a:ext uri="{FF2B5EF4-FFF2-40B4-BE49-F238E27FC236}">
                <a16:creationId xmlns:a16="http://schemas.microsoft.com/office/drawing/2014/main" id="{53868A35-321B-44B9-0B24-AB1D3C5EF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80" y="990600"/>
            <a:ext cx="7064040" cy="572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018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5CDE9-E5DD-CEC1-AEEF-49F334914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HARMONI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54023-3B4F-D9BA-6F45-34C7613BF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37184"/>
            <a:ext cx="7886700" cy="4671992"/>
          </a:xfrm>
        </p:spPr>
        <p:txBody>
          <a:bodyPr/>
          <a:lstStyle/>
          <a:p>
            <a:r>
              <a:rPr lang="en-US" dirty="0"/>
              <a:t>A flexible integral field spectrograph – does “image slicing” to provide a 3D data cube</a:t>
            </a:r>
          </a:p>
          <a:p>
            <a:r>
              <a:rPr lang="en-US" dirty="0"/>
              <a:t>The “slicer” divides an image into many “spatial pixels” called </a:t>
            </a:r>
            <a:r>
              <a:rPr lang="en-US" dirty="0" err="1"/>
              <a:t>spaxels</a:t>
            </a:r>
            <a:endParaRPr lang="en-US" dirty="0"/>
          </a:p>
          <a:p>
            <a:r>
              <a:rPr lang="en-US" dirty="0"/>
              <a:t>The user can choose between 4 </a:t>
            </a:r>
            <a:r>
              <a:rPr lang="en-US" dirty="0" err="1"/>
              <a:t>spaxel</a:t>
            </a:r>
            <a:r>
              <a:rPr lang="en-US" dirty="0"/>
              <a:t> scales (between 4mas and 60mas): smaller scale has smaller field of view but higher </a:t>
            </a:r>
            <a:r>
              <a:rPr lang="en-US" i="1" dirty="0"/>
              <a:t>spatial resolution</a:t>
            </a:r>
          </a:p>
          <a:p>
            <a:r>
              <a:rPr lang="en-US" dirty="0"/>
              <a:t>The user can choose from a range of </a:t>
            </a:r>
            <a:r>
              <a:rPr lang="en-US" i="1" dirty="0"/>
              <a:t>spectral resolutions</a:t>
            </a:r>
            <a:r>
              <a:rPr lang="en-US" dirty="0"/>
              <a:t> spanning 450 to 2450 nm</a:t>
            </a:r>
          </a:p>
        </p:txBody>
      </p:sp>
      <p:pic>
        <p:nvPicPr>
          <p:cNvPr id="5" name="Picture 4" descr="A chart of different colors&#10;&#10;AI-generated content may be incorrect.">
            <a:extLst>
              <a:ext uri="{FF2B5EF4-FFF2-40B4-BE49-F238E27FC236}">
                <a16:creationId xmlns:a16="http://schemas.microsoft.com/office/drawing/2014/main" id="{D5D6E7F5-740E-0384-0A50-04DBF87A4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" t="34640" r="80" b="13520"/>
          <a:stretch>
            <a:fillRect/>
          </a:stretch>
        </p:blipFill>
        <p:spPr>
          <a:xfrm>
            <a:off x="2377440" y="5148545"/>
            <a:ext cx="4389120" cy="152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4012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C2987-4FE4-92A6-B3C2-FBB4F4BAC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Spaxels</a:t>
            </a:r>
            <a:r>
              <a:rPr lang="en-US" dirty="0"/>
              <a:t>? You’re Kidding 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32D36-6483-564F-C2D6-BDC707A65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rectangular field is 214x152 “pixels”, so about 31,000 “pixels”; these are the “</a:t>
            </a:r>
            <a:r>
              <a:rPr lang="en-US" dirty="0" err="1"/>
              <a:t>spaxels</a:t>
            </a:r>
            <a:r>
              <a:rPr lang="en-US" dirty="0"/>
              <a:t>”</a:t>
            </a:r>
          </a:p>
          <a:p>
            <a:r>
              <a:rPr lang="en-US" dirty="0"/>
              <a:t>This field of view is split into 8 subfields</a:t>
            </a:r>
          </a:p>
          <a:p>
            <a:r>
              <a:rPr lang="en-US" dirty="0"/>
              <a:t>Each of the subfields is sliced into 38 narrow strips</a:t>
            </a:r>
          </a:p>
          <a:p>
            <a:r>
              <a:rPr lang="en-US" dirty="0"/>
              <a:t>Subfields are paired, and the 2x38  </a:t>
            </a:r>
            <a:r>
              <a:rPr lang="en-US" dirty="0" err="1"/>
              <a:t>slitlets</a:t>
            </a:r>
            <a:r>
              <a:rPr lang="en-US" dirty="0"/>
              <a:t> are arranged into a long “pseudo-slit” and send to one of four spectrographs</a:t>
            </a:r>
          </a:p>
          <a:p>
            <a:r>
              <a:rPr lang="en-US" dirty="0"/>
              <a:t>Each spectrograph has 2 detectors</a:t>
            </a:r>
          </a:p>
          <a:p>
            <a:r>
              <a:rPr lang="en-US" b="1" dirty="0">
                <a:solidFill>
                  <a:srgbClr val="FF0000"/>
                </a:solidFill>
              </a:rPr>
              <a:t>Yes – an image would help clarify this!!</a:t>
            </a:r>
          </a:p>
        </p:txBody>
      </p:sp>
    </p:spTree>
    <p:extLst>
      <p:ext uri="{BB962C8B-B14F-4D97-AF65-F5344CB8AC3E}">
        <p14:creationId xmlns:p14="http://schemas.microsoft.com/office/powerpoint/2010/main" val="226577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hart&#10;&#10;AI-generated content may be incorrect.">
            <a:extLst>
              <a:ext uri="{FF2B5EF4-FFF2-40B4-BE49-F238E27FC236}">
                <a16:creationId xmlns:a16="http://schemas.microsoft.com/office/drawing/2014/main" id="{1118949D-D321-08FB-C5F8-7748C8718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121"/>
            <a:ext cx="9277912" cy="566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295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703AC-9389-3744-763D-4B3D36B1C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MICADO</a:t>
            </a:r>
          </a:p>
        </p:txBody>
      </p:sp>
      <p:pic>
        <p:nvPicPr>
          <p:cNvPr id="4" name="Picture 3" descr="A person walking next to a machine&#10;&#10;AI-generated content may be incorrect.">
            <a:extLst>
              <a:ext uri="{FF2B5EF4-FFF2-40B4-BE49-F238E27FC236}">
                <a16:creationId xmlns:a16="http://schemas.microsoft.com/office/drawing/2014/main" id="{565EC3B6-F5CD-DCAF-354B-0C2FFA7BA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36" y="1015898"/>
            <a:ext cx="8110728" cy="567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95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ADE4E-2703-03AE-7E19-CDD073199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MICADO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903B2-41C0-B959-7D64-1E8689FC1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camera providing sensitive imaging and high resolution spectroscopy in the near infra-red</a:t>
            </a:r>
          </a:p>
          <a:p>
            <a:r>
              <a:rPr lang="en-US" dirty="0"/>
              <a:t>Camera has an array of 3x3 detectors, each with 4096x4096 pixels</a:t>
            </a:r>
          </a:p>
          <a:p>
            <a:r>
              <a:rPr lang="en-US" u="sng" dirty="0"/>
              <a:t>Notable</a:t>
            </a:r>
            <a:r>
              <a:rPr lang="en-US" dirty="0"/>
              <a:t>: will produce the highest resolution images ever achieved in astronomy</a:t>
            </a:r>
          </a:p>
          <a:p>
            <a:r>
              <a:rPr lang="en-US" u="sng" dirty="0"/>
              <a:t>Notable</a:t>
            </a:r>
            <a:r>
              <a:rPr lang="en-US" dirty="0"/>
              <a:t>: will allow astrometry with precision of 50 </a:t>
            </a:r>
            <a:r>
              <a:rPr lang="en-US" dirty="0" err="1"/>
              <a:t>microarcseconds</a:t>
            </a:r>
            <a:endParaRPr lang="en-US" dirty="0"/>
          </a:p>
          <a:p>
            <a:r>
              <a:rPr lang="en-US" u="sng" dirty="0"/>
              <a:t>Notable</a:t>
            </a:r>
            <a:r>
              <a:rPr lang="en-US" dirty="0"/>
              <a:t>: has “built in” adaptive optics</a:t>
            </a:r>
          </a:p>
          <a:p>
            <a:r>
              <a:rPr lang="en-US" u="sng" dirty="0"/>
              <a:t>Notable</a:t>
            </a:r>
            <a:r>
              <a:rPr lang="en-US" dirty="0"/>
              <a:t>: has “built in” coronograph to block star-light and reveal exoplanets</a:t>
            </a:r>
          </a:p>
        </p:txBody>
      </p:sp>
    </p:spTree>
    <p:extLst>
      <p:ext uri="{BB962C8B-B14F-4D97-AF65-F5344CB8AC3E}">
        <p14:creationId xmlns:p14="http://schemas.microsoft.com/office/powerpoint/2010/main" val="27748657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 of a diagram of a machine&#10;&#10;AI-generated content may be incorrect.">
            <a:extLst>
              <a:ext uri="{FF2B5EF4-FFF2-40B4-BE49-F238E27FC236}">
                <a16:creationId xmlns:a16="http://schemas.microsoft.com/office/drawing/2014/main" id="{140FD427-B21A-3604-A85C-1D8A55A31F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46" y="0"/>
            <a:ext cx="4973507" cy="6858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E6CEEDD-30E3-7F43-5E22-41B48BF89BB6}"/>
              </a:ext>
            </a:extLst>
          </p:cNvPr>
          <p:cNvCxnSpPr/>
          <p:nvPr/>
        </p:nvCxnSpPr>
        <p:spPr>
          <a:xfrm flipH="1">
            <a:off x="5504688" y="2368296"/>
            <a:ext cx="1920240" cy="676656"/>
          </a:xfrm>
          <a:prstGeom prst="straightConnector1">
            <a:avLst/>
          </a:prstGeom>
          <a:ln w="53975">
            <a:solidFill>
              <a:srgbClr val="7030A0">
                <a:alpha val="98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7354C2B-8497-9100-3AF4-BEFFABEB0857}"/>
              </a:ext>
            </a:extLst>
          </p:cNvPr>
          <p:cNvCxnSpPr/>
          <p:nvPr/>
        </p:nvCxnSpPr>
        <p:spPr>
          <a:xfrm flipH="1">
            <a:off x="5763768" y="4806696"/>
            <a:ext cx="1920240" cy="676656"/>
          </a:xfrm>
          <a:prstGeom prst="straightConnector1">
            <a:avLst/>
          </a:prstGeom>
          <a:ln w="53975">
            <a:solidFill>
              <a:srgbClr val="7030A0">
                <a:alpha val="98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BFB3484-4C39-22CA-E0EF-A08B51792771}"/>
              </a:ext>
            </a:extLst>
          </p:cNvPr>
          <p:cNvCxnSpPr/>
          <p:nvPr/>
        </p:nvCxnSpPr>
        <p:spPr>
          <a:xfrm flipH="1">
            <a:off x="5763768" y="3441192"/>
            <a:ext cx="1920240" cy="676656"/>
          </a:xfrm>
          <a:prstGeom prst="straightConnector1">
            <a:avLst/>
          </a:prstGeom>
          <a:ln w="53975">
            <a:solidFill>
              <a:srgbClr val="7030A0">
                <a:alpha val="98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10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different colors of stars&#10;&#10;AI-generated content may be incorrect.">
            <a:extLst>
              <a:ext uri="{FF2B5EF4-FFF2-40B4-BE49-F238E27FC236}">
                <a16:creationId xmlns:a16="http://schemas.microsoft.com/office/drawing/2014/main" id="{ED8828E4-3FC6-3E92-A90D-ED43E77AD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0"/>
            <a:ext cx="812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266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F3CD3-325A-3438-617D-ED9246DFA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Science Goals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D771A-33AE-3D61-DB2B-75F77202D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Exoplanets</a:t>
            </a:r>
          </a:p>
          <a:p>
            <a:r>
              <a:rPr lang="en-US" dirty="0"/>
              <a:t>Characterize atmospheres of potentially habitable exoplanets, looking for biosignatures such as methane &amp; oxygen</a:t>
            </a:r>
          </a:p>
          <a:p>
            <a:r>
              <a:rPr lang="en-US" dirty="0"/>
              <a:t>Study planet formation through protoplanetary and debris disks</a:t>
            </a:r>
          </a:p>
        </p:txBody>
      </p:sp>
    </p:spTree>
    <p:extLst>
      <p:ext uri="{BB962C8B-B14F-4D97-AF65-F5344CB8AC3E}">
        <p14:creationId xmlns:p14="http://schemas.microsoft.com/office/powerpoint/2010/main" val="16949976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28650" y="-117329"/>
            <a:ext cx="7886700" cy="1325563"/>
          </a:xfrm>
        </p:spPr>
        <p:txBody>
          <a:bodyPr/>
          <a:lstStyle/>
          <a:p>
            <a:r>
              <a:rPr lang="en-US" altLang="en-US" dirty="0"/>
              <a:t>Exoplanet Demographics</a:t>
            </a:r>
          </a:p>
        </p:txBody>
      </p:sp>
      <p:pic>
        <p:nvPicPr>
          <p:cNvPr id="6" name="Picture 5" descr="A chart of a number of planets&#10;&#10;Description automatically generated with medium confidence">
            <a:extLst>
              <a:ext uri="{FF2B5EF4-FFF2-40B4-BE49-F238E27FC236}">
                <a16:creationId xmlns:a16="http://schemas.microsoft.com/office/drawing/2014/main" id="{B6355F00-C299-A70F-3511-A48EAFCE10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6979"/>
            <a:ext cx="9144000" cy="556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8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ChangeArrowheads="1"/>
          </p:cNvSpPr>
          <p:nvPr>
            <p:ph type="title"/>
          </p:nvPr>
        </p:nvSpPr>
        <p:spPr>
          <a:xfrm>
            <a:off x="653761" y="-43999"/>
            <a:ext cx="7807680" cy="1144800"/>
          </a:xfrm>
        </p:spPr>
        <p:txBody>
          <a:bodyPr vert="horz" lIns="91440" tIns="10058" rIns="91440" bIns="45720" rtlCol="0" anchor="ctr">
            <a:normAutofit/>
          </a:bodyPr>
          <a:lstStyle/>
          <a:p>
            <a:pPr>
              <a:tabLst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86226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</a:tabLst>
            </a:pPr>
            <a:r>
              <a:rPr lang="en-US" altLang="en-US" dirty="0"/>
              <a:t>The Rise Of Oxygen</a:t>
            </a: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3681" y="1310161"/>
            <a:ext cx="7817760" cy="4927353"/>
          </a:xfrm>
        </p:spPr>
        <p:txBody>
          <a:bodyPr/>
          <a:lstStyle/>
          <a:p>
            <a:pPr marL="391686" indent="-29376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</a:tabLst>
            </a:pPr>
            <a:r>
              <a:rPr lang="en-US" altLang="en-US" dirty="0"/>
              <a:t>In the Earth’s early, Oxygen-free atmosphere, simple organisms would have been </a:t>
            </a:r>
            <a:r>
              <a:rPr lang="en-US" altLang="en-US" u="sng" dirty="0"/>
              <a:t>anaerobic;</a:t>
            </a:r>
            <a:r>
              <a:rPr lang="en-US" altLang="en-US" dirty="0"/>
              <a:t> they were probably</a:t>
            </a:r>
          </a:p>
          <a:p>
            <a:pPr marL="783372" lvl="1" indent="-26064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</a:tabLst>
            </a:pPr>
            <a:r>
              <a:rPr lang="en-US" altLang="en-US" u="sng" dirty="0"/>
              <a:t>chemoautotrophs</a:t>
            </a:r>
            <a:r>
              <a:rPr lang="en-US" altLang="en-US" dirty="0"/>
              <a:t> – getting energy from inorganic compounds</a:t>
            </a:r>
          </a:p>
          <a:p>
            <a:pPr marL="1175057" lvl="2" indent="-195843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</a:tabLst>
            </a:pPr>
            <a:r>
              <a:rPr lang="en-US" altLang="en-US" dirty="0"/>
              <a:t>modern Archaea in hot springs get their energy from H/S/Fe compound reactions</a:t>
            </a:r>
          </a:p>
          <a:p>
            <a:pPr marL="391686" indent="-29376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</a:tabLst>
            </a:pPr>
            <a:r>
              <a:rPr lang="en-US" altLang="en-US" dirty="0"/>
              <a:t>Photosynthesis evolved from light absorbing pigments, that eventually allowed</a:t>
            </a:r>
          </a:p>
          <a:p>
            <a:pPr marL="783372" lvl="1" indent="-26064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</a:tabLst>
            </a:pPr>
            <a:r>
              <a:rPr lang="en-US" altLang="en-US" dirty="0"/>
              <a:t> </a:t>
            </a:r>
            <a:r>
              <a:rPr lang="en-US" altLang="en-US" u="sng" dirty="0" err="1"/>
              <a:t>photohetero</a:t>
            </a:r>
            <a:r>
              <a:rPr lang="en-US" altLang="en-US" u="sng" dirty="0"/>
              <a:t>(auto)</a:t>
            </a:r>
            <a:r>
              <a:rPr lang="en-US" altLang="en-US" u="sng" dirty="0" err="1"/>
              <a:t>trophs</a:t>
            </a:r>
            <a:r>
              <a:rPr lang="en-US" altLang="en-US" dirty="0"/>
              <a:t> – getting energy from sunlight</a:t>
            </a:r>
          </a:p>
          <a:p>
            <a:pPr marL="1175057" lvl="2" indent="-195843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</a:tabLst>
            </a:pPr>
            <a:r>
              <a:rPr lang="en-US" altLang="en-US" dirty="0"/>
              <a:t>“blue-green” algae release oxygen</a:t>
            </a:r>
          </a:p>
        </p:txBody>
      </p:sp>
    </p:spTree>
    <p:extLst>
      <p:ext uri="{BB962C8B-B14F-4D97-AF65-F5344CB8AC3E}">
        <p14:creationId xmlns:p14="http://schemas.microsoft.com/office/powerpoint/2010/main" val="34443945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681121" y="21401"/>
            <a:ext cx="7807680" cy="1144800"/>
          </a:xfrm>
        </p:spPr>
        <p:txBody>
          <a:bodyPr vert="horz" lIns="91440" tIns="10058" rIns="91440" bIns="45720" rtlCol="0" anchor="ctr">
            <a:normAutofit/>
          </a:bodyPr>
          <a:lstStyle/>
          <a:p>
            <a:pPr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</a:tabLst>
            </a:pPr>
            <a:r>
              <a:rPr lang="en-US" altLang="en-US" dirty="0"/>
              <a:t>The Rise Of Oxygen</a:t>
            </a: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6709" y="1092693"/>
            <a:ext cx="3696320" cy="5504050"/>
          </a:xfrm>
        </p:spPr>
        <p:txBody>
          <a:bodyPr>
            <a:normAutofit lnSpcReduction="10000"/>
          </a:bodyPr>
          <a:lstStyle/>
          <a:p>
            <a:pPr marL="391686" indent="-29376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</a:tabLst>
            </a:pPr>
            <a:r>
              <a:rPr lang="en-US" altLang="en-US" dirty="0"/>
              <a:t>Oxygen is </a:t>
            </a:r>
            <a:r>
              <a:rPr lang="en-US" altLang="en-US" b="1" dirty="0"/>
              <a:t>highly</a:t>
            </a:r>
            <a:r>
              <a:rPr lang="en-US" altLang="en-US" dirty="0"/>
              <a:t> reactive:</a:t>
            </a:r>
          </a:p>
          <a:p>
            <a:pPr marL="783372" lvl="1" indent="-26064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</a:tabLst>
            </a:pPr>
            <a:r>
              <a:rPr lang="en-US" altLang="en-US" sz="1996" dirty="0"/>
              <a:t>Oxidizes surface rock &amp; Fe minerals in oceans</a:t>
            </a:r>
          </a:p>
          <a:p>
            <a:pPr marL="783372" lvl="1" indent="-26064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</a:tabLst>
            </a:pPr>
            <a:r>
              <a:rPr lang="en-US" altLang="en-US" sz="1996" dirty="0"/>
              <a:t>Rocks &gt; 2 billion years old have only 1% modern oxygen levels</a:t>
            </a:r>
          </a:p>
          <a:p>
            <a:pPr marL="783372" lvl="1" indent="-26064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</a:tabLst>
            </a:pPr>
            <a:r>
              <a:rPr lang="en-US" altLang="en-US" sz="1996" dirty="0"/>
              <a:t>No more than 10% current until about 1 billion years ago</a:t>
            </a:r>
          </a:p>
          <a:p>
            <a:pPr marL="783372" lvl="1" indent="-26064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</a:tabLst>
            </a:pPr>
            <a:r>
              <a:rPr lang="en-US" altLang="en-US" sz="1996" dirty="0"/>
              <a:t>Then reaches current levels</a:t>
            </a:r>
          </a:p>
          <a:p>
            <a:pPr marL="783372" lvl="1" indent="-26064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</a:tabLst>
            </a:pPr>
            <a:endParaRPr lang="en-US" altLang="en-US" sz="1996" dirty="0"/>
          </a:p>
          <a:p>
            <a:pPr marL="326172" indent="-26064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</a:tabLst>
            </a:pPr>
            <a:r>
              <a:rPr lang="en-US" altLang="en-US" sz="2396" b="1" dirty="0"/>
              <a:t>Oxygen needs life!</a:t>
            </a:r>
          </a:p>
          <a:p>
            <a:pPr marL="783372" lvl="1" indent="-26064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</a:tabLst>
            </a:pPr>
            <a:r>
              <a:rPr lang="en-US" altLang="en-US" sz="1996" dirty="0"/>
              <a:t>O</a:t>
            </a:r>
            <a:r>
              <a:rPr lang="en-US" altLang="en-US" sz="1996" baseline="-25000" dirty="0"/>
              <a:t>2</a:t>
            </a:r>
            <a:r>
              <a:rPr lang="en-US" altLang="en-US" sz="1996" dirty="0"/>
              <a:t>/O</a:t>
            </a:r>
            <a:r>
              <a:rPr lang="en-US" altLang="en-US" sz="1996" baseline="-25000" dirty="0"/>
              <a:t>3</a:t>
            </a:r>
            <a:r>
              <a:rPr lang="en-US" altLang="en-US" sz="1996" dirty="0"/>
              <a:t> in exoplanet atmosphere is a promising indication of life</a:t>
            </a:r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912" y="1265435"/>
            <a:ext cx="4737425" cy="5331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1" name="AutoShape 4"/>
          <p:cNvSpPr>
            <a:spLocks noChangeArrowheads="1"/>
          </p:cNvSpPr>
          <p:nvPr/>
        </p:nvSpPr>
        <p:spPr bwMode="auto">
          <a:xfrm>
            <a:off x="721441" y="2088360"/>
            <a:ext cx="208800" cy="218880"/>
          </a:xfrm>
          <a:prstGeom prst="roundRect">
            <a:avLst>
              <a:gd name="adj" fmla="val 694"/>
            </a:avLst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1633"/>
          </a:p>
        </p:txBody>
      </p:sp>
      <p:sp>
        <p:nvSpPr>
          <p:cNvPr id="34822" name="AutoShape 5"/>
          <p:cNvSpPr>
            <a:spLocks noChangeArrowheads="1"/>
          </p:cNvSpPr>
          <p:nvPr/>
        </p:nvSpPr>
        <p:spPr bwMode="auto">
          <a:xfrm>
            <a:off x="721441" y="3028681"/>
            <a:ext cx="246240" cy="332640"/>
          </a:xfrm>
          <a:prstGeom prst="roundRect">
            <a:avLst>
              <a:gd name="adj" fmla="val 588"/>
            </a:avLst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1633"/>
          </a:p>
        </p:txBody>
      </p:sp>
      <p:sp>
        <p:nvSpPr>
          <p:cNvPr id="34823" name="AutoShape 6"/>
          <p:cNvSpPr>
            <a:spLocks noChangeArrowheads="1"/>
          </p:cNvSpPr>
          <p:nvPr/>
        </p:nvSpPr>
        <p:spPr bwMode="auto">
          <a:xfrm>
            <a:off x="665280" y="4026600"/>
            <a:ext cx="351360" cy="380160"/>
          </a:xfrm>
          <a:prstGeom prst="roundRect">
            <a:avLst>
              <a:gd name="adj" fmla="val 407"/>
            </a:avLst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1633"/>
          </a:p>
        </p:txBody>
      </p:sp>
    </p:spTree>
    <p:extLst>
      <p:ext uri="{BB962C8B-B14F-4D97-AF65-F5344CB8AC3E}">
        <p14:creationId xmlns:p14="http://schemas.microsoft.com/office/powerpoint/2010/main" val="36999061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456481" y="75241"/>
            <a:ext cx="8231040" cy="1141920"/>
          </a:xfrm>
        </p:spPr>
        <p:txBody>
          <a:bodyPr>
            <a:normAutofit/>
          </a:bodyPr>
          <a:lstStyle/>
          <a:p>
            <a:r>
              <a:rPr lang="en-US" altLang="en-US" dirty="0"/>
              <a:t>Exoplanet Atmospheres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628650" y="1253331"/>
            <a:ext cx="7886700" cy="4351338"/>
          </a:xfrm>
        </p:spPr>
        <p:txBody>
          <a:bodyPr/>
          <a:lstStyle/>
          <a:p>
            <a:pPr marL="414726" indent="-414726"/>
            <a:r>
              <a:rPr lang="en-US" altLang="en-US" dirty="0"/>
              <a:t>As of early 2025, 249 atmospheres have been studied</a:t>
            </a:r>
          </a:p>
          <a:p>
            <a:pPr marL="414726" indent="-414726"/>
            <a:r>
              <a:rPr lang="en-US" altLang="en-US" dirty="0"/>
              <a:t>We are probing </a:t>
            </a:r>
            <a:r>
              <a:rPr lang="en-US" altLang="en-US" i="1" dirty="0"/>
              <a:t>structure</a:t>
            </a:r>
            <a:r>
              <a:rPr lang="en-US" altLang="en-US" dirty="0"/>
              <a:t>, as for planets in our Solar System:</a:t>
            </a:r>
          </a:p>
          <a:p>
            <a:pPr marL="777611" lvl="1" indent="-414726"/>
            <a:r>
              <a:rPr lang="en-US" altLang="en-US" dirty="0"/>
              <a:t>day/night temperature and latitude differences, circulation and clouds</a:t>
            </a:r>
          </a:p>
          <a:p>
            <a:pPr marL="414726" indent="-414726"/>
            <a:r>
              <a:rPr lang="en-US" altLang="en-US" dirty="0"/>
              <a:t>We are beginning to probe </a:t>
            </a:r>
            <a:r>
              <a:rPr lang="en-US" altLang="en-US" i="1" dirty="0"/>
              <a:t>composition; </a:t>
            </a:r>
            <a:r>
              <a:rPr lang="en-US" altLang="en-US" dirty="0"/>
              <a:t>60 different</a:t>
            </a:r>
            <a:r>
              <a:rPr lang="en-US" altLang="en-US" i="1" dirty="0"/>
              <a:t> </a:t>
            </a:r>
            <a:r>
              <a:rPr lang="en-US" altLang="en-US" dirty="0"/>
              <a:t>molecules have been found, including</a:t>
            </a:r>
          </a:p>
          <a:p>
            <a:pPr marL="777611" lvl="1" indent="-414726"/>
            <a:r>
              <a:rPr lang="en-US" altLang="en-US" dirty="0" err="1"/>
              <a:t>TiO</a:t>
            </a:r>
            <a:r>
              <a:rPr lang="en-US" altLang="en-US" dirty="0"/>
              <a:t>, CO, </a:t>
            </a:r>
            <a:r>
              <a:rPr lang="en-US" altLang="en-US" dirty="0">
                <a:solidFill>
                  <a:srgbClr val="FF0000"/>
                </a:solidFill>
              </a:rPr>
              <a:t>H</a:t>
            </a:r>
            <a:r>
              <a:rPr lang="en-US" altLang="en-US" baseline="-25000" dirty="0">
                <a:solidFill>
                  <a:srgbClr val="FF0000"/>
                </a:solidFill>
              </a:rPr>
              <a:t>2</a:t>
            </a:r>
            <a:r>
              <a:rPr lang="en-US" altLang="en-US" dirty="0">
                <a:solidFill>
                  <a:srgbClr val="FF0000"/>
                </a:solidFill>
              </a:rPr>
              <a:t>0</a:t>
            </a:r>
            <a:r>
              <a:rPr lang="en-US" altLang="en-US" dirty="0"/>
              <a:t>, CO</a:t>
            </a:r>
            <a:r>
              <a:rPr lang="en-US" altLang="en-US" baseline="-25000" dirty="0"/>
              <a:t>2</a:t>
            </a:r>
            <a:r>
              <a:rPr lang="en-US" altLang="en-US" dirty="0"/>
              <a:t>, </a:t>
            </a:r>
            <a:r>
              <a:rPr lang="en-US" altLang="en-US" dirty="0">
                <a:solidFill>
                  <a:srgbClr val="FF0000"/>
                </a:solidFill>
              </a:rPr>
              <a:t>CH</a:t>
            </a:r>
            <a:r>
              <a:rPr lang="en-US" altLang="en-US" baseline="-250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864711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1227A4-C3FA-4EB1-8640-4DDB2162D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63" y="1340727"/>
            <a:ext cx="8016474" cy="52700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9D44DE-9316-C839-8E03-713A43400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Planet Formation</a:t>
            </a:r>
          </a:p>
        </p:txBody>
      </p:sp>
    </p:spTree>
    <p:extLst>
      <p:ext uri="{BB962C8B-B14F-4D97-AF65-F5344CB8AC3E}">
        <p14:creationId xmlns:p14="http://schemas.microsoft.com/office/powerpoint/2010/main" val="11178615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F37D8-42DE-A71E-C569-B835F26F3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5C7CA-9E4D-6C2E-2E5B-D42054B2C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Planet Formation</a:t>
            </a: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74A896A4-B3EF-8B79-848A-5B649791F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97" y="1020121"/>
            <a:ext cx="8170606" cy="578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983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98AB1-AB46-2C78-D59B-B1985F830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ALMA</a:t>
            </a:r>
          </a:p>
        </p:txBody>
      </p:sp>
      <p:pic>
        <p:nvPicPr>
          <p:cNvPr id="4" name="Picture 3" descr="A collage of different light spots&#10;&#10;AI-generated content may be incorrect.">
            <a:extLst>
              <a:ext uri="{FF2B5EF4-FFF2-40B4-BE49-F238E27FC236}">
                <a16:creationId xmlns:a16="http://schemas.microsoft.com/office/drawing/2014/main" id="{5F43C087-7967-1724-24CA-C47E0E087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6468" y="188260"/>
            <a:ext cx="5946907" cy="7372349"/>
          </a:xfrm>
          <a:prstGeom prst="rect">
            <a:avLst/>
          </a:prstGeom>
        </p:spPr>
      </p:pic>
      <p:pic>
        <p:nvPicPr>
          <p:cNvPr id="6" name="Picture 5" descr="Several large white satellite dishes&#10;&#10;AI-generated content may be incorrect.">
            <a:extLst>
              <a:ext uri="{FF2B5EF4-FFF2-40B4-BE49-F238E27FC236}">
                <a16:creationId xmlns:a16="http://schemas.microsoft.com/office/drawing/2014/main" id="{81EFA874-BB56-F389-B0B4-B52618CBC2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60" y="4393049"/>
            <a:ext cx="3145536" cy="21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9696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728E5-4676-D799-3D88-8F4E303DF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92CA9-E31F-84F7-4A6F-1549B69F8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Science Goals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A4A66-5B44-30A1-E088-B046F3C69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First Galaxies</a:t>
            </a:r>
          </a:p>
          <a:p>
            <a:r>
              <a:rPr lang="en-US" dirty="0"/>
              <a:t>When did the 1</a:t>
            </a:r>
            <a:r>
              <a:rPr lang="en-US" baseline="30000" dirty="0"/>
              <a:t>st</a:t>
            </a:r>
            <a:r>
              <a:rPr lang="en-US" dirty="0"/>
              <a:t> galaxies form?</a:t>
            </a:r>
          </a:p>
          <a:p>
            <a:r>
              <a:rPr lang="en-US" dirty="0"/>
              <a:t>What was the rate of star formation, and what did the early stellar populations look like?</a:t>
            </a:r>
          </a:p>
        </p:txBody>
      </p:sp>
    </p:spTree>
    <p:extLst>
      <p:ext uri="{BB962C8B-B14F-4D97-AF65-F5344CB8AC3E}">
        <p14:creationId xmlns:p14="http://schemas.microsoft.com/office/powerpoint/2010/main" val="41770546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839DC-5505-5785-9016-9343BB40E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974" y="-278734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A Compact History</a:t>
            </a:r>
          </a:p>
        </p:txBody>
      </p:sp>
      <p:pic>
        <p:nvPicPr>
          <p:cNvPr id="4" name="Content Placeholder 3" descr="CMB_Timeline150-wmap.jpg">
            <a:extLst>
              <a:ext uri="{FF2B5EF4-FFF2-40B4-BE49-F238E27FC236}">
                <a16:creationId xmlns:a16="http://schemas.microsoft.com/office/drawing/2014/main" id="{47CF1A36-5CEB-662A-45AA-EE5B888612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3" t="15046" r="10833" b="16088"/>
          <a:stretch/>
        </p:blipFill>
        <p:spPr>
          <a:xfrm>
            <a:off x="538686" y="935562"/>
            <a:ext cx="8191276" cy="553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086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FB31B-6701-30D6-5B67-DC4C4A58A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36251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A Potential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E6BC5-59C7-0111-45EA-385FC87BE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69915"/>
            <a:ext cx="7886700" cy="4671992"/>
          </a:xfrm>
        </p:spPr>
        <p:txBody>
          <a:bodyPr/>
          <a:lstStyle/>
          <a:p>
            <a:r>
              <a:rPr lang="en-US" dirty="0"/>
              <a:t>Supermassive Black Holes/Galaxies exist only 100s millions of years after the Big Bang</a:t>
            </a:r>
          </a:p>
        </p:txBody>
      </p:sp>
      <p:pic>
        <p:nvPicPr>
          <p:cNvPr id="4" name="Picture 3" descr="A screenshot of a video game&#10;&#10;Description automatically generated">
            <a:extLst>
              <a:ext uri="{FF2B5EF4-FFF2-40B4-BE49-F238E27FC236}">
                <a16:creationId xmlns:a16="http://schemas.microsoft.com/office/drawing/2014/main" id="{4C38F7E7-D78C-EFA6-8B04-75ECAA202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713" y="1873255"/>
            <a:ext cx="7304623" cy="46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957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394F6-B64C-1682-11FA-43F9304EA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4CD43-BF43-1A54-4B7F-3EF58D9FA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95399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A Potential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58178-2856-569B-5713-8E22A7582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94756"/>
            <a:ext cx="7886700" cy="4671992"/>
          </a:xfrm>
        </p:spPr>
        <p:txBody>
          <a:bodyPr/>
          <a:lstStyle/>
          <a:p>
            <a:r>
              <a:rPr lang="en-US" b="1" dirty="0"/>
              <a:t>It is unlikely that they have time to grow by accretion from few solar mass stellar seeds</a:t>
            </a:r>
          </a:p>
          <a:p>
            <a:r>
              <a:rPr lang="en-US" dirty="0"/>
              <a:t>At some point in cosmic time black holes with a mass up to a million solar masses had to exist to provide the seeds for those of greater than a billion solar masses</a:t>
            </a:r>
            <a:endParaRPr lang="en-US" baseline="-25000" dirty="0"/>
          </a:p>
          <a:p>
            <a:r>
              <a:rPr lang="en-US" b="1" dirty="0"/>
              <a:t>How are the intermediate mass seeds created?</a:t>
            </a:r>
          </a:p>
        </p:txBody>
      </p:sp>
    </p:spTree>
    <p:extLst>
      <p:ext uri="{BB962C8B-B14F-4D97-AF65-F5344CB8AC3E}">
        <p14:creationId xmlns:p14="http://schemas.microsoft.com/office/powerpoint/2010/main" val="330776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4ACDD8-02B8-4F4C-9797-C934038E0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6" y="146304"/>
            <a:ext cx="8961587" cy="641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36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766EE-47DE-7AAD-5C1C-60770A9AB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B3495-265D-A7A5-8DEE-039FE521A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Science Goals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E2636-BBEC-C50F-5752-2D57A51A2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Dark Matter &amp; Dark Energy</a:t>
            </a:r>
          </a:p>
          <a:p>
            <a:r>
              <a:rPr lang="en-US" i="1" dirty="0"/>
              <a:t>See last week on the Rubin Observatory</a:t>
            </a:r>
          </a:p>
          <a:p>
            <a:r>
              <a:rPr lang="en-US" i="1" dirty="0"/>
              <a:t>This is a study of fundamental physics; but that’s not all…</a:t>
            </a:r>
          </a:p>
        </p:txBody>
      </p:sp>
    </p:spTree>
    <p:extLst>
      <p:ext uri="{BB962C8B-B14F-4D97-AF65-F5344CB8AC3E}">
        <p14:creationId xmlns:p14="http://schemas.microsoft.com/office/powerpoint/2010/main" val="11557545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3848D-9805-FDF5-2782-A5A87407B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797EA-1F4C-5341-10AB-267FB23D1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Science Goals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43F03-1E30-D94E-869A-84D6CEFD6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More Fundamental Physics</a:t>
            </a:r>
          </a:p>
          <a:p>
            <a:r>
              <a:rPr lang="en-US" dirty="0"/>
              <a:t>Observations across a range of objects and distances can test whether constants such as the  “fine structure constant”*, proton-to-electron mass ratio, etc. are the same from place to place and time to time [through subtle changes in spectral line positions]</a:t>
            </a:r>
          </a:p>
          <a:p>
            <a:r>
              <a:rPr lang="en-US" dirty="0"/>
              <a:t>By observing orbits about black holes, we can test the validity of General Relativity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2B473B-6C56-1282-66C7-9FCCDF081A33}"/>
              </a:ext>
            </a:extLst>
          </p:cNvPr>
          <p:cNvSpPr txBox="1"/>
          <p:nvPr/>
        </p:nvSpPr>
        <p:spPr>
          <a:xfrm>
            <a:off x="628650" y="5859078"/>
            <a:ext cx="5077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*Measures how strongly charged particles interact electromagnetically</a:t>
            </a:r>
          </a:p>
        </p:txBody>
      </p:sp>
    </p:spTree>
    <p:extLst>
      <p:ext uri="{BB962C8B-B14F-4D97-AF65-F5344CB8AC3E}">
        <p14:creationId xmlns:p14="http://schemas.microsoft.com/office/powerpoint/2010/main" val="36056618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AD979-FA81-3019-691C-0C279CF7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7B0D-E3F9-975D-73CF-D94B85CBC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ELT Science Goals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77FDA-AB2D-FCEB-E18A-051289B17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Solar System Objects</a:t>
            </a:r>
          </a:p>
          <a:p>
            <a:r>
              <a:rPr lang="en-US" i="1" dirty="0"/>
              <a:t>See last week on the Rubin Observatory, plus….</a:t>
            </a:r>
          </a:p>
          <a:p>
            <a:r>
              <a:rPr lang="en-US" dirty="0"/>
              <a:t>Study the atmospheres of the gas giants</a:t>
            </a:r>
          </a:p>
          <a:p>
            <a:r>
              <a:rPr lang="en-US" dirty="0"/>
              <a:t>Study (cryo-)volcanism on the gas giant’s moons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2638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DA2A3-85F0-3BBC-1CC9-52C2EEFD8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Giant Planet Atmospheres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19646-423C-36F4-FDD4-C4B1689CF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High resolution spectroscopy will determine chemical composition</a:t>
            </a:r>
          </a:p>
          <a:p>
            <a:r>
              <a:rPr lang="en-US" dirty="0"/>
              <a:t>Doppler imaging will probe global circulation &amp; dynamics; we will better understand the 3-D structure of these atmospheres – temperature structure, cloud cover and wind patterns</a:t>
            </a:r>
          </a:p>
          <a:p>
            <a:r>
              <a:rPr lang="en-US" dirty="0"/>
              <a:t>Repeated observations will probe short &amp; long term changes in chemical make up, temperature and winds</a:t>
            </a:r>
          </a:p>
          <a:p>
            <a:r>
              <a:rPr lang="en-US" dirty="0"/>
              <a:t>All the above will provide a crucial baseline for comparison with exoplanet atmospheres</a:t>
            </a:r>
          </a:p>
        </p:txBody>
      </p:sp>
    </p:spTree>
    <p:extLst>
      <p:ext uri="{BB962C8B-B14F-4D97-AF65-F5344CB8AC3E}">
        <p14:creationId xmlns:p14="http://schemas.microsoft.com/office/powerpoint/2010/main" val="33835175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with orange and yellow stripes&#10;&#10;AI-generated content may be incorrect.">
            <a:extLst>
              <a:ext uri="{FF2B5EF4-FFF2-40B4-BE49-F238E27FC236}">
                <a16:creationId xmlns:a16="http://schemas.microsoft.com/office/drawing/2014/main" id="{B1DE5A27-5F23-154F-9653-FB3B189EB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0" y="0"/>
            <a:ext cx="738287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D4CCEC-BA77-FA5A-6EC2-CBD6F0D06BE4}"/>
              </a:ext>
            </a:extLst>
          </p:cNvPr>
          <p:cNvSpPr txBox="1"/>
          <p:nvPr/>
        </p:nvSpPr>
        <p:spPr>
          <a:xfrm>
            <a:off x="7690104" y="1124712"/>
            <a:ext cx="1298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Jupiter</a:t>
            </a:r>
          </a:p>
          <a:p>
            <a:endParaRPr lang="en-US" dirty="0"/>
          </a:p>
          <a:p>
            <a:r>
              <a:rPr lang="en-US" dirty="0"/>
              <a:t>International Gemini Obs. / NOIRLAB</a:t>
            </a:r>
          </a:p>
          <a:p>
            <a:endParaRPr lang="en-US" dirty="0"/>
          </a:p>
          <a:p>
            <a:r>
              <a:rPr lang="en-US" dirty="0"/>
              <a:t>Lucky imaging!</a:t>
            </a:r>
          </a:p>
        </p:txBody>
      </p:sp>
    </p:spTree>
    <p:extLst>
      <p:ext uri="{BB962C8B-B14F-4D97-AF65-F5344CB8AC3E}">
        <p14:creationId xmlns:p14="http://schemas.microsoft.com/office/powerpoint/2010/main" val="41613710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865F-44A6-7B64-F116-2E177A920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(Cryo-)Volcanism On Moons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4169D-42D5-A615-6BAB-4358C59EE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resolution imaging will reveal overlapping debris fields, and thus identify individual volcanoes and changes</a:t>
            </a:r>
          </a:p>
          <a:p>
            <a:r>
              <a:rPr lang="en-US" dirty="0"/>
              <a:t>This will tell us how the moon’s surface is sculpted and inform comparative planetology </a:t>
            </a:r>
          </a:p>
          <a:p>
            <a:r>
              <a:rPr lang="en-US" dirty="0"/>
              <a:t>High resolution spectroscopy will probe chemical composition of ejecta &amp; plumes</a:t>
            </a:r>
          </a:p>
          <a:p>
            <a:r>
              <a:rPr lang="en-US" dirty="0"/>
              <a:t>Study of plumes will probe how they interact with the planetary magnetic field / produce a plasma torus</a:t>
            </a:r>
          </a:p>
        </p:txBody>
      </p:sp>
    </p:spTree>
    <p:extLst>
      <p:ext uri="{BB962C8B-B14F-4D97-AF65-F5344CB8AC3E}">
        <p14:creationId xmlns:p14="http://schemas.microsoft.com/office/powerpoint/2010/main" val="11108236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planet with white spots&#10;&#10;AI-generated content may be incorrect.">
            <a:extLst>
              <a:ext uri="{FF2B5EF4-FFF2-40B4-BE49-F238E27FC236}">
                <a16:creationId xmlns:a16="http://schemas.microsoft.com/office/drawing/2014/main" id="{83A0F188-E6FD-8FEE-A03D-C1F5295860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" y="0"/>
            <a:ext cx="5376672" cy="35844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DED8B0-6CBB-0556-680C-D9FAAAF873AC}"/>
              </a:ext>
            </a:extLst>
          </p:cNvPr>
          <p:cNvSpPr txBox="1"/>
          <p:nvPr/>
        </p:nvSpPr>
        <p:spPr>
          <a:xfrm>
            <a:off x="5733288" y="329184"/>
            <a:ext cx="3076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 image of Io from Juno probe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056A64-4218-B8F2-CFAE-12C60378E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863" y="1792224"/>
            <a:ext cx="4610121" cy="31118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4B8B48-FF88-66A3-04A9-D45CFD929014}"/>
              </a:ext>
            </a:extLst>
          </p:cNvPr>
          <p:cNvSpPr txBox="1"/>
          <p:nvPr/>
        </p:nvSpPr>
        <p:spPr>
          <a:xfrm>
            <a:off x="6117336" y="1145893"/>
            <a:ext cx="302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of Io plume from New Horizons probe</a:t>
            </a:r>
          </a:p>
        </p:txBody>
      </p:sp>
      <p:pic>
        <p:nvPicPr>
          <p:cNvPr id="9" name="Picture 8" descr="A close-up of a white circle&#10;&#10;AI-generated content may be incorrect.">
            <a:extLst>
              <a:ext uri="{FF2B5EF4-FFF2-40B4-BE49-F238E27FC236}">
                <a16:creationId xmlns:a16="http://schemas.microsoft.com/office/drawing/2014/main" id="{CBD3751F-F13F-3C3D-C631-8562FF7F0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07" y="4099369"/>
            <a:ext cx="6181513" cy="25546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C4DE83-8E18-48E5-CDB1-A68392A76917}"/>
              </a:ext>
            </a:extLst>
          </p:cNvPr>
          <p:cNvSpPr txBox="1"/>
          <p:nvPr/>
        </p:nvSpPr>
        <p:spPr>
          <a:xfrm>
            <a:off x="6464808" y="6190488"/>
            <a:ext cx="2685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Io plasma torus from Earth</a:t>
            </a:r>
          </a:p>
        </p:txBody>
      </p:sp>
    </p:spTree>
    <p:extLst>
      <p:ext uri="{BB962C8B-B14F-4D97-AF65-F5344CB8AC3E}">
        <p14:creationId xmlns:p14="http://schemas.microsoft.com/office/powerpoint/2010/main" val="34129522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of the earth from space&#10;&#10;AI-generated content may be incorrect.">
            <a:extLst>
              <a:ext uri="{FF2B5EF4-FFF2-40B4-BE49-F238E27FC236}">
                <a16:creationId xmlns:a16="http://schemas.microsoft.com/office/drawing/2014/main" id="{B860345B-C292-D904-2BD3-61401C8A6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930"/>
            <a:ext cx="7296912" cy="4114216"/>
          </a:xfrm>
          <a:prstGeom prst="rect">
            <a:avLst/>
          </a:prstGeom>
        </p:spPr>
      </p:pic>
      <p:pic>
        <p:nvPicPr>
          <p:cNvPr id="5" name="Picture 4" descr="A diagram of a liquid&#10;&#10;AI-generated content may be incorrect.">
            <a:extLst>
              <a:ext uri="{FF2B5EF4-FFF2-40B4-BE49-F238E27FC236}">
                <a16:creationId xmlns:a16="http://schemas.microsoft.com/office/drawing/2014/main" id="{5A47A797-C8BE-934B-2600-6F38D497BB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952" y="3176762"/>
            <a:ext cx="4809744" cy="36073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6BB29E-14C1-7593-AA74-E0126967BEB9}"/>
              </a:ext>
            </a:extLst>
          </p:cNvPr>
          <p:cNvSpPr txBox="1"/>
          <p:nvPr/>
        </p:nvSpPr>
        <p:spPr>
          <a:xfrm>
            <a:off x="530352" y="4443984"/>
            <a:ext cx="1837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Enceladus water plumes / Cassini:</a:t>
            </a:r>
          </a:p>
          <a:p>
            <a:r>
              <a:rPr lang="en-US" dirty="0" err="1"/>
              <a:t>Cryovolcanism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0820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uter screen shot of a website&#10;&#10;AI-generated content may be incorrect.">
            <a:extLst>
              <a:ext uri="{FF2B5EF4-FFF2-40B4-BE49-F238E27FC236}">
                <a16:creationId xmlns:a16="http://schemas.microsoft.com/office/drawing/2014/main" id="{D455E6F9-7683-5D10-37CF-7CD95E3807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2A6EFDF-8036-F2BD-8C6A-A732DBAAA3E6}"/>
              </a:ext>
            </a:extLst>
          </p:cNvPr>
          <p:cNvSpPr/>
          <p:nvPr/>
        </p:nvSpPr>
        <p:spPr>
          <a:xfrm>
            <a:off x="2980944" y="3739896"/>
            <a:ext cx="5532120" cy="1188720"/>
          </a:xfrm>
          <a:prstGeom prst="ellipse">
            <a:avLst/>
          </a:prstGeom>
          <a:noFill/>
          <a:ln w="825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C9B05-026A-4F19-1463-F37B3622D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Worth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3BF3D-F354-E351-DDFD-DB22B836C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Construction cost: about $1.5 billion (provided by ESO member states)</a:t>
            </a:r>
          </a:p>
          <a:p>
            <a:endParaRPr lang="en-US" dirty="0"/>
          </a:p>
          <a:p>
            <a:r>
              <a:rPr lang="en-US" dirty="0"/>
              <a:t>Annual operations: $54 million</a:t>
            </a:r>
          </a:p>
          <a:p>
            <a:endParaRPr lang="en-US" dirty="0"/>
          </a:p>
          <a:p>
            <a:r>
              <a:rPr lang="en-US" dirty="0"/>
              <a:t>First light: March 2029</a:t>
            </a:r>
          </a:p>
          <a:p>
            <a:endParaRPr lang="en-US" dirty="0"/>
          </a:p>
          <a:p>
            <a:r>
              <a:rPr lang="en-US" dirty="0"/>
              <a:t>Thoughts?</a:t>
            </a:r>
          </a:p>
        </p:txBody>
      </p:sp>
    </p:spTree>
    <p:extLst>
      <p:ext uri="{BB962C8B-B14F-4D97-AF65-F5344CB8AC3E}">
        <p14:creationId xmlns:p14="http://schemas.microsoft.com/office/powerpoint/2010/main" val="2471605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3782</TotalTime>
  <Words>1840</Words>
  <Application>Microsoft Office PowerPoint</Application>
  <PresentationFormat>On-screen Show (4:3)</PresentationFormat>
  <Paragraphs>246</Paragraphs>
  <Slides>71</Slides>
  <Notes>5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9" baseType="lpstr">
      <vt:lpstr>Arial</vt:lpstr>
      <vt:lpstr>Calibri</vt:lpstr>
      <vt:lpstr>Calibri Light</vt:lpstr>
      <vt:lpstr>StarSymbol</vt:lpstr>
      <vt:lpstr>Times New Roman</vt:lpstr>
      <vt:lpstr>Wingdings</vt:lpstr>
      <vt:lpstr>Office Theme</vt:lpstr>
      <vt:lpstr>Equation</vt:lpstr>
      <vt:lpstr>WATCHERS OF THE SKY</vt:lpstr>
      <vt:lpstr>Overview</vt:lpstr>
      <vt:lpstr>PowerPoint Presentation</vt:lpstr>
      <vt:lpstr>Primary Mirror</vt:lpstr>
      <vt:lpstr>Recap: Reflecting Telescopes</vt:lpstr>
      <vt:lpstr>EW 2023: JWST</vt:lpstr>
      <vt:lpstr>Alignment</vt:lpstr>
      <vt:lpstr>Atmosphere: Adaptive Optics</vt:lpstr>
      <vt:lpstr>Diffraction</vt:lpstr>
      <vt:lpstr>Adaptive Optics</vt:lpstr>
      <vt:lpstr>PowerPoint Presentation</vt:lpstr>
      <vt:lpstr>A Practical Approach…</vt:lpstr>
      <vt:lpstr>A Practical Approach…</vt:lpstr>
      <vt:lpstr>PowerPoint Presentation</vt:lpstr>
      <vt:lpstr>Atmosphere: Lucky Imaging</vt:lpstr>
      <vt:lpstr>PowerPoint Presentation</vt:lpstr>
      <vt:lpstr>Atmosphere: Speckle Interferometry</vt:lpstr>
      <vt:lpstr>Recap: Spectroscopy Is Important!</vt:lpstr>
      <vt:lpstr>Spectroscopy: Slit</vt:lpstr>
      <vt:lpstr> Spectroscopy: Multifibers</vt:lpstr>
      <vt:lpstr>PowerPoint Presentation</vt:lpstr>
      <vt:lpstr>Spectroscopy: Integral Field</vt:lpstr>
      <vt:lpstr>PowerPoint Presentation</vt:lpstr>
      <vt:lpstr>PowerPoint Presentation</vt:lpstr>
      <vt:lpstr>PowerPoint Presentation</vt:lpstr>
      <vt:lpstr>Location</vt:lpstr>
      <vt:lpstr>PowerPoint Presentation</vt:lpstr>
      <vt:lpstr>PowerPoint Presentation</vt:lpstr>
      <vt:lpstr>PowerPoint Presentation</vt:lpstr>
      <vt:lpstr>ELT Mirror Design</vt:lpstr>
      <vt:lpstr>Nasmyth Focus</vt:lpstr>
      <vt:lpstr>ELT Mirror M1</vt:lpstr>
      <vt:lpstr>ELT Mirror M2</vt:lpstr>
      <vt:lpstr>ELT Mirror M3</vt:lpstr>
      <vt:lpstr>ELT Mirror M4</vt:lpstr>
      <vt:lpstr>ELT Mirror M4</vt:lpstr>
      <vt:lpstr>ELT Laser Guide Stars</vt:lpstr>
      <vt:lpstr>ELT Mirror M5</vt:lpstr>
      <vt:lpstr>ELT Mirror M5</vt:lpstr>
      <vt:lpstr>Instrumentation</vt:lpstr>
      <vt:lpstr>HARMONI</vt:lpstr>
      <vt:lpstr>HARMONI</vt:lpstr>
      <vt:lpstr>Spaxels? You’re Kidding Me!</vt:lpstr>
      <vt:lpstr>PowerPoint Presentation</vt:lpstr>
      <vt:lpstr>MICADO</vt:lpstr>
      <vt:lpstr>MICADO</vt:lpstr>
      <vt:lpstr>PowerPoint Presentation</vt:lpstr>
      <vt:lpstr>PowerPoint Presentation</vt:lpstr>
      <vt:lpstr>ELT Science Goals 1</vt:lpstr>
      <vt:lpstr>Exoplanet Demographics</vt:lpstr>
      <vt:lpstr>The Rise Of Oxygen</vt:lpstr>
      <vt:lpstr>The Rise Of Oxygen</vt:lpstr>
      <vt:lpstr>Exoplanet Atmospheres</vt:lpstr>
      <vt:lpstr>Planet Formation</vt:lpstr>
      <vt:lpstr>Planet Formation</vt:lpstr>
      <vt:lpstr>ALMA</vt:lpstr>
      <vt:lpstr>ELT Science Goals 2</vt:lpstr>
      <vt:lpstr>A Compact History</vt:lpstr>
      <vt:lpstr>A Potential Problem</vt:lpstr>
      <vt:lpstr>A Potential Problem</vt:lpstr>
      <vt:lpstr>PowerPoint Presentation</vt:lpstr>
      <vt:lpstr>ELT Science Goals 3</vt:lpstr>
      <vt:lpstr>ELT Science Goals 4</vt:lpstr>
      <vt:lpstr>ELT Science Goals 5</vt:lpstr>
      <vt:lpstr>Giant Planet Atmospheres</vt:lpstr>
      <vt:lpstr>PowerPoint Presentation</vt:lpstr>
      <vt:lpstr>(Cryo-)Volcanism On Moons</vt:lpstr>
      <vt:lpstr>PowerPoint Presentation</vt:lpstr>
      <vt:lpstr>PowerPoint Presentation</vt:lpstr>
      <vt:lpstr>PowerPoint Presentation</vt:lpstr>
      <vt:lpstr>Is It Worth It?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Philip Hughes</dc:creator>
  <cp:lastModifiedBy>Hughes, Philip</cp:lastModifiedBy>
  <cp:revision>409</cp:revision>
  <cp:lastPrinted>2025-10-28T16:18:37Z</cp:lastPrinted>
  <dcterms:created xsi:type="dcterms:W3CDTF">2015-09-25T16:20:32Z</dcterms:created>
  <dcterms:modified xsi:type="dcterms:W3CDTF">2025-11-19T15:50:51Z</dcterms:modified>
</cp:coreProperties>
</file>