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64c76643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64c76643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Times New Roman"/>
                <a:ea typeface="Times New Roman"/>
                <a:cs typeface="Times New Roman"/>
                <a:sym typeface="Times New Roman"/>
              </a:rPr>
              <a:t>URS’s mission is to support undergraduate research at the University of Michigan across all disciplines by holding workshops and a yearly poster symposium.</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dk1"/>
                </a:solidFill>
                <a:latin typeface="Times New Roman"/>
                <a:ea typeface="Times New Roman"/>
                <a:cs typeface="Times New Roman"/>
                <a:sym typeface="Times New Roman"/>
              </a:rPr>
              <a:t>Hannah</a:t>
            </a: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61b38a6eb0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61b38a6eb0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Nikki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61b38a6eb0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61b38a6eb0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Drew</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9dee275ff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9dee275ff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Drew</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61b38a6eb0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61b38a6eb0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61b38a6eb0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61b38a6eb0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Hannah</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64c76643b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64c76643b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64c76643b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64c76643b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64c76643b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64c76643b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61b38a6eb0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61b38a6eb0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Abby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61b38a6eb0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61b38a6eb0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Abby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61b38a6eb0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61b38a6eb0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Nikki</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61b38a6eb0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61b38a6eb0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Nikki</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CFE2F3"/>
        </a:solidFill>
      </p:bgPr>
    </p:bg>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Clr>
                <a:srgbClr val="000000"/>
              </a:buClr>
              <a:buSzPts val="1800"/>
              <a:buChar char="●"/>
              <a:defRPr>
                <a:solidFill>
                  <a:srgbClr val="000000"/>
                </a:solidFill>
              </a:defRPr>
            </a:lvl1pPr>
            <a:lvl2pPr indent="-317500" lvl="1" marL="914400">
              <a:spcBef>
                <a:spcPts val="1600"/>
              </a:spcBef>
              <a:spcAft>
                <a:spcPts val="0"/>
              </a:spcAft>
              <a:buClr>
                <a:srgbClr val="000000"/>
              </a:buClr>
              <a:buSzPts val="1400"/>
              <a:buChar char="○"/>
              <a:defRPr>
                <a:solidFill>
                  <a:srgbClr val="000000"/>
                </a:solidFill>
              </a:defRPr>
            </a:lvl2pPr>
            <a:lvl3pPr indent="-317500" lvl="2" marL="1371600">
              <a:spcBef>
                <a:spcPts val="1600"/>
              </a:spcBef>
              <a:spcAft>
                <a:spcPts val="0"/>
              </a:spcAft>
              <a:buClr>
                <a:srgbClr val="000000"/>
              </a:buClr>
              <a:buSzPts val="1400"/>
              <a:buChar char="■"/>
              <a:defRPr>
                <a:solidFill>
                  <a:srgbClr val="000000"/>
                </a:solidFill>
              </a:defRPr>
            </a:lvl3pPr>
            <a:lvl4pPr indent="-317500" lvl="3" marL="1828800">
              <a:spcBef>
                <a:spcPts val="1600"/>
              </a:spcBef>
              <a:spcAft>
                <a:spcPts val="0"/>
              </a:spcAft>
              <a:buClr>
                <a:srgbClr val="000000"/>
              </a:buClr>
              <a:buSzPts val="1400"/>
              <a:buChar char="●"/>
              <a:defRPr>
                <a:solidFill>
                  <a:srgbClr val="000000"/>
                </a:solidFill>
              </a:defRPr>
            </a:lvl4pPr>
            <a:lvl5pPr indent="-317500" lvl="4" marL="2286000">
              <a:spcBef>
                <a:spcPts val="1600"/>
              </a:spcBef>
              <a:spcAft>
                <a:spcPts val="0"/>
              </a:spcAft>
              <a:buClr>
                <a:srgbClr val="000000"/>
              </a:buClr>
              <a:buSzPts val="1400"/>
              <a:buChar char="○"/>
              <a:defRPr>
                <a:solidFill>
                  <a:srgbClr val="000000"/>
                </a:solidFill>
              </a:defRPr>
            </a:lvl5pPr>
            <a:lvl6pPr indent="-317500" lvl="5" marL="2743200">
              <a:spcBef>
                <a:spcPts val="1600"/>
              </a:spcBef>
              <a:spcAft>
                <a:spcPts val="0"/>
              </a:spcAft>
              <a:buClr>
                <a:srgbClr val="000000"/>
              </a:buClr>
              <a:buSzPts val="1400"/>
              <a:buChar char="■"/>
              <a:defRPr>
                <a:solidFill>
                  <a:srgbClr val="000000"/>
                </a:solidFill>
              </a:defRPr>
            </a:lvl6pPr>
            <a:lvl7pPr indent="-317500" lvl="6" marL="3200400">
              <a:spcBef>
                <a:spcPts val="1600"/>
              </a:spcBef>
              <a:spcAft>
                <a:spcPts val="0"/>
              </a:spcAft>
              <a:buClr>
                <a:srgbClr val="000000"/>
              </a:buClr>
              <a:buSzPts val="1400"/>
              <a:buChar char="●"/>
              <a:defRPr>
                <a:solidFill>
                  <a:srgbClr val="000000"/>
                </a:solidFill>
              </a:defRPr>
            </a:lvl7pPr>
            <a:lvl8pPr indent="-317500" lvl="7" marL="3657600">
              <a:spcBef>
                <a:spcPts val="1600"/>
              </a:spcBef>
              <a:spcAft>
                <a:spcPts val="0"/>
              </a:spcAft>
              <a:buClr>
                <a:srgbClr val="000000"/>
              </a:buClr>
              <a:buSzPts val="1400"/>
              <a:buChar char="○"/>
              <a:defRPr>
                <a:solidFill>
                  <a:srgbClr val="000000"/>
                </a:solidFill>
              </a:defRPr>
            </a:lvl8pPr>
            <a:lvl9pPr indent="-317500" lvl="8" marL="4114800">
              <a:spcBef>
                <a:spcPts val="1600"/>
              </a:spcBef>
              <a:spcAft>
                <a:spcPts val="1600"/>
              </a:spcAft>
              <a:buClr>
                <a:srgbClr val="000000"/>
              </a:buClr>
              <a:buSzPts val="1400"/>
              <a:buChar char="■"/>
              <a:defRPr>
                <a:solidFill>
                  <a:srgbClr val="000000"/>
                </a:solidFill>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6.jpg"/><Relationship Id="rId5" Type="http://schemas.openxmlformats.org/officeDocument/2006/relationships/image" Target="../media/image14.png"/><Relationship Id="rId6" Type="http://schemas.openxmlformats.org/officeDocument/2006/relationships/image" Target="../media/image12.png"/><Relationship Id="rId7" Type="http://schemas.openxmlformats.org/officeDocument/2006/relationships/image" Target="../media/image10.png"/><Relationship Id="rId8"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studentemployment.umich.edu/" TargetMode="External"/><Relationship Id="rId4" Type="http://schemas.openxmlformats.org/officeDocument/2006/relationships/image" Target="../media/image3.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8024025" y="241299"/>
            <a:ext cx="975862" cy="850925"/>
          </a:xfrm>
          <a:prstGeom prst="rect">
            <a:avLst/>
          </a:prstGeom>
          <a:noFill/>
          <a:ln>
            <a:noFill/>
          </a:ln>
        </p:spPr>
      </p:pic>
      <p:sp>
        <p:nvSpPr>
          <p:cNvPr id="55" name="Google Shape;55;p13"/>
          <p:cNvSpPr txBox="1"/>
          <p:nvPr>
            <p:ph type="ctrTitle"/>
          </p:nvPr>
        </p:nvSpPr>
        <p:spPr>
          <a:xfrm>
            <a:off x="197225" y="1690388"/>
            <a:ext cx="8520600" cy="1383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4000">
                <a:solidFill>
                  <a:srgbClr val="000000"/>
                </a:solidFill>
                <a:latin typeface="Cambria"/>
                <a:ea typeface="Cambria"/>
                <a:cs typeface="Cambria"/>
                <a:sym typeface="Cambria"/>
              </a:rPr>
              <a:t>WHAT IS RESEARCH &amp; HOW CAN YOU GET INVOLVED?</a:t>
            </a:r>
            <a:endParaRPr b="1" sz="4000">
              <a:solidFill>
                <a:srgbClr val="000000"/>
              </a:solidFill>
              <a:latin typeface="Cambria"/>
              <a:ea typeface="Cambria"/>
              <a:cs typeface="Cambria"/>
              <a:sym typeface="Cambria"/>
            </a:endParaRPr>
          </a:p>
        </p:txBody>
      </p:sp>
      <p:pic>
        <p:nvPicPr>
          <p:cNvPr id="56" name="Google Shape;56;p13"/>
          <p:cNvPicPr preferRelativeResize="0"/>
          <p:nvPr/>
        </p:nvPicPr>
        <p:blipFill>
          <a:blip r:embed="rId4">
            <a:alphaModFix/>
          </a:blip>
          <a:stretch>
            <a:fillRect/>
          </a:stretch>
        </p:blipFill>
        <p:spPr>
          <a:xfrm>
            <a:off x="139700" y="3671850"/>
            <a:ext cx="2400699" cy="1325751"/>
          </a:xfrm>
          <a:prstGeom prst="rect">
            <a:avLst/>
          </a:prstGeom>
          <a:noFill/>
          <a:ln>
            <a:noFill/>
          </a:ln>
        </p:spPr>
      </p:pic>
      <p:pic>
        <p:nvPicPr>
          <p:cNvPr id="57" name="Google Shape;57;p13"/>
          <p:cNvPicPr preferRelativeResize="0"/>
          <p:nvPr/>
        </p:nvPicPr>
        <p:blipFill>
          <a:blip r:embed="rId5">
            <a:alphaModFix/>
          </a:blip>
          <a:stretch>
            <a:fillRect/>
          </a:stretch>
        </p:blipFill>
        <p:spPr>
          <a:xfrm>
            <a:off x="6890575" y="3690512"/>
            <a:ext cx="2056299" cy="1288424"/>
          </a:xfrm>
          <a:prstGeom prst="rect">
            <a:avLst/>
          </a:prstGeom>
          <a:noFill/>
          <a:ln>
            <a:noFill/>
          </a:ln>
        </p:spPr>
      </p:pic>
      <p:sp>
        <p:nvSpPr>
          <p:cNvPr id="58" name="Google Shape;58;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Routes to Involvement: Summer Programs   </a:t>
            </a:r>
            <a:endParaRPr b="1"/>
          </a:p>
        </p:txBody>
      </p:sp>
      <p:sp>
        <p:nvSpPr>
          <p:cNvPr id="132" name="Google Shape;132;p22"/>
          <p:cNvSpPr txBox="1"/>
          <p:nvPr>
            <p:ph idx="1" type="body"/>
          </p:nvPr>
        </p:nvSpPr>
        <p:spPr>
          <a:xfrm>
            <a:off x="311700" y="1152475"/>
            <a:ext cx="68784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Check the website of your department of interest</a:t>
            </a:r>
            <a:endParaRPr/>
          </a:p>
          <a:p>
            <a:pPr indent="-342900" lvl="0" marL="457200" rtl="0" algn="l">
              <a:spcBef>
                <a:spcPts val="0"/>
              </a:spcBef>
              <a:spcAft>
                <a:spcPts val="0"/>
              </a:spcAft>
              <a:buSzPts val="1800"/>
              <a:buChar char="❖"/>
            </a:pPr>
            <a:r>
              <a:rPr lang="en"/>
              <a:t>Reach out to the undergraduate program director for your department</a:t>
            </a:r>
            <a:endParaRPr/>
          </a:p>
          <a:p>
            <a:pPr indent="-342900" lvl="0" marL="457200" rtl="0" algn="l">
              <a:spcBef>
                <a:spcPts val="0"/>
              </a:spcBef>
              <a:spcAft>
                <a:spcPts val="0"/>
              </a:spcAft>
              <a:buSzPts val="1800"/>
              <a:buChar char="❖"/>
            </a:pPr>
            <a:r>
              <a:rPr lang="en"/>
              <a:t>Apply early! Aim to find a lab by February/March</a:t>
            </a:r>
            <a:endParaRPr/>
          </a:p>
          <a:p>
            <a:pPr indent="-342900" lvl="0" marL="457200" rtl="0" algn="l">
              <a:spcBef>
                <a:spcPts val="0"/>
              </a:spcBef>
              <a:spcAft>
                <a:spcPts val="0"/>
              </a:spcAft>
              <a:buSzPts val="1800"/>
              <a:buChar char="❖"/>
            </a:pPr>
            <a:r>
              <a:rPr lang="en"/>
              <a:t>Also look for external research at institution websites </a:t>
            </a:r>
            <a:endParaRPr/>
          </a:p>
          <a:p>
            <a:pPr indent="-317500" lvl="1" marL="914400" rtl="0" algn="l">
              <a:spcBef>
                <a:spcPts val="0"/>
              </a:spcBef>
              <a:spcAft>
                <a:spcPts val="0"/>
              </a:spcAft>
              <a:buSzPts val="1400"/>
              <a:buChar char="➢"/>
            </a:pPr>
            <a:r>
              <a:rPr lang="en"/>
              <a:t>NSF (National Science Foundation) </a:t>
            </a:r>
            <a:r>
              <a:rPr lang="en">
                <a:solidFill>
                  <a:schemeClr val="dk1"/>
                </a:solidFill>
              </a:rPr>
              <a:t>REU Programs</a:t>
            </a:r>
            <a:endParaRPr/>
          </a:p>
          <a:p>
            <a:pPr indent="-317500" lvl="1" marL="914400" rtl="0" algn="l">
              <a:spcBef>
                <a:spcPts val="0"/>
              </a:spcBef>
              <a:spcAft>
                <a:spcPts val="0"/>
              </a:spcAft>
              <a:buSzPts val="1400"/>
              <a:buChar char="➢"/>
            </a:pPr>
            <a:r>
              <a:rPr lang="en"/>
              <a:t>NIH (National Institute of Health)</a:t>
            </a:r>
            <a:endParaRPr/>
          </a:p>
          <a:p>
            <a:pPr indent="-317500" lvl="1" marL="914400" rtl="0" algn="l">
              <a:spcBef>
                <a:spcPts val="0"/>
              </a:spcBef>
              <a:spcAft>
                <a:spcPts val="0"/>
              </a:spcAft>
              <a:buSzPts val="1400"/>
              <a:buChar char="➢"/>
            </a:pPr>
            <a:r>
              <a:rPr lang="en"/>
              <a:t>Amgen Scholars </a:t>
            </a:r>
            <a:endParaRPr/>
          </a:p>
          <a:p>
            <a:pPr indent="-317500" lvl="1" marL="914400" rtl="0" algn="l">
              <a:spcBef>
                <a:spcPts val="0"/>
              </a:spcBef>
              <a:spcAft>
                <a:spcPts val="0"/>
              </a:spcAft>
              <a:buSzPts val="1400"/>
              <a:buChar char="➢"/>
            </a:pPr>
            <a:r>
              <a:rPr lang="en"/>
              <a:t>Individual University and Hospital Research Funding Programs </a:t>
            </a:r>
            <a:endParaRPr/>
          </a:p>
          <a:p>
            <a:pPr indent="0" lvl="0" marL="0" rtl="0" algn="l">
              <a:spcBef>
                <a:spcPts val="1600"/>
              </a:spcBef>
              <a:spcAft>
                <a:spcPts val="0"/>
              </a:spcAft>
              <a:buNone/>
            </a:pPr>
            <a:r>
              <a:rPr lang="en" sz="1400"/>
              <a:t>****many require recommendation letters so keep that in mind during your application timeline (give 3-4 weeks)</a:t>
            </a:r>
            <a:endParaRPr sz="1400"/>
          </a:p>
          <a:p>
            <a:pPr indent="0" lvl="0" marL="0" rtl="0" algn="l">
              <a:spcBef>
                <a:spcPts val="1600"/>
              </a:spcBef>
              <a:spcAft>
                <a:spcPts val="1600"/>
              </a:spcAft>
              <a:buNone/>
            </a:pPr>
            <a:r>
              <a:t/>
            </a:r>
            <a:endParaRPr/>
          </a:p>
        </p:txBody>
      </p:sp>
      <p:pic>
        <p:nvPicPr>
          <p:cNvPr id="133" name="Google Shape;133;p22"/>
          <p:cNvPicPr preferRelativeResize="0"/>
          <p:nvPr/>
        </p:nvPicPr>
        <p:blipFill>
          <a:blip r:embed="rId3">
            <a:alphaModFix/>
          </a:blip>
          <a:stretch>
            <a:fillRect/>
          </a:stretch>
        </p:blipFill>
        <p:spPr>
          <a:xfrm>
            <a:off x="8024025" y="241299"/>
            <a:ext cx="975862" cy="850925"/>
          </a:xfrm>
          <a:prstGeom prst="rect">
            <a:avLst/>
          </a:prstGeom>
          <a:noFill/>
          <a:ln>
            <a:noFill/>
          </a:ln>
        </p:spPr>
      </p:pic>
      <p:pic>
        <p:nvPicPr>
          <p:cNvPr id="134" name="Google Shape;134;p22"/>
          <p:cNvPicPr preferRelativeResize="0"/>
          <p:nvPr/>
        </p:nvPicPr>
        <p:blipFill>
          <a:blip r:embed="rId4">
            <a:alphaModFix/>
          </a:blip>
          <a:stretch>
            <a:fillRect/>
          </a:stretch>
        </p:blipFill>
        <p:spPr>
          <a:xfrm>
            <a:off x="6816175" y="1972025"/>
            <a:ext cx="2016125" cy="3024175"/>
          </a:xfrm>
          <a:prstGeom prst="rect">
            <a:avLst/>
          </a:prstGeom>
          <a:noFill/>
          <a:ln>
            <a:noFill/>
          </a:ln>
        </p:spPr>
      </p:pic>
      <p:sp>
        <p:nvSpPr>
          <p:cNvPr id="135" name="Google Shape;135;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3"/>
          <p:cNvSpPr txBox="1"/>
          <p:nvPr>
            <p:ph idx="1" type="body"/>
          </p:nvPr>
        </p:nvSpPr>
        <p:spPr>
          <a:xfrm>
            <a:off x="311700" y="1152475"/>
            <a:ext cx="8520600" cy="392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Let’s say Billy Magic is interested in transportation research </a:t>
            </a:r>
            <a:endParaRPr/>
          </a:p>
          <a:p>
            <a:pPr indent="0" lvl="0" marL="0" rtl="0" algn="l">
              <a:spcBef>
                <a:spcPts val="1600"/>
              </a:spcBef>
              <a:spcAft>
                <a:spcPts val="1600"/>
              </a:spcAft>
              <a:buNone/>
            </a:pPr>
            <a:r>
              <a:t/>
            </a:r>
            <a:endParaRPr/>
          </a:p>
        </p:txBody>
      </p:sp>
      <p:sp>
        <p:nvSpPr>
          <p:cNvPr id="141" name="Google Shape;141;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Example!</a:t>
            </a:r>
            <a:endParaRPr b="1"/>
          </a:p>
        </p:txBody>
      </p:sp>
      <p:pic>
        <p:nvPicPr>
          <p:cNvPr id="142" name="Google Shape;142;p23"/>
          <p:cNvPicPr preferRelativeResize="0"/>
          <p:nvPr/>
        </p:nvPicPr>
        <p:blipFill>
          <a:blip r:embed="rId3">
            <a:alphaModFix/>
          </a:blip>
          <a:stretch>
            <a:fillRect/>
          </a:stretch>
        </p:blipFill>
        <p:spPr>
          <a:xfrm>
            <a:off x="8024025" y="241299"/>
            <a:ext cx="975862" cy="850925"/>
          </a:xfrm>
          <a:prstGeom prst="rect">
            <a:avLst/>
          </a:prstGeom>
          <a:noFill/>
          <a:ln>
            <a:noFill/>
          </a:ln>
        </p:spPr>
      </p:pic>
      <p:pic>
        <p:nvPicPr>
          <p:cNvPr id="143" name="Google Shape;143;p23"/>
          <p:cNvPicPr preferRelativeResize="0"/>
          <p:nvPr/>
        </p:nvPicPr>
        <p:blipFill>
          <a:blip r:embed="rId4">
            <a:alphaModFix/>
          </a:blip>
          <a:stretch>
            <a:fillRect/>
          </a:stretch>
        </p:blipFill>
        <p:spPr>
          <a:xfrm>
            <a:off x="7235300" y="1689463"/>
            <a:ext cx="1764575" cy="1764575"/>
          </a:xfrm>
          <a:prstGeom prst="rect">
            <a:avLst/>
          </a:prstGeom>
          <a:noFill/>
          <a:ln>
            <a:noFill/>
          </a:ln>
        </p:spPr>
      </p:pic>
      <p:sp>
        <p:nvSpPr>
          <p:cNvPr id="144" name="Google Shape;144;p23"/>
          <p:cNvSpPr txBox="1"/>
          <p:nvPr>
            <p:ph idx="1" type="body"/>
          </p:nvPr>
        </p:nvSpPr>
        <p:spPr>
          <a:xfrm>
            <a:off x="311700" y="1463775"/>
            <a:ext cx="8520600" cy="433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He could google “Michigan transportation research”</a:t>
            </a:r>
            <a:endParaRPr/>
          </a:p>
        </p:txBody>
      </p:sp>
      <p:sp>
        <p:nvSpPr>
          <p:cNvPr id="145" name="Google Shape;145;p23"/>
          <p:cNvSpPr txBox="1"/>
          <p:nvPr>
            <p:ph idx="1" type="body"/>
          </p:nvPr>
        </p:nvSpPr>
        <p:spPr>
          <a:xfrm>
            <a:off x="311700" y="2092800"/>
            <a:ext cx="8520600" cy="372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Find an interesting faculty member</a:t>
            </a:r>
            <a:endParaRPr/>
          </a:p>
        </p:txBody>
      </p:sp>
      <p:sp>
        <p:nvSpPr>
          <p:cNvPr id="146" name="Google Shape;146;p23"/>
          <p:cNvSpPr txBox="1"/>
          <p:nvPr>
            <p:ph idx="1" type="body"/>
          </p:nvPr>
        </p:nvSpPr>
        <p:spPr>
          <a:xfrm>
            <a:off x="311700" y="2410300"/>
            <a:ext cx="8520600" cy="392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Find contact information and send an email!</a:t>
            </a:r>
            <a:endParaRPr/>
          </a:p>
        </p:txBody>
      </p:sp>
      <p:pic>
        <p:nvPicPr>
          <p:cNvPr id="147" name="Google Shape;147;p23"/>
          <p:cNvPicPr preferRelativeResize="0"/>
          <p:nvPr/>
        </p:nvPicPr>
        <p:blipFill>
          <a:blip r:embed="rId5">
            <a:alphaModFix/>
          </a:blip>
          <a:stretch>
            <a:fillRect/>
          </a:stretch>
        </p:blipFill>
        <p:spPr>
          <a:xfrm>
            <a:off x="5003310" y="0"/>
            <a:ext cx="2602006" cy="5143500"/>
          </a:xfrm>
          <a:prstGeom prst="rect">
            <a:avLst/>
          </a:prstGeom>
          <a:noFill/>
          <a:ln>
            <a:noFill/>
          </a:ln>
        </p:spPr>
      </p:pic>
      <p:sp>
        <p:nvSpPr>
          <p:cNvPr id="148" name="Google Shape;148;p23"/>
          <p:cNvSpPr txBox="1"/>
          <p:nvPr>
            <p:ph idx="1" type="body"/>
          </p:nvPr>
        </p:nvSpPr>
        <p:spPr>
          <a:xfrm>
            <a:off x="311700" y="1788525"/>
            <a:ext cx="8520600" cy="392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Then find faculty on the page</a:t>
            </a:r>
            <a:endParaRPr/>
          </a:p>
        </p:txBody>
      </p:sp>
      <p:pic>
        <p:nvPicPr>
          <p:cNvPr id="149" name="Google Shape;149;p23"/>
          <p:cNvPicPr preferRelativeResize="0"/>
          <p:nvPr/>
        </p:nvPicPr>
        <p:blipFill>
          <a:blip r:embed="rId6">
            <a:alphaModFix/>
          </a:blip>
          <a:stretch>
            <a:fillRect/>
          </a:stretch>
        </p:blipFill>
        <p:spPr>
          <a:xfrm>
            <a:off x="1151950" y="2951413"/>
            <a:ext cx="4114550" cy="1950850"/>
          </a:xfrm>
          <a:prstGeom prst="rect">
            <a:avLst/>
          </a:prstGeom>
          <a:noFill/>
          <a:ln>
            <a:noFill/>
          </a:ln>
        </p:spPr>
      </p:pic>
      <p:pic>
        <p:nvPicPr>
          <p:cNvPr id="150" name="Google Shape;150;p23"/>
          <p:cNvPicPr preferRelativeResize="0"/>
          <p:nvPr/>
        </p:nvPicPr>
        <p:blipFill>
          <a:blip r:embed="rId7">
            <a:alphaModFix/>
          </a:blip>
          <a:stretch>
            <a:fillRect/>
          </a:stretch>
        </p:blipFill>
        <p:spPr>
          <a:xfrm>
            <a:off x="924782" y="3074020"/>
            <a:ext cx="4568874" cy="1705650"/>
          </a:xfrm>
          <a:prstGeom prst="rect">
            <a:avLst/>
          </a:prstGeom>
          <a:noFill/>
          <a:ln>
            <a:noFill/>
          </a:ln>
        </p:spPr>
      </p:pic>
      <p:pic>
        <p:nvPicPr>
          <p:cNvPr id="151" name="Google Shape;151;p23"/>
          <p:cNvPicPr preferRelativeResize="0"/>
          <p:nvPr/>
        </p:nvPicPr>
        <p:blipFill>
          <a:blip r:embed="rId8">
            <a:alphaModFix/>
          </a:blip>
          <a:stretch>
            <a:fillRect/>
          </a:stretch>
        </p:blipFill>
        <p:spPr>
          <a:xfrm>
            <a:off x="877779" y="3443900"/>
            <a:ext cx="3258384" cy="1593850"/>
          </a:xfrm>
          <a:prstGeom prst="rect">
            <a:avLst/>
          </a:prstGeom>
          <a:noFill/>
          <a:ln>
            <a:noFill/>
          </a:ln>
        </p:spPr>
      </p:pic>
      <p:sp>
        <p:nvSpPr>
          <p:cNvPr id="152" name="Google Shape;15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5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000"/>
                                          </p:stCondLst>
                                        </p:cTn>
                                        <p:tgtEl>
                                          <p:spTgt spid="14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5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Starting at a new lab</a:t>
            </a:r>
            <a:endParaRPr b="1"/>
          </a:p>
        </p:txBody>
      </p:sp>
      <p:sp>
        <p:nvSpPr>
          <p:cNvPr id="158" name="Google Shape;158;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Don’t be afraid to ask questions, make mistakes, and admit to them</a:t>
            </a:r>
            <a:endParaRPr/>
          </a:p>
          <a:p>
            <a:pPr indent="-317500" lvl="1" marL="914400" rtl="0" algn="l">
              <a:spcBef>
                <a:spcPts val="0"/>
              </a:spcBef>
              <a:spcAft>
                <a:spcPts val="0"/>
              </a:spcAft>
              <a:buSzPts val="1400"/>
              <a:buChar char="➢"/>
            </a:pPr>
            <a:r>
              <a:rPr lang="en"/>
              <a:t>You </a:t>
            </a:r>
            <a:r>
              <a:rPr i="1" lang="en"/>
              <a:t>are</a:t>
            </a:r>
            <a:r>
              <a:rPr lang="en"/>
              <a:t> </a:t>
            </a:r>
            <a:r>
              <a:rPr i="1" lang="en"/>
              <a:t>not</a:t>
            </a:r>
            <a:r>
              <a:rPr lang="en"/>
              <a:t> expected to know everything</a:t>
            </a:r>
            <a:endParaRPr/>
          </a:p>
          <a:p>
            <a:pPr indent="-317500" lvl="1" marL="914400" rtl="0" algn="l">
              <a:spcBef>
                <a:spcPts val="0"/>
              </a:spcBef>
              <a:spcAft>
                <a:spcPts val="0"/>
              </a:spcAft>
              <a:buSzPts val="1400"/>
              <a:buChar char="➢"/>
            </a:pPr>
            <a:r>
              <a:rPr lang="en">
                <a:solidFill>
                  <a:schemeClr val="dk1"/>
                </a:solidFill>
              </a:rPr>
              <a:t>You </a:t>
            </a:r>
            <a:r>
              <a:rPr i="1" lang="en">
                <a:solidFill>
                  <a:schemeClr val="dk1"/>
                </a:solidFill>
              </a:rPr>
              <a:t>are</a:t>
            </a:r>
            <a:r>
              <a:rPr lang="en">
                <a:solidFill>
                  <a:schemeClr val="dk1"/>
                </a:solidFill>
              </a:rPr>
              <a:t> there to learn.</a:t>
            </a:r>
            <a:endParaRPr/>
          </a:p>
          <a:p>
            <a:pPr indent="-342900" lvl="0" marL="457200" rtl="0" algn="l">
              <a:spcBef>
                <a:spcPts val="0"/>
              </a:spcBef>
              <a:spcAft>
                <a:spcPts val="0"/>
              </a:spcAft>
              <a:buSzPts val="1800"/>
              <a:buChar char="❖"/>
            </a:pPr>
            <a:r>
              <a:rPr lang="en"/>
              <a:t>Define your time commitment and work this out with your PI/other mentors</a:t>
            </a:r>
            <a:endParaRPr/>
          </a:p>
          <a:p>
            <a:pPr indent="-342900" lvl="0" marL="457200" rtl="0" algn="l">
              <a:spcBef>
                <a:spcPts val="0"/>
              </a:spcBef>
              <a:spcAft>
                <a:spcPts val="0"/>
              </a:spcAft>
              <a:buSzPts val="1800"/>
              <a:buChar char="❖"/>
            </a:pPr>
            <a:r>
              <a:rPr lang="en"/>
              <a:t>Take lots of notes when observing others</a:t>
            </a:r>
            <a:endParaRPr/>
          </a:p>
          <a:p>
            <a:pPr indent="-342900" lvl="0" marL="457200" rtl="0" algn="l">
              <a:spcBef>
                <a:spcPts val="0"/>
              </a:spcBef>
              <a:spcAft>
                <a:spcPts val="0"/>
              </a:spcAft>
              <a:buSzPts val="1800"/>
              <a:buChar char="❖"/>
            </a:pPr>
            <a:r>
              <a:rPr lang="en"/>
              <a:t>If it isn’t the right research match for you- do not be afraid to find a different lab</a:t>
            </a:r>
            <a:endParaRPr/>
          </a:p>
          <a:p>
            <a:pPr indent="-342900" lvl="0" marL="457200" rtl="0" algn="l">
              <a:spcBef>
                <a:spcPts val="0"/>
              </a:spcBef>
              <a:spcAft>
                <a:spcPts val="0"/>
              </a:spcAft>
              <a:buSzPts val="1800"/>
              <a:buChar char="❖"/>
            </a:pPr>
            <a:r>
              <a:rPr lang="en"/>
              <a:t>Attend and take notes in lab/groups meetings - you can learn a lot from the other work going on in your lab</a:t>
            </a:r>
            <a:endParaRPr/>
          </a:p>
          <a:p>
            <a:pPr indent="-342900" lvl="0" marL="457200" rtl="0" algn="l">
              <a:spcBef>
                <a:spcPts val="0"/>
              </a:spcBef>
              <a:spcAft>
                <a:spcPts val="0"/>
              </a:spcAft>
              <a:buSzPts val="1800"/>
              <a:buChar char="❖"/>
            </a:pPr>
            <a:r>
              <a:rPr lang="en"/>
              <a:t>Interact with research group members outside your projects</a:t>
            </a:r>
            <a:endParaRPr/>
          </a:p>
          <a:p>
            <a:pPr indent="-342900" lvl="0" marL="457200" rtl="0" algn="l">
              <a:spcBef>
                <a:spcPts val="0"/>
              </a:spcBef>
              <a:spcAft>
                <a:spcPts val="0"/>
              </a:spcAft>
              <a:buSzPts val="1800"/>
              <a:buChar char="❖"/>
            </a:pPr>
            <a:r>
              <a:rPr lang="en"/>
              <a:t>Ask about seminars on campus/online that you can attend</a:t>
            </a:r>
            <a:endParaRPr/>
          </a:p>
        </p:txBody>
      </p:sp>
      <p:sp>
        <p:nvSpPr>
          <p:cNvPr id="159" name="Google Shape;159;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64C"/>
        </a:solidFill>
      </p:bgPr>
    </p:bg>
    <p:spTree>
      <p:nvGrpSpPr>
        <p:cNvPr id="163" name="Shape 163"/>
        <p:cNvGrpSpPr/>
        <p:nvPr/>
      </p:nvGrpSpPr>
      <p:grpSpPr>
        <a:xfrm>
          <a:off x="0" y="0"/>
          <a:ext cx="0" cy="0"/>
          <a:chOff x="0" y="0"/>
          <a:chExt cx="0" cy="0"/>
        </a:xfrm>
      </p:grpSpPr>
      <p:sp>
        <p:nvSpPr>
          <p:cNvPr id="164" name="Google Shape;164;p25"/>
          <p:cNvSpPr txBox="1"/>
          <p:nvPr>
            <p:ph type="title"/>
          </p:nvPr>
        </p:nvSpPr>
        <p:spPr>
          <a:xfrm>
            <a:off x="311700" y="1271625"/>
            <a:ext cx="85206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9600">
                <a:solidFill>
                  <a:srgbClr val="FFFFFF"/>
                </a:solidFill>
                <a:latin typeface="Cambria"/>
                <a:ea typeface="Cambria"/>
                <a:cs typeface="Cambria"/>
                <a:sym typeface="Cambria"/>
              </a:rPr>
              <a:t>STUDENT PANEL!</a:t>
            </a:r>
            <a:endParaRPr b="1" sz="9600">
              <a:solidFill>
                <a:srgbClr val="FFFFFF"/>
              </a:solidFill>
              <a:latin typeface="Cambria"/>
              <a:ea typeface="Cambria"/>
              <a:cs typeface="Cambria"/>
              <a:sym typeface="Cambria"/>
            </a:endParaRPr>
          </a:p>
        </p:txBody>
      </p:sp>
      <p:pic>
        <p:nvPicPr>
          <p:cNvPr id="165" name="Google Shape;165;p25"/>
          <p:cNvPicPr preferRelativeResize="0"/>
          <p:nvPr/>
        </p:nvPicPr>
        <p:blipFill>
          <a:blip r:embed="rId3">
            <a:alphaModFix/>
          </a:blip>
          <a:stretch>
            <a:fillRect/>
          </a:stretch>
        </p:blipFill>
        <p:spPr>
          <a:xfrm>
            <a:off x="8024025" y="241299"/>
            <a:ext cx="975862" cy="850925"/>
          </a:xfrm>
          <a:prstGeom prst="rect">
            <a:avLst/>
          </a:prstGeom>
          <a:noFill/>
          <a:ln>
            <a:noFill/>
          </a:ln>
        </p:spPr>
      </p:pic>
      <p:sp>
        <p:nvSpPr>
          <p:cNvPr id="166" name="Google Shape;166;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7" name="Google Shape;167;p25"/>
          <p:cNvSpPr txBox="1"/>
          <p:nvPr/>
        </p:nvSpPr>
        <p:spPr>
          <a:xfrm>
            <a:off x="1531050" y="3295988"/>
            <a:ext cx="70938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Follow us on social media to keep up with our events throughout the year!</a:t>
            </a:r>
            <a:endParaRPr>
              <a:solidFill>
                <a:srgbClr val="FFFFFF"/>
              </a:solidFill>
            </a:endParaRPr>
          </a:p>
        </p:txBody>
      </p:sp>
      <p:pic>
        <p:nvPicPr>
          <p:cNvPr id="168" name="Google Shape;168;p25"/>
          <p:cNvPicPr preferRelativeResize="0"/>
          <p:nvPr/>
        </p:nvPicPr>
        <p:blipFill>
          <a:blip r:embed="rId4">
            <a:alphaModFix/>
          </a:blip>
          <a:stretch>
            <a:fillRect/>
          </a:stretch>
        </p:blipFill>
        <p:spPr>
          <a:xfrm>
            <a:off x="3208725" y="3750450"/>
            <a:ext cx="345275" cy="345275"/>
          </a:xfrm>
          <a:prstGeom prst="rect">
            <a:avLst/>
          </a:prstGeom>
          <a:noFill/>
          <a:ln>
            <a:noFill/>
          </a:ln>
        </p:spPr>
      </p:pic>
      <p:pic>
        <p:nvPicPr>
          <p:cNvPr id="169" name="Google Shape;169;p25"/>
          <p:cNvPicPr preferRelativeResize="0"/>
          <p:nvPr/>
        </p:nvPicPr>
        <p:blipFill rotWithShape="1">
          <a:blip r:embed="rId5">
            <a:alphaModFix/>
          </a:blip>
          <a:srcRect b="11124" l="5210" r="5726" t="4280"/>
          <a:stretch/>
        </p:blipFill>
        <p:spPr>
          <a:xfrm>
            <a:off x="3208725" y="4196431"/>
            <a:ext cx="345275" cy="348920"/>
          </a:xfrm>
          <a:prstGeom prst="rect">
            <a:avLst/>
          </a:prstGeom>
          <a:noFill/>
          <a:ln>
            <a:noFill/>
          </a:ln>
        </p:spPr>
      </p:pic>
      <p:pic>
        <p:nvPicPr>
          <p:cNvPr id="170" name="Google Shape;170;p25"/>
          <p:cNvPicPr preferRelativeResize="0"/>
          <p:nvPr/>
        </p:nvPicPr>
        <p:blipFill>
          <a:blip r:embed="rId6">
            <a:alphaModFix/>
          </a:blip>
          <a:stretch>
            <a:fillRect/>
          </a:stretch>
        </p:blipFill>
        <p:spPr>
          <a:xfrm>
            <a:off x="3208725" y="4646050"/>
            <a:ext cx="345275" cy="345275"/>
          </a:xfrm>
          <a:prstGeom prst="rect">
            <a:avLst/>
          </a:prstGeom>
          <a:noFill/>
          <a:ln>
            <a:noFill/>
          </a:ln>
        </p:spPr>
      </p:pic>
      <p:sp>
        <p:nvSpPr>
          <p:cNvPr id="171" name="Google Shape;171;p25"/>
          <p:cNvSpPr txBox="1"/>
          <p:nvPr/>
        </p:nvSpPr>
        <p:spPr>
          <a:xfrm>
            <a:off x="3554000" y="3759275"/>
            <a:ext cx="3386100" cy="9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FFFFFF"/>
                </a:solidFill>
              </a:rPr>
              <a:t>@umich_ursymposium</a:t>
            </a:r>
            <a:endParaRPr sz="1300">
              <a:solidFill>
                <a:srgbClr val="FFFFFF"/>
              </a:solidFill>
            </a:endParaRPr>
          </a:p>
          <a:p>
            <a:pPr indent="0" lvl="0" marL="0" rtl="0" algn="l">
              <a:spcBef>
                <a:spcPts val="0"/>
              </a:spcBef>
              <a:spcAft>
                <a:spcPts val="0"/>
              </a:spcAft>
              <a:buNone/>
            </a:pPr>
            <a:r>
              <a:t/>
            </a:r>
            <a:endParaRPr sz="1600">
              <a:solidFill>
                <a:srgbClr val="FFFFFF"/>
              </a:solidFill>
            </a:endParaRPr>
          </a:p>
          <a:p>
            <a:pPr indent="0" lvl="0" marL="0" rtl="0" algn="l">
              <a:spcBef>
                <a:spcPts val="0"/>
              </a:spcBef>
              <a:spcAft>
                <a:spcPts val="0"/>
              </a:spcAft>
              <a:buNone/>
            </a:pPr>
            <a:r>
              <a:rPr lang="en" sz="1300">
                <a:solidFill>
                  <a:srgbClr val="FFFFFF"/>
                </a:solidFill>
              </a:rPr>
              <a:t>Undergraduate Research Symposium</a:t>
            </a:r>
            <a:endParaRPr sz="1300">
              <a:solidFill>
                <a:srgbClr val="FFFFFF"/>
              </a:solidFill>
            </a:endParaRPr>
          </a:p>
          <a:p>
            <a:pPr indent="0" lvl="0" marL="0" rtl="0" algn="l">
              <a:spcBef>
                <a:spcPts val="0"/>
              </a:spcBef>
              <a:spcAft>
                <a:spcPts val="0"/>
              </a:spcAft>
              <a:buNone/>
            </a:pPr>
            <a:r>
              <a:t/>
            </a:r>
            <a:endParaRPr sz="1300">
              <a:solidFill>
                <a:srgbClr val="FFFFFF"/>
              </a:solidFill>
            </a:endParaRPr>
          </a:p>
          <a:p>
            <a:pPr indent="0" lvl="0" marL="0" rtl="0" algn="l">
              <a:spcBef>
                <a:spcPts val="0"/>
              </a:spcBef>
              <a:spcAft>
                <a:spcPts val="0"/>
              </a:spcAft>
              <a:buNone/>
            </a:pPr>
            <a:r>
              <a:rPr lang="en" sz="1300">
                <a:solidFill>
                  <a:srgbClr val="FFFFFF"/>
                </a:solidFill>
              </a:rPr>
              <a:t>@URSymposium</a:t>
            </a:r>
            <a:endParaRPr sz="13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62" name="Shape 62"/>
        <p:cNvGrpSpPr/>
        <p:nvPr/>
      </p:nvGrpSpPr>
      <p:grpSpPr>
        <a:xfrm>
          <a:off x="0" y="0"/>
          <a:ext cx="0" cy="0"/>
          <a:chOff x="0" y="0"/>
          <a:chExt cx="0" cy="0"/>
        </a:xfrm>
      </p:grpSpPr>
      <p:sp>
        <p:nvSpPr>
          <p:cNvPr id="63" name="Google Shape;63;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What is Undergraduate Research?</a:t>
            </a:r>
            <a:endParaRPr b="1"/>
          </a:p>
        </p:txBody>
      </p:sp>
      <p:sp>
        <p:nvSpPr>
          <p:cNvPr id="64" name="Google Shape;64;p14"/>
          <p:cNvSpPr txBox="1"/>
          <p:nvPr>
            <p:ph idx="1" type="body"/>
          </p:nvPr>
        </p:nvSpPr>
        <p:spPr>
          <a:xfrm>
            <a:off x="311700" y="1165100"/>
            <a:ext cx="8307300" cy="36651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Contributing towards a research project as an undergraduate student</a:t>
            </a:r>
            <a:endParaRPr/>
          </a:p>
          <a:p>
            <a:pPr indent="-330200" lvl="1" marL="914400" rtl="0" algn="l">
              <a:lnSpc>
                <a:spcPct val="150000"/>
              </a:lnSpc>
              <a:spcBef>
                <a:spcPts val="0"/>
              </a:spcBef>
              <a:spcAft>
                <a:spcPts val="0"/>
              </a:spcAft>
              <a:buSzPts val="1600"/>
              <a:buChar char="➢"/>
            </a:pPr>
            <a:r>
              <a:rPr lang="en" sz="1600"/>
              <a:t>Usually between 4-12 hours a week</a:t>
            </a:r>
            <a:endParaRPr sz="1600"/>
          </a:p>
          <a:p>
            <a:pPr indent="-342900" lvl="0" marL="457200" rtl="0" algn="l">
              <a:lnSpc>
                <a:spcPct val="150000"/>
              </a:lnSpc>
              <a:spcBef>
                <a:spcPts val="0"/>
              </a:spcBef>
              <a:spcAft>
                <a:spcPts val="0"/>
              </a:spcAft>
              <a:buSzPts val="1800"/>
              <a:buChar char="❖"/>
            </a:pPr>
            <a:r>
              <a:rPr lang="en"/>
              <a:t>This could be your own project under a professor, or a side-project with an upperclassman/graduate student/post-doctoral research mentor</a:t>
            </a:r>
            <a:endParaRPr/>
          </a:p>
          <a:p>
            <a:pPr indent="-342900" lvl="0" marL="457200" rtl="0" algn="l">
              <a:lnSpc>
                <a:spcPct val="150000"/>
              </a:lnSpc>
              <a:spcBef>
                <a:spcPts val="0"/>
              </a:spcBef>
              <a:spcAft>
                <a:spcPts val="0"/>
              </a:spcAft>
              <a:buSzPts val="1800"/>
              <a:buChar char="❖"/>
            </a:pPr>
            <a:r>
              <a:rPr lang="en"/>
              <a:t>Working towards publishing a paper in a research journal or presenting results at a conference and gaining hands-on experience in a field of your choice</a:t>
            </a:r>
            <a:endParaRPr/>
          </a:p>
          <a:p>
            <a:pPr indent="-342900" lvl="0" marL="457200" rtl="0" algn="l">
              <a:lnSpc>
                <a:spcPct val="150000"/>
              </a:lnSpc>
              <a:spcBef>
                <a:spcPts val="0"/>
              </a:spcBef>
              <a:spcAft>
                <a:spcPts val="0"/>
              </a:spcAft>
              <a:buSzPts val="1800"/>
              <a:buChar char="❖"/>
            </a:pPr>
            <a:r>
              <a:rPr lang="en"/>
              <a:t>Credit, Work-study, Volunteer, Employment (employment vs credit tend to be mutually exclusive)</a:t>
            </a:r>
            <a:endParaRPr/>
          </a:p>
        </p:txBody>
      </p:sp>
      <p:pic>
        <p:nvPicPr>
          <p:cNvPr id="65" name="Google Shape;65;p14"/>
          <p:cNvPicPr preferRelativeResize="0"/>
          <p:nvPr/>
        </p:nvPicPr>
        <p:blipFill>
          <a:blip r:embed="rId3">
            <a:alphaModFix/>
          </a:blip>
          <a:stretch>
            <a:fillRect/>
          </a:stretch>
        </p:blipFill>
        <p:spPr>
          <a:xfrm>
            <a:off x="8024025" y="241299"/>
            <a:ext cx="975862" cy="850925"/>
          </a:xfrm>
          <a:prstGeom prst="rect">
            <a:avLst/>
          </a:prstGeom>
          <a:noFill/>
          <a:ln>
            <a:noFill/>
          </a:ln>
        </p:spPr>
      </p:pic>
      <p:sp>
        <p:nvSpPr>
          <p:cNvPr id="66" name="Google Shape;6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
                                            <p:txEl>
                                              <p:pRg end="0" st="0"/>
                                            </p:txEl>
                                          </p:spTgt>
                                        </p:tgtEl>
                                        <p:attrNameLst>
                                          <p:attrName>style.visibility</p:attrName>
                                        </p:attrNameLst>
                                      </p:cBhvr>
                                      <p:to>
                                        <p:strVal val="visible"/>
                                      </p:to>
                                    </p:set>
                                    <p:animEffect filter="fade" transition="in">
                                      <p:cBhvr>
                                        <p:cTn dur="1000"/>
                                        <p:tgtEl>
                                          <p:spTgt spid="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
                                            <p:txEl>
                                              <p:pRg end="1" st="1"/>
                                            </p:txEl>
                                          </p:spTgt>
                                        </p:tgtEl>
                                        <p:attrNameLst>
                                          <p:attrName>style.visibility</p:attrName>
                                        </p:attrNameLst>
                                      </p:cBhvr>
                                      <p:to>
                                        <p:strVal val="visible"/>
                                      </p:to>
                                    </p:set>
                                    <p:animEffect filter="fade" transition="in">
                                      <p:cBhvr>
                                        <p:cTn dur="1000"/>
                                        <p:tgtEl>
                                          <p:spTgt spid="6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
                                            <p:txEl>
                                              <p:pRg end="2" st="2"/>
                                            </p:txEl>
                                          </p:spTgt>
                                        </p:tgtEl>
                                        <p:attrNameLst>
                                          <p:attrName>style.visibility</p:attrName>
                                        </p:attrNameLst>
                                      </p:cBhvr>
                                      <p:to>
                                        <p:strVal val="visible"/>
                                      </p:to>
                                    </p:set>
                                    <p:animEffect filter="fade" transition="in">
                                      <p:cBhvr>
                                        <p:cTn dur="1000"/>
                                        <p:tgtEl>
                                          <p:spTgt spid="6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
                                            <p:txEl>
                                              <p:pRg end="3" st="3"/>
                                            </p:txEl>
                                          </p:spTgt>
                                        </p:tgtEl>
                                        <p:attrNameLst>
                                          <p:attrName>style.visibility</p:attrName>
                                        </p:attrNameLst>
                                      </p:cBhvr>
                                      <p:to>
                                        <p:strVal val="visible"/>
                                      </p:to>
                                    </p:set>
                                    <p:animEffect filter="fade" transition="in">
                                      <p:cBhvr>
                                        <p:cTn dur="1000"/>
                                        <p:tgtEl>
                                          <p:spTgt spid="6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
                                            <p:txEl>
                                              <p:pRg end="4" st="4"/>
                                            </p:txEl>
                                          </p:spTgt>
                                        </p:tgtEl>
                                        <p:attrNameLst>
                                          <p:attrName>style.visibility</p:attrName>
                                        </p:attrNameLst>
                                      </p:cBhvr>
                                      <p:to>
                                        <p:strVal val="visible"/>
                                      </p:to>
                                    </p:set>
                                    <p:animEffect filter="fade" transition="in">
                                      <p:cBhvr>
                                        <p:cTn dur="1000"/>
                                        <p:tgtEl>
                                          <p:spTgt spid="6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Potential Misconceptions!</a:t>
            </a:r>
            <a:endParaRPr b="1"/>
          </a:p>
        </p:txBody>
      </p:sp>
      <p:sp>
        <p:nvSpPr>
          <p:cNvPr id="72" name="Google Shape;72;p15"/>
          <p:cNvSpPr txBox="1"/>
          <p:nvPr>
            <p:ph idx="1" type="body"/>
          </p:nvPr>
        </p:nvSpPr>
        <p:spPr>
          <a:xfrm>
            <a:off x="311700" y="1165100"/>
            <a:ext cx="8307300" cy="36651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“I am a ____; therefore it is too early/late to start undergraduate research”</a:t>
            </a:r>
            <a:endParaRPr/>
          </a:p>
          <a:p>
            <a:pPr indent="-317500" lvl="1" marL="914400" rtl="0" algn="l">
              <a:lnSpc>
                <a:spcPct val="150000"/>
              </a:lnSpc>
              <a:spcBef>
                <a:spcPts val="0"/>
              </a:spcBef>
              <a:spcAft>
                <a:spcPts val="0"/>
              </a:spcAft>
              <a:buSzPts val="1400"/>
              <a:buChar char="➢"/>
            </a:pPr>
            <a:r>
              <a:rPr lang="en"/>
              <a:t>It is never too early/late to join a research group! As long as you can demonstrate your interest and passion for the work! </a:t>
            </a:r>
            <a:endParaRPr/>
          </a:p>
          <a:p>
            <a:pPr indent="-342900" lvl="0" marL="457200" rtl="0" algn="l">
              <a:lnSpc>
                <a:spcPct val="150000"/>
              </a:lnSpc>
              <a:spcBef>
                <a:spcPts val="0"/>
              </a:spcBef>
              <a:spcAft>
                <a:spcPts val="0"/>
              </a:spcAft>
              <a:buSzPts val="1800"/>
              <a:buChar char="❖"/>
            </a:pPr>
            <a:r>
              <a:rPr lang="en"/>
              <a:t>Undergraduate Researchers are only there to do menial work (Ex: pipette, wash glassware, clean up excel documents, etc)</a:t>
            </a:r>
            <a:endParaRPr/>
          </a:p>
          <a:p>
            <a:pPr indent="-317500" lvl="1" marL="914400" rtl="0" algn="l">
              <a:lnSpc>
                <a:spcPct val="150000"/>
              </a:lnSpc>
              <a:spcBef>
                <a:spcPts val="0"/>
              </a:spcBef>
              <a:spcAft>
                <a:spcPts val="0"/>
              </a:spcAft>
              <a:buSzPts val="1400"/>
              <a:buChar char="➢"/>
            </a:pPr>
            <a:r>
              <a:rPr lang="en"/>
              <a:t>While research often includes doing tasks such as these, at U of M, there is a culture of involvement and if you find yourself doing these actions more than the other group members, talk to your mentor, principal investigator, about how to start on more complicated tasks! </a:t>
            </a:r>
            <a:endParaRPr/>
          </a:p>
          <a:p>
            <a:pPr indent="0" lvl="0" marL="0" rtl="0" algn="l">
              <a:lnSpc>
                <a:spcPct val="150000"/>
              </a:lnSpc>
              <a:spcBef>
                <a:spcPts val="1600"/>
              </a:spcBef>
              <a:spcAft>
                <a:spcPts val="1600"/>
              </a:spcAft>
              <a:buNone/>
            </a:pPr>
            <a:r>
              <a:t/>
            </a:r>
            <a:endParaRPr/>
          </a:p>
        </p:txBody>
      </p:sp>
      <p:pic>
        <p:nvPicPr>
          <p:cNvPr id="73" name="Google Shape;73;p15"/>
          <p:cNvPicPr preferRelativeResize="0"/>
          <p:nvPr/>
        </p:nvPicPr>
        <p:blipFill>
          <a:blip r:embed="rId3">
            <a:alphaModFix/>
          </a:blip>
          <a:stretch>
            <a:fillRect/>
          </a:stretch>
        </p:blipFill>
        <p:spPr>
          <a:xfrm>
            <a:off x="8024025" y="241299"/>
            <a:ext cx="975862" cy="850925"/>
          </a:xfrm>
          <a:prstGeom prst="rect">
            <a:avLst/>
          </a:prstGeom>
          <a:noFill/>
          <a:ln>
            <a:noFill/>
          </a:ln>
        </p:spPr>
      </p:pic>
      <p:sp>
        <p:nvSpPr>
          <p:cNvPr id="74" name="Google Shape;74;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0" st="0"/>
                                            </p:txEl>
                                          </p:spTgt>
                                        </p:tgtEl>
                                        <p:attrNameLst>
                                          <p:attrName>style.visibility</p:attrName>
                                        </p:attrNameLst>
                                      </p:cBhvr>
                                      <p:to>
                                        <p:strVal val="visible"/>
                                      </p:to>
                                    </p:set>
                                    <p:animEffect filter="fade" transition="in">
                                      <p:cBhvr>
                                        <p:cTn dur="1000"/>
                                        <p:tgtEl>
                                          <p:spTgt spid="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1" st="1"/>
                                            </p:txEl>
                                          </p:spTgt>
                                        </p:tgtEl>
                                        <p:attrNameLst>
                                          <p:attrName>style.visibility</p:attrName>
                                        </p:attrNameLst>
                                      </p:cBhvr>
                                      <p:to>
                                        <p:strVal val="visible"/>
                                      </p:to>
                                    </p:set>
                                    <p:animEffect filter="fade" transition="in">
                                      <p:cBhvr>
                                        <p:cTn dur="1000"/>
                                        <p:tgtEl>
                                          <p:spTgt spid="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2" st="2"/>
                                            </p:txEl>
                                          </p:spTgt>
                                        </p:tgtEl>
                                        <p:attrNameLst>
                                          <p:attrName>style.visibility</p:attrName>
                                        </p:attrNameLst>
                                      </p:cBhvr>
                                      <p:to>
                                        <p:strVal val="visible"/>
                                      </p:to>
                                    </p:set>
                                    <p:animEffect filter="fade" transition="in">
                                      <p:cBhvr>
                                        <p:cTn dur="1000"/>
                                        <p:tgtEl>
                                          <p:spTgt spid="7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3" st="3"/>
                                            </p:txEl>
                                          </p:spTgt>
                                        </p:tgtEl>
                                        <p:attrNameLst>
                                          <p:attrName>style.visibility</p:attrName>
                                        </p:attrNameLst>
                                      </p:cBhvr>
                                      <p:to>
                                        <p:strVal val="visible"/>
                                      </p:to>
                                    </p:set>
                                    <p:animEffect filter="fade" transition="in">
                                      <p:cBhvr>
                                        <p:cTn dur="1000"/>
                                        <p:tgtEl>
                                          <p:spTgt spid="7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4" st="4"/>
                                            </p:txEl>
                                          </p:spTgt>
                                        </p:tgtEl>
                                        <p:attrNameLst>
                                          <p:attrName>style.visibility</p:attrName>
                                        </p:attrNameLst>
                                      </p:cBhvr>
                                      <p:to>
                                        <p:strVal val="visible"/>
                                      </p:to>
                                    </p:set>
                                    <p:animEffect filter="fade" transition="in">
                                      <p:cBhvr>
                                        <p:cTn dur="1000"/>
                                        <p:tgtEl>
                                          <p:spTgt spid="7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Potential Misconceptions!</a:t>
            </a:r>
            <a:endParaRPr b="1"/>
          </a:p>
        </p:txBody>
      </p:sp>
      <p:sp>
        <p:nvSpPr>
          <p:cNvPr id="80" name="Google Shape;80;p16"/>
          <p:cNvSpPr txBox="1"/>
          <p:nvPr>
            <p:ph idx="1" type="body"/>
          </p:nvPr>
        </p:nvSpPr>
        <p:spPr>
          <a:xfrm>
            <a:off x="311700" y="1165100"/>
            <a:ext cx="8307300" cy="36651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I do not have the skillset or knowledge of techniques to work in a specific group...</a:t>
            </a:r>
            <a:endParaRPr/>
          </a:p>
          <a:p>
            <a:pPr indent="-317500" lvl="1" marL="914400" rtl="0" algn="l">
              <a:lnSpc>
                <a:spcPct val="150000"/>
              </a:lnSpc>
              <a:spcBef>
                <a:spcPts val="0"/>
              </a:spcBef>
              <a:spcAft>
                <a:spcPts val="0"/>
              </a:spcAft>
              <a:buSzPts val="1400"/>
              <a:buChar char="➢"/>
            </a:pPr>
            <a:r>
              <a:rPr lang="en"/>
              <a:t>Most research groups are designed to have graduate students who will mentor you through the process of learning these techniques so you can take on your own projects! </a:t>
            </a:r>
            <a:endParaRPr/>
          </a:p>
          <a:p>
            <a:pPr indent="-342900" lvl="0" marL="457200" rtl="0" algn="l">
              <a:lnSpc>
                <a:spcPct val="150000"/>
              </a:lnSpc>
              <a:spcBef>
                <a:spcPts val="0"/>
              </a:spcBef>
              <a:spcAft>
                <a:spcPts val="0"/>
              </a:spcAft>
              <a:buSzPts val="1800"/>
              <a:buChar char="❖"/>
            </a:pPr>
            <a:r>
              <a:rPr lang="en"/>
              <a:t>I do not have time to dedicate to doing research.. although I want to.</a:t>
            </a:r>
            <a:endParaRPr/>
          </a:p>
          <a:p>
            <a:pPr indent="-317500" lvl="1" marL="914400" rtl="0" algn="l">
              <a:lnSpc>
                <a:spcPct val="150000"/>
              </a:lnSpc>
              <a:spcBef>
                <a:spcPts val="0"/>
              </a:spcBef>
              <a:spcAft>
                <a:spcPts val="0"/>
              </a:spcAft>
              <a:buSzPts val="1400"/>
              <a:buChar char="➢"/>
            </a:pPr>
            <a:r>
              <a:rPr lang="en"/>
              <a:t>Dependent on your project, most research groups can be very flexible about hours and time commitment as long as you are transparent with your mentor &amp; PI about how much time you have.</a:t>
            </a:r>
            <a:endParaRPr/>
          </a:p>
          <a:p>
            <a:pPr indent="-317500" lvl="1" marL="914400" rtl="0" algn="l">
              <a:lnSpc>
                <a:spcPct val="150000"/>
              </a:lnSpc>
              <a:spcBef>
                <a:spcPts val="0"/>
              </a:spcBef>
              <a:spcAft>
                <a:spcPts val="0"/>
              </a:spcAft>
              <a:buSzPts val="1400"/>
              <a:buChar char="➢"/>
            </a:pPr>
            <a:r>
              <a:rPr lang="en"/>
              <a:t>Be transparent/realistic about the time you are willing to spend in lab a week so you are matched up with a research experience that meets your needs</a:t>
            </a:r>
            <a:endParaRPr/>
          </a:p>
        </p:txBody>
      </p:sp>
      <p:pic>
        <p:nvPicPr>
          <p:cNvPr id="81" name="Google Shape;81;p16"/>
          <p:cNvPicPr preferRelativeResize="0"/>
          <p:nvPr/>
        </p:nvPicPr>
        <p:blipFill>
          <a:blip r:embed="rId3">
            <a:alphaModFix/>
          </a:blip>
          <a:stretch>
            <a:fillRect/>
          </a:stretch>
        </p:blipFill>
        <p:spPr>
          <a:xfrm>
            <a:off x="8024025" y="241299"/>
            <a:ext cx="975862" cy="850925"/>
          </a:xfrm>
          <a:prstGeom prst="rect">
            <a:avLst/>
          </a:prstGeom>
          <a:noFill/>
          <a:ln>
            <a:noFill/>
          </a:ln>
        </p:spPr>
      </p:pic>
      <p:sp>
        <p:nvSpPr>
          <p:cNvPr id="82" name="Google Shape;82;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xEl>
                                              <p:pRg end="0" st="0"/>
                                            </p:txEl>
                                          </p:spTgt>
                                        </p:tgtEl>
                                        <p:attrNameLst>
                                          <p:attrName>style.visibility</p:attrName>
                                        </p:attrNameLst>
                                      </p:cBhvr>
                                      <p:to>
                                        <p:strVal val="visible"/>
                                      </p:to>
                                    </p:set>
                                    <p:animEffect filter="fade" transition="in">
                                      <p:cBhvr>
                                        <p:cTn dur="1000"/>
                                        <p:tgtEl>
                                          <p:spTgt spid="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xEl>
                                              <p:pRg end="1" st="1"/>
                                            </p:txEl>
                                          </p:spTgt>
                                        </p:tgtEl>
                                        <p:attrNameLst>
                                          <p:attrName>style.visibility</p:attrName>
                                        </p:attrNameLst>
                                      </p:cBhvr>
                                      <p:to>
                                        <p:strVal val="visible"/>
                                      </p:to>
                                    </p:set>
                                    <p:animEffect filter="fade" transition="in">
                                      <p:cBhvr>
                                        <p:cTn dur="1000"/>
                                        <p:tgtEl>
                                          <p:spTgt spid="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xEl>
                                              <p:pRg end="2" st="2"/>
                                            </p:txEl>
                                          </p:spTgt>
                                        </p:tgtEl>
                                        <p:attrNameLst>
                                          <p:attrName>style.visibility</p:attrName>
                                        </p:attrNameLst>
                                      </p:cBhvr>
                                      <p:to>
                                        <p:strVal val="visible"/>
                                      </p:to>
                                    </p:set>
                                    <p:animEffect filter="fade" transition="in">
                                      <p:cBhvr>
                                        <p:cTn dur="1000"/>
                                        <p:tgtEl>
                                          <p:spTgt spid="8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xEl>
                                              <p:pRg end="3" st="3"/>
                                            </p:txEl>
                                          </p:spTgt>
                                        </p:tgtEl>
                                        <p:attrNameLst>
                                          <p:attrName>style.visibility</p:attrName>
                                        </p:attrNameLst>
                                      </p:cBhvr>
                                      <p:to>
                                        <p:strVal val="visible"/>
                                      </p:to>
                                    </p:set>
                                    <p:animEffect filter="fade" transition="in">
                                      <p:cBhvr>
                                        <p:cTn dur="1000"/>
                                        <p:tgtEl>
                                          <p:spTgt spid="8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xEl>
                                              <p:pRg end="4" st="4"/>
                                            </p:txEl>
                                          </p:spTgt>
                                        </p:tgtEl>
                                        <p:attrNameLst>
                                          <p:attrName>style.visibility</p:attrName>
                                        </p:attrNameLst>
                                      </p:cBhvr>
                                      <p:to>
                                        <p:strVal val="visible"/>
                                      </p:to>
                                    </p:set>
                                    <p:animEffect filter="fade" transition="in">
                                      <p:cBhvr>
                                        <p:cTn dur="1000"/>
                                        <p:tgtEl>
                                          <p:spTgt spid="8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86" name="Shape 86"/>
        <p:cNvGrpSpPr/>
        <p:nvPr/>
      </p:nvGrpSpPr>
      <p:grpSpPr>
        <a:xfrm>
          <a:off x="0" y="0"/>
          <a:ext cx="0" cy="0"/>
          <a:chOff x="0" y="0"/>
          <a:chExt cx="0" cy="0"/>
        </a:xfrm>
      </p:grpSpPr>
      <p:sp>
        <p:nvSpPr>
          <p:cNvPr id="87" name="Google Shape;87;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Potential Misconceptions!</a:t>
            </a:r>
            <a:endParaRPr b="1"/>
          </a:p>
        </p:txBody>
      </p:sp>
      <p:sp>
        <p:nvSpPr>
          <p:cNvPr id="88" name="Google Shape;88;p17"/>
          <p:cNvSpPr txBox="1"/>
          <p:nvPr>
            <p:ph idx="1" type="body"/>
          </p:nvPr>
        </p:nvSpPr>
        <p:spPr>
          <a:xfrm>
            <a:off x="311700" y="1063975"/>
            <a:ext cx="8307300" cy="36651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I have to do research in order to be successful at the University of Michigan… </a:t>
            </a:r>
            <a:endParaRPr/>
          </a:p>
          <a:p>
            <a:pPr indent="-317500" lvl="1" marL="914400" rtl="0" algn="l">
              <a:lnSpc>
                <a:spcPct val="150000"/>
              </a:lnSpc>
              <a:spcBef>
                <a:spcPts val="0"/>
              </a:spcBef>
              <a:spcAft>
                <a:spcPts val="0"/>
              </a:spcAft>
              <a:buSzPts val="1400"/>
              <a:buChar char="➢"/>
            </a:pPr>
            <a:r>
              <a:rPr lang="en"/>
              <a:t>Although U of M has a very strong research culture, if you are not interested in doing research, there are many other organizations, types of employment, and activities which you can dedicate your time to. With that said, we suggest you give research a try to figure out if it is for you! </a:t>
            </a:r>
            <a:endParaRPr/>
          </a:p>
          <a:p>
            <a:pPr indent="-342900" lvl="0" marL="457200" rtl="0" algn="l">
              <a:lnSpc>
                <a:spcPct val="150000"/>
              </a:lnSpc>
              <a:spcBef>
                <a:spcPts val="0"/>
              </a:spcBef>
              <a:spcAft>
                <a:spcPts val="0"/>
              </a:spcAft>
              <a:buSzPts val="1800"/>
              <a:buChar char="❖"/>
            </a:pPr>
            <a:r>
              <a:rPr lang="en"/>
              <a:t>Once I have joined a research group, I am committed to it for my Undergraduate Career </a:t>
            </a:r>
            <a:endParaRPr/>
          </a:p>
          <a:p>
            <a:pPr indent="-317500" lvl="1" marL="914400" rtl="0" algn="l">
              <a:lnSpc>
                <a:spcPct val="150000"/>
              </a:lnSpc>
              <a:spcBef>
                <a:spcPts val="0"/>
              </a:spcBef>
              <a:spcAft>
                <a:spcPts val="0"/>
              </a:spcAft>
              <a:buSzPts val="1400"/>
              <a:buChar char="➢"/>
            </a:pPr>
            <a:r>
              <a:rPr lang="en"/>
              <a:t>Many undergraduate researchers change research groups as they figure out what their passions are and grow as students and learners. Changing subject area or groups within the same subject area is quite common! Open communication is the best strategy for this! </a:t>
            </a:r>
            <a:endParaRPr/>
          </a:p>
        </p:txBody>
      </p:sp>
      <p:pic>
        <p:nvPicPr>
          <p:cNvPr id="89" name="Google Shape;89;p17"/>
          <p:cNvPicPr preferRelativeResize="0"/>
          <p:nvPr/>
        </p:nvPicPr>
        <p:blipFill>
          <a:blip r:embed="rId3">
            <a:alphaModFix/>
          </a:blip>
          <a:stretch>
            <a:fillRect/>
          </a:stretch>
        </p:blipFill>
        <p:spPr>
          <a:xfrm>
            <a:off x="8024025" y="241299"/>
            <a:ext cx="975862" cy="850925"/>
          </a:xfrm>
          <a:prstGeom prst="rect">
            <a:avLst/>
          </a:prstGeom>
          <a:noFill/>
          <a:ln>
            <a:noFill/>
          </a:ln>
        </p:spPr>
      </p:pic>
      <p:sp>
        <p:nvSpPr>
          <p:cNvPr id="90" name="Google Shape;90;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0" st="0"/>
                                            </p:txEl>
                                          </p:spTgt>
                                        </p:tgtEl>
                                        <p:attrNameLst>
                                          <p:attrName>style.visibility</p:attrName>
                                        </p:attrNameLst>
                                      </p:cBhvr>
                                      <p:to>
                                        <p:strVal val="visible"/>
                                      </p:to>
                                    </p:set>
                                    <p:animEffect filter="fade" transition="in">
                                      <p:cBhvr>
                                        <p:cTn dur="1000"/>
                                        <p:tgtEl>
                                          <p:spTgt spid="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1" st="1"/>
                                            </p:txEl>
                                          </p:spTgt>
                                        </p:tgtEl>
                                        <p:attrNameLst>
                                          <p:attrName>style.visibility</p:attrName>
                                        </p:attrNameLst>
                                      </p:cBhvr>
                                      <p:to>
                                        <p:strVal val="visible"/>
                                      </p:to>
                                    </p:set>
                                    <p:animEffect filter="fade" transition="in">
                                      <p:cBhvr>
                                        <p:cTn dur="1000"/>
                                        <p:tgtEl>
                                          <p:spTgt spid="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2" st="2"/>
                                            </p:txEl>
                                          </p:spTgt>
                                        </p:tgtEl>
                                        <p:attrNameLst>
                                          <p:attrName>style.visibility</p:attrName>
                                        </p:attrNameLst>
                                      </p:cBhvr>
                                      <p:to>
                                        <p:strVal val="visible"/>
                                      </p:to>
                                    </p:set>
                                    <p:animEffect filter="fade" transition="in">
                                      <p:cBhvr>
                                        <p:cTn dur="1000"/>
                                        <p:tgtEl>
                                          <p:spTgt spid="8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3" st="3"/>
                                            </p:txEl>
                                          </p:spTgt>
                                        </p:tgtEl>
                                        <p:attrNameLst>
                                          <p:attrName>style.visibility</p:attrName>
                                        </p:attrNameLst>
                                      </p:cBhvr>
                                      <p:to>
                                        <p:strVal val="visible"/>
                                      </p:to>
                                    </p:set>
                                    <p:animEffect filter="fade" transition="in">
                                      <p:cBhvr>
                                        <p:cTn dur="1000"/>
                                        <p:tgtEl>
                                          <p:spTgt spid="8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94" name="Shape 94"/>
        <p:cNvGrpSpPr/>
        <p:nvPr/>
      </p:nvGrpSpPr>
      <p:grpSpPr>
        <a:xfrm>
          <a:off x="0" y="0"/>
          <a:ext cx="0" cy="0"/>
          <a:chOff x="0" y="0"/>
          <a:chExt cx="0" cy="0"/>
        </a:xfrm>
      </p:grpSpPr>
      <p:sp>
        <p:nvSpPr>
          <p:cNvPr id="95" name="Google Shape;95;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Goals of Undergraduate Research</a:t>
            </a:r>
            <a:endParaRPr b="1"/>
          </a:p>
        </p:txBody>
      </p:sp>
      <p:sp>
        <p:nvSpPr>
          <p:cNvPr id="96" name="Google Shape;96;p18"/>
          <p:cNvSpPr txBox="1"/>
          <p:nvPr>
            <p:ph idx="1" type="body"/>
          </p:nvPr>
        </p:nvSpPr>
        <p:spPr>
          <a:xfrm>
            <a:off x="311700" y="1152475"/>
            <a:ext cx="8688300" cy="37980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To learn techniques relevant to your field of interest</a:t>
            </a:r>
            <a:endParaRPr/>
          </a:p>
          <a:p>
            <a:pPr indent="-342900" lvl="0" marL="457200" rtl="0" algn="l">
              <a:lnSpc>
                <a:spcPct val="150000"/>
              </a:lnSpc>
              <a:spcBef>
                <a:spcPts val="0"/>
              </a:spcBef>
              <a:spcAft>
                <a:spcPts val="0"/>
              </a:spcAft>
              <a:buSzPts val="1800"/>
              <a:buChar char="❖"/>
            </a:pPr>
            <a:r>
              <a:rPr lang="en"/>
              <a:t>To develop general skills (communication, writing, etc.)</a:t>
            </a:r>
            <a:endParaRPr/>
          </a:p>
          <a:p>
            <a:pPr indent="-342900" lvl="0" marL="457200" rtl="0" algn="l">
              <a:lnSpc>
                <a:spcPct val="150000"/>
              </a:lnSpc>
              <a:spcBef>
                <a:spcPts val="0"/>
              </a:spcBef>
              <a:spcAft>
                <a:spcPts val="0"/>
              </a:spcAft>
              <a:buSzPts val="1800"/>
              <a:buChar char="❖"/>
            </a:pPr>
            <a:r>
              <a:rPr lang="en"/>
              <a:t>To identify research/career interests</a:t>
            </a:r>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To learn more about existing projects/questions in your field of interest</a:t>
            </a:r>
            <a:endParaRPr>
              <a:solidFill>
                <a:schemeClr val="dk1"/>
              </a:solidFill>
            </a:endParaRPr>
          </a:p>
          <a:p>
            <a:pPr indent="-342900" lvl="0" marL="457200" rtl="0" algn="l">
              <a:lnSpc>
                <a:spcPct val="150000"/>
              </a:lnSpc>
              <a:spcBef>
                <a:spcPts val="0"/>
              </a:spcBef>
              <a:spcAft>
                <a:spcPts val="0"/>
              </a:spcAft>
              <a:buSzPts val="1800"/>
              <a:buChar char="❖"/>
            </a:pPr>
            <a:r>
              <a:rPr lang="en"/>
              <a:t>To develop long-term relationships with faculty members and graduate students in your field</a:t>
            </a:r>
            <a:endParaRPr/>
          </a:p>
          <a:p>
            <a:pPr indent="-342900" lvl="0" marL="457200" rtl="0" algn="l">
              <a:lnSpc>
                <a:spcPct val="150000"/>
              </a:lnSpc>
              <a:spcBef>
                <a:spcPts val="0"/>
              </a:spcBef>
              <a:spcAft>
                <a:spcPts val="0"/>
              </a:spcAft>
              <a:buSzPts val="1800"/>
              <a:buChar char="❖"/>
            </a:pPr>
            <a:r>
              <a:rPr lang="en"/>
              <a:t>To have fun! </a:t>
            </a:r>
            <a:endParaRPr/>
          </a:p>
        </p:txBody>
      </p:sp>
      <p:pic>
        <p:nvPicPr>
          <p:cNvPr id="97" name="Google Shape;97;p18"/>
          <p:cNvPicPr preferRelativeResize="0"/>
          <p:nvPr/>
        </p:nvPicPr>
        <p:blipFill>
          <a:blip r:embed="rId3">
            <a:alphaModFix/>
          </a:blip>
          <a:stretch>
            <a:fillRect/>
          </a:stretch>
        </p:blipFill>
        <p:spPr>
          <a:xfrm>
            <a:off x="8024025" y="241299"/>
            <a:ext cx="975862" cy="850925"/>
          </a:xfrm>
          <a:prstGeom prst="rect">
            <a:avLst/>
          </a:prstGeom>
          <a:noFill/>
          <a:ln>
            <a:noFill/>
          </a:ln>
        </p:spPr>
      </p:pic>
      <p:pic>
        <p:nvPicPr>
          <p:cNvPr id="98" name="Google Shape;98;p18"/>
          <p:cNvPicPr preferRelativeResize="0"/>
          <p:nvPr/>
        </p:nvPicPr>
        <p:blipFill>
          <a:blip r:embed="rId4">
            <a:alphaModFix/>
          </a:blip>
          <a:stretch>
            <a:fillRect/>
          </a:stretch>
        </p:blipFill>
        <p:spPr>
          <a:xfrm>
            <a:off x="3841175" y="3389300"/>
            <a:ext cx="2462075" cy="1648274"/>
          </a:xfrm>
          <a:prstGeom prst="rect">
            <a:avLst/>
          </a:prstGeom>
          <a:noFill/>
          <a:ln>
            <a:noFill/>
          </a:ln>
        </p:spPr>
      </p:pic>
      <p:sp>
        <p:nvSpPr>
          <p:cNvPr id="99" name="Google Shape;99;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0" st="0"/>
                                            </p:txEl>
                                          </p:spTgt>
                                        </p:tgtEl>
                                        <p:attrNameLst>
                                          <p:attrName>style.visibility</p:attrName>
                                        </p:attrNameLst>
                                      </p:cBhvr>
                                      <p:to>
                                        <p:strVal val="visible"/>
                                      </p:to>
                                    </p:set>
                                    <p:animEffect filter="fade" transition="in">
                                      <p:cBhvr>
                                        <p:cTn dur="1000"/>
                                        <p:tgtEl>
                                          <p:spTgt spid="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1" st="1"/>
                                            </p:txEl>
                                          </p:spTgt>
                                        </p:tgtEl>
                                        <p:attrNameLst>
                                          <p:attrName>style.visibility</p:attrName>
                                        </p:attrNameLst>
                                      </p:cBhvr>
                                      <p:to>
                                        <p:strVal val="visible"/>
                                      </p:to>
                                    </p:set>
                                    <p:animEffect filter="fade" transition="in">
                                      <p:cBhvr>
                                        <p:cTn dur="1000"/>
                                        <p:tgtEl>
                                          <p:spTgt spid="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2" st="2"/>
                                            </p:txEl>
                                          </p:spTgt>
                                        </p:tgtEl>
                                        <p:attrNameLst>
                                          <p:attrName>style.visibility</p:attrName>
                                        </p:attrNameLst>
                                      </p:cBhvr>
                                      <p:to>
                                        <p:strVal val="visible"/>
                                      </p:to>
                                    </p:set>
                                    <p:animEffect filter="fade" transition="in">
                                      <p:cBhvr>
                                        <p:cTn dur="1000"/>
                                        <p:tgtEl>
                                          <p:spTgt spid="9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3" st="3"/>
                                            </p:txEl>
                                          </p:spTgt>
                                        </p:tgtEl>
                                        <p:attrNameLst>
                                          <p:attrName>style.visibility</p:attrName>
                                        </p:attrNameLst>
                                      </p:cBhvr>
                                      <p:to>
                                        <p:strVal val="visible"/>
                                      </p:to>
                                    </p:set>
                                    <p:animEffect filter="fade" transition="in">
                                      <p:cBhvr>
                                        <p:cTn dur="1000"/>
                                        <p:tgtEl>
                                          <p:spTgt spid="9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4" st="4"/>
                                            </p:txEl>
                                          </p:spTgt>
                                        </p:tgtEl>
                                        <p:attrNameLst>
                                          <p:attrName>style.visibility</p:attrName>
                                        </p:attrNameLst>
                                      </p:cBhvr>
                                      <p:to>
                                        <p:strVal val="visible"/>
                                      </p:to>
                                    </p:set>
                                    <p:animEffect filter="fade" transition="in">
                                      <p:cBhvr>
                                        <p:cTn dur="1000"/>
                                        <p:tgtEl>
                                          <p:spTgt spid="9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5" st="5"/>
                                            </p:txEl>
                                          </p:spTgt>
                                        </p:tgtEl>
                                        <p:attrNameLst>
                                          <p:attrName>style.visibility</p:attrName>
                                        </p:attrNameLst>
                                      </p:cBhvr>
                                      <p:to>
                                        <p:strVal val="visible"/>
                                      </p:to>
                                    </p:set>
                                    <p:animEffect filter="fade" transition="in">
                                      <p:cBhvr>
                                        <p:cTn dur="1000"/>
                                        <p:tgtEl>
                                          <p:spTgt spid="9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Routes to Involvement</a:t>
            </a:r>
            <a:endParaRPr b="1"/>
          </a:p>
        </p:txBody>
      </p:sp>
      <p:sp>
        <p:nvSpPr>
          <p:cNvPr id="105" name="Google Shape;105;p19"/>
          <p:cNvSpPr txBox="1"/>
          <p:nvPr>
            <p:ph idx="1" type="body"/>
          </p:nvPr>
        </p:nvSpPr>
        <p:spPr>
          <a:xfrm>
            <a:off x="311700" y="1152475"/>
            <a:ext cx="57669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UROP (Undergraduate Research Opportunities Program) </a:t>
            </a:r>
            <a:endParaRPr/>
          </a:p>
          <a:p>
            <a:pPr indent="-342900" lvl="0" marL="457200" marR="0" rtl="0" algn="l">
              <a:lnSpc>
                <a:spcPct val="150000"/>
              </a:lnSpc>
              <a:spcBef>
                <a:spcPts val="0"/>
              </a:spcBef>
              <a:spcAft>
                <a:spcPts val="0"/>
              </a:spcAft>
              <a:buClr>
                <a:srgbClr val="000000"/>
              </a:buClr>
              <a:buSzPts val="1800"/>
              <a:buFont typeface="Arial"/>
              <a:buChar char="❖"/>
            </a:pPr>
            <a:r>
              <a:rPr lang="en"/>
              <a:t>Emailing Professors </a:t>
            </a:r>
            <a:endParaRPr/>
          </a:p>
          <a:p>
            <a:pPr indent="-342900" lvl="0" marL="457200" rtl="0" algn="l">
              <a:lnSpc>
                <a:spcPct val="150000"/>
              </a:lnSpc>
              <a:spcBef>
                <a:spcPts val="0"/>
              </a:spcBef>
              <a:spcAft>
                <a:spcPts val="0"/>
              </a:spcAft>
              <a:buSzPts val="1800"/>
              <a:buChar char="❖"/>
            </a:pPr>
            <a:r>
              <a:rPr lang="en"/>
              <a:t>Departmental Involvement </a:t>
            </a:r>
            <a:endParaRPr/>
          </a:p>
          <a:p>
            <a:pPr indent="-342900" lvl="0" marL="457200" rtl="0" algn="l">
              <a:lnSpc>
                <a:spcPct val="150000"/>
              </a:lnSpc>
              <a:spcBef>
                <a:spcPts val="0"/>
              </a:spcBef>
              <a:spcAft>
                <a:spcPts val="0"/>
              </a:spcAft>
              <a:buSzPts val="1800"/>
              <a:buChar char="❖"/>
            </a:pPr>
            <a:r>
              <a:rPr lang="en"/>
              <a:t>Summer Research Opportunities and Funding (External and Internal)</a:t>
            </a:r>
            <a:endParaRPr/>
          </a:p>
          <a:p>
            <a:pPr indent="-342900" lvl="0" marL="457200" rtl="0" algn="l">
              <a:lnSpc>
                <a:spcPct val="150000"/>
              </a:lnSpc>
              <a:spcBef>
                <a:spcPts val="0"/>
              </a:spcBef>
              <a:spcAft>
                <a:spcPts val="0"/>
              </a:spcAft>
              <a:buSzPts val="1800"/>
              <a:buChar char="❖"/>
            </a:pPr>
            <a:r>
              <a:rPr lang="en" u="sng">
                <a:hlinkClick r:id="rId3"/>
              </a:rPr>
              <a:t>University of Michigan Student Employment Office  </a:t>
            </a:r>
            <a:endParaRPr/>
          </a:p>
        </p:txBody>
      </p:sp>
      <p:pic>
        <p:nvPicPr>
          <p:cNvPr id="106" name="Google Shape;106;p19"/>
          <p:cNvPicPr preferRelativeResize="0"/>
          <p:nvPr/>
        </p:nvPicPr>
        <p:blipFill>
          <a:blip r:embed="rId4">
            <a:alphaModFix/>
          </a:blip>
          <a:stretch>
            <a:fillRect/>
          </a:stretch>
        </p:blipFill>
        <p:spPr>
          <a:xfrm>
            <a:off x="8024025" y="241299"/>
            <a:ext cx="975862" cy="850925"/>
          </a:xfrm>
          <a:prstGeom prst="rect">
            <a:avLst/>
          </a:prstGeom>
          <a:noFill/>
          <a:ln>
            <a:noFill/>
          </a:ln>
        </p:spPr>
      </p:pic>
      <p:pic>
        <p:nvPicPr>
          <p:cNvPr id="107" name="Google Shape;107;p19"/>
          <p:cNvPicPr preferRelativeResize="0"/>
          <p:nvPr/>
        </p:nvPicPr>
        <p:blipFill>
          <a:blip r:embed="rId5">
            <a:alphaModFix/>
          </a:blip>
          <a:stretch>
            <a:fillRect/>
          </a:stretch>
        </p:blipFill>
        <p:spPr>
          <a:xfrm>
            <a:off x="6418425" y="1458250"/>
            <a:ext cx="2413875" cy="3595843"/>
          </a:xfrm>
          <a:prstGeom prst="rect">
            <a:avLst/>
          </a:prstGeom>
          <a:noFill/>
          <a:ln>
            <a:noFill/>
          </a:ln>
        </p:spPr>
      </p:pic>
      <p:sp>
        <p:nvSpPr>
          <p:cNvPr id="108" name="Google Shape;108;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0" st="0"/>
                                            </p:txEl>
                                          </p:spTgt>
                                        </p:tgtEl>
                                        <p:attrNameLst>
                                          <p:attrName>style.visibility</p:attrName>
                                        </p:attrNameLst>
                                      </p:cBhvr>
                                      <p:to>
                                        <p:strVal val="visible"/>
                                      </p:to>
                                    </p:set>
                                    <p:animEffect filter="fade" transition="in">
                                      <p:cBhvr>
                                        <p:cTn dur="1000"/>
                                        <p:tgtEl>
                                          <p:spTgt spid="1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1" st="1"/>
                                            </p:txEl>
                                          </p:spTgt>
                                        </p:tgtEl>
                                        <p:attrNameLst>
                                          <p:attrName>style.visibility</p:attrName>
                                        </p:attrNameLst>
                                      </p:cBhvr>
                                      <p:to>
                                        <p:strVal val="visible"/>
                                      </p:to>
                                    </p:set>
                                    <p:animEffect filter="fade" transition="in">
                                      <p:cBhvr>
                                        <p:cTn dur="1000"/>
                                        <p:tgtEl>
                                          <p:spTgt spid="1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2" st="2"/>
                                            </p:txEl>
                                          </p:spTgt>
                                        </p:tgtEl>
                                        <p:attrNameLst>
                                          <p:attrName>style.visibility</p:attrName>
                                        </p:attrNameLst>
                                      </p:cBhvr>
                                      <p:to>
                                        <p:strVal val="visible"/>
                                      </p:to>
                                    </p:set>
                                    <p:animEffect filter="fade" transition="in">
                                      <p:cBhvr>
                                        <p:cTn dur="1000"/>
                                        <p:tgtEl>
                                          <p:spTgt spid="1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3" st="3"/>
                                            </p:txEl>
                                          </p:spTgt>
                                        </p:tgtEl>
                                        <p:attrNameLst>
                                          <p:attrName>style.visibility</p:attrName>
                                        </p:attrNameLst>
                                      </p:cBhvr>
                                      <p:to>
                                        <p:strVal val="visible"/>
                                      </p:to>
                                    </p:set>
                                    <p:animEffect filter="fade" transition="in">
                                      <p:cBhvr>
                                        <p:cTn dur="1000"/>
                                        <p:tgtEl>
                                          <p:spTgt spid="10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4" st="4"/>
                                            </p:txEl>
                                          </p:spTgt>
                                        </p:tgtEl>
                                        <p:attrNameLst>
                                          <p:attrName>style.visibility</p:attrName>
                                        </p:attrNameLst>
                                      </p:cBhvr>
                                      <p:to>
                                        <p:strVal val="visible"/>
                                      </p:to>
                                    </p:set>
                                    <p:animEffect filter="fade" transition="in">
                                      <p:cBhvr>
                                        <p:cTn dur="1000"/>
                                        <p:tgtEl>
                                          <p:spTgt spid="10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Departmental Involvement  </a:t>
            </a:r>
            <a:endParaRPr b="1"/>
          </a:p>
        </p:txBody>
      </p:sp>
      <p:sp>
        <p:nvSpPr>
          <p:cNvPr id="114" name="Google Shape;114;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dk1"/>
              </a:buClr>
              <a:buSzPts val="1800"/>
              <a:buChar char="❖"/>
            </a:pPr>
            <a:r>
              <a:rPr lang="en">
                <a:solidFill>
                  <a:schemeClr val="dk1"/>
                </a:solidFill>
              </a:rPr>
              <a:t>Once you have declared a major, some departments try to connect you with research/ research for credit opportunities in their departmental emails</a:t>
            </a:r>
            <a:endParaRPr>
              <a:solidFill>
                <a:schemeClr val="dk1"/>
              </a:solidFill>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Research can be used to fill degree requirements</a:t>
            </a:r>
            <a:endParaRPr>
              <a:solidFill>
                <a:schemeClr val="dk1"/>
              </a:solidFill>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Professors (sometimes) often are encouraged by students who have declared their major as it demonstrates interest in a subject and dedication to the field</a:t>
            </a:r>
            <a:endParaRPr>
              <a:solidFill>
                <a:schemeClr val="dk1"/>
              </a:solidFill>
            </a:endParaRPr>
          </a:p>
          <a:p>
            <a:pPr indent="-317500" lvl="1" marL="914400" rtl="0" algn="l">
              <a:lnSpc>
                <a:spcPct val="150000"/>
              </a:lnSpc>
              <a:spcBef>
                <a:spcPts val="0"/>
              </a:spcBef>
              <a:spcAft>
                <a:spcPts val="0"/>
              </a:spcAft>
              <a:buClr>
                <a:schemeClr val="dk1"/>
              </a:buClr>
              <a:buSzPts val="1400"/>
              <a:buChar char="➢"/>
            </a:pPr>
            <a:r>
              <a:rPr lang="en">
                <a:solidFill>
                  <a:schemeClr val="dk1"/>
                </a:solidFill>
              </a:rPr>
              <a:t>Declaring your major can give you priority for certain research opportunities</a:t>
            </a:r>
            <a:endParaRPr>
              <a:solidFill>
                <a:schemeClr val="dk1"/>
              </a:solidFill>
            </a:endParaRPr>
          </a:p>
          <a:p>
            <a:pPr indent="-317500" lvl="1" marL="914400" rtl="0" algn="l">
              <a:lnSpc>
                <a:spcPct val="150000"/>
              </a:lnSpc>
              <a:spcBef>
                <a:spcPts val="0"/>
              </a:spcBef>
              <a:spcAft>
                <a:spcPts val="0"/>
              </a:spcAft>
              <a:buClr>
                <a:schemeClr val="dk1"/>
              </a:buClr>
              <a:buSzPts val="1400"/>
              <a:buChar char="➢"/>
            </a:pPr>
            <a:r>
              <a:rPr lang="en">
                <a:solidFill>
                  <a:schemeClr val="dk1"/>
                </a:solidFill>
              </a:rPr>
              <a:t>You do </a:t>
            </a:r>
            <a:r>
              <a:rPr b="1" lang="en">
                <a:solidFill>
                  <a:schemeClr val="dk1"/>
                </a:solidFill>
              </a:rPr>
              <a:t>NOT</a:t>
            </a:r>
            <a:r>
              <a:rPr lang="en">
                <a:solidFill>
                  <a:schemeClr val="dk1"/>
                </a:solidFill>
              </a:rPr>
              <a:t> need to have declared your major to get involved in research  </a:t>
            </a:r>
            <a:endParaRPr>
              <a:solidFill>
                <a:schemeClr val="dk1"/>
              </a:solidFill>
            </a:endParaRPr>
          </a:p>
        </p:txBody>
      </p:sp>
      <p:pic>
        <p:nvPicPr>
          <p:cNvPr id="115" name="Google Shape;115;p20"/>
          <p:cNvPicPr preferRelativeResize="0"/>
          <p:nvPr/>
        </p:nvPicPr>
        <p:blipFill>
          <a:blip r:embed="rId3">
            <a:alphaModFix/>
          </a:blip>
          <a:stretch>
            <a:fillRect/>
          </a:stretch>
        </p:blipFill>
        <p:spPr>
          <a:xfrm>
            <a:off x="8024025" y="241299"/>
            <a:ext cx="975862" cy="850925"/>
          </a:xfrm>
          <a:prstGeom prst="rect">
            <a:avLst/>
          </a:prstGeom>
          <a:noFill/>
          <a:ln>
            <a:noFill/>
          </a:ln>
        </p:spPr>
      </p:pic>
      <p:sp>
        <p:nvSpPr>
          <p:cNvPr id="116" name="Google Shape;116;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xEl>
                                              <p:pRg end="0" st="0"/>
                                            </p:txEl>
                                          </p:spTgt>
                                        </p:tgtEl>
                                        <p:attrNameLst>
                                          <p:attrName>style.visibility</p:attrName>
                                        </p:attrNameLst>
                                      </p:cBhvr>
                                      <p:to>
                                        <p:strVal val="visible"/>
                                      </p:to>
                                    </p:set>
                                    <p:animEffect filter="fade" transition="in">
                                      <p:cBhvr>
                                        <p:cTn dur="1000"/>
                                        <p:tgtEl>
                                          <p:spTgt spid="1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xEl>
                                              <p:pRg end="1" st="1"/>
                                            </p:txEl>
                                          </p:spTgt>
                                        </p:tgtEl>
                                        <p:attrNameLst>
                                          <p:attrName>style.visibility</p:attrName>
                                        </p:attrNameLst>
                                      </p:cBhvr>
                                      <p:to>
                                        <p:strVal val="visible"/>
                                      </p:to>
                                    </p:set>
                                    <p:animEffect filter="fade" transition="in">
                                      <p:cBhvr>
                                        <p:cTn dur="1000"/>
                                        <p:tgtEl>
                                          <p:spTgt spid="1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xEl>
                                              <p:pRg end="2" st="2"/>
                                            </p:txEl>
                                          </p:spTgt>
                                        </p:tgtEl>
                                        <p:attrNameLst>
                                          <p:attrName>style.visibility</p:attrName>
                                        </p:attrNameLst>
                                      </p:cBhvr>
                                      <p:to>
                                        <p:strVal val="visible"/>
                                      </p:to>
                                    </p:set>
                                    <p:animEffect filter="fade" transition="in">
                                      <p:cBhvr>
                                        <p:cTn dur="1000"/>
                                        <p:tgtEl>
                                          <p:spTgt spid="11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xEl>
                                              <p:pRg end="3" st="3"/>
                                            </p:txEl>
                                          </p:spTgt>
                                        </p:tgtEl>
                                        <p:attrNameLst>
                                          <p:attrName>style.visibility</p:attrName>
                                        </p:attrNameLst>
                                      </p:cBhvr>
                                      <p:to>
                                        <p:strVal val="visible"/>
                                      </p:to>
                                    </p:set>
                                    <p:animEffect filter="fade" transition="in">
                                      <p:cBhvr>
                                        <p:cTn dur="1000"/>
                                        <p:tgtEl>
                                          <p:spTgt spid="11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xEl>
                                              <p:pRg end="4" st="4"/>
                                            </p:txEl>
                                          </p:spTgt>
                                        </p:tgtEl>
                                        <p:attrNameLst>
                                          <p:attrName>style.visibility</p:attrName>
                                        </p:attrNameLst>
                                      </p:cBhvr>
                                      <p:to>
                                        <p:strVal val="visible"/>
                                      </p:to>
                                    </p:set>
                                    <p:animEffect filter="fade" transition="in">
                                      <p:cBhvr>
                                        <p:cTn dur="1000"/>
                                        <p:tgtEl>
                                          <p:spTgt spid="11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20" name="Shape 120"/>
        <p:cNvGrpSpPr/>
        <p:nvPr/>
      </p:nvGrpSpPr>
      <p:grpSpPr>
        <a:xfrm>
          <a:off x="0" y="0"/>
          <a:ext cx="0" cy="0"/>
          <a:chOff x="0" y="0"/>
          <a:chExt cx="0" cy="0"/>
        </a:xfrm>
      </p:grpSpPr>
      <p:sp>
        <p:nvSpPr>
          <p:cNvPr id="121" name="Google Shape;121;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Routes to Involvement: Emailing Professors  </a:t>
            </a:r>
            <a:endParaRPr b="1"/>
          </a:p>
        </p:txBody>
      </p:sp>
      <p:sp>
        <p:nvSpPr>
          <p:cNvPr id="122" name="Google Shape;122;p21"/>
          <p:cNvSpPr txBox="1"/>
          <p:nvPr>
            <p:ph idx="1" type="body"/>
          </p:nvPr>
        </p:nvSpPr>
        <p:spPr>
          <a:xfrm>
            <a:off x="1897625" y="1215100"/>
            <a:ext cx="5498100" cy="3354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Do your research</a:t>
            </a:r>
            <a:endParaRPr/>
          </a:p>
          <a:p>
            <a:pPr indent="-342900" lvl="0" marL="457200" rtl="0" algn="l">
              <a:spcBef>
                <a:spcPts val="0"/>
              </a:spcBef>
              <a:spcAft>
                <a:spcPts val="0"/>
              </a:spcAft>
              <a:buClr>
                <a:srgbClr val="000000"/>
              </a:buClr>
              <a:buSzPts val="1800"/>
              <a:buChar char="❖"/>
            </a:pPr>
            <a:r>
              <a:rPr lang="en">
                <a:solidFill>
                  <a:srgbClr val="000000"/>
                </a:solidFill>
              </a:rPr>
              <a:t>Understand basis of their research </a:t>
            </a:r>
            <a:r>
              <a:rPr lang="en"/>
              <a:t>(read group website &amp; some of their previous papers)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Email them with genuine interest, demonstrate that you </a:t>
            </a:r>
            <a:r>
              <a:rPr lang="en"/>
              <a:t>have specific interest</a:t>
            </a:r>
            <a:endParaRPr>
              <a:solidFill>
                <a:srgbClr val="000000"/>
              </a:solidFill>
            </a:endParaRPr>
          </a:p>
          <a:p>
            <a:pPr indent="-317500" lvl="1" marL="914400" rtl="0" algn="l">
              <a:spcBef>
                <a:spcPts val="0"/>
              </a:spcBef>
              <a:spcAft>
                <a:spcPts val="0"/>
              </a:spcAft>
              <a:buSzPts val="1400"/>
              <a:buChar char="➢"/>
            </a:pPr>
            <a:r>
              <a:rPr lang="en"/>
              <a:t>Ask them if they have any opportunities and what they would expect of you</a:t>
            </a:r>
            <a:endParaRPr/>
          </a:p>
          <a:p>
            <a:pPr indent="-317500" lvl="1" marL="914400" rtl="0" algn="l">
              <a:spcBef>
                <a:spcPts val="0"/>
              </a:spcBef>
              <a:spcAft>
                <a:spcPts val="0"/>
              </a:spcAft>
              <a:buSzPts val="1400"/>
              <a:buChar char="➢"/>
            </a:pPr>
            <a:r>
              <a:rPr lang="en"/>
              <a:t>Highlight why you are interested in contributing to their research - be specific</a:t>
            </a:r>
            <a:endParaRPr/>
          </a:p>
          <a:p>
            <a:pPr indent="-317500" lvl="1" marL="914400" rtl="0" algn="l">
              <a:spcBef>
                <a:spcPts val="0"/>
              </a:spcBef>
              <a:spcAft>
                <a:spcPts val="0"/>
              </a:spcAft>
              <a:buSzPts val="1400"/>
              <a:buChar char="➢"/>
            </a:pPr>
            <a:r>
              <a:rPr lang="en"/>
              <a:t>Ask questions about their research if you have them- this demonstrates your interest in their research</a:t>
            </a:r>
            <a:endParaRPr/>
          </a:p>
          <a:p>
            <a:pPr indent="0" lvl="0" marL="0" rtl="0" algn="l">
              <a:spcBef>
                <a:spcPts val="1600"/>
              </a:spcBef>
              <a:spcAft>
                <a:spcPts val="1600"/>
              </a:spcAft>
              <a:buNone/>
            </a:pPr>
            <a:r>
              <a:t/>
            </a:r>
            <a:endParaRPr/>
          </a:p>
        </p:txBody>
      </p:sp>
      <p:pic>
        <p:nvPicPr>
          <p:cNvPr id="123" name="Google Shape;123;p21"/>
          <p:cNvPicPr preferRelativeResize="0"/>
          <p:nvPr/>
        </p:nvPicPr>
        <p:blipFill>
          <a:blip r:embed="rId3">
            <a:alphaModFix/>
          </a:blip>
          <a:stretch>
            <a:fillRect/>
          </a:stretch>
        </p:blipFill>
        <p:spPr>
          <a:xfrm>
            <a:off x="8024025" y="241299"/>
            <a:ext cx="975862" cy="850925"/>
          </a:xfrm>
          <a:prstGeom prst="rect">
            <a:avLst/>
          </a:prstGeom>
          <a:noFill/>
          <a:ln>
            <a:noFill/>
          </a:ln>
        </p:spPr>
      </p:pic>
      <p:pic>
        <p:nvPicPr>
          <p:cNvPr id="124" name="Google Shape;124;p21"/>
          <p:cNvPicPr preferRelativeResize="0"/>
          <p:nvPr/>
        </p:nvPicPr>
        <p:blipFill>
          <a:blip r:embed="rId4">
            <a:alphaModFix/>
          </a:blip>
          <a:stretch>
            <a:fillRect/>
          </a:stretch>
        </p:blipFill>
        <p:spPr>
          <a:xfrm>
            <a:off x="109875" y="1170125"/>
            <a:ext cx="1787750" cy="2672325"/>
          </a:xfrm>
          <a:prstGeom prst="rect">
            <a:avLst/>
          </a:prstGeom>
          <a:noFill/>
          <a:ln>
            <a:noFill/>
          </a:ln>
        </p:spPr>
      </p:pic>
      <p:pic>
        <p:nvPicPr>
          <p:cNvPr id="125" name="Google Shape;125;p21"/>
          <p:cNvPicPr preferRelativeResize="0"/>
          <p:nvPr/>
        </p:nvPicPr>
        <p:blipFill>
          <a:blip r:embed="rId5">
            <a:alphaModFix/>
          </a:blip>
          <a:stretch>
            <a:fillRect/>
          </a:stretch>
        </p:blipFill>
        <p:spPr>
          <a:xfrm>
            <a:off x="7315920" y="2571745"/>
            <a:ext cx="1683950" cy="2505675"/>
          </a:xfrm>
          <a:prstGeom prst="rect">
            <a:avLst/>
          </a:prstGeom>
          <a:noFill/>
          <a:ln>
            <a:noFill/>
          </a:ln>
        </p:spPr>
      </p:pic>
      <p:sp>
        <p:nvSpPr>
          <p:cNvPr id="126" name="Google Shape;126;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